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31" r:id="rId2"/>
    <p:sldId id="313" r:id="rId3"/>
    <p:sldId id="314" r:id="rId4"/>
    <p:sldId id="332" r:id="rId5"/>
    <p:sldId id="316" r:id="rId6"/>
    <p:sldId id="315" r:id="rId7"/>
    <p:sldId id="317" r:id="rId8"/>
    <p:sldId id="333" r:id="rId9"/>
    <p:sldId id="320" r:id="rId10"/>
    <p:sldId id="321" r:id="rId11"/>
    <p:sldId id="322" r:id="rId12"/>
    <p:sldId id="329" r:id="rId13"/>
    <p:sldId id="330" r:id="rId14"/>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2A5DE"/>
    <a:srgbClr val="00A8D7"/>
    <a:srgbClr val="0B7F19"/>
    <a:srgbClr val="E69C08"/>
    <a:srgbClr val="E6BA00"/>
    <a:srgbClr val="77933C"/>
    <a:srgbClr val="000099"/>
    <a:srgbClr val="C5AA0B"/>
    <a:srgbClr val="D6B9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50000" autoAdjust="0"/>
  </p:normalViewPr>
  <p:slideViewPr>
    <p:cSldViewPr>
      <p:cViewPr>
        <p:scale>
          <a:sx n="136" d="100"/>
          <a:sy n="136" d="100"/>
        </p:scale>
        <p:origin x="876" y="-73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1" tIns="46966" rIns="93931" bIns="46966" rtlCol="0"/>
          <a:lstStyle>
            <a:lvl1pPr algn="l">
              <a:defRPr sz="1200"/>
            </a:lvl1pPr>
          </a:lstStyle>
          <a:p>
            <a:endParaRPr lang="en-US"/>
          </a:p>
        </p:txBody>
      </p:sp>
      <p:sp>
        <p:nvSpPr>
          <p:cNvPr id="3" name="Date Placeholder 2"/>
          <p:cNvSpPr>
            <a:spLocks noGrp="1"/>
          </p:cNvSpPr>
          <p:nvPr>
            <p:ph type="dt" idx="1"/>
          </p:nvPr>
        </p:nvSpPr>
        <p:spPr>
          <a:xfrm>
            <a:off x="4008704" y="0"/>
            <a:ext cx="3066733" cy="468154"/>
          </a:xfrm>
          <a:prstGeom prst="rect">
            <a:avLst/>
          </a:prstGeom>
        </p:spPr>
        <p:txBody>
          <a:bodyPr vert="horz" lIns="93931" tIns="46966" rIns="93931" bIns="46966" rtlCol="0"/>
          <a:lstStyle>
            <a:lvl1pPr algn="r">
              <a:defRPr sz="1200"/>
            </a:lvl1pPr>
          </a:lstStyle>
          <a:p>
            <a:fld id="{55686850-AE73-4910-8206-6A250B601A74}" type="datetimeFigureOut">
              <a:rPr lang="en-US" smtClean="0"/>
              <a:t>4/11/2024</a:t>
            </a:fld>
            <a:endParaRPr lang="en-US"/>
          </a:p>
        </p:txBody>
      </p:sp>
      <p:sp>
        <p:nvSpPr>
          <p:cNvPr id="4" name="Slide Image Placeholder 3"/>
          <p:cNvSpPr>
            <a:spLocks noGrp="1" noRot="1" noChangeAspect="1"/>
          </p:cNvSpPr>
          <p:nvPr>
            <p:ph type="sldImg" idx="2"/>
          </p:nvPr>
        </p:nvSpPr>
        <p:spPr>
          <a:xfrm>
            <a:off x="1198563" y="703263"/>
            <a:ext cx="4679950" cy="3509962"/>
          </a:xfrm>
          <a:prstGeom prst="rect">
            <a:avLst/>
          </a:prstGeom>
          <a:noFill/>
          <a:ln w="12700">
            <a:solidFill>
              <a:prstClr val="black"/>
            </a:solidFill>
          </a:ln>
        </p:spPr>
        <p:txBody>
          <a:bodyPr vert="horz" lIns="93931" tIns="46966" rIns="93931" bIns="46966"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1" tIns="46966" rIns="93931" bIns="469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8154"/>
          </a:xfrm>
          <a:prstGeom prst="rect">
            <a:avLst/>
          </a:prstGeom>
        </p:spPr>
        <p:txBody>
          <a:bodyPr vert="horz" lIns="93931" tIns="46966" rIns="93931" bIns="46966" rtlCol="0" anchor="b"/>
          <a:lstStyle>
            <a:lvl1pPr algn="l">
              <a:defRPr sz="1200"/>
            </a:lvl1pPr>
          </a:lstStyle>
          <a:p>
            <a:endParaRPr lang="en-US"/>
          </a:p>
        </p:txBody>
      </p:sp>
      <p:sp>
        <p:nvSpPr>
          <p:cNvPr id="7" name="Slide Number Placeholder 6"/>
          <p:cNvSpPr>
            <a:spLocks noGrp="1"/>
          </p:cNvSpPr>
          <p:nvPr>
            <p:ph type="sldNum" sz="quarter" idx="5"/>
          </p:nvPr>
        </p:nvSpPr>
        <p:spPr>
          <a:xfrm>
            <a:off x="4008704" y="8893297"/>
            <a:ext cx="3066733" cy="468154"/>
          </a:xfrm>
          <a:prstGeom prst="rect">
            <a:avLst/>
          </a:prstGeom>
        </p:spPr>
        <p:txBody>
          <a:bodyPr vert="horz" lIns="93931" tIns="46966" rIns="93931" bIns="46966" rtlCol="0" anchor="b"/>
          <a:lstStyle>
            <a:lvl1pPr algn="r">
              <a:defRPr sz="1200"/>
            </a:lvl1pPr>
          </a:lstStyle>
          <a:p>
            <a:fld id="{C3DF481B-9039-41AD-AC40-7239BC0163CD}" type="slidenum">
              <a:rPr lang="en-US" smtClean="0"/>
              <a:t>‹#›</a:t>
            </a:fld>
            <a:endParaRPr lang="en-US"/>
          </a:p>
        </p:txBody>
      </p:sp>
    </p:spTree>
    <p:extLst>
      <p:ext uri="{BB962C8B-B14F-4D97-AF65-F5344CB8AC3E}">
        <p14:creationId xmlns:p14="http://schemas.microsoft.com/office/powerpoint/2010/main" val="200751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3883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94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136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721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419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438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675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572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879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446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5525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269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latin typeface="Batang" pitchFamily="18" charset="-127"/>
                <a:ea typeface="Batang"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2" name="Title 11"/>
          <p:cNvSpPr>
            <a:spLocks noGrp="1"/>
          </p:cNvSpPr>
          <p:nvPr>
            <p:ph type="title"/>
          </p:nvPr>
        </p:nvSpPr>
        <p:spPr>
          <a:xfrm>
            <a:off x="499730" y="2252294"/>
            <a:ext cx="8229600" cy="1143000"/>
          </a:xfrm>
          <a:prstGeom prst="rect">
            <a:avLst/>
          </a:prstGeom>
        </p:spPr>
        <p:txBody>
          <a:bodyPr/>
          <a:lstStyle>
            <a:lvl1pPr>
              <a:defRPr b="1">
                <a:latin typeface="Batang" pitchFamily="18" charset="-127"/>
                <a:ea typeface="Batang" pitchFamily="18" charset="-127"/>
              </a:defRPr>
            </a:lvl1pPr>
          </a:lstStyle>
          <a:p>
            <a:r>
              <a:rPr lang="en-US" dirty="0"/>
              <a:t>Click to edit Master title style</a:t>
            </a:r>
          </a:p>
        </p:txBody>
      </p:sp>
    </p:spTree>
    <p:extLst>
      <p:ext uri="{BB962C8B-B14F-4D97-AF65-F5344CB8AC3E}">
        <p14:creationId xmlns:p14="http://schemas.microsoft.com/office/powerpoint/2010/main" val="150266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flipV="1">
            <a:off x="457200" y="1066800"/>
            <a:ext cx="7239000" cy="74613"/>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a:solidFill>
                <a:prstClr val="black"/>
              </a:solidFill>
              <a:latin typeface="Verdana" pitchFamily="34" charset="0"/>
            </a:endParaRPr>
          </a:p>
        </p:txBody>
      </p:sp>
      <p:pic>
        <p:nvPicPr>
          <p:cNvPr id="3" name="Picture 7" descr="Six Sigma 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400" y="163513"/>
            <a:ext cx="10668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PP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00" y="63817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8382000" y="838200"/>
            <a:ext cx="228600" cy="230188"/>
          </a:xfrm>
          <a:prstGeom prst="rect">
            <a:avLst/>
          </a:prstGeom>
          <a:noFill/>
        </p:spPr>
        <p:txBody>
          <a:bodyPr>
            <a:spAutoFit/>
          </a:bodyPr>
          <a:lstStyle/>
          <a:p>
            <a:pPr eaLnBrk="0" fontAlgn="base" hangingPunct="0">
              <a:spcBef>
                <a:spcPct val="0"/>
              </a:spcBef>
              <a:spcAft>
                <a:spcPct val="0"/>
              </a:spcAft>
              <a:defRPr/>
            </a:pPr>
            <a:r>
              <a:rPr lang="en-US" sz="900" dirty="0">
                <a:solidFill>
                  <a:prstClr val="black"/>
                </a:solidFill>
                <a:latin typeface="Batang" pitchFamily="18" charset="-127"/>
                <a:ea typeface="Batang" pitchFamily="18" charset="-127"/>
              </a:rPr>
              <a:t>®</a:t>
            </a:r>
            <a:endParaRPr lang="en-US" sz="1600" dirty="0">
              <a:solidFill>
                <a:prstClr val="black"/>
              </a:solidFill>
              <a:latin typeface="Verdana" pitchFamily="34" charset="0"/>
            </a:endParaRPr>
          </a:p>
        </p:txBody>
      </p:sp>
      <p:sp>
        <p:nvSpPr>
          <p:cNvPr id="7"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8"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115113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6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8"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
        <p:nvSpPr>
          <p:cNvPr id="10"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Tree>
    <p:extLst>
      <p:ext uri="{BB962C8B-B14F-4D97-AF65-F5344CB8AC3E}">
        <p14:creationId xmlns:p14="http://schemas.microsoft.com/office/powerpoint/2010/main" val="133940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0"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2866715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8_Blank">
    <p:spTree>
      <p:nvGrpSpPr>
        <p:cNvPr id="1" name=""/>
        <p:cNvGrpSpPr/>
        <p:nvPr/>
      </p:nvGrpSpPr>
      <p:grpSpPr>
        <a:xfrm>
          <a:off x="0" y="0"/>
          <a:ext cx="0" cy="0"/>
          <a:chOff x="0" y="0"/>
          <a:chExt cx="0" cy="0"/>
        </a:xfrm>
      </p:grpSpPr>
      <p:sp>
        <p:nvSpPr>
          <p:cNvPr id="4"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7"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8"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1418843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0"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294469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0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0"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1186006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1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0"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852803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2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pic>
        <p:nvPicPr>
          <p:cNvPr id="9" name="Picture 8" descr="PP_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3817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1208341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3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0"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497399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3" name="Content Placeholder 2"/>
          <p:cNvSpPr>
            <a:spLocks noGrp="1"/>
          </p:cNvSpPr>
          <p:nvPr>
            <p:ph idx="1"/>
          </p:nvPr>
        </p:nvSpPr>
        <p:spPr>
          <a:xfrm>
            <a:off x="457200" y="1219200"/>
            <a:ext cx="8229600" cy="4906963"/>
          </a:xfrm>
        </p:spPr>
        <p:txBody>
          <a:bodyPr/>
          <a:lstStyle>
            <a:lvl1pPr>
              <a:defRPr sz="2800"/>
            </a:lvl1pPr>
            <a:lvl2pPr>
              <a:defRPr sz="2400"/>
            </a:lvl2pPr>
            <a:lvl3pPr>
              <a:defRPr sz="22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Tree>
    <p:extLst>
      <p:ext uri="{BB962C8B-B14F-4D97-AF65-F5344CB8AC3E}">
        <p14:creationId xmlns:p14="http://schemas.microsoft.com/office/powerpoint/2010/main" val="2455144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370013" y="16113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2225" y="1611313"/>
            <a:ext cx="3581400" cy="198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5102225" y="3744913"/>
            <a:ext cx="3581400" cy="198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4"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5"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3751259505"/>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0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1"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2"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2918509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1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1"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2"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3275665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4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1"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2"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2142581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5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1"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2"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2944313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370013" y="1611313"/>
            <a:ext cx="7313612" cy="4114800"/>
          </a:xfrm>
        </p:spPr>
        <p:txBody>
          <a:bodyPr/>
          <a:lstStyle/>
          <a:p>
            <a:pPr lvl="0"/>
            <a:endParaRPr lang="en-US" noProof="0"/>
          </a:p>
        </p:txBody>
      </p:sp>
      <p:sp>
        <p:nvSpPr>
          <p:cNvPr id="10"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2"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3"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97243422"/>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8"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
        <p:nvSpPr>
          <p:cNvPr id="10"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Tree>
    <p:extLst>
      <p:ext uri="{BB962C8B-B14F-4D97-AF65-F5344CB8AC3E}">
        <p14:creationId xmlns:p14="http://schemas.microsoft.com/office/powerpoint/2010/main" val="1970391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8"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
        <p:nvSpPr>
          <p:cNvPr id="10" name="Title 1"/>
          <p:cNvSpPr>
            <a:spLocks noGrp="1"/>
          </p:cNvSpPr>
          <p:nvPr>
            <p:ph type="title"/>
          </p:nvPr>
        </p:nvSpPr>
        <p:spPr>
          <a:xfrm>
            <a:off x="457200" y="350838"/>
            <a:ext cx="7239000" cy="639762"/>
          </a:xfrm>
          <a:prstGeom prst="rect">
            <a:avLst/>
          </a:prstGeom>
        </p:spPr>
        <p:txBody>
          <a:bodyPr/>
          <a:lstStyle>
            <a:lvl1pPr algn="l">
              <a:defRPr sz="3200" b="1"/>
            </a:lvl1pPr>
          </a:lstStyle>
          <a:p>
            <a:r>
              <a:rPr lang="en-US" dirty="0"/>
              <a:t>Click to edit Master title style</a:t>
            </a:r>
          </a:p>
        </p:txBody>
      </p:sp>
    </p:spTree>
    <p:extLst>
      <p:ext uri="{BB962C8B-B14F-4D97-AF65-F5344CB8AC3E}">
        <p14:creationId xmlns:p14="http://schemas.microsoft.com/office/powerpoint/2010/main" val="14582126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8"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
        <p:nvSpPr>
          <p:cNvPr id="10" name="Title 1"/>
          <p:cNvSpPr>
            <a:spLocks noGrp="1"/>
          </p:cNvSpPr>
          <p:nvPr>
            <p:ph type="title"/>
          </p:nvPr>
        </p:nvSpPr>
        <p:spPr>
          <a:xfrm>
            <a:off x="457200" y="350838"/>
            <a:ext cx="7239000" cy="639762"/>
          </a:xfrm>
          <a:prstGeom prst="rect">
            <a:avLst/>
          </a:prstGeom>
        </p:spPr>
        <p:txBody>
          <a:bodyPr/>
          <a:lstStyle>
            <a:lvl1pPr algn="l">
              <a:defRPr sz="3200" b="1"/>
            </a:lvl1pPr>
          </a:lstStyle>
          <a:p>
            <a:r>
              <a:rPr lang="en-US" dirty="0"/>
              <a:t>Click to edit Master title style</a:t>
            </a:r>
          </a:p>
        </p:txBody>
      </p:sp>
    </p:spTree>
    <p:extLst>
      <p:ext uri="{BB962C8B-B14F-4D97-AF65-F5344CB8AC3E}">
        <p14:creationId xmlns:p14="http://schemas.microsoft.com/office/powerpoint/2010/main" val="944061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flipV="1">
            <a:off x="457200" y="1066800"/>
            <a:ext cx="7239000" cy="74613"/>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a:solidFill>
                <a:prstClr val="black"/>
              </a:solidFill>
              <a:latin typeface="Verdana" pitchFamily="34" charset="0"/>
            </a:endParaRPr>
          </a:p>
        </p:txBody>
      </p:sp>
      <p:sp>
        <p:nvSpPr>
          <p:cNvPr id="7"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8"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
        <p:nvSpPr>
          <p:cNvPr id="10" name="Title 1"/>
          <p:cNvSpPr>
            <a:spLocks noGrp="1"/>
          </p:cNvSpPr>
          <p:nvPr>
            <p:ph type="title"/>
          </p:nvPr>
        </p:nvSpPr>
        <p:spPr>
          <a:xfrm>
            <a:off x="457200" y="350838"/>
            <a:ext cx="7239000" cy="639762"/>
          </a:xfrm>
          <a:prstGeom prst="rect">
            <a:avLst/>
          </a:prstGeom>
        </p:spPr>
        <p:txBody>
          <a:bodyPr/>
          <a:lstStyle>
            <a:lvl1pPr algn="l">
              <a:defRPr sz="3200" b="1"/>
            </a:lvl1pPr>
          </a:lstStyle>
          <a:p>
            <a:r>
              <a:rPr lang="en-US" dirty="0"/>
              <a:t>Click to edit Master title style</a:t>
            </a:r>
          </a:p>
        </p:txBody>
      </p:sp>
    </p:spTree>
    <p:extLst>
      <p:ext uri="{BB962C8B-B14F-4D97-AF65-F5344CB8AC3E}">
        <p14:creationId xmlns:p14="http://schemas.microsoft.com/office/powerpoint/2010/main" val="245224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Tree>
    <p:extLst>
      <p:ext uri="{BB962C8B-B14F-4D97-AF65-F5344CB8AC3E}">
        <p14:creationId xmlns:p14="http://schemas.microsoft.com/office/powerpoint/2010/main" val="25074983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2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457200" y="350838"/>
            <a:ext cx="7239000" cy="639762"/>
          </a:xfrm>
          <a:prstGeom prst="rect">
            <a:avLst/>
          </a:prstGeom>
        </p:spPr>
        <p:txBody>
          <a:bodyPr/>
          <a:lstStyle>
            <a:lvl1pPr algn="l">
              <a:defRPr sz="3200" b="1"/>
            </a:lvl1pPr>
          </a:lstStyle>
          <a:p>
            <a:r>
              <a:rPr lang="en-US" dirty="0"/>
              <a:t>Click to edit Master title style</a:t>
            </a:r>
          </a:p>
        </p:txBody>
      </p:sp>
      <p:sp>
        <p:nvSpPr>
          <p:cNvPr id="11"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2"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20237554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3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457200" y="350838"/>
            <a:ext cx="7239000" cy="639762"/>
          </a:xfrm>
          <a:prstGeom prst="rect">
            <a:avLst/>
          </a:prstGeom>
        </p:spPr>
        <p:txBody>
          <a:bodyPr/>
          <a:lstStyle>
            <a:lvl1pPr algn="l">
              <a:defRPr sz="3200" b="1"/>
            </a:lvl1pPr>
          </a:lstStyle>
          <a:p>
            <a:r>
              <a:rPr lang="en-US" dirty="0"/>
              <a:t>Click to edit Master title style</a:t>
            </a:r>
          </a:p>
        </p:txBody>
      </p:sp>
      <p:sp>
        <p:nvSpPr>
          <p:cNvPr id="11"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2"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154365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6"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
        <p:nvSpPr>
          <p:cNvPr id="10"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Tree>
    <p:extLst>
      <p:ext uri="{BB962C8B-B14F-4D97-AF65-F5344CB8AC3E}">
        <p14:creationId xmlns:p14="http://schemas.microsoft.com/office/powerpoint/2010/main" val="42840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
        <p:nvSpPr>
          <p:cNvPr id="14" name="Title 1"/>
          <p:cNvSpPr txBox="1">
            <a:spLocks/>
          </p:cNvSpPr>
          <p:nvPr userDrawn="1"/>
        </p:nvSpPr>
        <p:spPr>
          <a:xfrm>
            <a:off x="457200" y="350838"/>
            <a:ext cx="7239000" cy="6397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w Cen MT" pitchFamily="34" charset="0"/>
              </a:defRPr>
            </a:lvl2pPr>
            <a:lvl3pPr algn="ctr" rtl="0" eaLnBrk="0" fontAlgn="base" hangingPunct="0">
              <a:spcBef>
                <a:spcPct val="0"/>
              </a:spcBef>
              <a:spcAft>
                <a:spcPct val="0"/>
              </a:spcAft>
              <a:defRPr sz="4400">
                <a:solidFill>
                  <a:schemeClr val="tx1"/>
                </a:solidFill>
                <a:latin typeface="Tw Cen MT" pitchFamily="34" charset="0"/>
              </a:defRPr>
            </a:lvl3pPr>
            <a:lvl4pPr algn="ctr" rtl="0" eaLnBrk="0" fontAlgn="base" hangingPunct="0">
              <a:spcBef>
                <a:spcPct val="0"/>
              </a:spcBef>
              <a:spcAft>
                <a:spcPct val="0"/>
              </a:spcAft>
              <a:defRPr sz="4400">
                <a:solidFill>
                  <a:schemeClr val="tx1"/>
                </a:solidFill>
                <a:latin typeface="Tw Cen MT" pitchFamily="34" charset="0"/>
              </a:defRPr>
            </a:lvl4pPr>
            <a:lvl5pPr algn="ctr" rtl="0" eaLnBrk="0" fontAlgn="base" hangingPunct="0">
              <a:spcBef>
                <a:spcPct val="0"/>
              </a:spcBef>
              <a:spcAft>
                <a:spcPct val="0"/>
              </a:spcAft>
              <a:defRPr sz="4400">
                <a:solidFill>
                  <a:schemeClr val="tx1"/>
                </a:solidFill>
                <a:latin typeface="Tw Cen MT" pitchFamily="34" charset="0"/>
              </a:defRPr>
            </a:lvl5pPr>
            <a:lvl6pPr marL="457200" algn="ctr" rtl="0" fontAlgn="base">
              <a:spcBef>
                <a:spcPct val="0"/>
              </a:spcBef>
              <a:spcAft>
                <a:spcPct val="0"/>
              </a:spcAft>
              <a:defRPr sz="4400">
                <a:solidFill>
                  <a:schemeClr val="tx1"/>
                </a:solidFill>
                <a:latin typeface="Century Schoolbook" pitchFamily="18" charset="0"/>
              </a:defRPr>
            </a:lvl6pPr>
            <a:lvl7pPr marL="914400" algn="ctr" rtl="0" fontAlgn="base">
              <a:spcBef>
                <a:spcPct val="0"/>
              </a:spcBef>
              <a:spcAft>
                <a:spcPct val="0"/>
              </a:spcAft>
              <a:defRPr sz="4400">
                <a:solidFill>
                  <a:schemeClr val="tx1"/>
                </a:solidFill>
                <a:latin typeface="Century Schoolbook" pitchFamily="18" charset="0"/>
              </a:defRPr>
            </a:lvl7pPr>
            <a:lvl8pPr marL="1371600" algn="ctr" rtl="0" fontAlgn="base">
              <a:spcBef>
                <a:spcPct val="0"/>
              </a:spcBef>
              <a:spcAft>
                <a:spcPct val="0"/>
              </a:spcAft>
              <a:defRPr sz="4400">
                <a:solidFill>
                  <a:schemeClr val="tx1"/>
                </a:solidFill>
                <a:latin typeface="Century Schoolbook" pitchFamily="18" charset="0"/>
              </a:defRPr>
            </a:lvl8pPr>
            <a:lvl9pPr marL="1828800" algn="ctr" rtl="0" fontAlgn="base">
              <a:spcBef>
                <a:spcPct val="0"/>
              </a:spcBef>
              <a:spcAft>
                <a:spcPct val="0"/>
              </a:spcAft>
              <a:defRPr sz="4400">
                <a:solidFill>
                  <a:schemeClr val="tx1"/>
                </a:solidFill>
                <a:latin typeface="Century Schoolbook" pitchFamily="18" charset="0"/>
              </a:defRPr>
            </a:lvl9pPr>
          </a:lstStyle>
          <a:p>
            <a:r>
              <a:rPr lang="en-US">
                <a:solidFill>
                  <a:prstClr val="black"/>
                </a:solidFill>
              </a:rPr>
              <a:t>Click to edit Master title style</a:t>
            </a:r>
            <a:endParaRPr lang="en-US" dirty="0">
              <a:solidFill>
                <a:prstClr val="black"/>
              </a:solidFill>
            </a:endParaRPr>
          </a:p>
        </p:txBody>
      </p:sp>
    </p:spTree>
    <p:extLst>
      <p:ext uri="{BB962C8B-B14F-4D97-AF65-F5344CB8AC3E}">
        <p14:creationId xmlns:p14="http://schemas.microsoft.com/office/powerpoint/2010/main" val="3277782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8" descr="PP_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3817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7"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
        <p:nvSpPr>
          <p:cNvPr id="8"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pic>
        <p:nvPicPr>
          <p:cNvPr id="9" name="Picture 6" descr="Six Sigma Logo.jpg"/>
          <p:cNvPicPr>
            <a:picLocks noChangeAspect="1"/>
          </p:cNvPicPr>
          <p:nvPr userDrawn="1"/>
        </p:nvPicPr>
        <p:blipFill>
          <a:blip r:embed="rId3" cstate="print"/>
          <a:srcRect/>
          <a:stretch>
            <a:fillRect/>
          </a:stretch>
        </p:blipFill>
        <p:spPr bwMode="auto">
          <a:xfrm>
            <a:off x="7772400" y="163513"/>
            <a:ext cx="1066800" cy="903287"/>
          </a:xfrm>
          <a:prstGeom prst="rect">
            <a:avLst/>
          </a:prstGeom>
          <a:noFill/>
          <a:ln w="9525">
            <a:noFill/>
            <a:miter lim="800000"/>
            <a:headEnd/>
            <a:tailEnd/>
          </a:ln>
        </p:spPr>
      </p:pic>
    </p:spTree>
    <p:extLst>
      <p:ext uri="{BB962C8B-B14F-4D97-AF65-F5344CB8AC3E}">
        <p14:creationId xmlns:p14="http://schemas.microsoft.com/office/powerpoint/2010/main" val="386968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1752600"/>
            <a:ext cx="71628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a:spLocks noChangeArrowheads="1"/>
          </p:cNvSpPr>
          <p:nvPr userDrawn="1"/>
        </p:nvSpPr>
        <p:spPr bwMode="auto">
          <a:xfrm flipV="1">
            <a:off x="457200" y="1066800"/>
            <a:ext cx="7239000" cy="74613"/>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a:solidFill>
                <a:prstClr val="black"/>
              </a:solidFill>
              <a:latin typeface="Verdana" pitchFamily="34" charset="0"/>
            </a:endParaRPr>
          </a:p>
        </p:txBody>
      </p:sp>
      <p:pic>
        <p:nvPicPr>
          <p:cNvPr id="9" name="Picture 7" descr="Six Sigma Logo.jpg"/>
          <p:cNvPicPr>
            <a:picLocks noChangeAspect="1"/>
          </p:cNvPicPr>
          <p:nvPr userDrawn="1"/>
        </p:nvPicPr>
        <p:blipFill>
          <a:blip r:embed="rId2" cstate="print"/>
          <a:srcRect/>
          <a:stretch>
            <a:fillRect/>
          </a:stretch>
        </p:blipFill>
        <p:spPr bwMode="auto">
          <a:xfrm>
            <a:off x="7772400" y="163513"/>
            <a:ext cx="1066800" cy="903287"/>
          </a:xfrm>
          <a:prstGeom prst="rect">
            <a:avLst/>
          </a:prstGeom>
          <a:noFill/>
          <a:ln w="9525">
            <a:noFill/>
            <a:miter lim="800000"/>
            <a:headEnd/>
            <a:tailEnd/>
          </a:ln>
        </p:spPr>
      </p:pic>
      <p:sp>
        <p:nvSpPr>
          <p:cNvPr id="10" name="Title 1"/>
          <p:cNvSpPr>
            <a:spLocks noGrp="1"/>
          </p:cNvSpPr>
          <p:nvPr>
            <p:ph type="title"/>
          </p:nvPr>
        </p:nvSpPr>
        <p:spPr>
          <a:xfrm>
            <a:off x="457200" y="350838"/>
            <a:ext cx="7239000" cy="639762"/>
          </a:xfrm>
          <a:prstGeom prst="rect">
            <a:avLst/>
          </a:prstGeom>
        </p:spPr>
        <p:txBody>
          <a:bodyPr/>
          <a:lstStyle>
            <a:lvl1pPr algn="l">
              <a:defRPr sz="3200"/>
            </a:lvl1pPr>
          </a:lstStyle>
          <a:p>
            <a:r>
              <a:rPr lang="en-US" dirty="0"/>
              <a:t>Click to edit Master title style</a:t>
            </a:r>
          </a:p>
        </p:txBody>
      </p:sp>
      <p:sp>
        <p:nvSpPr>
          <p:cNvPr id="11" name="TextBox 10"/>
          <p:cNvSpPr txBox="1"/>
          <p:nvPr userDrawn="1"/>
        </p:nvSpPr>
        <p:spPr>
          <a:xfrm>
            <a:off x="8382000" y="838200"/>
            <a:ext cx="228600" cy="230832"/>
          </a:xfrm>
          <a:prstGeom prst="rect">
            <a:avLst/>
          </a:prstGeom>
          <a:noFill/>
        </p:spPr>
        <p:txBody>
          <a:bodyPr wrap="square" rtlCol="0">
            <a:spAutoFit/>
          </a:bodyPr>
          <a:lstStyle/>
          <a:p>
            <a:pPr eaLnBrk="0" fontAlgn="base" hangingPunct="0">
              <a:spcBef>
                <a:spcPct val="0"/>
              </a:spcBef>
              <a:spcAft>
                <a:spcPct val="0"/>
              </a:spcAft>
            </a:pPr>
            <a:r>
              <a:rPr lang="en-US" sz="900" dirty="0">
                <a:solidFill>
                  <a:prstClr val="black"/>
                </a:solidFill>
                <a:latin typeface="Batang" pitchFamily="18" charset="-127"/>
                <a:ea typeface="Batang" pitchFamily="18" charset="-127"/>
              </a:rPr>
              <a:t>®</a:t>
            </a:r>
            <a:endParaRPr lang="en-US" sz="1600" dirty="0">
              <a:solidFill>
                <a:prstClr val="black"/>
              </a:solidFill>
              <a:latin typeface="Verdana" pitchFamily="34" charset="0"/>
            </a:endParaRPr>
          </a:p>
        </p:txBody>
      </p:sp>
      <p:pic>
        <p:nvPicPr>
          <p:cNvPr id="12" name="Picture 8" descr="PP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00" y="63817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ooter Placeholder 4"/>
          <p:cNvSpPr>
            <a:spLocks noGrp="1"/>
          </p:cNvSpPr>
          <p:nvPr>
            <p:ph type="ftr" sz="quarter" idx="12"/>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4"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256594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flipV="1">
            <a:off x="457200" y="1066800"/>
            <a:ext cx="7239000" cy="74613"/>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a:solidFill>
                <a:prstClr val="black"/>
              </a:solidFill>
              <a:latin typeface="Verdana" pitchFamily="34" charset="0"/>
            </a:endParaRPr>
          </a:p>
        </p:txBody>
      </p:sp>
      <p:pic>
        <p:nvPicPr>
          <p:cNvPr id="3" name="Picture 7" descr="Six Sigma 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400" y="163513"/>
            <a:ext cx="10668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8382000" y="838200"/>
            <a:ext cx="228600" cy="230188"/>
          </a:xfrm>
          <a:prstGeom prst="rect">
            <a:avLst/>
          </a:prstGeom>
          <a:noFill/>
        </p:spPr>
        <p:txBody>
          <a:bodyPr>
            <a:spAutoFit/>
          </a:bodyPr>
          <a:lstStyle/>
          <a:p>
            <a:pPr eaLnBrk="0" fontAlgn="base" hangingPunct="0">
              <a:spcBef>
                <a:spcPct val="0"/>
              </a:spcBef>
              <a:spcAft>
                <a:spcPct val="0"/>
              </a:spcAft>
              <a:defRPr/>
            </a:pPr>
            <a:r>
              <a:rPr lang="en-US" sz="900" dirty="0">
                <a:solidFill>
                  <a:prstClr val="black"/>
                </a:solidFill>
                <a:latin typeface="Batang" pitchFamily="18" charset="-127"/>
                <a:ea typeface="Batang" pitchFamily="18" charset="-127"/>
              </a:rPr>
              <a:t>®</a:t>
            </a:r>
            <a:endParaRPr lang="en-US" sz="1600" dirty="0">
              <a:solidFill>
                <a:prstClr val="black"/>
              </a:solidFill>
              <a:latin typeface="Verdana" pitchFamily="34" charset="0"/>
            </a:endParaRPr>
          </a:p>
        </p:txBody>
      </p:sp>
      <p:pic>
        <p:nvPicPr>
          <p:cNvPr id="9" name="Picture 8" descr="PP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00" y="63817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11"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148439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flipV="1">
            <a:off x="457200" y="1066800"/>
            <a:ext cx="7239000" cy="74613"/>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a:solidFill>
                <a:prstClr val="black"/>
              </a:solidFill>
              <a:latin typeface="Verdana" pitchFamily="34" charset="0"/>
            </a:endParaRPr>
          </a:p>
        </p:txBody>
      </p:sp>
      <p:pic>
        <p:nvPicPr>
          <p:cNvPr id="3" name="Picture 7" descr="Six Sigma 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400" y="163513"/>
            <a:ext cx="10668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PP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00" y="63817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8382000" y="838200"/>
            <a:ext cx="228600" cy="230188"/>
          </a:xfrm>
          <a:prstGeom prst="rect">
            <a:avLst/>
          </a:prstGeom>
          <a:noFill/>
        </p:spPr>
        <p:txBody>
          <a:bodyPr>
            <a:spAutoFit/>
          </a:bodyPr>
          <a:lstStyle/>
          <a:p>
            <a:pPr eaLnBrk="0" fontAlgn="base" hangingPunct="0">
              <a:spcBef>
                <a:spcPct val="0"/>
              </a:spcBef>
              <a:spcAft>
                <a:spcPct val="0"/>
              </a:spcAft>
              <a:defRPr/>
            </a:pPr>
            <a:r>
              <a:rPr lang="en-US" sz="900" dirty="0">
                <a:solidFill>
                  <a:prstClr val="black"/>
                </a:solidFill>
                <a:latin typeface="Batang" pitchFamily="18" charset="-127"/>
                <a:ea typeface="Batang" pitchFamily="18" charset="-127"/>
              </a:rPr>
              <a:t>®</a:t>
            </a:r>
            <a:endParaRPr lang="en-US" sz="1600" dirty="0">
              <a:solidFill>
                <a:prstClr val="black"/>
              </a:solidFill>
              <a:latin typeface="Verdana" pitchFamily="34" charset="0"/>
            </a:endParaRPr>
          </a:p>
        </p:txBody>
      </p:sp>
      <p:sp>
        <p:nvSpPr>
          <p:cNvPr id="7" name="Footer Placeholder 4"/>
          <p:cNvSpPr>
            <a:spLocks noGrp="1"/>
          </p:cNvSpPr>
          <p:nvPr>
            <p:ph type="ftr" sz="quarter" idx="11"/>
          </p:nvPr>
        </p:nvSpPr>
        <p:spPr>
          <a:xfrm>
            <a:off x="457200" y="6477000"/>
            <a:ext cx="8229600" cy="244475"/>
          </a:xfrm>
          <a:prstGeom prst="rect">
            <a:avLst/>
          </a:prstGeom>
        </p:spPr>
        <p:txBody>
          <a:bodyPr/>
          <a:lstStyle>
            <a:lvl1pPr algn="ctr">
              <a:defRPr sz="1200">
                <a:solidFill>
                  <a:schemeClr val="bg1">
                    <a:lumMod val="50000"/>
                  </a:schemeClr>
                </a:solidFill>
                <a:latin typeface="Goudy Old Style" pitchFamily="18" charset="0"/>
              </a:defRPr>
            </a:lvl1pPr>
          </a:lstStyle>
          <a:p>
            <a:pPr>
              <a:defRPr/>
            </a:pPr>
            <a:r>
              <a:rPr lang="en-US">
                <a:solidFill>
                  <a:prstClr val="white">
                    <a:lumMod val="50000"/>
                  </a:prstClr>
                </a:solidFill>
              </a:rPr>
              <a:t>University of Dayton Center for Competitive Change. All Rights Reserved.</a:t>
            </a:r>
          </a:p>
        </p:txBody>
      </p:sp>
      <p:sp>
        <p:nvSpPr>
          <p:cNvPr id="8" name="Slide Number Placeholder 4"/>
          <p:cNvSpPr txBox="1">
            <a:spLocks noGrp="1"/>
          </p:cNvSpPr>
          <p:nvPr userDrawn="1"/>
        </p:nvSpPr>
        <p:spPr>
          <a:xfrm>
            <a:off x="8686805" y="6413947"/>
            <a:ext cx="366823" cy="365125"/>
          </a:xfrm>
          <a:prstGeom prst="rect">
            <a:avLst/>
          </a:prstGeom>
          <a:noFill/>
        </p:spPr>
        <p:txBody>
          <a:bodyPr anchor="ctr"/>
          <a:lstStyle/>
          <a:p>
            <a:pPr algn="r" eaLnBrk="0" fontAlgn="base" hangingPunct="0">
              <a:spcBef>
                <a:spcPct val="0"/>
              </a:spcBef>
              <a:spcAft>
                <a:spcPct val="0"/>
              </a:spcAft>
              <a:defRPr/>
            </a:pPr>
            <a:fld id="{0AA582F3-1715-4E42-96E5-75E968329FEE}" type="slidenum">
              <a:rPr lang="en-US" sz="1200" b="1">
                <a:solidFill>
                  <a:srgbClr val="000000">
                    <a:tint val="75000"/>
                  </a:srgbClr>
                </a:solidFill>
                <a:latin typeface="Times New Roman" pitchFamily="18" charset="0"/>
              </a:rPr>
              <a:pPr algn="r" eaLnBrk="0" fontAlgn="base" hangingPunct="0">
                <a:spcBef>
                  <a:spcPct val="0"/>
                </a:spcBef>
                <a:spcAft>
                  <a:spcPct val="0"/>
                </a:spcAft>
                <a:defRPr/>
              </a:pPr>
              <a:t>‹#›</a:t>
            </a:fld>
            <a:endParaRPr lang="en-US" sz="1200" b="1" dirty="0">
              <a:solidFill>
                <a:srgbClr val="000000">
                  <a:tint val="75000"/>
                </a:srgbClr>
              </a:solidFill>
              <a:latin typeface="Times New Roman" pitchFamily="18" charset="0"/>
            </a:endParaRPr>
          </a:p>
        </p:txBody>
      </p:sp>
    </p:spTree>
    <p:extLst>
      <p:ext uri="{BB962C8B-B14F-4D97-AF65-F5344CB8AC3E}">
        <p14:creationId xmlns:p14="http://schemas.microsoft.com/office/powerpoint/2010/main" val="268856481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8" descr="School of Engineering logo 1 inch.jpg"/>
          <p:cNvPicPr>
            <a:picLocks noChangeAspect="1"/>
          </p:cNvPicPr>
          <p:nvPr userDrawn="1"/>
        </p:nvPicPr>
        <p:blipFill>
          <a:blip r:embed="rId33" cstate="print"/>
          <a:srcRect/>
          <a:stretch>
            <a:fillRect/>
          </a:stretch>
        </p:blipFill>
        <p:spPr bwMode="auto">
          <a:xfrm>
            <a:off x="136226" y="160927"/>
            <a:ext cx="707234" cy="933016"/>
          </a:xfrm>
          <a:prstGeom prst="rect">
            <a:avLst/>
          </a:prstGeom>
          <a:noFill/>
          <a:ln w="9525">
            <a:noFill/>
            <a:miter lim="800000"/>
            <a:headEnd/>
            <a:tailEnd/>
          </a:ln>
        </p:spPr>
      </p:pic>
      <p:pic>
        <p:nvPicPr>
          <p:cNvPr id="6" name="Picture 2"/>
          <p:cNvPicPr>
            <a:picLocks noChangeAspect="1" noChangeArrowheads="1"/>
          </p:cNvPicPr>
          <p:nvPr userDrawn="1"/>
        </p:nvPicPr>
        <p:blipFill>
          <a:blip r:embed="rId34" cstate="print">
            <a:extLst>
              <a:ext uri="{28A0092B-C50C-407E-A947-70E740481C1C}">
                <a14:useLocalDpi xmlns:a14="http://schemas.microsoft.com/office/drawing/2010/main" val="0"/>
              </a:ext>
            </a:extLst>
          </a:blip>
          <a:srcRect/>
          <a:stretch>
            <a:fillRect/>
          </a:stretch>
        </p:blipFill>
        <p:spPr bwMode="auto">
          <a:xfrm>
            <a:off x="8117003" y="76200"/>
            <a:ext cx="912736" cy="747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a:spLocks noChangeArrowheads="1"/>
          </p:cNvSpPr>
          <p:nvPr userDrawn="1"/>
        </p:nvSpPr>
        <p:spPr bwMode="auto">
          <a:xfrm>
            <a:off x="7696199" y="823984"/>
            <a:ext cx="15986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00" dirty="0">
                <a:solidFill>
                  <a:srgbClr val="CE1141"/>
                </a:solidFill>
                <a:latin typeface="Goudy Old Style" pitchFamily="18" charset="0"/>
              </a:rPr>
              <a:t>Center for </a:t>
            </a:r>
          </a:p>
          <a:p>
            <a:pPr algn="ctr" eaLnBrk="1" hangingPunct="1">
              <a:defRPr/>
            </a:pPr>
            <a:r>
              <a:rPr lang="en-US" sz="1100" dirty="0">
                <a:solidFill>
                  <a:srgbClr val="CE1141"/>
                </a:solidFill>
                <a:latin typeface="Goudy Old Style" pitchFamily="18" charset="0"/>
              </a:rPr>
              <a:t>Competitive Change</a:t>
            </a:r>
          </a:p>
        </p:txBody>
      </p:sp>
      <p:cxnSp>
        <p:nvCxnSpPr>
          <p:cNvPr id="8" name="Straight Connector 7"/>
          <p:cNvCxnSpPr/>
          <p:nvPr userDrawn="1"/>
        </p:nvCxnSpPr>
        <p:spPr>
          <a:xfrm>
            <a:off x="136226" y="1139840"/>
            <a:ext cx="7712374" cy="0"/>
          </a:xfrm>
          <a:prstGeom prst="line">
            <a:avLst/>
          </a:prstGeom>
          <a:ln w="19050">
            <a:solidFill>
              <a:srgbClr val="CE1141"/>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1295400" y="6629400"/>
            <a:ext cx="6718300" cy="304800"/>
          </a:xfrm>
          <a:prstGeom prst="rect">
            <a:avLst/>
          </a:prstGeom>
        </p:spPr>
        <p:txBody>
          <a:bodyPr/>
          <a:lstStyle>
            <a:defPPr>
              <a:defRPr lang="en-US"/>
            </a:defPPr>
            <a:lvl1pPr algn="ctr" rtl="0" eaLnBrk="0" fontAlgn="base" hangingPunct="0">
              <a:spcBef>
                <a:spcPct val="0"/>
              </a:spcBef>
              <a:spcAft>
                <a:spcPct val="0"/>
              </a:spcAft>
              <a:defRPr sz="1200" kern="1200">
                <a:solidFill>
                  <a:schemeClr val="bg1">
                    <a:lumMod val="50000"/>
                  </a:schemeClr>
                </a:solidFill>
                <a:latin typeface="Goudy Old Style" pitchFamily="18" charset="0"/>
                <a:ea typeface="+mn-ea"/>
                <a:cs typeface="Arial" charset="0"/>
              </a:defRPr>
            </a:lvl1pPr>
            <a:lvl2pPr marL="457200" algn="l" rtl="0" eaLnBrk="0" fontAlgn="base" hangingPunct="0">
              <a:spcBef>
                <a:spcPct val="0"/>
              </a:spcBef>
              <a:spcAft>
                <a:spcPct val="0"/>
              </a:spcAft>
              <a:defRPr sz="1400" kern="1200">
                <a:solidFill>
                  <a:schemeClr val="tx1"/>
                </a:solidFill>
                <a:latin typeface="Arial" charset="0"/>
                <a:ea typeface="+mn-ea"/>
                <a:cs typeface="Arial" charset="0"/>
              </a:defRPr>
            </a:lvl2pPr>
            <a:lvl3pPr marL="914400" algn="l" rtl="0" eaLnBrk="0" fontAlgn="base" hangingPunct="0">
              <a:spcBef>
                <a:spcPct val="0"/>
              </a:spcBef>
              <a:spcAft>
                <a:spcPct val="0"/>
              </a:spcAft>
              <a:defRPr sz="1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1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a:lstStyle>
          <a:p>
            <a:pPr algn="r"/>
            <a:r>
              <a:rPr lang="en-US" sz="1200" dirty="0">
                <a:solidFill>
                  <a:schemeClr val="accent1">
                    <a:lumMod val="50000"/>
                  </a:schemeClr>
                </a:solidFill>
                <a:latin typeface="Goudy Old Style" pitchFamily="18" charset="0"/>
              </a:rPr>
              <a:t>The Center for Competitive</a:t>
            </a:r>
            <a:r>
              <a:rPr lang="en-US" sz="1200" baseline="0" dirty="0">
                <a:solidFill>
                  <a:schemeClr val="accent1">
                    <a:lumMod val="50000"/>
                  </a:schemeClr>
                </a:solidFill>
                <a:latin typeface="Goudy Old Style" pitchFamily="18" charset="0"/>
              </a:rPr>
              <a:t> Change (C</a:t>
            </a:r>
            <a:r>
              <a:rPr lang="en-US" sz="900" baseline="0" dirty="0">
                <a:solidFill>
                  <a:schemeClr val="accent1">
                    <a:lumMod val="50000"/>
                  </a:schemeClr>
                </a:solidFill>
                <a:latin typeface="Goudy Old Style" pitchFamily="18" charset="0"/>
              </a:rPr>
              <a:t>4</a:t>
            </a:r>
            <a:r>
              <a:rPr lang="en-US" sz="1200" baseline="0" dirty="0">
                <a:solidFill>
                  <a:schemeClr val="accent1">
                    <a:lumMod val="50000"/>
                  </a:schemeClr>
                </a:solidFill>
                <a:latin typeface="Goudy Old Style" pitchFamily="18" charset="0"/>
              </a:rPr>
              <a:t>CC).  All Rights Reserved © 2014.                </a:t>
            </a:r>
            <a:r>
              <a:rPr lang="en-US" sz="800" baseline="0" dirty="0">
                <a:solidFill>
                  <a:schemeClr val="accent1">
                    <a:lumMod val="50000"/>
                  </a:schemeClr>
                </a:solidFill>
                <a:latin typeface="Goudy Old Style" pitchFamily="18" charset="0"/>
              </a:rPr>
              <a:t>version 9</a:t>
            </a:r>
            <a:endParaRPr lang="en-US" sz="800" dirty="0">
              <a:solidFill>
                <a:schemeClr val="accent1">
                  <a:lumMod val="50000"/>
                </a:schemeClr>
              </a:solidFill>
              <a:latin typeface="Goudy Old Style" pitchFamily="18" charset="0"/>
            </a:endParaRPr>
          </a:p>
        </p:txBody>
      </p:sp>
    </p:spTree>
    <p:extLst>
      <p:ext uri="{BB962C8B-B14F-4D97-AF65-F5344CB8AC3E}">
        <p14:creationId xmlns:p14="http://schemas.microsoft.com/office/powerpoint/2010/main" val="2986745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69" r:id="rId6"/>
    <p:sldLayoutId id="2147483670"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w Cen MT" pitchFamily="34" charset="0"/>
        </a:defRPr>
      </a:lvl2pPr>
      <a:lvl3pPr algn="ctr" rtl="0" eaLnBrk="0" fontAlgn="base" hangingPunct="0">
        <a:spcBef>
          <a:spcPct val="0"/>
        </a:spcBef>
        <a:spcAft>
          <a:spcPct val="0"/>
        </a:spcAft>
        <a:defRPr sz="4400">
          <a:solidFill>
            <a:schemeClr val="tx1"/>
          </a:solidFill>
          <a:latin typeface="Tw Cen MT" pitchFamily="34" charset="0"/>
        </a:defRPr>
      </a:lvl3pPr>
      <a:lvl4pPr algn="ctr" rtl="0" eaLnBrk="0" fontAlgn="base" hangingPunct="0">
        <a:spcBef>
          <a:spcPct val="0"/>
        </a:spcBef>
        <a:spcAft>
          <a:spcPct val="0"/>
        </a:spcAft>
        <a:defRPr sz="4400">
          <a:solidFill>
            <a:schemeClr val="tx1"/>
          </a:solidFill>
          <a:latin typeface="Tw Cen MT" pitchFamily="34" charset="0"/>
        </a:defRPr>
      </a:lvl4pPr>
      <a:lvl5pPr algn="ctr" rtl="0" eaLnBrk="0" fontAlgn="base" hangingPunct="0">
        <a:spcBef>
          <a:spcPct val="0"/>
        </a:spcBef>
        <a:spcAft>
          <a:spcPct val="0"/>
        </a:spcAft>
        <a:defRPr sz="4400">
          <a:solidFill>
            <a:schemeClr val="tx1"/>
          </a:solidFill>
          <a:latin typeface="Tw Cen MT" pitchFamily="34" charset="0"/>
        </a:defRPr>
      </a:lvl5pPr>
      <a:lvl6pPr marL="457200" algn="ctr" rtl="0" fontAlgn="base">
        <a:spcBef>
          <a:spcPct val="0"/>
        </a:spcBef>
        <a:spcAft>
          <a:spcPct val="0"/>
        </a:spcAft>
        <a:defRPr sz="4400">
          <a:solidFill>
            <a:schemeClr val="tx1"/>
          </a:solidFill>
          <a:latin typeface="Century Schoolbook" pitchFamily="18" charset="0"/>
        </a:defRPr>
      </a:lvl6pPr>
      <a:lvl7pPr marL="914400" algn="ctr" rtl="0" fontAlgn="base">
        <a:spcBef>
          <a:spcPct val="0"/>
        </a:spcBef>
        <a:spcAft>
          <a:spcPct val="0"/>
        </a:spcAft>
        <a:defRPr sz="4400">
          <a:solidFill>
            <a:schemeClr val="tx1"/>
          </a:solidFill>
          <a:latin typeface="Century Schoolbook" pitchFamily="18" charset="0"/>
        </a:defRPr>
      </a:lvl7pPr>
      <a:lvl8pPr marL="1371600" algn="ctr" rtl="0" fontAlgn="base">
        <a:spcBef>
          <a:spcPct val="0"/>
        </a:spcBef>
        <a:spcAft>
          <a:spcPct val="0"/>
        </a:spcAft>
        <a:defRPr sz="4400">
          <a:solidFill>
            <a:schemeClr val="tx1"/>
          </a:solidFill>
          <a:latin typeface="Century Schoolbook" pitchFamily="18" charset="0"/>
        </a:defRPr>
      </a:lvl8pPr>
      <a:lvl9pPr marL="1828800" algn="ctr" rtl="0" fontAlgn="base">
        <a:spcBef>
          <a:spcPct val="0"/>
        </a:spcBef>
        <a:spcAft>
          <a:spcPct val="0"/>
        </a:spcAft>
        <a:defRPr sz="4400">
          <a:solidFill>
            <a:schemeClr val="tx1"/>
          </a:solidFill>
          <a:latin typeface="Century Schoolbook"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tags" Target="../tags/tag9.xml"/><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10.xml"/><Relationship Id="rId5"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3.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4.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5.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6.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64988A-9F2E-EB42-015B-A9CB05DCA0E7}"/>
              </a:ext>
            </a:extLst>
          </p:cNvPr>
          <p:cNvSpPr txBox="1"/>
          <p:nvPr/>
        </p:nvSpPr>
        <p:spPr>
          <a:xfrm>
            <a:off x="221948" y="2057400"/>
            <a:ext cx="8693452"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Notes - All images in this PowerPoint Template can be created with the basic drawing tools in PowerPoint or Excel Charts. The charts listed in this template were specific to the problem this template was created  from.  There are other types of charts that could be more relevant to your individual project. </a:t>
            </a:r>
          </a:p>
        </p:txBody>
      </p:sp>
      <p:sp>
        <p:nvSpPr>
          <p:cNvPr id="3" name="TextBox 2">
            <a:extLst>
              <a:ext uri="{FF2B5EF4-FFF2-40B4-BE49-F238E27FC236}">
                <a16:creationId xmlns:a16="http://schemas.microsoft.com/office/drawing/2014/main" id="{7618E90B-785D-1FEE-9A88-373CEDE134E7}"/>
              </a:ext>
            </a:extLst>
          </p:cNvPr>
          <p:cNvSpPr txBox="1"/>
          <p:nvPr/>
        </p:nvSpPr>
        <p:spPr>
          <a:xfrm>
            <a:off x="304800" y="830802"/>
            <a:ext cx="861060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DACC Lean Six Sigma Green Belt Template</a:t>
            </a:r>
          </a:p>
        </p:txBody>
      </p:sp>
      <p:sp>
        <p:nvSpPr>
          <p:cNvPr id="4" name="TextBox 3">
            <a:extLst>
              <a:ext uri="{FF2B5EF4-FFF2-40B4-BE49-F238E27FC236}">
                <a16:creationId xmlns:a16="http://schemas.microsoft.com/office/drawing/2014/main" id="{CC555FF4-5349-0425-4106-E4A10BF0C065}"/>
              </a:ext>
            </a:extLst>
          </p:cNvPr>
          <p:cNvSpPr txBox="1"/>
          <p:nvPr/>
        </p:nvSpPr>
        <p:spPr>
          <a:xfrm>
            <a:off x="234518" y="3505200"/>
            <a:ext cx="8693452"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Note – This introductory slide is not a part of this template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Goal is a presentation with </a:t>
            </a:r>
            <a:r>
              <a:rPr lang="en-US" i="1" dirty="0">
                <a:latin typeface="Arial" panose="020B0604020202020204" pitchFamily="34" charset="0"/>
                <a:cs typeface="Arial" panose="020B0604020202020204" pitchFamily="34" charset="0"/>
              </a:rPr>
              <a:t>about</a:t>
            </a:r>
            <a:r>
              <a:rPr lang="en-US" dirty="0">
                <a:latin typeface="Arial" panose="020B0604020202020204" pitchFamily="34" charset="0"/>
                <a:cs typeface="Arial" panose="020B0604020202020204" pitchFamily="34" charset="0"/>
              </a:rPr>
              <a:t> 10 slides total and include additional information in Addendum slides  (2 – 6 Addendum Slides)</a:t>
            </a:r>
          </a:p>
        </p:txBody>
      </p:sp>
    </p:spTree>
    <p:extLst>
      <p:ext uri="{BB962C8B-B14F-4D97-AF65-F5344CB8AC3E}">
        <p14:creationId xmlns:p14="http://schemas.microsoft.com/office/powerpoint/2010/main" val="383206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61349" y="701188"/>
            <a:ext cx="8542208" cy="715636"/>
            <a:chOff x="361349" y="3967458"/>
            <a:chExt cx="8542208" cy="715636"/>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sp>
          <p:nvSpPr>
            <p:cNvPr id="43" name="Text Box 22">
              <a:extLst>
                <a:ext uri="{FF2B5EF4-FFF2-40B4-BE49-F238E27FC236}">
                  <a16:creationId xmlns:a16="http://schemas.microsoft.com/office/drawing/2014/main" id="{B97D68E1-859F-47DD-87CF-CEB2880E1CE0}"/>
                </a:ext>
              </a:extLst>
            </p:cNvPr>
            <p:cNvSpPr txBox="1">
              <a:spLocks noChangeArrowheads="1"/>
            </p:cNvSpPr>
            <p:nvPr/>
          </p:nvSpPr>
          <p:spPr bwMode="auto">
            <a:xfrm>
              <a:off x="7277322" y="4329151"/>
              <a:ext cx="162623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Maintain the Gains</a:t>
              </a:r>
            </a:p>
            <a:p>
              <a:pPr eaLnBrk="1" hangingPunct="1"/>
              <a:endParaRPr lang="en-US" sz="500" b="1" dirty="0">
                <a:solidFill>
                  <a:srgbClr val="000000"/>
                </a:solidFill>
                <a:latin typeface="Bodoni MT"/>
              </a:endParaRP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039E9D-B62A-469C-AF45-18EBB779520F}"/>
              </a:ext>
            </a:extLst>
          </p:cNvPr>
          <p:cNvSpPr txBox="1"/>
          <p:nvPr/>
        </p:nvSpPr>
        <p:spPr>
          <a:xfrm>
            <a:off x="285672" y="1580363"/>
            <a:ext cx="8464852" cy="615553"/>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Results: </a:t>
            </a:r>
            <a:endParaRPr lang="en-US" sz="1600" b="0" i="0" u="none" strike="noStrike" dirty="0">
              <a:solidFill>
                <a:srgbClr val="000000"/>
              </a:solidFill>
              <a:effectLst/>
              <a:latin typeface="Arial" panose="020B0604020202020204" pitchFamily="34" charset="0"/>
            </a:endParaRPr>
          </a:p>
          <a:p>
            <a:endParaRPr lang="en-US" dirty="0"/>
          </a:p>
        </p:txBody>
      </p:sp>
      <p:sp>
        <p:nvSpPr>
          <p:cNvPr id="21" name="TextBox 20">
            <a:extLst>
              <a:ext uri="{FF2B5EF4-FFF2-40B4-BE49-F238E27FC236}">
                <a16:creationId xmlns:a16="http://schemas.microsoft.com/office/drawing/2014/main" id="{7692EF47-FE0A-4837-88E7-82DC4EAA123A}"/>
              </a:ext>
            </a:extLst>
          </p:cNvPr>
          <p:cNvSpPr txBox="1"/>
          <p:nvPr/>
        </p:nvSpPr>
        <p:spPr>
          <a:xfrm>
            <a:off x="267177" y="4566047"/>
            <a:ext cx="8464852" cy="892552"/>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Maintain the Gains:</a:t>
            </a:r>
            <a:endParaRPr lang="en-US" sz="1600" b="0" i="0" u="none" strike="noStrike" dirty="0">
              <a:solidFill>
                <a:srgbClr val="000000"/>
              </a:solidFill>
              <a:effectLst/>
              <a:latin typeface="Arial" panose="020B0604020202020204" pitchFamily="34" charset="0"/>
            </a:endParaRPr>
          </a:p>
          <a:p>
            <a:endParaRPr lang="en-US" dirty="0"/>
          </a:p>
          <a:p>
            <a:r>
              <a:rPr lang="en-US" dirty="0">
                <a:latin typeface="Arial" panose="020B0604020202020204" pitchFamily="34" charset="0"/>
                <a:cs typeface="Arial" panose="020B0604020202020204" pitchFamily="34" charset="0"/>
              </a:rPr>
              <a:t>xxx</a:t>
            </a:r>
          </a:p>
        </p:txBody>
      </p:sp>
      <p:sp>
        <p:nvSpPr>
          <p:cNvPr id="3" name="TextBox 2">
            <a:extLst>
              <a:ext uri="{FF2B5EF4-FFF2-40B4-BE49-F238E27FC236}">
                <a16:creationId xmlns:a16="http://schemas.microsoft.com/office/drawing/2014/main" id="{85EEAC53-5549-41D5-BB09-B39397865ACE}"/>
              </a:ext>
            </a:extLst>
          </p:cNvPr>
          <p:cNvSpPr txBox="1"/>
          <p:nvPr/>
        </p:nvSpPr>
        <p:spPr>
          <a:xfrm>
            <a:off x="394296" y="2057400"/>
            <a:ext cx="8249251" cy="923330"/>
          </a:xfrm>
          <a:prstGeom prst="rect">
            <a:avLst/>
          </a:prstGeom>
          <a:noFill/>
        </p:spPr>
        <p:txBody>
          <a:bodyPr wrap="square" rtlCol="0">
            <a:spAutoFit/>
          </a:bodyPr>
          <a:lstStyle/>
          <a:p>
            <a:pPr marL="342900" indent="-342900">
              <a:buFont typeface="+mj-lt"/>
              <a:buAutoNum type="arabicPeriod"/>
            </a:pPr>
            <a:r>
              <a:rPr lang="en-US" sz="1800" b="0" i="0" u="none" strike="noStrike" dirty="0">
                <a:solidFill>
                  <a:srgbClr val="000000"/>
                </a:solidFill>
                <a:effectLst/>
                <a:latin typeface="Arial" panose="020B0604020202020204" pitchFamily="34" charset="0"/>
              </a:rPr>
              <a:t>xxx</a:t>
            </a:r>
          </a:p>
          <a:p>
            <a:pPr marL="342900" indent="-342900">
              <a:buFont typeface="+mj-lt"/>
              <a:buAutoNum type="arabicPeriod"/>
            </a:pPr>
            <a:endParaRPr lang="en-US" sz="1800" dirty="0">
              <a:solidFill>
                <a:srgbClr val="000000"/>
              </a:solidFill>
              <a:latin typeface="Arial" panose="020B0604020202020204" pitchFamily="34" charset="0"/>
            </a:endParaRPr>
          </a:p>
          <a:p>
            <a:pPr marL="342900" indent="-342900">
              <a:buFont typeface="+mj-lt"/>
              <a:buAutoNum type="arabicPeriod"/>
            </a:pPr>
            <a:r>
              <a:rPr lang="en-US" dirty="0">
                <a:solidFill>
                  <a:srgbClr val="000000"/>
                </a:solidFill>
                <a:latin typeface="Arial" panose="020B0604020202020204" pitchFamily="34" charset="0"/>
              </a:rPr>
              <a:t>xxx</a:t>
            </a:r>
            <a:endParaRPr lang="en-US" sz="1800" b="0" i="0" u="none" strike="noStrike" dirty="0">
              <a:solidFill>
                <a:srgbClr val="000000"/>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15DF5CE0-DF9C-42D0-8870-D7BC1450CF82}"/>
              </a:ext>
            </a:extLst>
          </p:cNvPr>
          <p:cNvPicPr>
            <a:picLocks noChangeAspect="1"/>
          </p:cNvPicPr>
          <p:nvPr/>
        </p:nvPicPr>
        <p:blipFill>
          <a:blip r:embed="rId4"/>
          <a:stretch>
            <a:fillRect/>
          </a:stretch>
        </p:blipFill>
        <p:spPr>
          <a:xfrm>
            <a:off x="7830373" y="0"/>
            <a:ext cx="1304562" cy="523220"/>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457D7A8F-F0B3-43D7-9959-EAC55A5D2D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4" y="0"/>
            <a:ext cx="1233483" cy="504823"/>
          </a:xfrm>
          <a:prstGeom prst="rect">
            <a:avLst/>
          </a:prstGeom>
        </p:spPr>
      </p:pic>
    </p:spTree>
    <p:extLst>
      <p:ext uri="{BB962C8B-B14F-4D97-AF65-F5344CB8AC3E}">
        <p14:creationId xmlns:p14="http://schemas.microsoft.com/office/powerpoint/2010/main" val="421548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61349" y="701188"/>
            <a:ext cx="8542208" cy="715636"/>
            <a:chOff x="361349" y="3967458"/>
            <a:chExt cx="8542208" cy="715636"/>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sp>
          <p:nvSpPr>
            <p:cNvPr id="43" name="Text Box 22">
              <a:extLst>
                <a:ext uri="{FF2B5EF4-FFF2-40B4-BE49-F238E27FC236}">
                  <a16:creationId xmlns:a16="http://schemas.microsoft.com/office/drawing/2014/main" id="{B97D68E1-859F-47DD-87CF-CEB2880E1CE0}"/>
                </a:ext>
              </a:extLst>
            </p:cNvPr>
            <p:cNvSpPr txBox="1">
              <a:spLocks noChangeArrowheads="1"/>
            </p:cNvSpPr>
            <p:nvPr/>
          </p:nvSpPr>
          <p:spPr bwMode="auto">
            <a:xfrm>
              <a:off x="7277322" y="4329151"/>
              <a:ext cx="162623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Maintain the Gains</a:t>
              </a:r>
            </a:p>
            <a:p>
              <a:pPr eaLnBrk="1" hangingPunct="1"/>
              <a:endParaRPr lang="en-US" sz="500" b="1" dirty="0">
                <a:solidFill>
                  <a:srgbClr val="000000"/>
                </a:solidFill>
                <a:latin typeface="Bodoni MT"/>
              </a:endParaRP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054A531-12EA-4369-8231-34FB58997674}"/>
              </a:ext>
            </a:extLst>
          </p:cNvPr>
          <p:cNvSpPr txBox="1"/>
          <p:nvPr/>
        </p:nvSpPr>
        <p:spPr>
          <a:xfrm>
            <a:off x="263536" y="1584697"/>
            <a:ext cx="8464852" cy="1600438"/>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Lessons Learned:</a:t>
            </a:r>
          </a:p>
          <a:p>
            <a:endParaRPr lang="en-US" sz="1600" b="1" dirty="0">
              <a:solidFill>
                <a:srgbClr val="000000"/>
              </a:solidFill>
              <a:latin typeface="Arial" panose="020B0604020202020204" pitchFamily="34" charset="0"/>
            </a:endParaRPr>
          </a:p>
          <a:p>
            <a:r>
              <a:rPr lang="en-US" sz="1600" dirty="0">
                <a:solidFill>
                  <a:srgbClr val="000000"/>
                </a:solidFill>
                <a:latin typeface="Arial" panose="020B0604020202020204" pitchFamily="34" charset="0"/>
              </a:rPr>
              <a:t>xxx</a:t>
            </a:r>
          </a:p>
          <a:p>
            <a:endParaRPr lang="en-US" sz="1600" dirty="0">
              <a:solidFill>
                <a:srgbClr val="000000"/>
              </a:solidFill>
              <a:latin typeface="Arial" panose="020B0604020202020204" pitchFamily="34" charset="0"/>
            </a:endParaRPr>
          </a:p>
          <a:p>
            <a:endParaRPr lang="en-US" sz="1600" i="0" u="none" strike="noStrike" dirty="0">
              <a:solidFill>
                <a:srgbClr val="000000"/>
              </a:solidFill>
              <a:effectLst/>
              <a:latin typeface="Arial" panose="020B0604020202020204" pitchFamily="34" charset="0"/>
            </a:endParaRPr>
          </a:p>
          <a:p>
            <a:endParaRPr lang="en-US" dirty="0"/>
          </a:p>
        </p:txBody>
      </p:sp>
      <p:sp>
        <p:nvSpPr>
          <p:cNvPr id="21" name="TextBox 20">
            <a:extLst>
              <a:ext uri="{FF2B5EF4-FFF2-40B4-BE49-F238E27FC236}">
                <a16:creationId xmlns:a16="http://schemas.microsoft.com/office/drawing/2014/main" id="{1F126D85-4468-45D6-A8A0-1B026F00E9AC}"/>
              </a:ext>
            </a:extLst>
          </p:cNvPr>
          <p:cNvSpPr txBox="1"/>
          <p:nvPr/>
        </p:nvSpPr>
        <p:spPr>
          <a:xfrm>
            <a:off x="263536" y="4041458"/>
            <a:ext cx="8464852" cy="1107996"/>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Plans for Standardization:</a:t>
            </a:r>
          </a:p>
          <a:p>
            <a:endParaRPr lang="en-US" sz="1600" b="1" dirty="0">
              <a:solidFill>
                <a:srgbClr val="000000"/>
              </a:solidFill>
              <a:latin typeface="Arial" panose="020B0604020202020204" pitchFamily="34" charset="0"/>
            </a:endParaRPr>
          </a:p>
          <a:p>
            <a:r>
              <a:rPr lang="en-US" sz="1600" i="0" u="none" strike="noStrike" dirty="0">
                <a:solidFill>
                  <a:srgbClr val="000000"/>
                </a:solidFill>
                <a:effectLst/>
                <a:latin typeface="Arial" panose="020B0604020202020204" pitchFamily="34" charset="0"/>
              </a:rPr>
              <a:t>xxx</a:t>
            </a:r>
          </a:p>
          <a:p>
            <a:endParaRPr lang="en-US" dirty="0"/>
          </a:p>
        </p:txBody>
      </p:sp>
      <p:pic>
        <p:nvPicPr>
          <p:cNvPr id="16" name="Picture 15">
            <a:extLst>
              <a:ext uri="{FF2B5EF4-FFF2-40B4-BE49-F238E27FC236}">
                <a16:creationId xmlns:a16="http://schemas.microsoft.com/office/drawing/2014/main" id="{7DC9F5CE-9772-487C-B0A9-73A82319CE99}"/>
              </a:ext>
            </a:extLst>
          </p:cNvPr>
          <p:cNvPicPr>
            <a:picLocks noChangeAspect="1"/>
          </p:cNvPicPr>
          <p:nvPr/>
        </p:nvPicPr>
        <p:blipFill>
          <a:blip r:embed="rId4"/>
          <a:stretch>
            <a:fillRect/>
          </a:stretch>
        </p:blipFill>
        <p:spPr>
          <a:xfrm>
            <a:off x="7830373" y="0"/>
            <a:ext cx="1304562" cy="52322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45CAB7C3-33E2-4C64-A763-8DFFE7FA9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4" y="0"/>
            <a:ext cx="1233483" cy="504823"/>
          </a:xfrm>
          <a:prstGeom prst="rect">
            <a:avLst/>
          </a:prstGeom>
        </p:spPr>
      </p:pic>
    </p:spTree>
    <p:extLst>
      <p:ext uri="{BB962C8B-B14F-4D97-AF65-F5344CB8AC3E}">
        <p14:creationId xmlns:p14="http://schemas.microsoft.com/office/powerpoint/2010/main" val="14462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sp>
        <p:nvSpPr>
          <p:cNvPr id="3" name="TextBox 2">
            <a:extLst>
              <a:ext uri="{FF2B5EF4-FFF2-40B4-BE49-F238E27FC236}">
                <a16:creationId xmlns:a16="http://schemas.microsoft.com/office/drawing/2014/main" id="{AA0F9A94-09AC-493B-9C0E-630D88240CB8}"/>
              </a:ext>
            </a:extLst>
          </p:cNvPr>
          <p:cNvSpPr txBox="1"/>
          <p:nvPr/>
        </p:nvSpPr>
        <p:spPr>
          <a:xfrm>
            <a:off x="381000" y="805906"/>
            <a:ext cx="7772400" cy="584775"/>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Addendum – </a:t>
            </a:r>
            <a:r>
              <a:rPr lang="en-US" sz="1600" i="0" u="none" strike="noStrike" dirty="0">
                <a:solidFill>
                  <a:srgbClr val="000000"/>
                </a:solidFill>
                <a:effectLst/>
                <a:latin typeface="Arial" panose="020B0604020202020204" pitchFamily="34" charset="0"/>
              </a:rPr>
              <a:t>Use as needed for additional info, Best Practices, Procedure Lists, etc.</a:t>
            </a:r>
          </a:p>
        </p:txBody>
      </p:sp>
      <p:pic>
        <p:nvPicPr>
          <p:cNvPr id="9" name="Picture 8">
            <a:extLst>
              <a:ext uri="{FF2B5EF4-FFF2-40B4-BE49-F238E27FC236}">
                <a16:creationId xmlns:a16="http://schemas.microsoft.com/office/drawing/2014/main" id="{753216D3-E44E-454F-A6CC-AE40290BFA8B}"/>
              </a:ext>
            </a:extLst>
          </p:cNvPr>
          <p:cNvPicPr>
            <a:picLocks noChangeAspect="1"/>
          </p:cNvPicPr>
          <p:nvPr/>
        </p:nvPicPr>
        <p:blipFill>
          <a:blip r:embed="rId3"/>
          <a:stretch>
            <a:fillRect/>
          </a:stretch>
        </p:blipFill>
        <p:spPr>
          <a:xfrm>
            <a:off x="7830373" y="0"/>
            <a:ext cx="1304562" cy="52322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C9C9462D-E771-4376-BA21-CD0FB043F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 y="0"/>
            <a:ext cx="1233483" cy="504823"/>
          </a:xfrm>
          <a:prstGeom prst="rect">
            <a:avLst/>
          </a:prstGeom>
        </p:spPr>
      </p:pic>
    </p:spTree>
    <p:extLst>
      <p:ext uri="{BB962C8B-B14F-4D97-AF65-F5344CB8AC3E}">
        <p14:creationId xmlns:p14="http://schemas.microsoft.com/office/powerpoint/2010/main" val="999384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sp>
        <p:nvSpPr>
          <p:cNvPr id="3" name="TextBox 2">
            <a:extLst>
              <a:ext uri="{FF2B5EF4-FFF2-40B4-BE49-F238E27FC236}">
                <a16:creationId xmlns:a16="http://schemas.microsoft.com/office/drawing/2014/main" id="{AA0F9A94-09AC-493B-9C0E-630D88240CB8}"/>
              </a:ext>
            </a:extLst>
          </p:cNvPr>
          <p:cNvSpPr txBox="1"/>
          <p:nvPr/>
        </p:nvSpPr>
        <p:spPr>
          <a:xfrm>
            <a:off x="381000" y="762000"/>
            <a:ext cx="563880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Addendum –Continued if needed</a:t>
            </a:r>
          </a:p>
        </p:txBody>
      </p:sp>
      <p:pic>
        <p:nvPicPr>
          <p:cNvPr id="8" name="Picture 7">
            <a:extLst>
              <a:ext uri="{FF2B5EF4-FFF2-40B4-BE49-F238E27FC236}">
                <a16:creationId xmlns:a16="http://schemas.microsoft.com/office/drawing/2014/main" id="{FE45825F-7395-45DE-96E1-A27496D8842A}"/>
              </a:ext>
            </a:extLst>
          </p:cNvPr>
          <p:cNvPicPr>
            <a:picLocks noChangeAspect="1"/>
          </p:cNvPicPr>
          <p:nvPr/>
        </p:nvPicPr>
        <p:blipFill>
          <a:blip r:embed="rId3"/>
          <a:stretch>
            <a:fillRect/>
          </a:stretch>
        </p:blipFill>
        <p:spPr>
          <a:xfrm>
            <a:off x="7830373" y="0"/>
            <a:ext cx="1304562" cy="52322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172A82BF-9BBF-4110-A662-4141A7500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 y="0"/>
            <a:ext cx="1233483" cy="504823"/>
          </a:xfrm>
          <a:prstGeom prst="rect">
            <a:avLst/>
          </a:prstGeom>
        </p:spPr>
      </p:pic>
    </p:spTree>
    <p:extLst>
      <p:ext uri="{BB962C8B-B14F-4D97-AF65-F5344CB8AC3E}">
        <p14:creationId xmlns:p14="http://schemas.microsoft.com/office/powerpoint/2010/main" val="49646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14272" y="701188"/>
            <a:ext cx="8517029" cy="712906"/>
            <a:chOff x="314272" y="3967458"/>
            <a:chExt cx="8517029" cy="712906"/>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1" name="Text Box 22">
              <a:extLst>
                <a:ext uri="{FF2B5EF4-FFF2-40B4-BE49-F238E27FC236}">
                  <a16:creationId xmlns:a16="http://schemas.microsoft.com/office/drawing/2014/main" id="{E9F93F69-0F72-4D2D-8154-FAF69EEEBADE}"/>
                </a:ext>
              </a:extLst>
            </p:cNvPr>
            <p:cNvSpPr txBox="1">
              <a:spLocks noChangeArrowheads="1"/>
            </p:cNvSpPr>
            <p:nvPr/>
          </p:nvSpPr>
          <p:spPr bwMode="auto">
            <a:xfrm>
              <a:off x="314272" y="4326421"/>
              <a:ext cx="143832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Define the Problem</a:t>
              </a:r>
            </a:p>
            <a:p>
              <a:pPr eaLnBrk="1" hangingPunct="1"/>
              <a:endParaRPr lang="en-US" sz="500" b="1" dirty="0">
                <a:solidFill>
                  <a:srgbClr val="000000"/>
                </a:solidFill>
                <a:latin typeface="Bodoni MT"/>
              </a:endParaRP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48EC641-14B0-44C6-A084-AAD5A0E46F27}"/>
              </a:ext>
            </a:extLst>
          </p:cNvPr>
          <p:cNvSpPr txBox="1"/>
          <p:nvPr/>
        </p:nvSpPr>
        <p:spPr>
          <a:xfrm>
            <a:off x="457200" y="1828800"/>
            <a:ext cx="8229600" cy="3785652"/>
          </a:xfrm>
          <a:prstGeom prst="rect">
            <a:avLst/>
          </a:prstGeom>
          <a:noFill/>
        </p:spPr>
        <p:txBody>
          <a:bodyPr wrap="square" rtlCol="0">
            <a:spAutoFit/>
          </a:bodyPr>
          <a:lstStyle/>
          <a:p>
            <a:pPr rtl="0">
              <a:spcBef>
                <a:spcPts val="0"/>
              </a:spcBef>
              <a:spcAft>
                <a:spcPts val="0"/>
              </a:spcAft>
            </a:pPr>
            <a:r>
              <a:rPr lang="en-US" sz="1600" b="1" i="0" u="none" strike="noStrike" dirty="0">
                <a:solidFill>
                  <a:srgbClr val="000000"/>
                </a:solidFill>
                <a:effectLst/>
                <a:latin typeface="Arial" panose="020B0604020202020204" pitchFamily="34" charset="0"/>
              </a:rPr>
              <a:t>Project Purpose:</a:t>
            </a:r>
            <a:r>
              <a:rPr lang="en-US" sz="1600" b="0" i="0" u="none" strike="noStrike" dirty="0">
                <a:solidFill>
                  <a:srgbClr val="000000"/>
                </a:solidFill>
                <a:effectLst/>
                <a:latin typeface="Arial" panose="020B0604020202020204" pitchFamily="34" charset="0"/>
              </a:rPr>
              <a:t> Develop Website for Flo Health</a:t>
            </a:r>
          </a:p>
          <a:p>
            <a:pPr rtl="0">
              <a:spcBef>
                <a:spcPts val="0"/>
              </a:spcBef>
              <a:spcAft>
                <a:spcPts val="0"/>
              </a:spcAft>
            </a:pPr>
            <a:endParaRPr lang="en-US" sz="1600" b="0" dirty="0">
              <a:effectLst/>
            </a:endParaRPr>
          </a:p>
          <a:p>
            <a:pPr rtl="0">
              <a:spcBef>
                <a:spcPts val="0"/>
              </a:spcBef>
              <a:spcAft>
                <a:spcPts val="0"/>
              </a:spcAft>
            </a:pPr>
            <a:r>
              <a:rPr lang="en-US" sz="1600" b="1" i="0" u="none" strike="noStrike" dirty="0">
                <a:solidFill>
                  <a:srgbClr val="000000"/>
                </a:solidFill>
                <a:effectLst/>
                <a:latin typeface="Arial" panose="020B0604020202020204" pitchFamily="34" charset="0"/>
              </a:rPr>
              <a:t>Organizational Impact: </a:t>
            </a:r>
            <a:r>
              <a:rPr lang="en-US" sz="1600" b="0" i="0" u="none" strike="noStrike" dirty="0">
                <a:solidFill>
                  <a:srgbClr val="000000"/>
                </a:solidFill>
                <a:effectLst/>
                <a:latin typeface="Arial" panose="020B0604020202020204" pitchFamily="34" charset="0"/>
              </a:rPr>
              <a:t> Advertise Student work and advertise the program</a:t>
            </a:r>
          </a:p>
          <a:p>
            <a:pPr rtl="0">
              <a:spcBef>
                <a:spcPts val="0"/>
              </a:spcBef>
              <a:spcAft>
                <a:spcPts val="0"/>
              </a:spcAft>
            </a:pPr>
            <a:endParaRPr lang="en-US" sz="1600" b="0" dirty="0">
              <a:effectLst/>
            </a:endParaRPr>
          </a:p>
          <a:p>
            <a:pPr rtl="0">
              <a:spcBef>
                <a:spcPts val="0"/>
              </a:spcBef>
              <a:spcAft>
                <a:spcPts val="0"/>
              </a:spcAft>
            </a:pPr>
            <a:r>
              <a:rPr lang="en-US" sz="1600" b="1" i="0" u="none" strike="noStrike" dirty="0">
                <a:solidFill>
                  <a:srgbClr val="000000"/>
                </a:solidFill>
                <a:effectLst/>
                <a:latin typeface="Arial" panose="020B0604020202020204" pitchFamily="34" charset="0"/>
              </a:rPr>
              <a:t>Scope: </a:t>
            </a:r>
            <a:r>
              <a:rPr lang="en-US" sz="1600" b="0" i="0" u="none" strike="noStrike" dirty="0">
                <a:solidFill>
                  <a:srgbClr val="000000"/>
                </a:solidFill>
                <a:effectLst/>
                <a:latin typeface="Arial" panose="020B0604020202020204" pitchFamily="34" charset="0"/>
              </a:rPr>
              <a:t> Create a Website to show off students work. Share various program aspects and showcase student work.</a:t>
            </a:r>
          </a:p>
          <a:p>
            <a:pPr rtl="0">
              <a:spcBef>
                <a:spcPts val="0"/>
              </a:spcBef>
              <a:spcAft>
                <a:spcPts val="0"/>
              </a:spcAft>
            </a:pPr>
            <a:endParaRPr lang="en-US" sz="1600" b="0" dirty="0">
              <a:effectLst/>
            </a:endParaRPr>
          </a:p>
          <a:p>
            <a:pPr rtl="0">
              <a:spcBef>
                <a:spcPts val="0"/>
              </a:spcBef>
              <a:spcAft>
                <a:spcPts val="0"/>
              </a:spcAft>
            </a:pPr>
            <a:r>
              <a:rPr lang="en-US" sz="1600" b="1" i="0" u="none" strike="noStrike" dirty="0">
                <a:solidFill>
                  <a:srgbClr val="000000"/>
                </a:solidFill>
                <a:effectLst/>
                <a:latin typeface="Arial" panose="020B0604020202020204" pitchFamily="34" charset="0"/>
              </a:rPr>
              <a:t>Team Leader: </a:t>
            </a:r>
            <a:r>
              <a:rPr lang="en-US" sz="1600" dirty="0">
                <a:solidFill>
                  <a:srgbClr val="000000"/>
                </a:solidFill>
                <a:latin typeface="Arial" panose="020B0604020202020204" pitchFamily="34" charset="0"/>
              </a:rPr>
              <a:t>Brady Thompson</a:t>
            </a:r>
            <a:endParaRPr lang="en-US" sz="1600" b="0" i="0" u="none" strike="noStrike" dirty="0">
              <a:solidFill>
                <a:srgbClr val="000000"/>
              </a:solidFill>
              <a:effectLst/>
              <a:latin typeface="Arial" panose="020B0604020202020204" pitchFamily="34" charset="0"/>
            </a:endParaRPr>
          </a:p>
          <a:p>
            <a:pPr rtl="0">
              <a:spcBef>
                <a:spcPts val="0"/>
              </a:spcBef>
              <a:spcAft>
                <a:spcPts val="0"/>
              </a:spcAft>
            </a:pPr>
            <a:endParaRPr lang="en-US" sz="1600" b="0" dirty="0">
              <a:effectLst/>
            </a:endParaRPr>
          </a:p>
          <a:p>
            <a:pPr rtl="0">
              <a:spcBef>
                <a:spcPts val="0"/>
              </a:spcBef>
              <a:spcAft>
                <a:spcPts val="0"/>
              </a:spcAft>
            </a:pPr>
            <a:r>
              <a:rPr lang="en-US" sz="1600" b="1" i="0" u="none" strike="noStrike" dirty="0">
                <a:solidFill>
                  <a:srgbClr val="000000"/>
                </a:solidFill>
                <a:effectLst/>
                <a:latin typeface="Arial" panose="020B0604020202020204" pitchFamily="34" charset="0"/>
              </a:rPr>
              <a:t>Team Members:</a:t>
            </a:r>
            <a:r>
              <a:rPr lang="en-US" sz="1600" b="0" i="0" u="none" strike="noStrike" dirty="0">
                <a:solidFill>
                  <a:srgbClr val="000000"/>
                </a:solidFill>
                <a:effectLst/>
                <a:latin typeface="Arial" panose="020B0604020202020204" pitchFamily="34" charset="0"/>
              </a:rPr>
              <a:t> Varun Mahesh Raja Sekaran, Calliope </a:t>
            </a:r>
            <a:r>
              <a:rPr lang="en-US" sz="1600" b="0" i="0" u="none" strike="noStrike" dirty="0" err="1">
                <a:solidFill>
                  <a:srgbClr val="000000"/>
                </a:solidFill>
                <a:effectLst/>
                <a:latin typeface="Arial" panose="020B0604020202020204" pitchFamily="34" charset="0"/>
              </a:rPr>
              <a:t>Curcillo</a:t>
            </a:r>
            <a:r>
              <a:rPr lang="en-US" sz="1600" b="0" i="0" u="none" strike="noStrike" dirty="0">
                <a:solidFill>
                  <a:srgbClr val="000000"/>
                </a:solidFill>
                <a:effectLst/>
                <a:latin typeface="Arial" panose="020B0604020202020204" pitchFamily="34" charset="0"/>
              </a:rPr>
              <a:t>, Camden Belinger</a:t>
            </a:r>
          </a:p>
          <a:p>
            <a:pPr rtl="0">
              <a:spcBef>
                <a:spcPts val="0"/>
              </a:spcBef>
              <a:spcAft>
                <a:spcPts val="0"/>
              </a:spcAft>
            </a:pPr>
            <a:endParaRPr lang="en-US" sz="1600" b="0" dirty="0">
              <a:effectLst/>
            </a:endParaRPr>
          </a:p>
          <a:p>
            <a:pPr rtl="0">
              <a:spcBef>
                <a:spcPts val="0"/>
              </a:spcBef>
              <a:spcAft>
                <a:spcPts val="0"/>
              </a:spcAft>
            </a:pPr>
            <a:r>
              <a:rPr lang="en-US" sz="1600" b="1" i="0" u="none" strike="noStrike" dirty="0">
                <a:solidFill>
                  <a:srgbClr val="000000"/>
                </a:solidFill>
                <a:effectLst/>
                <a:latin typeface="Arial" panose="020B0604020202020204" pitchFamily="34" charset="0"/>
              </a:rPr>
              <a:t>Champion: </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Mrs.Howell</a:t>
            </a:r>
            <a:endParaRPr lang="en-US" sz="1600" b="0" i="0" u="none" strike="noStrike" dirty="0">
              <a:solidFill>
                <a:srgbClr val="000000"/>
              </a:solidFill>
              <a:effectLst/>
              <a:latin typeface="Arial" panose="020B0604020202020204" pitchFamily="34" charset="0"/>
            </a:endParaRPr>
          </a:p>
          <a:p>
            <a:pPr rtl="0">
              <a:spcBef>
                <a:spcPts val="0"/>
              </a:spcBef>
              <a:spcAft>
                <a:spcPts val="0"/>
              </a:spcAft>
            </a:pPr>
            <a:endParaRPr lang="en-US" sz="1600" b="0" i="0" u="none" strike="noStrike" dirty="0">
              <a:solidFill>
                <a:srgbClr val="000000"/>
              </a:solidFill>
              <a:effectLst/>
              <a:latin typeface="Arial" panose="020B0604020202020204" pitchFamily="34" charset="0"/>
            </a:endParaRPr>
          </a:p>
          <a:p>
            <a:pPr rtl="0">
              <a:spcBef>
                <a:spcPts val="0"/>
              </a:spcBef>
              <a:spcAft>
                <a:spcPts val="0"/>
              </a:spcAft>
            </a:pPr>
            <a:endParaRPr lang="en-US" sz="1600" b="0" dirty="0">
              <a:effectLst/>
            </a:endParaRPr>
          </a:p>
          <a:p>
            <a:r>
              <a:rPr lang="en-US" sz="1600" b="1" i="0" u="none" strike="noStrike" dirty="0">
                <a:solidFill>
                  <a:srgbClr val="000000"/>
                </a:solidFill>
                <a:effectLst/>
                <a:latin typeface="Arial" panose="020B0604020202020204" pitchFamily="34" charset="0"/>
              </a:rPr>
              <a:t>Coach:</a:t>
            </a:r>
            <a:r>
              <a:rPr lang="en-US" sz="1600" b="1" dirty="0">
                <a:solidFill>
                  <a:srgbClr val="000000"/>
                </a:solidFill>
                <a:latin typeface="Arial" panose="020B0604020202020204" pitchFamily="34" charset="0"/>
              </a:rPr>
              <a:t> </a:t>
            </a:r>
            <a:r>
              <a:rPr lang="en-US" sz="1600" b="1" dirty="0" err="1">
                <a:solidFill>
                  <a:srgbClr val="000000"/>
                </a:solidFill>
                <a:latin typeface="Arial" panose="020B0604020202020204" pitchFamily="34" charset="0"/>
              </a:rPr>
              <a:t>Mr.Strunk</a:t>
            </a:r>
            <a:r>
              <a:rPr lang="en-US" sz="1600" b="1" i="0" u="none" strike="noStrike" dirty="0">
                <a:solidFill>
                  <a:srgbClr val="000000"/>
                </a:solidFill>
                <a:effectLst/>
                <a:latin typeface="Arial" panose="020B0604020202020204" pitchFamily="34" charset="0"/>
              </a:rPr>
              <a:t> </a:t>
            </a:r>
            <a:r>
              <a:rPr lang="en-US" sz="1600" b="0" i="0" u="none" strike="noStrike" dirty="0">
                <a:solidFill>
                  <a:srgbClr val="000000"/>
                </a:solidFill>
                <a:effectLst/>
                <a:latin typeface="Arial" panose="020B0604020202020204" pitchFamily="34" charset="0"/>
              </a:rPr>
              <a:t> </a:t>
            </a:r>
            <a:endParaRPr lang="en-US" sz="1600" dirty="0"/>
          </a:p>
        </p:txBody>
      </p:sp>
      <p:pic>
        <p:nvPicPr>
          <p:cNvPr id="16" name="Picture 15">
            <a:extLst>
              <a:ext uri="{FF2B5EF4-FFF2-40B4-BE49-F238E27FC236}">
                <a16:creationId xmlns:a16="http://schemas.microsoft.com/office/drawing/2014/main" id="{FBD7E5E6-5E4D-4322-AE1C-16EEA2723A24}"/>
              </a:ext>
            </a:extLst>
          </p:cNvPr>
          <p:cNvPicPr>
            <a:picLocks noChangeAspect="1"/>
          </p:cNvPicPr>
          <p:nvPr/>
        </p:nvPicPr>
        <p:blipFill>
          <a:blip r:embed="rId4"/>
          <a:stretch>
            <a:fillRect/>
          </a:stretch>
        </p:blipFill>
        <p:spPr>
          <a:xfrm>
            <a:off x="7830373" y="0"/>
            <a:ext cx="1304562" cy="523220"/>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72454197-DC3E-45E2-A382-67F2BC7F13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4" y="0"/>
            <a:ext cx="1233483" cy="504823"/>
          </a:xfrm>
          <a:prstGeom prst="rect">
            <a:avLst/>
          </a:prstGeom>
        </p:spPr>
      </p:pic>
    </p:spTree>
    <p:extLst>
      <p:ext uri="{BB962C8B-B14F-4D97-AF65-F5344CB8AC3E}">
        <p14:creationId xmlns:p14="http://schemas.microsoft.com/office/powerpoint/2010/main" val="73711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14272" y="701188"/>
            <a:ext cx="8517029" cy="712906"/>
            <a:chOff x="314272" y="3967458"/>
            <a:chExt cx="8517029" cy="712906"/>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1" name="Text Box 22">
              <a:extLst>
                <a:ext uri="{FF2B5EF4-FFF2-40B4-BE49-F238E27FC236}">
                  <a16:creationId xmlns:a16="http://schemas.microsoft.com/office/drawing/2014/main" id="{E9F93F69-0F72-4D2D-8154-FAF69EEEBADE}"/>
                </a:ext>
              </a:extLst>
            </p:cNvPr>
            <p:cNvSpPr txBox="1">
              <a:spLocks noChangeArrowheads="1"/>
            </p:cNvSpPr>
            <p:nvPr/>
          </p:nvSpPr>
          <p:spPr bwMode="auto">
            <a:xfrm>
              <a:off x="314272" y="4326421"/>
              <a:ext cx="143832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Define the Problem</a:t>
              </a:r>
            </a:p>
            <a:p>
              <a:pPr eaLnBrk="1" hangingPunct="1"/>
              <a:endParaRPr lang="en-US" sz="500" b="1" dirty="0">
                <a:solidFill>
                  <a:srgbClr val="000000"/>
                </a:solidFill>
                <a:latin typeface="Bodoni MT"/>
              </a:endParaRP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12F325F-E840-4A53-9677-CC33DBB666A8}"/>
              </a:ext>
            </a:extLst>
          </p:cNvPr>
          <p:cNvSpPr txBox="1"/>
          <p:nvPr/>
        </p:nvSpPr>
        <p:spPr>
          <a:xfrm>
            <a:off x="152400" y="1905000"/>
            <a:ext cx="8751157" cy="461665"/>
          </a:xfrm>
          <a:prstGeom prst="rect">
            <a:avLst/>
          </a:prstGeom>
          <a:noFill/>
          <a:ln w="28575">
            <a:solidFill>
              <a:srgbClr val="02A5DE"/>
            </a:solidFill>
          </a:ln>
        </p:spPr>
        <p:txBody>
          <a:bodyPr wrap="square" rtlCol="0">
            <a:spAutoFit/>
          </a:bodyPr>
          <a:lstStyle/>
          <a:p>
            <a:r>
              <a:rPr lang="en-US" sz="2400" dirty="0">
                <a:latin typeface="Arial" panose="020B0604020202020204" pitchFamily="34" charset="0"/>
                <a:cs typeface="Arial" panose="020B0604020202020204" pitchFamily="34" charset="0"/>
              </a:rPr>
              <a:t>S</a:t>
            </a:r>
            <a:r>
              <a:rPr lang="en-US" sz="1400" dirty="0">
                <a:latin typeface="Arial" panose="020B0604020202020204" pitchFamily="34" charset="0"/>
                <a:cs typeface="Arial" panose="020B0604020202020204" pitchFamily="34" charset="0"/>
              </a:rPr>
              <a:t>upplier</a:t>
            </a:r>
            <a:r>
              <a:rPr lang="en-US" dirty="0">
                <a:latin typeface="Mangal" panose="02040503050203030202" pitchFamily="18" charset="0"/>
                <a:cs typeface="Mangal" panose="02040503050203030202" pitchFamily="18" charset="0"/>
              </a:rPr>
              <a:t>		</a:t>
            </a:r>
            <a:r>
              <a:rPr lang="en-US" sz="2400"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nput		</a:t>
            </a:r>
            <a:r>
              <a:rPr lang="en-US" sz="2400" dirty="0">
                <a:latin typeface="Arial" panose="020B0604020202020204" pitchFamily="34" charset="0"/>
                <a:cs typeface="Arial" panose="020B0604020202020204" pitchFamily="34" charset="0"/>
              </a:rPr>
              <a:t>P</a:t>
            </a:r>
            <a:r>
              <a:rPr lang="en-US" sz="1400" dirty="0">
                <a:latin typeface="Arial" panose="020B0604020202020204" pitchFamily="34" charset="0"/>
                <a:cs typeface="Arial" panose="020B0604020202020204" pitchFamily="34" charset="0"/>
              </a:rPr>
              <a:t>rocess		</a:t>
            </a:r>
            <a:r>
              <a:rPr lang="en-US" sz="2400" dirty="0">
                <a:latin typeface="Arial" panose="020B0604020202020204" pitchFamily="34" charset="0"/>
                <a:cs typeface="Arial" panose="020B0604020202020204" pitchFamily="34" charset="0"/>
              </a:rPr>
              <a:t>O</a:t>
            </a:r>
            <a:r>
              <a:rPr lang="en-US" sz="1400" dirty="0">
                <a:latin typeface="Arial" panose="020B0604020202020204" pitchFamily="34" charset="0"/>
                <a:cs typeface="Arial" panose="020B0604020202020204" pitchFamily="34" charset="0"/>
              </a:rPr>
              <a:t>utput		</a:t>
            </a:r>
            <a:r>
              <a:rPr lang="en-US" sz="2400" dirty="0">
                <a:latin typeface="Arial" panose="020B0604020202020204" pitchFamily="34" charset="0"/>
                <a:cs typeface="Arial" panose="020B0604020202020204" pitchFamily="34" charset="0"/>
              </a:rPr>
              <a:t>C</a:t>
            </a:r>
            <a:r>
              <a:rPr lang="en-US" sz="1400" dirty="0">
                <a:latin typeface="Arial" panose="020B0604020202020204" pitchFamily="34" charset="0"/>
                <a:cs typeface="Arial" panose="020B0604020202020204" pitchFamily="34" charset="0"/>
              </a:rPr>
              <a:t>ustomer</a:t>
            </a:r>
          </a:p>
        </p:txBody>
      </p:sp>
      <p:sp>
        <p:nvSpPr>
          <p:cNvPr id="5" name="TextBox 4">
            <a:extLst>
              <a:ext uri="{FF2B5EF4-FFF2-40B4-BE49-F238E27FC236}">
                <a16:creationId xmlns:a16="http://schemas.microsoft.com/office/drawing/2014/main" id="{CF63138F-DDDC-4435-8581-73AEE4C8FD23}"/>
              </a:ext>
            </a:extLst>
          </p:cNvPr>
          <p:cNvSpPr txBox="1"/>
          <p:nvPr/>
        </p:nvSpPr>
        <p:spPr>
          <a:xfrm>
            <a:off x="148701" y="2854841"/>
            <a:ext cx="1603899"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Students of the class</a:t>
            </a:r>
          </a:p>
        </p:txBody>
      </p:sp>
      <p:sp>
        <p:nvSpPr>
          <p:cNvPr id="22" name="TextBox 21">
            <a:extLst>
              <a:ext uri="{FF2B5EF4-FFF2-40B4-BE49-F238E27FC236}">
                <a16:creationId xmlns:a16="http://schemas.microsoft.com/office/drawing/2014/main" id="{C56CA13F-AF53-4DEC-A6AB-F6C0A657718B}"/>
              </a:ext>
            </a:extLst>
          </p:cNvPr>
          <p:cNvSpPr txBox="1"/>
          <p:nvPr/>
        </p:nvSpPr>
        <p:spPr>
          <a:xfrm>
            <a:off x="2013380" y="2854841"/>
            <a:ext cx="160389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Program</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Activates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Careers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FAQ</a:t>
            </a:r>
          </a:p>
          <a:p>
            <a:endParaRPr lang="en-US" sz="1600" dirty="0">
              <a:latin typeface="Mangal" panose="02040503050203030202" pitchFamily="18" charset="0"/>
              <a:cs typeface="Mangal" panose="02040503050203030202" pitchFamily="18" charset="0"/>
            </a:endParaRPr>
          </a:p>
        </p:txBody>
      </p:sp>
      <p:sp>
        <p:nvSpPr>
          <p:cNvPr id="23" name="TextBox 22">
            <a:extLst>
              <a:ext uri="{FF2B5EF4-FFF2-40B4-BE49-F238E27FC236}">
                <a16:creationId xmlns:a16="http://schemas.microsoft.com/office/drawing/2014/main" id="{C03018BE-2452-49EA-ADCB-7F58E53FAFA8}"/>
              </a:ext>
            </a:extLst>
          </p:cNvPr>
          <p:cNvSpPr txBox="1"/>
          <p:nvPr/>
        </p:nvSpPr>
        <p:spPr>
          <a:xfrm>
            <a:off x="3765106" y="2851318"/>
            <a:ext cx="1603899" cy="181588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Ask what questions they had about the class before getting there and there answers</a:t>
            </a:r>
          </a:p>
        </p:txBody>
      </p:sp>
      <p:sp>
        <p:nvSpPr>
          <p:cNvPr id="24" name="TextBox 23">
            <a:extLst>
              <a:ext uri="{FF2B5EF4-FFF2-40B4-BE49-F238E27FC236}">
                <a16:creationId xmlns:a16="http://schemas.microsoft.com/office/drawing/2014/main" id="{40DE9C89-5793-461C-8C8C-FB3426303B0F}"/>
              </a:ext>
            </a:extLst>
          </p:cNvPr>
          <p:cNvSpPr txBox="1"/>
          <p:nvPr/>
        </p:nvSpPr>
        <p:spPr>
          <a:xfrm>
            <a:off x="5638698" y="2853458"/>
            <a:ext cx="1603899"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Gives good over view of what the class provides</a:t>
            </a:r>
          </a:p>
          <a:p>
            <a:endParaRPr lang="en-US" sz="16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3A948BB-8902-4725-BF24-FEBCCB00FB19}"/>
              </a:ext>
            </a:extLst>
          </p:cNvPr>
          <p:cNvSpPr txBox="1"/>
          <p:nvPr/>
        </p:nvSpPr>
        <p:spPr>
          <a:xfrm>
            <a:off x="7451357" y="2851318"/>
            <a:ext cx="1603899"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Students looking into programs</a:t>
            </a:r>
          </a:p>
          <a:p>
            <a:endParaRPr lang="en-US" sz="1600" dirty="0">
              <a:latin typeface="Mangal" panose="02040503050203030202" pitchFamily="18" charset="0"/>
              <a:cs typeface="Mangal" panose="02040503050203030202" pitchFamily="18" charset="0"/>
            </a:endParaRPr>
          </a:p>
        </p:txBody>
      </p:sp>
      <p:pic>
        <p:nvPicPr>
          <p:cNvPr id="21" name="Picture 20">
            <a:extLst>
              <a:ext uri="{FF2B5EF4-FFF2-40B4-BE49-F238E27FC236}">
                <a16:creationId xmlns:a16="http://schemas.microsoft.com/office/drawing/2014/main" id="{215FE90F-4557-4EF4-91D9-0513520355A6}"/>
              </a:ext>
            </a:extLst>
          </p:cNvPr>
          <p:cNvPicPr>
            <a:picLocks noChangeAspect="1"/>
          </p:cNvPicPr>
          <p:nvPr/>
        </p:nvPicPr>
        <p:blipFill>
          <a:blip r:embed="rId4"/>
          <a:stretch>
            <a:fillRect/>
          </a:stretch>
        </p:blipFill>
        <p:spPr>
          <a:xfrm>
            <a:off x="7830373" y="0"/>
            <a:ext cx="1304562" cy="523220"/>
          </a:xfrm>
          <a:prstGeom prst="rect">
            <a:avLst/>
          </a:prstGeom>
        </p:spPr>
      </p:pic>
      <p:pic>
        <p:nvPicPr>
          <p:cNvPr id="27" name="Picture 26" descr="A picture containing text, clipart&#10;&#10;Description automatically generated">
            <a:extLst>
              <a:ext uri="{FF2B5EF4-FFF2-40B4-BE49-F238E27FC236}">
                <a16:creationId xmlns:a16="http://schemas.microsoft.com/office/drawing/2014/main" id="{88CEA364-806D-452C-A7D6-F53A89D5B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4" y="0"/>
            <a:ext cx="1233483" cy="504823"/>
          </a:xfrm>
          <a:prstGeom prst="rect">
            <a:avLst/>
          </a:prstGeom>
        </p:spPr>
      </p:pic>
    </p:spTree>
    <p:extLst>
      <p:ext uri="{BB962C8B-B14F-4D97-AF65-F5344CB8AC3E}">
        <p14:creationId xmlns:p14="http://schemas.microsoft.com/office/powerpoint/2010/main" val="303592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pic>
        <p:nvPicPr>
          <p:cNvPr id="18" name="Picture 17">
            <a:extLst>
              <a:ext uri="{FF2B5EF4-FFF2-40B4-BE49-F238E27FC236}">
                <a16:creationId xmlns:a16="http://schemas.microsoft.com/office/drawing/2014/main" id="{A7AC0C5E-D29B-44FD-A715-2DC398B58593}"/>
              </a:ext>
            </a:extLst>
          </p:cNvPr>
          <p:cNvPicPr>
            <a:picLocks noChangeAspect="1"/>
          </p:cNvPicPr>
          <p:nvPr/>
        </p:nvPicPr>
        <p:blipFill>
          <a:blip r:embed="rId4"/>
          <a:stretch>
            <a:fillRect/>
          </a:stretch>
        </p:blipFill>
        <p:spPr>
          <a:xfrm>
            <a:off x="-4944" y="-76200"/>
            <a:ext cx="1304562" cy="523220"/>
          </a:xfrm>
          <a:prstGeom prst="rect">
            <a:avLst/>
          </a:prstGeom>
        </p:spPr>
      </p:pic>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14272" y="701188"/>
            <a:ext cx="8517029" cy="712906"/>
            <a:chOff x="314272" y="3967458"/>
            <a:chExt cx="8517029" cy="712906"/>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1" name="Text Box 22">
              <a:extLst>
                <a:ext uri="{FF2B5EF4-FFF2-40B4-BE49-F238E27FC236}">
                  <a16:creationId xmlns:a16="http://schemas.microsoft.com/office/drawing/2014/main" id="{E9F93F69-0F72-4D2D-8154-FAF69EEEBADE}"/>
                </a:ext>
              </a:extLst>
            </p:cNvPr>
            <p:cNvSpPr txBox="1">
              <a:spLocks noChangeArrowheads="1"/>
            </p:cNvSpPr>
            <p:nvPr/>
          </p:nvSpPr>
          <p:spPr bwMode="auto">
            <a:xfrm>
              <a:off x="314272" y="4326421"/>
              <a:ext cx="143832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Define the Problem</a:t>
              </a:r>
            </a:p>
            <a:p>
              <a:pPr eaLnBrk="1" hangingPunct="1"/>
              <a:endParaRPr lang="en-US" sz="500" b="1" dirty="0">
                <a:solidFill>
                  <a:srgbClr val="000000"/>
                </a:solidFill>
                <a:latin typeface="Bodoni MT"/>
              </a:endParaRP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text, clipart&#10;&#10;Description automatically generated">
            <a:extLst>
              <a:ext uri="{FF2B5EF4-FFF2-40B4-BE49-F238E27FC236}">
                <a16:creationId xmlns:a16="http://schemas.microsoft.com/office/drawing/2014/main" id="{6513A677-8C47-463B-AAAC-472993429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8569" y="20551"/>
            <a:ext cx="1233483" cy="504823"/>
          </a:xfrm>
          <a:prstGeom prst="rect">
            <a:avLst/>
          </a:prstGeom>
        </p:spPr>
      </p:pic>
      <p:sp>
        <p:nvSpPr>
          <p:cNvPr id="16" name="TextBox 15">
            <a:extLst>
              <a:ext uri="{FF2B5EF4-FFF2-40B4-BE49-F238E27FC236}">
                <a16:creationId xmlns:a16="http://schemas.microsoft.com/office/drawing/2014/main" id="{D7778637-5B11-8DEC-C43A-3072B15FB4C3}"/>
              </a:ext>
            </a:extLst>
          </p:cNvPr>
          <p:cNvSpPr txBox="1"/>
          <p:nvPr/>
        </p:nvSpPr>
        <p:spPr>
          <a:xfrm>
            <a:off x="361349" y="1864644"/>
            <a:ext cx="8229600" cy="1323439"/>
          </a:xfrm>
          <a:prstGeom prst="rect">
            <a:avLst/>
          </a:prstGeom>
          <a:noFill/>
        </p:spPr>
        <p:txBody>
          <a:bodyPr wrap="square" rtlCol="0">
            <a:spAutoFit/>
          </a:bodyPr>
          <a:lstStyle/>
          <a:p>
            <a:pPr rtl="0">
              <a:spcBef>
                <a:spcPts val="0"/>
              </a:spcBef>
              <a:spcAft>
                <a:spcPts val="0"/>
              </a:spcAft>
            </a:pPr>
            <a:r>
              <a:rPr lang="en-US" sz="1600" b="1" i="0" u="none" strike="noStrike" dirty="0">
                <a:solidFill>
                  <a:srgbClr val="000000"/>
                </a:solidFill>
                <a:effectLst/>
                <a:latin typeface="Arial" panose="020B0604020202020204" pitchFamily="34" charset="0"/>
              </a:rPr>
              <a:t>Optional Define Step Slides</a:t>
            </a:r>
          </a:p>
          <a:p>
            <a:pPr rtl="0">
              <a:spcBef>
                <a:spcPts val="0"/>
              </a:spcBef>
              <a:spcAft>
                <a:spcPts val="0"/>
              </a:spcAft>
            </a:pPr>
            <a:endParaRPr lang="en-US" sz="1600" b="1" dirty="0">
              <a:solidFill>
                <a:srgbClr val="000000"/>
              </a:solidFill>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600" b="1" dirty="0">
                <a:solidFill>
                  <a:srgbClr val="000000"/>
                </a:solidFill>
                <a:latin typeface="Arial" panose="020B0604020202020204" pitchFamily="34" charset="0"/>
              </a:rPr>
              <a:t>Voice of the Customer</a:t>
            </a:r>
          </a:p>
          <a:p>
            <a:pPr marL="285750" indent="-285750" rtl="0">
              <a:spcBef>
                <a:spcPts val="0"/>
              </a:spcBef>
              <a:spcAft>
                <a:spcPts val="0"/>
              </a:spcAft>
              <a:buFont typeface="Arial" panose="020B0604020202020204" pitchFamily="34" charset="0"/>
              <a:buChar char="•"/>
            </a:pPr>
            <a:r>
              <a:rPr lang="en-US" sz="1600" b="1" dirty="0">
                <a:solidFill>
                  <a:srgbClr val="000000"/>
                </a:solidFill>
                <a:latin typeface="Arial" panose="020B0604020202020204" pitchFamily="34" charset="0"/>
              </a:rPr>
              <a:t>Affinity Diagram</a:t>
            </a:r>
          </a:p>
          <a:p>
            <a:pPr marL="285750" indent="-285750" rtl="0">
              <a:spcBef>
                <a:spcPts val="0"/>
              </a:spcBef>
              <a:spcAft>
                <a:spcPts val="0"/>
              </a:spcAft>
              <a:buFont typeface="Arial" panose="020B0604020202020204" pitchFamily="34" charset="0"/>
              <a:buChar char="•"/>
            </a:pPr>
            <a:r>
              <a:rPr lang="en-US" sz="1600" b="1" dirty="0">
                <a:solidFill>
                  <a:srgbClr val="000000"/>
                </a:solidFill>
                <a:latin typeface="Arial" panose="020B0604020202020204" pitchFamily="34" charset="0"/>
              </a:rPr>
              <a:t>Structure Tree Diagram</a:t>
            </a:r>
            <a:endParaRPr lang="en-US" sz="1600" dirty="0"/>
          </a:p>
        </p:txBody>
      </p:sp>
    </p:spTree>
    <p:extLst>
      <p:ext uri="{BB962C8B-B14F-4D97-AF65-F5344CB8AC3E}">
        <p14:creationId xmlns:p14="http://schemas.microsoft.com/office/powerpoint/2010/main" val="388164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pic>
        <p:nvPicPr>
          <p:cNvPr id="18" name="Picture 17">
            <a:extLst>
              <a:ext uri="{FF2B5EF4-FFF2-40B4-BE49-F238E27FC236}">
                <a16:creationId xmlns:a16="http://schemas.microsoft.com/office/drawing/2014/main" id="{A7AC0C5E-D29B-44FD-A715-2DC398B58593}"/>
              </a:ext>
            </a:extLst>
          </p:cNvPr>
          <p:cNvPicPr>
            <a:picLocks noChangeAspect="1"/>
          </p:cNvPicPr>
          <p:nvPr/>
        </p:nvPicPr>
        <p:blipFill>
          <a:blip r:embed="rId4"/>
          <a:stretch>
            <a:fillRect/>
          </a:stretch>
        </p:blipFill>
        <p:spPr>
          <a:xfrm>
            <a:off x="-4944" y="-19551"/>
            <a:ext cx="1304562" cy="523220"/>
          </a:xfrm>
          <a:prstGeom prst="rect">
            <a:avLst/>
          </a:prstGeom>
        </p:spPr>
      </p:pic>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61349" y="701188"/>
            <a:ext cx="8469952" cy="707551"/>
            <a:chOff x="361349" y="3967458"/>
            <a:chExt cx="8469952" cy="707551"/>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sp>
          <p:nvSpPr>
            <p:cNvPr id="41" name="Text Box 22">
              <a:extLst>
                <a:ext uri="{FF2B5EF4-FFF2-40B4-BE49-F238E27FC236}">
                  <a16:creationId xmlns:a16="http://schemas.microsoft.com/office/drawing/2014/main" id="{38002602-9E79-478B-B8CD-52410F0A300C}"/>
                </a:ext>
              </a:extLst>
            </p:cNvPr>
            <p:cNvSpPr txBox="1">
              <a:spLocks noChangeArrowheads="1"/>
            </p:cNvSpPr>
            <p:nvPr/>
          </p:nvSpPr>
          <p:spPr bwMode="auto">
            <a:xfrm>
              <a:off x="1991373" y="4321066"/>
              <a:ext cx="156744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Measure the Problem</a:t>
              </a:r>
            </a:p>
            <a:p>
              <a:pPr eaLnBrk="1" hangingPunct="1"/>
              <a:endParaRPr lang="en-US" sz="500" b="1" dirty="0">
                <a:solidFill>
                  <a:srgbClr val="000000"/>
                </a:solidFill>
                <a:latin typeface="Bodoni MT"/>
              </a:endParaRP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text, clipart&#10;&#10;Description automatically generated">
            <a:extLst>
              <a:ext uri="{FF2B5EF4-FFF2-40B4-BE49-F238E27FC236}">
                <a16:creationId xmlns:a16="http://schemas.microsoft.com/office/drawing/2014/main" id="{6513A677-8C47-463B-AAAC-472993429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8569" y="20551"/>
            <a:ext cx="1233483" cy="504823"/>
          </a:xfrm>
          <a:prstGeom prst="rect">
            <a:avLst/>
          </a:prstGeom>
        </p:spPr>
      </p:pic>
      <p:sp>
        <p:nvSpPr>
          <p:cNvPr id="2" name="TextBox 1">
            <a:extLst>
              <a:ext uri="{FF2B5EF4-FFF2-40B4-BE49-F238E27FC236}">
                <a16:creationId xmlns:a16="http://schemas.microsoft.com/office/drawing/2014/main" id="{4F4F7EC1-ED29-4887-A16E-C073426B933D}"/>
              </a:ext>
            </a:extLst>
          </p:cNvPr>
          <p:cNvSpPr txBox="1"/>
          <p:nvPr/>
        </p:nvSpPr>
        <p:spPr>
          <a:xfrm>
            <a:off x="457200" y="1676400"/>
            <a:ext cx="8464852" cy="2092881"/>
          </a:xfrm>
          <a:prstGeom prst="rect">
            <a:avLst/>
          </a:prstGeom>
          <a:noFill/>
        </p:spPr>
        <p:txBody>
          <a:bodyPr wrap="square" rtlCol="0">
            <a:spAutoFit/>
          </a:bodyPr>
          <a:lstStyle/>
          <a:p>
            <a:r>
              <a:rPr lang="en-US" sz="1600" b="1" dirty="0">
                <a:solidFill>
                  <a:srgbClr val="000000"/>
                </a:solidFill>
                <a:latin typeface="Arial" panose="020B0604020202020204" pitchFamily="34" charset="0"/>
              </a:rPr>
              <a:t>Options for the Measure Step Slides</a:t>
            </a:r>
          </a:p>
          <a:p>
            <a:endParaRPr lang="en-US" sz="1600" b="1" dirty="0">
              <a:solidFill>
                <a:srgbClr val="000000"/>
              </a:solidFill>
              <a:latin typeface="Arial" panose="020B0604020202020204" pitchFamily="34" charset="0"/>
            </a:endParaRPr>
          </a:p>
          <a:p>
            <a:pPr marL="285750" indent="-285750">
              <a:buFont typeface="Arial" panose="020B0604020202020204" pitchFamily="34" charset="0"/>
              <a:buChar char="•"/>
            </a:pPr>
            <a:r>
              <a:rPr lang="en-US" sz="1600" b="1" dirty="0">
                <a:solidFill>
                  <a:srgbClr val="000000"/>
                </a:solidFill>
                <a:latin typeface="Arial" panose="020B0604020202020204" pitchFamily="34" charset="0"/>
              </a:rPr>
              <a:t>Run Charts</a:t>
            </a:r>
          </a:p>
          <a:p>
            <a:pPr marL="285750" indent="-285750">
              <a:buFont typeface="Arial" panose="020B0604020202020204" pitchFamily="34" charset="0"/>
              <a:buChar char="•"/>
            </a:pPr>
            <a:r>
              <a:rPr lang="en-US" sz="1600" b="1" dirty="0">
                <a:solidFill>
                  <a:srgbClr val="000000"/>
                </a:solidFill>
                <a:latin typeface="Arial" panose="020B0604020202020204" pitchFamily="34" charset="0"/>
              </a:rPr>
              <a:t>Pareto Charts</a:t>
            </a:r>
          </a:p>
          <a:p>
            <a:pPr marL="285750" indent="-285750">
              <a:buFont typeface="Arial" panose="020B0604020202020204" pitchFamily="34" charset="0"/>
              <a:buChar char="•"/>
            </a:pPr>
            <a:r>
              <a:rPr lang="en-US" sz="1600" b="1" dirty="0">
                <a:solidFill>
                  <a:srgbClr val="000000"/>
                </a:solidFill>
                <a:latin typeface="Arial" panose="020B0604020202020204" pitchFamily="34" charset="0"/>
              </a:rPr>
              <a:t>Histograms/Frequency Plots</a:t>
            </a:r>
          </a:p>
          <a:p>
            <a:pPr marL="285750" indent="-285750">
              <a:buFont typeface="Arial" panose="020B0604020202020204" pitchFamily="34" charset="0"/>
              <a:buChar char="•"/>
            </a:pPr>
            <a:r>
              <a:rPr lang="en-US" sz="1600" b="1" dirty="0">
                <a:solidFill>
                  <a:srgbClr val="000000"/>
                </a:solidFill>
                <a:latin typeface="Arial" panose="020B0604020202020204" pitchFamily="34" charset="0"/>
              </a:rPr>
              <a:t>Control Charts</a:t>
            </a:r>
          </a:p>
          <a:p>
            <a:endParaRPr lang="en-US" sz="1600" b="1"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26350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pic>
        <p:nvPicPr>
          <p:cNvPr id="18" name="Picture 17">
            <a:extLst>
              <a:ext uri="{FF2B5EF4-FFF2-40B4-BE49-F238E27FC236}">
                <a16:creationId xmlns:a16="http://schemas.microsoft.com/office/drawing/2014/main" id="{A7AC0C5E-D29B-44FD-A715-2DC398B58593}"/>
              </a:ext>
            </a:extLst>
          </p:cNvPr>
          <p:cNvPicPr>
            <a:picLocks noChangeAspect="1"/>
          </p:cNvPicPr>
          <p:nvPr/>
        </p:nvPicPr>
        <p:blipFill>
          <a:blip r:embed="rId4"/>
          <a:stretch>
            <a:fillRect/>
          </a:stretch>
        </p:blipFill>
        <p:spPr>
          <a:xfrm>
            <a:off x="-4944" y="-19551"/>
            <a:ext cx="1304562" cy="523220"/>
          </a:xfrm>
          <a:prstGeom prst="rect">
            <a:avLst/>
          </a:prstGeom>
        </p:spPr>
      </p:pic>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61349" y="701188"/>
            <a:ext cx="8469952" cy="707551"/>
            <a:chOff x="361349" y="3967458"/>
            <a:chExt cx="8469952" cy="707551"/>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sp>
          <p:nvSpPr>
            <p:cNvPr id="41" name="Text Box 22">
              <a:extLst>
                <a:ext uri="{FF2B5EF4-FFF2-40B4-BE49-F238E27FC236}">
                  <a16:creationId xmlns:a16="http://schemas.microsoft.com/office/drawing/2014/main" id="{38002602-9E79-478B-B8CD-52410F0A300C}"/>
                </a:ext>
              </a:extLst>
            </p:cNvPr>
            <p:cNvSpPr txBox="1">
              <a:spLocks noChangeArrowheads="1"/>
            </p:cNvSpPr>
            <p:nvPr/>
          </p:nvSpPr>
          <p:spPr bwMode="auto">
            <a:xfrm>
              <a:off x="1991373" y="4321066"/>
              <a:ext cx="156744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Measure the Problem</a:t>
              </a:r>
            </a:p>
            <a:p>
              <a:pPr eaLnBrk="1" hangingPunct="1"/>
              <a:endParaRPr lang="en-US" sz="500" b="1" dirty="0">
                <a:solidFill>
                  <a:srgbClr val="000000"/>
                </a:solidFill>
                <a:latin typeface="Bodoni MT"/>
              </a:endParaRP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text, clipart&#10;&#10;Description automatically generated">
            <a:extLst>
              <a:ext uri="{FF2B5EF4-FFF2-40B4-BE49-F238E27FC236}">
                <a16:creationId xmlns:a16="http://schemas.microsoft.com/office/drawing/2014/main" id="{6513A677-8C47-463B-AAAC-472993429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8569" y="20551"/>
            <a:ext cx="1233483" cy="504823"/>
          </a:xfrm>
          <a:prstGeom prst="rect">
            <a:avLst/>
          </a:prstGeom>
        </p:spPr>
      </p:pic>
      <p:sp>
        <p:nvSpPr>
          <p:cNvPr id="2" name="TextBox 1">
            <a:extLst>
              <a:ext uri="{FF2B5EF4-FFF2-40B4-BE49-F238E27FC236}">
                <a16:creationId xmlns:a16="http://schemas.microsoft.com/office/drawing/2014/main" id="{293151C3-1DEA-41D7-9FF2-401734A8922F}"/>
              </a:ext>
            </a:extLst>
          </p:cNvPr>
          <p:cNvSpPr txBox="1"/>
          <p:nvPr/>
        </p:nvSpPr>
        <p:spPr>
          <a:xfrm>
            <a:off x="457200" y="1752600"/>
            <a:ext cx="8229600" cy="615553"/>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Metrics and Goals: </a:t>
            </a:r>
            <a:r>
              <a:rPr lang="en-US" sz="1600" b="0" i="0" u="none" strike="noStrike" dirty="0">
                <a:solidFill>
                  <a:srgbClr val="000000"/>
                </a:solidFill>
                <a:effectLst/>
                <a:latin typeface="Arial" panose="020B0604020202020204" pitchFamily="34" charset="0"/>
              </a:rPr>
              <a:t> </a:t>
            </a: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82937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61349" y="701188"/>
            <a:ext cx="8469952" cy="707551"/>
            <a:chOff x="361349" y="3967458"/>
            <a:chExt cx="8469952" cy="707551"/>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sp>
          <p:nvSpPr>
            <p:cNvPr id="40" name="Text Box 22">
              <a:extLst>
                <a:ext uri="{FF2B5EF4-FFF2-40B4-BE49-F238E27FC236}">
                  <a16:creationId xmlns:a16="http://schemas.microsoft.com/office/drawing/2014/main" id="{911A37AF-933E-41B2-B8CD-0708A6CE91B0}"/>
                </a:ext>
              </a:extLst>
            </p:cNvPr>
            <p:cNvSpPr txBox="1">
              <a:spLocks noChangeArrowheads="1"/>
            </p:cNvSpPr>
            <p:nvPr/>
          </p:nvSpPr>
          <p:spPr bwMode="auto">
            <a:xfrm>
              <a:off x="3780439" y="4321066"/>
              <a:ext cx="143832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Analyze the Causes</a:t>
              </a:r>
            </a:p>
            <a:p>
              <a:pPr eaLnBrk="1" hangingPunct="1"/>
              <a:endParaRPr lang="en-US" sz="500" b="1" dirty="0">
                <a:solidFill>
                  <a:srgbClr val="000000"/>
                </a:solidFill>
                <a:latin typeface="Bodoni MT"/>
              </a:endParaRP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5A7122-5A8E-4FAE-80C0-6BA816D6A094}"/>
              </a:ext>
            </a:extLst>
          </p:cNvPr>
          <p:cNvSpPr txBox="1"/>
          <p:nvPr/>
        </p:nvSpPr>
        <p:spPr>
          <a:xfrm>
            <a:off x="267177" y="1580363"/>
            <a:ext cx="8464852" cy="615553"/>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Root Cause Analysis – </a:t>
            </a:r>
            <a:r>
              <a:rPr lang="en-US" sz="1600" b="0" i="0" u="none" strike="noStrike" dirty="0">
                <a:solidFill>
                  <a:srgbClr val="000000"/>
                </a:solidFill>
                <a:effectLst/>
                <a:latin typeface="Arial" panose="020B0604020202020204" pitchFamily="34" charset="0"/>
              </a:rPr>
              <a:t>(</a:t>
            </a:r>
            <a:r>
              <a:rPr lang="en-US" sz="1600" dirty="0">
                <a:solidFill>
                  <a:srgbClr val="000000"/>
                </a:solidFill>
                <a:latin typeface="Arial" panose="020B0604020202020204" pitchFamily="34" charset="0"/>
              </a:rPr>
              <a:t>F</a:t>
            </a:r>
            <a:r>
              <a:rPr lang="en-US" sz="1600" b="0" i="0" u="none" strike="noStrike" dirty="0">
                <a:solidFill>
                  <a:srgbClr val="000000"/>
                </a:solidFill>
                <a:effectLst/>
                <a:latin typeface="Arial" panose="020B0604020202020204" pitchFamily="34" charset="0"/>
              </a:rPr>
              <a:t>ishbone Diagram)</a:t>
            </a:r>
          </a:p>
          <a:p>
            <a:endParaRPr lang="en-US" dirty="0"/>
          </a:p>
        </p:txBody>
      </p:sp>
      <p:pic>
        <p:nvPicPr>
          <p:cNvPr id="21" name="Picture 20">
            <a:extLst>
              <a:ext uri="{FF2B5EF4-FFF2-40B4-BE49-F238E27FC236}">
                <a16:creationId xmlns:a16="http://schemas.microsoft.com/office/drawing/2014/main" id="{A241D95C-0D55-43D6-99B7-0609EE6D8D69}"/>
              </a:ext>
            </a:extLst>
          </p:cNvPr>
          <p:cNvPicPr>
            <a:picLocks noChangeAspect="1"/>
          </p:cNvPicPr>
          <p:nvPr/>
        </p:nvPicPr>
        <p:blipFill>
          <a:blip r:embed="rId4"/>
          <a:stretch>
            <a:fillRect/>
          </a:stretch>
        </p:blipFill>
        <p:spPr>
          <a:xfrm>
            <a:off x="7830373" y="0"/>
            <a:ext cx="1304562" cy="52322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88DF3E8B-D53F-4890-9574-B3BA746113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4" y="0"/>
            <a:ext cx="1233483" cy="504823"/>
          </a:xfrm>
          <a:prstGeom prst="rect">
            <a:avLst/>
          </a:prstGeom>
        </p:spPr>
      </p:pic>
    </p:spTree>
    <p:extLst>
      <p:ext uri="{BB962C8B-B14F-4D97-AF65-F5344CB8AC3E}">
        <p14:creationId xmlns:p14="http://schemas.microsoft.com/office/powerpoint/2010/main" val="75847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pic>
        <p:nvPicPr>
          <p:cNvPr id="18" name="Picture 17">
            <a:extLst>
              <a:ext uri="{FF2B5EF4-FFF2-40B4-BE49-F238E27FC236}">
                <a16:creationId xmlns:a16="http://schemas.microsoft.com/office/drawing/2014/main" id="{A7AC0C5E-D29B-44FD-A715-2DC398B58593}"/>
              </a:ext>
            </a:extLst>
          </p:cNvPr>
          <p:cNvPicPr>
            <a:picLocks noChangeAspect="1"/>
          </p:cNvPicPr>
          <p:nvPr/>
        </p:nvPicPr>
        <p:blipFill>
          <a:blip r:embed="rId4"/>
          <a:stretch>
            <a:fillRect/>
          </a:stretch>
        </p:blipFill>
        <p:spPr>
          <a:xfrm>
            <a:off x="-4944" y="-19551"/>
            <a:ext cx="1304562" cy="523220"/>
          </a:xfrm>
          <a:prstGeom prst="rect">
            <a:avLst/>
          </a:prstGeom>
        </p:spPr>
      </p:pic>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61349" y="701188"/>
            <a:ext cx="8469952" cy="707551"/>
            <a:chOff x="361349" y="3967458"/>
            <a:chExt cx="8469952" cy="707551"/>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sp>
          <p:nvSpPr>
            <p:cNvPr id="40" name="Text Box 22">
              <a:extLst>
                <a:ext uri="{FF2B5EF4-FFF2-40B4-BE49-F238E27FC236}">
                  <a16:creationId xmlns:a16="http://schemas.microsoft.com/office/drawing/2014/main" id="{911A37AF-933E-41B2-B8CD-0708A6CE91B0}"/>
                </a:ext>
              </a:extLst>
            </p:cNvPr>
            <p:cNvSpPr txBox="1">
              <a:spLocks noChangeArrowheads="1"/>
            </p:cNvSpPr>
            <p:nvPr/>
          </p:nvSpPr>
          <p:spPr bwMode="auto">
            <a:xfrm>
              <a:off x="3780439" y="4321066"/>
              <a:ext cx="143832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Analyze the Causes</a:t>
              </a:r>
            </a:p>
            <a:p>
              <a:pPr eaLnBrk="1" hangingPunct="1"/>
              <a:endParaRPr lang="en-US" sz="500" b="1" dirty="0">
                <a:solidFill>
                  <a:srgbClr val="000000"/>
                </a:solidFill>
                <a:latin typeface="Bodoni MT"/>
              </a:endParaRP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text, clipart&#10;&#10;Description automatically generated">
            <a:extLst>
              <a:ext uri="{FF2B5EF4-FFF2-40B4-BE49-F238E27FC236}">
                <a16:creationId xmlns:a16="http://schemas.microsoft.com/office/drawing/2014/main" id="{6513A677-8C47-463B-AAAC-472993429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8569" y="20551"/>
            <a:ext cx="1233483" cy="504823"/>
          </a:xfrm>
          <a:prstGeom prst="rect">
            <a:avLst/>
          </a:prstGeom>
        </p:spPr>
      </p:pic>
      <p:sp>
        <p:nvSpPr>
          <p:cNvPr id="20" name="TextBox 19">
            <a:extLst>
              <a:ext uri="{FF2B5EF4-FFF2-40B4-BE49-F238E27FC236}">
                <a16:creationId xmlns:a16="http://schemas.microsoft.com/office/drawing/2014/main" id="{597C265F-5355-4B7F-8998-DD74535DC1AC}"/>
              </a:ext>
            </a:extLst>
          </p:cNvPr>
          <p:cNvSpPr txBox="1"/>
          <p:nvPr/>
        </p:nvSpPr>
        <p:spPr>
          <a:xfrm>
            <a:off x="334630" y="1573763"/>
            <a:ext cx="8464852" cy="1323439"/>
          </a:xfrm>
          <a:prstGeom prst="rect">
            <a:avLst/>
          </a:prstGeom>
          <a:noFill/>
        </p:spPr>
        <p:txBody>
          <a:bodyPr wrap="square" rtlCol="0">
            <a:spAutoFit/>
          </a:bodyPr>
          <a:lstStyle/>
          <a:p>
            <a:r>
              <a:rPr lang="en-US" sz="1600" b="1" dirty="0">
                <a:solidFill>
                  <a:srgbClr val="000000"/>
                </a:solidFill>
                <a:latin typeface="Arial" panose="020B0604020202020204" pitchFamily="34" charset="0"/>
              </a:rPr>
              <a:t>Options for Analyze Step Slides</a:t>
            </a:r>
          </a:p>
          <a:p>
            <a:endParaRPr lang="en-US" sz="1600" b="1" dirty="0">
              <a:solidFill>
                <a:srgbClr val="000000"/>
              </a:solidFill>
              <a:latin typeface="Arial" panose="020B0604020202020204" pitchFamily="34" charset="0"/>
            </a:endParaRPr>
          </a:p>
          <a:p>
            <a:pPr marL="285750" indent="-285750">
              <a:buFont typeface="Arial" panose="020B0604020202020204" pitchFamily="34" charset="0"/>
              <a:buChar char="•"/>
            </a:pPr>
            <a:r>
              <a:rPr lang="en-US" sz="1600" b="1" dirty="0">
                <a:solidFill>
                  <a:srgbClr val="000000"/>
                </a:solidFill>
                <a:latin typeface="Arial" panose="020B0604020202020204" pitchFamily="34" charset="0"/>
              </a:rPr>
              <a:t>Flow Charts</a:t>
            </a:r>
          </a:p>
          <a:p>
            <a:pPr marL="285750" indent="-285750">
              <a:buFont typeface="Arial" panose="020B0604020202020204" pitchFamily="34" charset="0"/>
              <a:buChar char="•"/>
            </a:pPr>
            <a:r>
              <a:rPr lang="en-US" sz="1600" b="1" dirty="0">
                <a:solidFill>
                  <a:srgbClr val="000000"/>
                </a:solidFill>
                <a:latin typeface="Arial" panose="020B0604020202020204" pitchFamily="34" charset="0"/>
              </a:rPr>
              <a:t>Value Stream Analysis Charts</a:t>
            </a:r>
          </a:p>
          <a:p>
            <a:pPr marL="285750" indent="-285750">
              <a:buFont typeface="Arial" panose="020B0604020202020204" pitchFamily="34" charset="0"/>
              <a:buChar char="•"/>
            </a:pPr>
            <a:r>
              <a:rPr lang="en-US" sz="1600" b="1" dirty="0">
                <a:solidFill>
                  <a:srgbClr val="000000"/>
                </a:solidFill>
                <a:latin typeface="Arial" panose="020B0604020202020204" pitchFamily="34" charset="0"/>
              </a:rPr>
              <a:t>Scatter Plots</a:t>
            </a:r>
            <a:endParaRPr lang="en-US" sz="1600" dirty="0"/>
          </a:p>
        </p:txBody>
      </p:sp>
    </p:spTree>
    <p:extLst>
      <p:ext uri="{BB962C8B-B14F-4D97-AF65-F5344CB8AC3E}">
        <p14:creationId xmlns:p14="http://schemas.microsoft.com/office/powerpoint/2010/main" val="294553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8E04D9-0829-46FC-91EF-54031F596A5C}"/>
              </a:ext>
            </a:extLst>
          </p:cNvPr>
          <p:cNvSpPr/>
          <p:nvPr/>
        </p:nvSpPr>
        <p:spPr>
          <a:xfrm>
            <a:off x="813105" y="152400"/>
            <a:ext cx="7517790" cy="400110"/>
          </a:xfrm>
          <a:prstGeom prst="rect">
            <a:avLst/>
          </a:prstGeom>
        </p:spPr>
        <p:txBody>
          <a:bodyPr wrap="square">
            <a:spAutoFit/>
          </a:bodyPr>
          <a:lstStyle/>
          <a:p>
            <a:pPr marL="342900" indent="-342900" algn="ctr">
              <a:spcBef>
                <a:spcPct val="20000"/>
              </a:spcBef>
            </a:pPr>
            <a:r>
              <a:rPr lang="en-US" sz="2000" b="1" dirty="0">
                <a:solidFill>
                  <a:prstClr val="black"/>
                </a:solidFill>
                <a:latin typeface="Goudy Old Style" pitchFamily="18" charset="0"/>
              </a:rPr>
              <a:t>DMAIC Problem Solving Methodology</a:t>
            </a:r>
          </a:p>
        </p:txBody>
      </p:sp>
      <p:sp>
        <p:nvSpPr>
          <p:cNvPr id="4" name="Rectangle 3">
            <a:extLst>
              <a:ext uri="{FF2B5EF4-FFF2-40B4-BE49-F238E27FC236}">
                <a16:creationId xmlns:a16="http://schemas.microsoft.com/office/drawing/2014/main" id="{0589147E-E08E-4513-BB08-B87AC73DDD11}"/>
              </a:ext>
            </a:extLst>
          </p:cNvPr>
          <p:cNvSpPr/>
          <p:nvPr/>
        </p:nvSpPr>
        <p:spPr>
          <a:xfrm>
            <a:off x="0" y="609600"/>
            <a:ext cx="9148944" cy="7723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6D3579D-665D-472C-B269-DCD633258F47}"/>
              </a:ext>
            </a:extLst>
          </p:cNvPr>
          <p:cNvGrpSpPr/>
          <p:nvPr/>
        </p:nvGrpSpPr>
        <p:grpSpPr>
          <a:xfrm>
            <a:off x="361349" y="701188"/>
            <a:ext cx="8469952" cy="708062"/>
            <a:chOff x="361349" y="3967458"/>
            <a:chExt cx="8469952" cy="708062"/>
          </a:xfrm>
        </p:grpSpPr>
        <p:sp>
          <p:nvSpPr>
            <p:cNvPr id="19" name="AutoShape 6">
              <a:extLst>
                <a:ext uri="{FF2B5EF4-FFF2-40B4-BE49-F238E27FC236}">
                  <a16:creationId xmlns:a16="http://schemas.microsoft.com/office/drawing/2014/main" id="{95C8B6D0-B3AA-4D4F-B253-91565D4D9BB8}"/>
                </a:ext>
              </a:extLst>
            </p:cNvPr>
            <p:cNvSpPr>
              <a:spLocks noChangeArrowheads="1"/>
            </p:cNvSpPr>
            <p:nvPr>
              <p:custDataLst>
                <p:tags r:id="rId1"/>
              </p:custDataLst>
            </p:nvPr>
          </p:nvSpPr>
          <p:spPr bwMode="auto">
            <a:xfrm>
              <a:off x="361349" y="3967458"/>
              <a:ext cx="1438327" cy="339137"/>
            </a:xfrm>
            <a:prstGeom prst="homePlate">
              <a:avLst>
                <a:gd name="adj" fmla="val 24985"/>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90000"/>
                </a:lnSpc>
                <a:defRPr/>
              </a:pPr>
              <a:r>
                <a:rPr lang="en-US" sz="1200" b="1" noProof="1">
                  <a:solidFill>
                    <a:sysClr val="windowText" lastClr="000000"/>
                  </a:solidFill>
                  <a:latin typeface="Mangal" panose="02040503050203030202" pitchFamily="18" charset="0"/>
                  <a:ea typeface="MS Mincho" pitchFamily="49" charset="-128"/>
                  <a:cs typeface="Mangal" panose="02040503050203030202" pitchFamily="18" charset="0"/>
                </a:rPr>
                <a:t>DEFINE</a:t>
              </a:r>
            </a:p>
          </p:txBody>
        </p:sp>
        <p:sp>
          <p:nvSpPr>
            <p:cNvPr id="33" name="Vinkel 46">
              <a:extLst>
                <a:ext uri="{FF2B5EF4-FFF2-40B4-BE49-F238E27FC236}">
                  <a16:creationId xmlns:a16="http://schemas.microsoft.com/office/drawing/2014/main" id="{987941F0-94D1-4111-B80D-6522D19960A6}"/>
                </a:ext>
              </a:extLst>
            </p:cNvPr>
            <p:cNvSpPr>
              <a:spLocks noChangeArrowheads="1"/>
            </p:cNvSpPr>
            <p:nvPr/>
          </p:nvSpPr>
          <p:spPr bwMode="auto">
            <a:xfrm>
              <a:off x="7344324"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CONTROL</a:t>
              </a:r>
            </a:p>
          </p:txBody>
        </p:sp>
        <p:sp>
          <p:nvSpPr>
            <p:cNvPr id="34" name="Vinkel 46">
              <a:extLst>
                <a:ext uri="{FF2B5EF4-FFF2-40B4-BE49-F238E27FC236}">
                  <a16:creationId xmlns:a16="http://schemas.microsoft.com/office/drawing/2014/main" id="{FE520097-7B99-4FD0-B60D-9DE09A9AF750}"/>
                </a:ext>
              </a:extLst>
            </p:cNvPr>
            <p:cNvSpPr>
              <a:spLocks noChangeArrowheads="1"/>
            </p:cNvSpPr>
            <p:nvPr/>
          </p:nvSpPr>
          <p:spPr bwMode="auto">
            <a:xfrm>
              <a:off x="5585181" y="3967458"/>
              <a:ext cx="1486977" cy="346441"/>
            </a:xfrm>
            <a:prstGeom prst="chevron">
              <a:avLst>
                <a:gd name="adj" fmla="val 31269"/>
              </a:avLst>
            </a:prstGeom>
            <a:solidFill>
              <a:srgbClr val="00FF00"/>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IMPROVE</a:t>
              </a:r>
            </a:p>
          </p:txBody>
        </p:sp>
        <p:sp>
          <p:nvSpPr>
            <p:cNvPr id="35" name="Vinkel 46">
              <a:extLst>
                <a:ext uri="{FF2B5EF4-FFF2-40B4-BE49-F238E27FC236}">
                  <a16:creationId xmlns:a16="http://schemas.microsoft.com/office/drawing/2014/main" id="{DBCE60F8-03F9-40F8-B09C-0319E2EA482F}"/>
                </a:ext>
              </a:extLst>
            </p:cNvPr>
            <p:cNvSpPr>
              <a:spLocks noChangeArrowheads="1"/>
            </p:cNvSpPr>
            <p:nvPr/>
          </p:nvSpPr>
          <p:spPr bwMode="auto">
            <a:xfrm>
              <a:off x="3826039"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ANALYZE</a:t>
              </a:r>
            </a:p>
          </p:txBody>
        </p:sp>
        <p:sp>
          <p:nvSpPr>
            <p:cNvPr id="37" name="Vinkel 46">
              <a:extLst>
                <a:ext uri="{FF2B5EF4-FFF2-40B4-BE49-F238E27FC236}">
                  <a16:creationId xmlns:a16="http://schemas.microsoft.com/office/drawing/2014/main" id="{5076BAB7-0F6F-403A-8490-78CA848860AC}"/>
                </a:ext>
              </a:extLst>
            </p:cNvPr>
            <p:cNvSpPr>
              <a:spLocks noChangeArrowheads="1"/>
            </p:cNvSpPr>
            <p:nvPr/>
          </p:nvSpPr>
          <p:spPr bwMode="auto">
            <a:xfrm>
              <a:off x="2071842" y="3967458"/>
              <a:ext cx="1486977" cy="346441"/>
            </a:xfrm>
            <a:prstGeom prst="chevron">
              <a:avLst>
                <a:gd name="adj" fmla="val 31269"/>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lnSpc>
                  <a:spcPct val="90000"/>
                </a:lnSpc>
              </a:pPr>
              <a:r>
                <a:rPr lang="en-US" sz="1200" b="1" noProof="1">
                  <a:solidFill>
                    <a:sysClr val="windowText" lastClr="000000"/>
                  </a:solidFill>
                  <a:latin typeface="Mangal" panose="020B0502040204020203" pitchFamily="18" charset="0"/>
                  <a:ea typeface="MS Mincho" pitchFamily="49" charset="-128"/>
                  <a:cs typeface="Mangal" panose="020B0502040204020203" pitchFamily="18" charset="0"/>
                </a:rPr>
                <a:t>MEASURE</a:t>
              </a:r>
            </a:p>
          </p:txBody>
        </p:sp>
        <p:sp>
          <p:nvSpPr>
            <p:cNvPr id="42" name="Text Box 22">
              <a:extLst>
                <a:ext uri="{FF2B5EF4-FFF2-40B4-BE49-F238E27FC236}">
                  <a16:creationId xmlns:a16="http://schemas.microsoft.com/office/drawing/2014/main" id="{59C5AC99-2614-4541-AB1F-A8E8A23E94C7}"/>
                </a:ext>
              </a:extLst>
            </p:cNvPr>
            <p:cNvSpPr txBox="1">
              <a:spLocks noChangeArrowheads="1"/>
            </p:cNvSpPr>
            <p:nvPr/>
          </p:nvSpPr>
          <p:spPr bwMode="auto">
            <a:xfrm>
              <a:off x="5526392" y="4321577"/>
              <a:ext cx="162623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dirty="0">
                  <a:solidFill>
                    <a:srgbClr val="000000"/>
                  </a:solidFill>
                  <a:latin typeface="Bodoni MT"/>
                </a:rPr>
                <a:t>Implement Solutions</a:t>
              </a:r>
            </a:p>
            <a:p>
              <a:pPr eaLnBrk="1" hangingPunct="1"/>
              <a:endParaRPr lang="en-US" sz="500" b="1" dirty="0">
                <a:solidFill>
                  <a:srgbClr val="000000"/>
                </a:solidFill>
                <a:latin typeface="Bodoni MT"/>
              </a:endParaRPr>
            </a:p>
          </p:txBody>
        </p:sp>
      </p:grpSp>
      <p:cxnSp>
        <p:nvCxnSpPr>
          <p:cNvPr id="7" name="Straight Connector 6">
            <a:extLst>
              <a:ext uri="{FF2B5EF4-FFF2-40B4-BE49-F238E27FC236}">
                <a16:creationId xmlns:a16="http://schemas.microsoft.com/office/drawing/2014/main" id="{666BC1C4-8CE2-4406-97E4-88902FE7410E}"/>
              </a:ext>
            </a:extLst>
          </p:cNvPr>
          <p:cNvCxnSpPr/>
          <p:nvPr/>
        </p:nvCxnSpPr>
        <p:spPr>
          <a:xfrm>
            <a:off x="0" y="60960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4F7076-D609-48E2-9A14-45517988E90A}"/>
              </a:ext>
            </a:extLst>
          </p:cNvPr>
          <p:cNvCxnSpPr/>
          <p:nvPr/>
        </p:nvCxnSpPr>
        <p:spPr>
          <a:xfrm>
            <a:off x="-4944" y="1381930"/>
            <a:ext cx="9144000" cy="0"/>
          </a:xfrm>
          <a:prstGeom prst="line">
            <a:avLst/>
          </a:prstGeom>
          <a:ln w="28575">
            <a:solidFill>
              <a:srgbClr val="00A8D7"/>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79852CC-C9E4-4062-A130-C465AB1933A2}"/>
              </a:ext>
            </a:extLst>
          </p:cNvPr>
          <p:cNvSpPr txBox="1"/>
          <p:nvPr/>
        </p:nvSpPr>
        <p:spPr>
          <a:xfrm>
            <a:off x="267177" y="1580363"/>
            <a:ext cx="8464852" cy="86177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rPr>
              <a:t>Brainstorming– </a:t>
            </a:r>
            <a:r>
              <a:rPr lang="en-US" sz="1600" b="0" i="0" u="none" strike="noStrike" dirty="0">
                <a:solidFill>
                  <a:srgbClr val="000000"/>
                </a:solidFill>
                <a:effectLst/>
                <a:latin typeface="Arial" panose="020B0604020202020204" pitchFamily="34" charset="0"/>
              </a:rPr>
              <a:t>List Short-term and Long-Term Solutions as determined from Prioritization Matrix</a:t>
            </a:r>
          </a:p>
          <a:p>
            <a:endParaRPr lang="en-US" dirty="0"/>
          </a:p>
        </p:txBody>
      </p:sp>
      <p:sp>
        <p:nvSpPr>
          <p:cNvPr id="2" name="TextBox 1">
            <a:extLst>
              <a:ext uri="{FF2B5EF4-FFF2-40B4-BE49-F238E27FC236}">
                <a16:creationId xmlns:a16="http://schemas.microsoft.com/office/drawing/2014/main" id="{ADE00491-DE7B-44C7-98E8-F9DEFCEC164C}"/>
              </a:ext>
            </a:extLst>
          </p:cNvPr>
          <p:cNvSpPr txBox="1"/>
          <p:nvPr/>
        </p:nvSpPr>
        <p:spPr>
          <a:xfrm>
            <a:off x="361349" y="2286000"/>
            <a:ext cx="1924651" cy="553998"/>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Problem</a:t>
            </a:r>
            <a:endParaRPr lang="en-US" sz="16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xxx</a:t>
            </a:r>
          </a:p>
        </p:txBody>
      </p:sp>
      <p:sp>
        <p:nvSpPr>
          <p:cNvPr id="21" name="TextBox 20">
            <a:extLst>
              <a:ext uri="{FF2B5EF4-FFF2-40B4-BE49-F238E27FC236}">
                <a16:creationId xmlns:a16="http://schemas.microsoft.com/office/drawing/2014/main" id="{3221A48A-E2DA-4F72-ADFD-E202B9DC799E}"/>
              </a:ext>
            </a:extLst>
          </p:cNvPr>
          <p:cNvSpPr txBox="1"/>
          <p:nvPr/>
        </p:nvSpPr>
        <p:spPr>
          <a:xfrm>
            <a:off x="4622855" y="2286000"/>
            <a:ext cx="3835345" cy="553998"/>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Short-Term Solution</a:t>
            </a:r>
          </a:p>
          <a:p>
            <a:r>
              <a:rPr lang="en-US" sz="1400" dirty="0">
                <a:latin typeface="Arial" panose="020B0604020202020204" pitchFamily="34" charset="0"/>
                <a:cs typeface="Arial" panose="020B0604020202020204" pitchFamily="34" charset="0"/>
              </a:rPr>
              <a:t>xxx</a:t>
            </a:r>
          </a:p>
        </p:txBody>
      </p:sp>
      <p:sp>
        <p:nvSpPr>
          <p:cNvPr id="22" name="TextBox 21">
            <a:extLst>
              <a:ext uri="{FF2B5EF4-FFF2-40B4-BE49-F238E27FC236}">
                <a16:creationId xmlns:a16="http://schemas.microsoft.com/office/drawing/2014/main" id="{1D7AE4E9-0856-4AFF-9A97-6248A1069B52}"/>
              </a:ext>
            </a:extLst>
          </p:cNvPr>
          <p:cNvSpPr txBox="1"/>
          <p:nvPr/>
        </p:nvSpPr>
        <p:spPr>
          <a:xfrm>
            <a:off x="2438401" y="2286000"/>
            <a:ext cx="1924651" cy="553998"/>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Root Cause</a:t>
            </a:r>
            <a:endParaRPr lang="en-US" sz="16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xxx</a:t>
            </a:r>
          </a:p>
        </p:txBody>
      </p:sp>
      <p:sp>
        <p:nvSpPr>
          <p:cNvPr id="23" name="TextBox 22">
            <a:extLst>
              <a:ext uri="{FF2B5EF4-FFF2-40B4-BE49-F238E27FC236}">
                <a16:creationId xmlns:a16="http://schemas.microsoft.com/office/drawing/2014/main" id="{62544E7B-434C-463A-ADE8-0C1FA28FB9F6}"/>
              </a:ext>
            </a:extLst>
          </p:cNvPr>
          <p:cNvSpPr txBox="1"/>
          <p:nvPr/>
        </p:nvSpPr>
        <p:spPr>
          <a:xfrm>
            <a:off x="2438400" y="4114800"/>
            <a:ext cx="1924651" cy="553998"/>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Root Cause</a:t>
            </a:r>
            <a:endParaRPr lang="en-US" sz="16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xxx</a:t>
            </a:r>
          </a:p>
        </p:txBody>
      </p:sp>
      <p:sp>
        <p:nvSpPr>
          <p:cNvPr id="25" name="TextBox 24">
            <a:extLst>
              <a:ext uri="{FF2B5EF4-FFF2-40B4-BE49-F238E27FC236}">
                <a16:creationId xmlns:a16="http://schemas.microsoft.com/office/drawing/2014/main" id="{6E8CEAE4-8847-4E94-9A43-D5AC23CD681D}"/>
              </a:ext>
            </a:extLst>
          </p:cNvPr>
          <p:cNvSpPr txBox="1"/>
          <p:nvPr/>
        </p:nvSpPr>
        <p:spPr>
          <a:xfrm>
            <a:off x="4574959" y="4088907"/>
            <a:ext cx="3987745" cy="553998"/>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Short-Term Solutions</a:t>
            </a:r>
          </a:p>
          <a:p>
            <a:r>
              <a:rPr lang="en-US" sz="1400" dirty="0">
                <a:latin typeface="Arial" panose="020B0604020202020204" pitchFamily="34" charset="0"/>
                <a:cs typeface="Arial" panose="020B0604020202020204" pitchFamily="34" charset="0"/>
              </a:rPr>
              <a:t>xxx</a:t>
            </a:r>
          </a:p>
        </p:txBody>
      </p:sp>
      <p:sp>
        <p:nvSpPr>
          <p:cNvPr id="26" name="TextBox 25">
            <a:extLst>
              <a:ext uri="{FF2B5EF4-FFF2-40B4-BE49-F238E27FC236}">
                <a16:creationId xmlns:a16="http://schemas.microsoft.com/office/drawing/2014/main" id="{7D8EB7AC-F8E0-452C-81DA-71F1223C3522}"/>
              </a:ext>
            </a:extLst>
          </p:cNvPr>
          <p:cNvSpPr txBox="1"/>
          <p:nvPr/>
        </p:nvSpPr>
        <p:spPr>
          <a:xfrm>
            <a:off x="4622854" y="2971800"/>
            <a:ext cx="3454346" cy="553998"/>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Long-Term Solution</a:t>
            </a:r>
          </a:p>
          <a:p>
            <a:r>
              <a:rPr lang="en-US" sz="1400" dirty="0">
                <a:latin typeface="Arial" panose="020B0604020202020204" pitchFamily="34" charset="0"/>
                <a:cs typeface="Arial" panose="020B0604020202020204" pitchFamily="34" charset="0"/>
              </a:rPr>
              <a:t>xxx</a:t>
            </a:r>
          </a:p>
        </p:txBody>
      </p:sp>
      <p:sp>
        <p:nvSpPr>
          <p:cNvPr id="27" name="TextBox 26">
            <a:extLst>
              <a:ext uri="{FF2B5EF4-FFF2-40B4-BE49-F238E27FC236}">
                <a16:creationId xmlns:a16="http://schemas.microsoft.com/office/drawing/2014/main" id="{C535B44A-FB37-4C86-8CA7-C23C10037ED5}"/>
              </a:ext>
            </a:extLst>
          </p:cNvPr>
          <p:cNvSpPr txBox="1"/>
          <p:nvPr/>
        </p:nvSpPr>
        <p:spPr>
          <a:xfrm>
            <a:off x="4622855" y="5229752"/>
            <a:ext cx="4299197" cy="553998"/>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Long-Term Solutions</a:t>
            </a:r>
          </a:p>
          <a:p>
            <a:r>
              <a:rPr lang="en-US" sz="1400" dirty="0">
                <a:latin typeface="Arial" panose="020B0604020202020204" pitchFamily="34" charset="0"/>
                <a:cs typeface="Arial" panose="020B0604020202020204" pitchFamily="34" charset="0"/>
              </a:rPr>
              <a:t>xxx</a:t>
            </a:r>
          </a:p>
        </p:txBody>
      </p:sp>
      <p:pic>
        <p:nvPicPr>
          <p:cNvPr id="24" name="Picture 23">
            <a:extLst>
              <a:ext uri="{FF2B5EF4-FFF2-40B4-BE49-F238E27FC236}">
                <a16:creationId xmlns:a16="http://schemas.microsoft.com/office/drawing/2014/main" id="{BECEE999-4FD1-4CC3-AC45-62DA3F6FB5C5}"/>
              </a:ext>
            </a:extLst>
          </p:cNvPr>
          <p:cNvPicPr>
            <a:picLocks noChangeAspect="1"/>
          </p:cNvPicPr>
          <p:nvPr/>
        </p:nvPicPr>
        <p:blipFill>
          <a:blip r:embed="rId4"/>
          <a:stretch>
            <a:fillRect/>
          </a:stretch>
        </p:blipFill>
        <p:spPr>
          <a:xfrm>
            <a:off x="7830373" y="0"/>
            <a:ext cx="1304562" cy="523220"/>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5B277E9A-19B6-4E11-94BD-17CD6FAB40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4" y="0"/>
            <a:ext cx="1233483" cy="504823"/>
          </a:xfrm>
          <a:prstGeom prst="rect">
            <a:avLst/>
          </a:prstGeom>
        </p:spPr>
      </p:pic>
    </p:spTree>
    <p:extLst>
      <p:ext uri="{BB962C8B-B14F-4D97-AF65-F5344CB8AC3E}">
        <p14:creationId xmlns:p14="http://schemas.microsoft.com/office/powerpoint/2010/main" val="3247598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WIC6SK0YU.Uy8BZvAaUp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ixSigma Fonts">
      <a:majorFont>
        <a:latin typeface="Batang"/>
        <a:ea typeface=""/>
        <a:cs typeface=""/>
      </a:majorFont>
      <a:minorFont>
        <a:latin typeface="Bodoni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7300</TotalTime>
  <Words>466</Words>
  <Application>Microsoft Office PowerPoint</Application>
  <PresentationFormat>On-screen Show (4:3)</PresentationFormat>
  <Paragraphs>149</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Batang</vt:lpstr>
      <vt:lpstr>Arial</vt:lpstr>
      <vt:lpstr>Bodoni MT</vt:lpstr>
      <vt:lpstr>Calibri</vt:lpstr>
      <vt:lpstr>Century Schoolbook</vt:lpstr>
      <vt:lpstr>Goudy Old Style</vt:lpstr>
      <vt:lpstr>Mangal</vt:lpstr>
      <vt:lpstr>Times New Roman</vt:lpstr>
      <vt:lpstr>Tw Cen MT</vt:lpstr>
      <vt:lpstr>Verdana</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Belinger, Camden</cp:lastModifiedBy>
  <cp:revision>404</cp:revision>
  <cp:lastPrinted>2016-04-05T17:37:37Z</cp:lastPrinted>
  <dcterms:created xsi:type="dcterms:W3CDTF">2012-06-26T13:49:41Z</dcterms:created>
  <dcterms:modified xsi:type="dcterms:W3CDTF">2024-04-11T20:55:14Z</dcterms:modified>
</cp:coreProperties>
</file>