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0" r:id="rId4"/>
    <p:sldId id="262" r:id="rId5"/>
    <p:sldId id="263" r:id="rId6"/>
    <p:sldId id="259" r:id="rId7"/>
    <p:sldId id="265" r:id="rId8"/>
    <p:sldId id="269" r:id="rId9"/>
    <p:sldId id="266" r:id="rId10"/>
    <p:sldId id="268" r:id="rId11"/>
    <p:sldId id="267" r:id="rId12"/>
    <p:sldId id="270" r:id="rId13"/>
    <p:sldId id="271" r:id="rId14"/>
    <p:sldId id="272" r:id="rId15"/>
    <p:sldId id="273" r:id="rId16"/>
    <p:sldId id="274" r:id="rId17"/>
    <p:sldId id="264" r:id="rId18"/>
    <p:sldId id="275" r:id="rId1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erre Majorel" initials="PM" lastIdx="4" clrIdx="0">
    <p:extLst>
      <p:ext uri="{19B8F6BF-5375-455C-9EA6-DF929625EA0E}">
        <p15:presenceInfo xmlns:p15="http://schemas.microsoft.com/office/powerpoint/2012/main" userId="d03e56091d99c8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2F8"/>
    <a:srgbClr val="4472C4"/>
    <a:srgbClr val="353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DF033A-BCB3-4DD3-BAF1-2B46D96458FB}" v="217" dt="2021-03-16T13:55:29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1" autoAdjust="0"/>
    <p:restoredTop sz="94660"/>
  </p:normalViewPr>
  <p:slideViewPr>
    <p:cSldViewPr snapToGrid="0">
      <p:cViewPr varScale="1">
        <p:scale>
          <a:sx n="79" d="100"/>
          <a:sy n="79" d="100"/>
        </p:scale>
        <p:origin x="3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5T14:41:26.663" idx="1">
    <p:pos x="10" y="10"/>
    <p:text>Créer: menu déroulant 
- étudiant
-Délégué
-Pilote
-Entreprise</p:text>
    <p:extLst>
      <p:ext uri="{C676402C-5697-4E1C-873F-D02D1690AC5C}">
        <p15:threadingInfo xmlns:p15="http://schemas.microsoft.com/office/powerpoint/2012/main" timeZoneBias="-60"/>
      </p:ext>
    </p:extLst>
  </p:cm>
  <p:cm authorId="1" dt="2021-03-15T14:52:25.010" idx="2">
    <p:pos x="4320" y="1055"/>
    <p:text>Par exemple nombre d'étudiants ayant trouvé
nombre d'offres
nombre d'entreprise sur le site</p:text>
    <p:extLst>
      <p:ext uri="{C676402C-5697-4E1C-873F-D02D1690AC5C}">
        <p15:threadingInfo xmlns:p15="http://schemas.microsoft.com/office/powerpoint/2012/main" timeZoneBias="-60"/>
      </p:ext>
    </p:extLst>
  </p:cm>
  <p:cm authorId="1" dt="2021-03-16T14:49:04.842" idx="4">
    <p:pos x="1347" y="2655"/>
    <p:text>Entreprises partenaires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4:31:52.356" idx="3">
    <p:pos x="1774" y="3987"/>
    <p:text>Menu déroulant avec la liste des permissions disponible au délégué.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01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59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5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5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69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01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8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76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71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9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4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428349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618444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74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27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70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426285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2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4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426285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2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778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9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B3271-3423-4682-8196-9C5C90F352AB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9181399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9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56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603301-9467-4636-A2E3-3ABB79D771C3}"/>
              </a:ext>
            </a:extLst>
          </p:cNvPr>
          <p:cNvSpPr/>
          <p:nvPr/>
        </p:nvSpPr>
        <p:spPr>
          <a:xfrm>
            <a:off x="0" y="1674324"/>
            <a:ext cx="6857984" cy="2171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15E9094-691C-40ED-8F07-69289C0D51FA}"/>
              </a:ext>
            </a:extLst>
          </p:cNvPr>
          <p:cNvSpPr txBox="1"/>
          <p:nvPr/>
        </p:nvSpPr>
        <p:spPr>
          <a:xfrm>
            <a:off x="1038225" y="2590897"/>
            <a:ext cx="4815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Carrousel de chiffres divers et variés</a:t>
            </a:r>
          </a:p>
        </p:txBody>
      </p:sp>
      <p:pic>
        <p:nvPicPr>
          <p:cNvPr id="1030" name="Picture 6" descr="Peut être une image de 2 personnes et texte qui dit ’NOUVELLE DATE 13 MARS 2021 cesi.fr JPO DIGITALE CESI École d'Ingénieurs ces!’">
            <a:extLst>
              <a:ext uri="{FF2B5EF4-FFF2-40B4-BE49-F238E27FC236}">
                <a16:creationId xmlns:a16="http://schemas.microsoft.com/office/drawing/2014/main" id="{9E3B2A00-DC9E-46CA-BF85-C2CF5EB1B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" y="7562850"/>
            <a:ext cx="2708955" cy="141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ESI - YouTube">
            <a:extLst>
              <a:ext uri="{FF2B5EF4-FFF2-40B4-BE49-F238E27FC236}">
                <a16:creationId xmlns:a16="http://schemas.microsoft.com/office/drawing/2014/main" id="{9CDDC5C4-55E4-459F-A2D7-4AB385BE4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780" y="7542967"/>
            <a:ext cx="1436442" cy="143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vis CESI alternance : parcours d'une étudiante en ressources humaines -  CESI École Supérieure de l'Alternance">
            <a:extLst>
              <a:ext uri="{FF2B5EF4-FFF2-40B4-BE49-F238E27FC236}">
                <a16:creationId xmlns:a16="http://schemas.microsoft.com/office/drawing/2014/main" id="{E1EBDAA7-AAB6-49E6-A8DF-16025E0A2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821" y="7562850"/>
            <a:ext cx="2711356" cy="141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DA0F6576-030F-4F53-963F-31C94F8FC1FE}"/>
              </a:ext>
            </a:extLst>
          </p:cNvPr>
          <p:cNvSpPr txBox="1"/>
          <p:nvPr/>
        </p:nvSpPr>
        <p:spPr>
          <a:xfrm>
            <a:off x="1568957" y="1190803"/>
            <a:ext cx="375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Quelques chiffres sur Stageman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F281638-C47C-4B5A-89DB-18748CF5D2A2}"/>
              </a:ext>
            </a:extLst>
          </p:cNvPr>
          <p:cNvSpPr/>
          <p:nvPr/>
        </p:nvSpPr>
        <p:spPr>
          <a:xfrm>
            <a:off x="4716130" y="4213186"/>
            <a:ext cx="1433453" cy="1317240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5FED4FC-4DAD-4754-8217-80FBEF521EB1}"/>
              </a:ext>
            </a:extLst>
          </p:cNvPr>
          <p:cNvSpPr/>
          <p:nvPr/>
        </p:nvSpPr>
        <p:spPr>
          <a:xfrm>
            <a:off x="4720126" y="5878448"/>
            <a:ext cx="1433453" cy="1317240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5FC261E-439B-42F2-A0DA-686E80A836CC}"/>
              </a:ext>
            </a:extLst>
          </p:cNvPr>
          <p:cNvSpPr/>
          <p:nvPr/>
        </p:nvSpPr>
        <p:spPr>
          <a:xfrm>
            <a:off x="2710782" y="5868506"/>
            <a:ext cx="1433453" cy="1317240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C71946-35AD-4516-BFB6-75A56614E3A9}"/>
              </a:ext>
            </a:extLst>
          </p:cNvPr>
          <p:cNvSpPr/>
          <p:nvPr/>
        </p:nvSpPr>
        <p:spPr>
          <a:xfrm>
            <a:off x="680041" y="5878448"/>
            <a:ext cx="1433453" cy="1317240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121EBCF-783F-454D-990A-D1A77FFA0C94}"/>
              </a:ext>
            </a:extLst>
          </p:cNvPr>
          <p:cNvSpPr/>
          <p:nvPr/>
        </p:nvSpPr>
        <p:spPr>
          <a:xfrm>
            <a:off x="705434" y="4215512"/>
            <a:ext cx="1433453" cy="1317240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B74F27A-6CF8-4D25-940C-988C7E812522}"/>
              </a:ext>
            </a:extLst>
          </p:cNvPr>
          <p:cNvSpPr/>
          <p:nvPr/>
        </p:nvSpPr>
        <p:spPr>
          <a:xfrm>
            <a:off x="2710782" y="4213186"/>
            <a:ext cx="1433453" cy="1317240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CD1E590A-2FC6-4B4C-9DF5-FEB96FC15B5E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65" name="Groupe 64">
              <a:extLst>
                <a:ext uri="{FF2B5EF4-FFF2-40B4-BE49-F238E27FC236}">
                  <a16:creationId xmlns:a16="http://schemas.microsoft.com/office/drawing/2014/main" id="{1F3626A7-15B9-4A28-8703-2B22D0335C17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450800-7BC9-44BB-A66C-B6E9D4271E05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B07BF2F7-CA08-4BEE-AB03-99A5DE5AAE6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in/ </a:t>
                </a:r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5195D888-B280-41FD-8101-424CFCF9AA3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1C379214-2A28-4DA0-AA37-B4BE6366C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7" name="Image 16">
                <a:extLst>
                  <a:ext uri="{FF2B5EF4-FFF2-40B4-BE49-F238E27FC236}">
                    <a16:creationId xmlns:a16="http://schemas.microsoft.com/office/drawing/2014/main" id="{FBB36B95-4CD7-45E7-AA47-D9A8FAF35D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2E8427C0-B4ED-45FA-BD29-9FC8ADD87A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BE476E0E-1BA8-4D5D-839D-411966B352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2381040A-995D-4F3C-848B-809C519320DF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CBC3644A-73B1-4AC3-B173-95B1E96D2B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015D63D-688A-42DC-8D03-6AD7E7775C9E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AE343C0D-23E5-431F-B0BE-CBFAAE7076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riangle isocèle 17">
                <a:extLst>
                  <a:ext uri="{FF2B5EF4-FFF2-40B4-BE49-F238E27FC236}">
                    <a16:creationId xmlns:a16="http://schemas.microsoft.com/office/drawing/2014/main" id="{096CE1E4-7A20-424B-B187-A78A5797F919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AF56CE6F-A6BA-4C96-9F34-581D44E9B1BE}"/>
                  </a:ext>
                </a:extLst>
              </p:cNvPr>
              <p:cNvSpPr txBox="1"/>
              <p:nvPr/>
            </p:nvSpPr>
            <p:spPr>
              <a:xfrm>
                <a:off x="4280201" y="264212"/>
                <a:ext cx="9053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Profil</a:t>
                </a:r>
              </a:p>
            </p:txBody>
          </p:sp>
        </p:grpSp>
        <p:pic>
          <p:nvPicPr>
            <p:cNvPr id="72" name="Image 71">
              <a:extLst>
                <a:ext uri="{FF2B5EF4-FFF2-40B4-BE49-F238E27FC236}">
                  <a16:creationId xmlns:a16="http://schemas.microsoft.com/office/drawing/2014/main" id="{5B330469-306F-4765-B39A-3F899D6FA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0011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E15560E6-68E6-4C24-A89A-EAA89A93BCE1}"/>
                  </a:ext>
                </a:extLst>
              </p:cNvPr>
              <p:cNvSpPr txBox="1"/>
              <p:nvPr/>
            </p:nvSpPr>
            <p:spPr>
              <a:xfrm>
                <a:off x="4280201" y="264212"/>
                <a:ext cx="9053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Profil</a:t>
                </a:r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Création d’un Délégué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909C6B-3314-41A4-AFC2-0A7A39338017}"/>
              </a:ext>
            </a:extLst>
          </p:cNvPr>
          <p:cNvSpPr/>
          <p:nvPr/>
        </p:nvSpPr>
        <p:spPr>
          <a:xfrm>
            <a:off x="195072" y="2122961"/>
            <a:ext cx="6511742" cy="4099926"/>
          </a:xfrm>
          <a:prstGeom prst="rect">
            <a:avLst/>
          </a:prstGeom>
          <a:solidFill>
            <a:srgbClr val="353E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298B1B-F8FE-448E-8974-A7C9F31C2BCD}"/>
              </a:ext>
            </a:extLst>
          </p:cNvPr>
          <p:cNvSpPr/>
          <p:nvPr/>
        </p:nvSpPr>
        <p:spPr>
          <a:xfrm>
            <a:off x="499888" y="2868624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950C0D4-AE66-466B-A538-998E2DDEA750}"/>
              </a:ext>
            </a:extLst>
          </p:cNvPr>
          <p:cNvSpPr txBox="1"/>
          <p:nvPr/>
        </p:nvSpPr>
        <p:spPr>
          <a:xfrm>
            <a:off x="578226" y="2461617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Nom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CC4EA7-384A-423C-B5DD-E8BB2FE06E06}"/>
              </a:ext>
            </a:extLst>
          </p:cNvPr>
          <p:cNvSpPr/>
          <p:nvPr/>
        </p:nvSpPr>
        <p:spPr>
          <a:xfrm>
            <a:off x="3915994" y="2868624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49CF275-E22A-44EB-9FFA-40D86BF10108}"/>
              </a:ext>
            </a:extLst>
          </p:cNvPr>
          <p:cNvSpPr txBox="1"/>
          <p:nvPr/>
        </p:nvSpPr>
        <p:spPr>
          <a:xfrm>
            <a:off x="3994332" y="2461617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Prénom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01BF90-A546-480A-973D-4DA11A7F81B4}"/>
              </a:ext>
            </a:extLst>
          </p:cNvPr>
          <p:cNvSpPr/>
          <p:nvPr/>
        </p:nvSpPr>
        <p:spPr>
          <a:xfrm>
            <a:off x="459635" y="4058787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56AB093-95C5-4EE7-8093-7FC5A8A27D68}"/>
              </a:ext>
            </a:extLst>
          </p:cNvPr>
          <p:cNvSpPr txBox="1"/>
          <p:nvPr/>
        </p:nvSpPr>
        <p:spPr>
          <a:xfrm>
            <a:off x="537973" y="3651780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Centre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1DEB9C-AA5C-46C5-BF14-946A99FAE9E9}"/>
              </a:ext>
            </a:extLst>
          </p:cNvPr>
          <p:cNvSpPr/>
          <p:nvPr/>
        </p:nvSpPr>
        <p:spPr>
          <a:xfrm>
            <a:off x="3875741" y="4058787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967BA48-2944-4632-A438-D3D02B2AE5DC}"/>
              </a:ext>
            </a:extLst>
          </p:cNvPr>
          <p:cNvSpPr txBox="1"/>
          <p:nvPr/>
        </p:nvSpPr>
        <p:spPr>
          <a:xfrm>
            <a:off x="3915994" y="3651780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Promotion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D5EA4A-3131-4D9B-AC60-989F5F9B8489}"/>
              </a:ext>
            </a:extLst>
          </p:cNvPr>
          <p:cNvSpPr/>
          <p:nvPr/>
        </p:nvSpPr>
        <p:spPr>
          <a:xfrm>
            <a:off x="459635" y="5248950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BB14F44-A61C-4E64-8F3C-4E81B3A221AA}"/>
              </a:ext>
            </a:extLst>
          </p:cNvPr>
          <p:cNvSpPr txBox="1"/>
          <p:nvPr/>
        </p:nvSpPr>
        <p:spPr>
          <a:xfrm>
            <a:off x="537973" y="4841943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Email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1017A80-8C21-4C39-8083-1DE6AEB27C2A}"/>
              </a:ext>
            </a:extLst>
          </p:cNvPr>
          <p:cNvSpPr/>
          <p:nvPr/>
        </p:nvSpPr>
        <p:spPr>
          <a:xfrm>
            <a:off x="3875741" y="5248950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CE8E242-A036-4838-ACE0-95CED256507F}"/>
              </a:ext>
            </a:extLst>
          </p:cNvPr>
          <p:cNvSpPr txBox="1"/>
          <p:nvPr/>
        </p:nvSpPr>
        <p:spPr>
          <a:xfrm>
            <a:off x="3954079" y="4841943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Mot de passe</a:t>
            </a:r>
          </a:p>
        </p:txBody>
      </p:sp>
    </p:spTree>
    <p:extLst>
      <p:ext uri="{BB962C8B-B14F-4D97-AF65-F5344CB8AC3E}">
        <p14:creationId xmlns:p14="http://schemas.microsoft.com/office/powerpoint/2010/main" val="2398479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E15560E6-68E6-4C24-A89A-EAA89A93BCE1}"/>
                  </a:ext>
                </a:extLst>
              </p:cNvPr>
              <p:cNvSpPr txBox="1"/>
              <p:nvPr/>
            </p:nvSpPr>
            <p:spPr>
              <a:xfrm>
                <a:off x="4280201" y="264212"/>
                <a:ext cx="9053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Profil</a:t>
                </a:r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Création d’un Pilote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E36863-BDEC-4553-808E-E81268AD9457}"/>
              </a:ext>
            </a:extLst>
          </p:cNvPr>
          <p:cNvGrpSpPr/>
          <p:nvPr/>
        </p:nvGrpSpPr>
        <p:grpSpPr>
          <a:xfrm>
            <a:off x="195072" y="2122961"/>
            <a:ext cx="6511742" cy="4107151"/>
            <a:chOff x="195072" y="2122961"/>
            <a:chExt cx="6511742" cy="410715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909C6B-3314-41A4-AFC2-0A7A39338017}"/>
                </a:ext>
              </a:extLst>
            </p:cNvPr>
            <p:cNvSpPr/>
            <p:nvPr/>
          </p:nvSpPr>
          <p:spPr>
            <a:xfrm>
              <a:off x="195072" y="2122961"/>
              <a:ext cx="6511742" cy="4107151"/>
            </a:xfrm>
            <a:prstGeom prst="rect">
              <a:avLst/>
            </a:prstGeom>
            <a:solidFill>
              <a:srgbClr val="353E4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298B1B-F8FE-448E-8974-A7C9F31C2BCD}"/>
                </a:ext>
              </a:extLst>
            </p:cNvPr>
            <p:cNvSpPr/>
            <p:nvPr/>
          </p:nvSpPr>
          <p:spPr>
            <a:xfrm>
              <a:off x="499888" y="2868624"/>
              <a:ext cx="2357214" cy="4241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5950C0D4-AE66-466B-A538-998E2DDEA750}"/>
                </a:ext>
              </a:extLst>
            </p:cNvPr>
            <p:cNvSpPr txBox="1"/>
            <p:nvPr/>
          </p:nvSpPr>
          <p:spPr>
            <a:xfrm>
              <a:off x="578226" y="2461617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Nom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8CC4EA7-384A-423C-B5DD-E8BB2FE06E06}"/>
                </a:ext>
              </a:extLst>
            </p:cNvPr>
            <p:cNvSpPr/>
            <p:nvPr/>
          </p:nvSpPr>
          <p:spPr>
            <a:xfrm>
              <a:off x="3915994" y="2868624"/>
              <a:ext cx="2357214" cy="4241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149CF275-E22A-44EB-9FFA-40D86BF10108}"/>
                </a:ext>
              </a:extLst>
            </p:cNvPr>
            <p:cNvSpPr txBox="1"/>
            <p:nvPr/>
          </p:nvSpPr>
          <p:spPr>
            <a:xfrm>
              <a:off x="3994332" y="2461617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Prénom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01BF90-A546-480A-973D-4DA11A7F81B4}"/>
                </a:ext>
              </a:extLst>
            </p:cNvPr>
            <p:cNvSpPr/>
            <p:nvPr/>
          </p:nvSpPr>
          <p:spPr>
            <a:xfrm>
              <a:off x="459635" y="4058787"/>
              <a:ext cx="2357214" cy="4241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D56AB093-95C5-4EE7-8093-7FC5A8A27D68}"/>
                </a:ext>
              </a:extLst>
            </p:cNvPr>
            <p:cNvSpPr txBox="1"/>
            <p:nvPr/>
          </p:nvSpPr>
          <p:spPr>
            <a:xfrm>
              <a:off x="537973" y="3651780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Centre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61DEB9C-AA5C-46C5-BF14-946A99FAE9E9}"/>
                </a:ext>
              </a:extLst>
            </p:cNvPr>
            <p:cNvSpPr/>
            <p:nvPr/>
          </p:nvSpPr>
          <p:spPr>
            <a:xfrm>
              <a:off x="3875741" y="4058787"/>
              <a:ext cx="2357214" cy="4241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D967BA48-2944-4632-A438-D3D02B2AE5DC}"/>
                </a:ext>
              </a:extLst>
            </p:cNvPr>
            <p:cNvSpPr txBox="1"/>
            <p:nvPr/>
          </p:nvSpPr>
          <p:spPr>
            <a:xfrm>
              <a:off x="3904468" y="3651780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Promotion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5EA4A-3131-4D9B-AC60-989F5F9B8489}"/>
                </a:ext>
              </a:extLst>
            </p:cNvPr>
            <p:cNvSpPr/>
            <p:nvPr/>
          </p:nvSpPr>
          <p:spPr>
            <a:xfrm>
              <a:off x="459635" y="5248950"/>
              <a:ext cx="2357214" cy="4241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0BB14F44-A61C-4E64-8F3C-4E81B3A221AA}"/>
                </a:ext>
              </a:extLst>
            </p:cNvPr>
            <p:cNvSpPr txBox="1"/>
            <p:nvPr/>
          </p:nvSpPr>
          <p:spPr>
            <a:xfrm>
              <a:off x="537973" y="4841943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Email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1017A80-8C21-4C39-8083-1DE6AEB27C2A}"/>
                </a:ext>
              </a:extLst>
            </p:cNvPr>
            <p:cNvSpPr/>
            <p:nvPr/>
          </p:nvSpPr>
          <p:spPr>
            <a:xfrm>
              <a:off x="3875741" y="5248950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0CE8E242-A036-4838-ACE0-95CED256507F}"/>
                </a:ext>
              </a:extLst>
            </p:cNvPr>
            <p:cNvSpPr txBox="1"/>
            <p:nvPr/>
          </p:nvSpPr>
          <p:spPr>
            <a:xfrm>
              <a:off x="3954079" y="4841943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Mot de passe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6578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E15560E6-68E6-4C24-A89A-EAA89A93BCE1}"/>
                  </a:ext>
                </a:extLst>
              </p:cNvPr>
              <p:cNvSpPr txBox="1"/>
              <p:nvPr/>
            </p:nvSpPr>
            <p:spPr>
              <a:xfrm>
                <a:off x="4280201" y="264212"/>
                <a:ext cx="9053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Profil</a:t>
                </a:r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Modification d’une entreprise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C8BE15EB-A47B-44A7-893E-4C32D799B6A5}"/>
              </a:ext>
            </a:extLst>
          </p:cNvPr>
          <p:cNvGrpSpPr/>
          <p:nvPr/>
        </p:nvGrpSpPr>
        <p:grpSpPr>
          <a:xfrm>
            <a:off x="195072" y="2122961"/>
            <a:ext cx="6511742" cy="4303711"/>
            <a:chOff x="195072" y="2122961"/>
            <a:chExt cx="6511742" cy="430371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909C6B-3314-41A4-AFC2-0A7A39338017}"/>
                </a:ext>
              </a:extLst>
            </p:cNvPr>
            <p:cNvSpPr/>
            <p:nvPr/>
          </p:nvSpPr>
          <p:spPr>
            <a:xfrm>
              <a:off x="195072" y="2122961"/>
              <a:ext cx="6511742" cy="4303711"/>
            </a:xfrm>
            <a:prstGeom prst="rect">
              <a:avLst/>
            </a:prstGeom>
            <a:solidFill>
              <a:srgbClr val="353E4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298B1B-F8FE-448E-8974-A7C9F31C2BCD}"/>
                </a:ext>
              </a:extLst>
            </p:cNvPr>
            <p:cNvSpPr/>
            <p:nvPr/>
          </p:nvSpPr>
          <p:spPr>
            <a:xfrm>
              <a:off x="499888" y="2868624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EDF</a:t>
              </a:r>
              <a:endParaRPr lang="fr-F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5950C0D4-AE66-466B-A538-998E2DDEA750}"/>
                </a:ext>
              </a:extLst>
            </p:cNvPr>
            <p:cNvSpPr txBox="1"/>
            <p:nvPr/>
          </p:nvSpPr>
          <p:spPr>
            <a:xfrm>
              <a:off x="578226" y="2461617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Nom de l’entreprise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8CC4EA7-384A-423C-B5DD-E8BB2FE06E06}"/>
                </a:ext>
              </a:extLst>
            </p:cNvPr>
            <p:cNvSpPr/>
            <p:nvPr/>
          </p:nvSpPr>
          <p:spPr>
            <a:xfrm>
              <a:off x="3915994" y="2868624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Ingénierie/Production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149CF275-E22A-44EB-9FFA-40D86BF10108}"/>
                </a:ext>
              </a:extLst>
            </p:cNvPr>
            <p:cNvSpPr txBox="1"/>
            <p:nvPr/>
          </p:nvSpPr>
          <p:spPr>
            <a:xfrm>
              <a:off x="3994332" y="2461617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Secteurs d’activités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01BF90-A546-480A-973D-4DA11A7F81B4}"/>
                </a:ext>
              </a:extLst>
            </p:cNvPr>
            <p:cNvSpPr/>
            <p:nvPr/>
          </p:nvSpPr>
          <p:spPr>
            <a:xfrm>
              <a:off x="459635" y="4058787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Toulouse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D56AB093-95C5-4EE7-8093-7FC5A8A27D68}"/>
                </a:ext>
              </a:extLst>
            </p:cNvPr>
            <p:cNvSpPr txBox="1"/>
            <p:nvPr/>
          </p:nvSpPr>
          <p:spPr>
            <a:xfrm>
              <a:off x="537973" y="3651780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Localité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61DEB9C-AA5C-46C5-BF14-946A99FAE9E9}"/>
                </a:ext>
              </a:extLst>
            </p:cNvPr>
            <p:cNvSpPr/>
            <p:nvPr/>
          </p:nvSpPr>
          <p:spPr>
            <a:xfrm>
              <a:off x="3875741" y="4058787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12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D967BA48-2944-4632-A438-D3D02B2AE5DC}"/>
                </a:ext>
              </a:extLst>
            </p:cNvPr>
            <p:cNvSpPr txBox="1"/>
            <p:nvPr/>
          </p:nvSpPr>
          <p:spPr>
            <a:xfrm>
              <a:off x="3915994" y="3463296"/>
              <a:ext cx="22386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Nombre de stagiaires CESI déjà acceptés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5EA4A-3131-4D9B-AC60-989F5F9B8489}"/>
                </a:ext>
              </a:extLst>
            </p:cNvPr>
            <p:cNvSpPr/>
            <p:nvPr/>
          </p:nvSpPr>
          <p:spPr>
            <a:xfrm>
              <a:off x="459635" y="5248950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4,5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0BB14F44-A61C-4E64-8F3C-4E81B3A221AA}"/>
                </a:ext>
              </a:extLst>
            </p:cNvPr>
            <p:cNvSpPr txBox="1"/>
            <p:nvPr/>
          </p:nvSpPr>
          <p:spPr>
            <a:xfrm>
              <a:off x="537973" y="4841943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Confiance du pilote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509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E15560E6-68E6-4C24-A89A-EAA89A93BCE1}"/>
                  </a:ext>
                </a:extLst>
              </p:cNvPr>
              <p:cNvSpPr txBox="1"/>
              <p:nvPr/>
            </p:nvSpPr>
            <p:spPr>
              <a:xfrm>
                <a:off x="4280201" y="264212"/>
                <a:ext cx="9053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Profil</a:t>
                </a:r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Modification d’une offre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909C6B-3314-41A4-AFC2-0A7A39338017}"/>
              </a:ext>
            </a:extLst>
          </p:cNvPr>
          <p:cNvSpPr/>
          <p:nvPr/>
        </p:nvSpPr>
        <p:spPr>
          <a:xfrm>
            <a:off x="195072" y="2122961"/>
            <a:ext cx="6511742" cy="5234297"/>
          </a:xfrm>
          <a:prstGeom prst="rect">
            <a:avLst/>
          </a:prstGeom>
          <a:solidFill>
            <a:srgbClr val="353E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298B1B-F8FE-448E-8974-A7C9F31C2BCD}"/>
              </a:ext>
            </a:extLst>
          </p:cNvPr>
          <p:cNvSpPr/>
          <p:nvPr/>
        </p:nvSpPr>
        <p:spPr>
          <a:xfrm>
            <a:off x="499888" y="2868624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Airbus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950C0D4-AE66-466B-A538-998E2DDEA750}"/>
              </a:ext>
            </a:extLst>
          </p:cNvPr>
          <p:cNvSpPr txBox="1"/>
          <p:nvPr/>
        </p:nvSpPr>
        <p:spPr>
          <a:xfrm>
            <a:off x="578226" y="2461617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Nom de l’entreprise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CC4EA7-384A-423C-B5DD-E8BB2FE06E06}"/>
              </a:ext>
            </a:extLst>
          </p:cNvPr>
          <p:cNvSpPr/>
          <p:nvPr/>
        </p:nvSpPr>
        <p:spPr>
          <a:xfrm>
            <a:off x="3915994" y="2868624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Autonome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49CF275-E22A-44EB-9FFA-40D86BF10108}"/>
              </a:ext>
            </a:extLst>
          </p:cNvPr>
          <p:cNvSpPr txBox="1"/>
          <p:nvPr/>
        </p:nvSpPr>
        <p:spPr>
          <a:xfrm>
            <a:off x="3994332" y="2461617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Compétences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01BF90-A546-480A-973D-4DA11A7F81B4}"/>
              </a:ext>
            </a:extLst>
          </p:cNvPr>
          <p:cNvSpPr/>
          <p:nvPr/>
        </p:nvSpPr>
        <p:spPr>
          <a:xfrm>
            <a:off x="459635" y="4058787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Toulouse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56AB093-95C5-4EE7-8093-7FC5A8A27D68}"/>
              </a:ext>
            </a:extLst>
          </p:cNvPr>
          <p:cNvSpPr txBox="1"/>
          <p:nvPr/>
        </p:nvSpPr>
        <p:spPr>
          <a:xfrm>
            <a:off x="537973" y="3651780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Localité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1DEB9C-AA5C-46C5-BF14-946A99FAE9E9}"/>
              </a:ext>
            </a:extLst>
          </p:cNvPr>
          <p:cNvSpPr/>
          <p:nvPr/>
        </p:nvSpPr>
        <p:spPr>
          <a:xfrm>
            <a:off x="3875741" y="4058787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mois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967BA48-2944-4632-A438-D3D02B2AE5DC}"/>
              </a:ext>
            </a:extLst>
          </p:cNvPr>
          <p:cNvSpPr txBox="1"/>
          <p:nvPr/>
        </p:nvSpPr>
        <p:spPr>
          <a:xfrm>
            <a:off x="3915994" y="3592586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Durée de stage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D5EA4A-3131-4D9B-AC60-989F5F9B8489}"/>
              </a:ext>
            </a:extLst>
          </p:cNvPr>
          <p:cNvSpPr/>
          <p:nvPr/>
        </p:nvSpPr>
        <p:spPr>
          <a:xfrm>
            <a:off x="459635" y="5248950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Informatique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BB14F44-A61C-4E64-8F3C-4E81B3A221AA}"/>
              </a:ext>
            </a:extLst>
          </p:cNvPr>
          <p:cNvSpPr txBox="1"/>
          <p:nvPr/>
        </p:nvSpPr>
        <p:spPr>
          <a:xfrm>
            <a:off x="537973" y="4841943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Type de promotion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45D7F0-F3D3-4F1F-AAF2-0FCA6B046986}"/>
              </a:ext>
            </a:extLst>
          </p:cNvPr>
          <p:cNvSpPr/>
          <p:nvPr/>
        </p:nvSpPr>
        <p:spPr>
          <a:xfrm>
            <a:off x="3875741" y="5240402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350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75486A6-A804-484F-840D-5025958410D0}"/>
              </a:ext>
            </a:extLst>
          </p:cNvPr>
          <p:cNvSpPr txBox="1"/>
          <p:nvPr/>
        </p:nvSpPr>
        <p:spPr>
          <a:xfrm>
            <a:off x="3954079" y="4833395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Base de rémunération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D8379B-6995-4BE6-AAEF-B2E3343D181C}"/>
              </a:ext>
            </a:extLst>
          </p:cNvPr>
          <p:cNvSpPr/>
          <p:nvPr/>
        </p:nvSpPr>
        <p:spPr>
          <a:xfrm>
            <a:off x="459635" y="6337331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15/03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865D3F8-FEAB-47D6-8342-DEC25F4FF7F4}"/>
              </a:ext>
            </a:extLst>
          </p:cNvPr>
          <p:cNvSpPr txBox="1"/>
          <p:nvPr/>
        </p:nvSpPr>
        <p:spPr>
          <a:xfrm>
            <a:off x="537973" y="5930324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Date de l’offre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E0B59D-181D-40C6-AE22-5F51B59F983D}"/>
              </a:ext>
            </a:extLst>
          </p:cNvPr>
          <p:cNvSpPr/>
          <p:nvPr/>
        </p:nvSpPr>
        <p:spPr>
          <a:xfrm>
            <a:off x="3835488" y="6374883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6166F10-948D-4130-A706-55992DDEA975}"/>
              </a:ext>
            </a:extLst>
          </p:cNvPr>
          <p:cNvSpPr txBox="1"/>
          <p:nvPr/>
        </p:nvSpPr>
        <p:spPr>
          <a:xfrm>
            <a:off x="3894051" y="5769156"/>
            <a:ext cx="2238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Nombre de places offertes aux étudiants</a:t>
            </a:r>
          </a:p>
        </p:txBody>
      </p:sp>
      <p:sp>
        <p:nvSpPr>
          <p:cNvPr id="42" name="Triangle isocèle 41">
            <a:extLst>
              <a:ext uri="{FF2B5EF4-FFF2-40B4-BE49-F238E27FC236}">
                <a16:creationId xmlns:a16="http://schemas.microsoft.com/office/drawing/2014/main" id="{B7681BA4-2F4C-41ED-A191-D7F5944116E1}"/>
              </a:ext>
            </a:extLst>
          </p:cNvPr>
          <p:cNvSpPr/>
          <p:nvPr/>
        </p:nvSpPr>
        <p:spPr>
          <a:xfrm rot="10800000">
            <a:off x="2548630" y="5434509"/>
            <a:ext cx="187345" cy="1358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Triangle isocèle 39">
            <a:extLst>
              <a:ext uri="{FF2B5EF4-FFF2-40B4-BE49-F238E27FC236}">
                <a16:creationId xmlns:a16="http://schemas.microsoft.com/office/drawing/2014/main" id="{578FA35C-884A-425C-BF8E-3E4869F4198F}"/>
              </a:ext>
            </a:extLst>
          </p:cNvPr>
          <p:cNvSpPr/>
          <p:nvPr/>
        </p:nvSpPr>
        <p:spPr>
          <a:xfrm rot="10800000">
            <a:off x="5971847" y="4235199"/>
            <a:ext cx="187345" cy="1358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2675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E15560E6-68E6-4C24-A89A-EAA89A93BCE1}"/>
                  </a:ext>
                </a:extLst>
              </p:cNvPr>
              <p:cNvSpPr txBox="1"/>
              <p:nvPr/>
            </p:nvSpPr>
            <p:spPr>
              <a:xfrm>
                <a:off x="4280201" y="264212"/>
                <a:ext cx="9053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Profil</a:t>
                </a:r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Modification d’un élève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252596B-C480-43E0-82D2-E1D8A2E88528}"/>
              </a:ext>
            </a:extLst>
          </p:cNvPr>
          <p:cNvGrpSpPr/>
          <p:nvPr/>
        </p:nvGrpSpPr>
        <p:grpSpPr>
          <a:xfrm>
            <a:off x="195072" y="2122961"/>
            <a:ext cx="6511742" cy="4303711"/>
            <a:chOff x="195072" y="2122961"/>
            <a:chExt cx="6511742" cy="4303711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BE15EB-A47B-44A7-893E-4C32D799B6A5}"/>
                </a:ext>
              </a:extLst>
            </p:cNvPr>
            <p:cNvGrpSpPr/>
            <p:nvPr/>
          </p:nvGrpSpPr>
          <p:grpSpPr>
            <a:xfrm>
              <a:off x="195072" y="2122961"/>
              <a:ext cx="6511742" cy="4303711"/>
              <a:chOff x="195072" y="2122961"/>
              <a:chExt cx="6511742" cy="4303711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4909C6B-3314-41A4-AFC2-0A7A39338017}"/>
                  </a:ext>
                </a:extLst>
              </p:cNvPr>
              <p:cNvSpPr/>
              <p:nvPr/>
            </p:nvSpPr>
            <p:spPr>
              <a:xfrm>
                <a:off x="195072" y="2122961"/>
                <a:ext cx="6511742" cy="4303711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3298B1B-F8FE-448E-8974-A7C9F31C2BCD}"/>
                  </a:ext>
                </a:extLst>
              </p:cNvPr>
              <p:cNvSpPr/>
              <p:nvPr/>
            </p:nvSpPr>
            <p:spPr>
              <a:xfrm>
                <a:off x="499888" y="2868624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Deremy</a:t>
                </a:r>
                <a:endPara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5950C0D4-AE66-466B-A538-998E2DDEA750}"/>
                  </a:ext>
                </a:extLst>
              </p:cNvPr>
              <p:cNvSpPr txBox="1"/>
              <p:nvPr/>
            </p:nvSpPr>
            <p:spPr>
              <a:xfrm>
                <a:off x="578226" y="2461617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Nom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8CC4EA7-384A-423C-B5DD-E8BB2FE06E06}"/>
                  </a:ext>
                </a:extLst>
              </p:cNvPr>
              <p:cNvSpPr/>
              <p:nvPr/>
            </p:nvSpPr>
            <p:spPr>
              <a:xfrm>
                <a:off x="3915994" y="2868624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Pierre</a:t>
                </a:r>
              </a:p>
            </p:txBody>
          </p: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149CF275-E22A-44EB-9FFA-40D86BF10108}"/>
                  </a:ext>
                </a:extLst>
              </p:cNvPr>
              <p:cNvSpPr txBox="1"/>
              <p:nvPr/>
            </p:nvSpPr>
            <p:spPr>
              <a:xfrm>
                <a:off x="3994332" y="2461617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Prénom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701BF90-A546-480A-973D-4DA11A7F81B4}"/>
                  </a:ext>
                </a:extLst>
              </p:cNvPr>
              <p:cNvSpPr/>
              <p:nvPr/>
            </p:nvSpPr>
            <p:spPr>
              <a:xfrm>
                <a:off x="459635" y="4058787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Toulouse</a:t>
                </a:r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56AB093-95C5-4EE7-8093-7FC5A8A27D68}"/>
                  </a:ext>
                </a:extLst>
              </p:cNvPr>
              <p:cNvSpPr txBox="1"/>
              <p:nvPr/>
            </p:nvSpPr>
            <p:spPr>
              <a:xfrm>
                <a:off x="537973" y="3651780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Centre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61DEB9C-AA5C-46C5-BF14-946A99FAE9E9}"/>
                  </a:ext>
                </a:extLst>
              </p:cNvPr>
              <p:cNvSpPr/>
              <p:nvPr/>
            </p:nvSpPr>
            <p:spPr>
              <a:xfrm>
                <a:off x="3875741" y="4058787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A2 Informatique</a:t>
                </a:r>
              </a:p>
            </p:txBody>
          </p: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D967BA48-2944-4632-A438-D3D02B2AE5DC}"/>
                  </a:ext>
                </a:extLst>
              </p:cNvPr>
              <p:cNvSpPr txBox="1"/>
              <p:nvPr/>
            </p:nvSpPr>
            <p:spPr>
              <a:xfrm>
                <a:off x="3915994" y="3651780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Promotion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FD5EA4A-3131-4D9B-AC60-989F5F9B8489}"/>
                  </a:ext>
                </a:extLst>
              </p:cNvPr>
              <p:cNvSpPr/>
              <p:nvPr/>
            </p:nvSpPr>
            <p:spPr>
              <a:xfrm>
                <a:off x="459635" y="5248950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baptiste.deremy@viacesi.fr</a:t>
                </a:r>
              </a:p>
            </p:txBody>
          </p: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0BB14F44-A61C-4E64-8F3C-4E81B3A221AA}"/>
                  </a:ext>
                </a:extLst>
              </p:cNvPr>
              <p:cNvSpPr txBox="1"/>
              <p:nvPr/>
            </p:nvSpPr>
            <p:spPr>
              <a:xfrm>
                <a:off x="537973" y="4841943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Email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1017A80-8C21-4C39-8083-1DE6AEB27C2A}"/>
                </a:ext>
              </a:extLst>
            </p:cNvPr>
            <p:cNvSpPr/>
            <p:nvPr/>
          </p:nvSpPr>
          <p:spPr>
            <a:xfrm>
              <a:off x="3875741" y="5248950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eleve1234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0CE8E242-A036-4838-ACE0-95CED256507F}"/>
                </a:ext>
              </a:extLst>
            </p:cNvPr>
            <p:cNvSpPr txBox="1"/>
            <p:nvPr/>
          </p:nvSpPr>
          <p:spPr>
            <a:xfrm>
              <a:off x="3954079" y="4841943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Mot de passe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039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E15560E6-68E6-4C24-A89A-EAA89A93BCE1}"/>
                  </a:ext>
                </a:extLst>
              </p:cNvPr>
              <p:cNvSpPr txBox="1"/>
              <p:nvPr/>
            </p:nvSpPr>
            <p:spPr>
              <a:xfrm>
                <a:off x="4280201" y="264212"/>
                <a:ext cx="9053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Profil</a:t>
                </a:r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Modification d’un Délégué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909C6B-3314-41A4-AFC2-0A7A39338017}"/>
              </a:ext>
            </a:extLst>
          </p:cNvPr>
          <p:cNvSpPr/>
          <p:nvPr/>
        </p:nvSpPr>
        <p:spPr>
          <a:xfrm>
            <a:off x="206494" y="2114928"/>
            <a:ext cx="6511742" cy="6764117"/>
          </a:xfrm>
          <a:prstGeom prst="rect">
            <a:avLst/>
          </a:prstGeom>
          <a:solidFill>
            <a:srgbClr val="353E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298B1B-F8FE-448E-8974-A7C9F31C2BCD}"/>
              </a:ext>
            </a:extLst>
          </p:cNvPr>
          <p:cNvSpPr/>
          <p:nvPr/>
        </p:nvSpPr>
        <p:spPr>
          <a:xfrm>
            <a:off x="499888" y="2868624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Papy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950C0D4-AE66-466B-A538-998E2DDEA750}"/>
              </a:ext>
            </a:extLst>
          </p:cNvPr>
          <p:cNvSpPr txBox="1"/>
          <p:nvPr/>
        </p:nvSpPr>
        <p:spPr>
          <a:xfrm>
            <a:off x="578226" y="2461617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Nom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CC4EA7-384A-423C-B5DD-E8BB2FE06E06}"/>
              </a:ext>
            </a:extLst>
          </p:cNvPr>
          <p:cNvSpPr/>
          <p:nvPr/>
        </p:nvSpPr>
        <p:spPr>
          <a:xfrm>
            <a:off x="3915994" y="2868624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Lisa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49CF275-E22A-44EB-9FFA-40D86BF10108}"/>
              </a:ext>
            </a:extLst>
          </p:cNvPr>
          <p:cNvSpPr txBox="1"/>
          <p:nvPr/>
        </p:nvSpPr>
        <p:spPr>
          <a:xfrm>
            <a:off x="3994332" y="2461617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Prénom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01BF90-A546-480A-973D-4DA11A7F81B4}"/>
              </a:ext>
            </a:extLst>
          </p:cNvPr>
          <p:cNvSpPr/>
          <p:nvPr/>
        </p:nvSpPr>
        <p:spPr>
          <a:xfrm>
            <a:off x="459635" y="4058787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Toulouse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56AB093-95C5-4EE7-8093-7FC5A8A27D68}"/>
              </a:ext>
            </a:extLst>
          </p:cNvPr>
          <p:cNvSpPr txBox="1"/>
          <p:nvPr/>
        </p:nvSpPr>
        <p:spPr>
          <a:xfrm>
            <a:off x="537973" y="3651780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Centre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1DEB9C-AA5C-46C5-BF14-946A99FAE9E9}"/>
              </a:ext>
            </a:extLst>
          </p:cNvPr>
          <p:cNvSpPr/>
          <p:nvPr/>
        </p:nvSpPr>
        <p:spPr>
          <a:xfrm>
            <a:off x="3875741" y="4058787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A2 Informatique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967BA48-2944-4632-A438-D3D02B2AE5DC}"/>
              </a:ext>
            </a:extLst>
          </p:cNvPr>
          <p:cNvSpPr txBox="1"/>
          <p:nvPr/>
        </p:nvSpPr>
        <p:spPr>
          <a:xfrm>
            <a:off x="3915994" y="3651780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Promotion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D5EA4A-3131-4D9B-AC60-989F5F9B8489}"/>
              </a:ext>
            </a:extLst>
          </p:cNvPr>
          <p:cNvSpPr/>
          <p:nvPr/>
        </p:nvSpPr>
        <p:spPr>
          <a:xfrm>
            <a:off x="459635" y="5248950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lisa.papy@viacesi.fr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BB14F44-A61C-4E64-8F3C-4E81B3A221AA}"/>
              </a:ext>
            </a:extLst>
          </p:cNvPr>
          <p:cNvSpPr txBox="1"/>
          <p:nvPr/>
        </p:nvSpPr>
        <p:spPr>
          <a:xfrm>
            <a:off x="537973" y="4841943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Email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1017A80-8C21-4C39-8083-1DE6AEB27C2A}"/>
              </a:ext>
            </a:extLst>
          </p:cNvPr>
          <p:cNvSpPr/>
          <p:nvPr/>
        </p:nvSpPr>
        <p:spPr>
          <a:xfrm>
            <a:off x="3875741" y="5248950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delegue1234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CE8E242-A036-4838-ACE0-95CED256507F}"/>
              </a:ext>
            </a:extLst>
          </p:cNvPr>
          <p:cNvSpPr txBox="1"/>
          <p:nvPr/>
        </p:nvSpPr>
        <p:spPr>
          <a:xfrm>
            <a:off x="3954079" y="4841943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Mot de passe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EAD0AE-0ED7-48C7-ACA8-D28E4F662D74}"/>
              </a:ext>
            </a:extLst>
          </p:cNvPr>
          <p:cNvSpPr/>
          <p:nvPr/>
        </p:nvSpPr>
        <p:spPr>
          <a:xfrm>
            <a:off x="459635" y="6329242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EAE25C2-F210-495D-AE7C-682540369969}"/>
              </a:ext>
            </a:extLst>
          </p:cNvPr>
          <p:cNvSpPr txBox="1"/>
          <p:nvPr/>
        </p:nvSpPr>
        <p:spPr>
          <a:xfrm>
            <a:off x="537973" y="5922235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Permission</a:t>
            </a:r>
          </a:p>
        </p:txBody>
      </p:sp>
      <p:sp>
        <p:nvSpPr>
          <p:cNvPr id="39" name="Triangle isocèle 38">
            <a:extLst>
              <a:ext uri="{FF2B5EF4-FFF2-40B4-BE49-F238E27FC236}">
                <a16:creationId xmlns:a16="http://schemas.microsoft.com/office/drawing/2014/main" id="{693AE6B5-09DF-4C12-9B4B-FC2171BD6E85}"/>
              </a:ext>
            </a:extLst>
          </p:cNvPr>
          <p:cNvSpPr/>
          <p:nvPr/>
        </p:nvSpPr>
        <p:spPr>
          <a:xfrm rot="10800000">
            <a:off x="2454957" y="6522806"/>
            <a:ext cx="187345" cy="1358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2D11F7-5797-413B-9A18-EC44812579FE}"/>
              </a:ext>
            </a:extLst>
          </p:cNvPr>
          <p:cNvSpPr/>
          <p:nvPr/>
        </p:nvSpPr>
        <p:spPr>
          <a:xfrm>
            <a:off x="3474729" y="6437356"/>
            <a:ext cx="1258164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ajouter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D2E5FA-4DD5-41AB-B8DC-E9C52FD73A38}"/>
              </a:ext>
            </a:extLst>
          </p:cNvPr>
          <p:cNvSpPr/>
          <p:nvPr/>
        </p:nvSpPr>
        <p:spPr>
          <a:xfrm>
            <a:off x="313332" y="7314094"/>
            <a:ext cx="1550396" cy="3765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EEF2F8"/>
                </a:solidFill>
              </a:rPr>
              <a:t>Rechercher une entreprise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705E94-B164-43A9-8F8F-8BCAA93C51F1}"/>
              </a:ext>
            </a:extLst>
          </p:cNvPr>
          <p:cNvSpPr/>
          <p:nvPr/>
        </p:nvSpPr>
        <p:spPr>
          <a:xfrm>
            <a:off x="313332" y="7740351"/>
            <a:ext cx="1550396" cy="3765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bg1"/>
                </a:solidFill>
              </a:rPr>
              <a:t>Rechercher une offre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CE309B3-6691-4947-8753-168952E2B9B4}"/>
              </a:ext>
            </a:extLst>
          </p:cNvPr>
          <p:cNvSpPr/>
          <p:nvPr/>
        </p:nvSpPr>
        <p:spPr>
          <a:xfrm>
            <a:off x="313332" y="8166608"/>
            <a:ext cx="1550396" cy="3765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bg1"/>
                </a:solidFill>
              </a:rPr>
              <a:t>Postuler à une offre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74734C-58D4-401B-9528-ADBF0FAC546D}"/>
              </a:ext>
            </a:extLst>
          </p:cNvPr>
          <p:cNvSpPr/>
          <p:nvPr/>
        </p:nvSpPr>
        <p:spPr>
          <a:xfrm>
            <a:off x="1981988" y="7314094"/>
            <a:ext cx="1550396" cy="3765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bg1"/>
                </a:solidFill>
              </a:rPr>
              <a:t>Modifier une entreprise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1BA4E9F-245A-4FA6-ADAC-2BE9B8550FBA}"/>
              </a:ext>
            </a:extLst>
          </p:cNvPr>
          <p:cNvSpPr/>
          <p:nvPr/>
        </p:nvSpPr>
        <p:spPr>
          <a:xfrm>
            <a:off x="1981988" y="7740351"/>
            <a:ext cx="1550396" cy="3765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bg1"/>
                </a:solidFill>
              </a:rPr>
              <a:t>Ajouter une offre à la </a:t>
            </a:r>
            <a:r>
              <a:rPr lang="fr-FR" sz="1050" dirty="0" err="1">
                <a:solidFill>
                  <a:schemeClr val="bg1"/>
                </a:solidFill>
              </a:rPr>
              <a:t>wish-list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51618A-16F2-44FD-B7F2-7B8C3567D24A}"/>
              </a:ext>
            </a:extLst>
          </p:cNvPr>
          <p:cNvSpPr/>
          <p:nvPr/>
        </p:nvSpPr>
        <p:spPr>
          <a:xfrm>
            <a:off x="1981988" y="8175347"/>
            <a:ext cx="1550396" cy="3765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bg1"/>
                </a:solidFill>
              </a:rPr>
              <a:t>Modifier une entreprise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CF1F456-5EF9-4F27-8BB5-06DB68B9E816}"/>
              </a:ext>
            </a:extLst>
          </p:cNvPr>
          <p:cNvSpPr/>
          <p:nvPr/>
        </p:nvSpPr>
        <p:spPr>
          <a:xfrm>
            <a:off x="3650644" y="7316483"/>
            <a:ext cx="1550396" cy="3765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bg1"/>
                </a:solidFill>
              </a:rPr>
              <a:t>Modifier un compte étudiant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8AAA0F9-3B11-4C72-92D1-E31C6BFE1676}"/>
              </a:ext>
            </a:extLst>
          </p:cNvPr>
          <p:cNvSpPr/>
          <p:nvPr/>
        </p:nvSpPr>
        <p:spPr>
          <a:xfrm>
            <a:off x="3650644" y="7740351"/>
            <a:ext cx="1550396" cy="3765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bg1"/>
                </a:solidFill>
              </a:rPr>
              <a:t>Consulter les stats d’une entreprise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4ABD7AB-523D-4BD1-B645-AB44C5240DAB}"/>
              </a:ext>
            </a:extLst>
          </p:cNvPr>
          <p:cNvSpPr txBox="1"/>
          <p:nvPr/>
        </p:nvSpPr>
        <p:spPr>
          <a:xfrm>
            <a:off x="494630" y="6412992"/>
            <a:ext cx="19449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Sélectionner les permissions</a:t>
            </a:r>
          </a:p>
        </p:txBody>
      </p:sp>
    </p:spTree>
    <p:extLst>
      <p:ext uri="{BB962C8B-B14F-4D97-AF65-F5344CB8AC3E}">
        <p14:creationId xmlns:p14="http://schemas.microsoft.com/office/powerpoint/2010/main" val="460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E15560E6-68E6-4C24-A89A-EAA89A93BCE1}"/>
                  </a:ext>
                </a:extLst>
              </p:cNvPr>
              <p:cNvSpPr txBox="1"/>
              <p:nvPr/>
            </p:nvSpPr>
            <p:spPr>
              <a:xfrm>
                <a:off x="4280201" y="264212"/>
                <a:ext cx="9053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Profil</a:t>
                </a:r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Modification d’un pilote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252596B-C480-43E0-82D2-E1D8A2E88528}"/>
              </a:ext>
            </a:extLst>
          </p:cNvPr>
          <p:cNvGrpSpPr/>
          <p:nvPr/>
        </p:nvGrpSpPr>
        <p:grpSpPr>
          <a:xfrm>
            <a:off x="195072" y="2122961"/>
            <a:ext cx="6511742" cy="4303711"/>
            <a:chOff x="195072" y="2122961"/>
            <a:chExt cx="6511742" cy="4303711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BE15EB-A47B-44A7-893E-4C32D799B6A5}"/>
                </a:ext>
              </a:extLst>
            </p:cNvPr>
            <p:cNvGrpSpPr/>
            <p:nvPr/>
          </p:nvGrpSpPr>
          <p:grpSpPr>
            <a:xfrm>
              <a:off x="195072" y="2122961"/>
              <a:ext cx="6511742" cy="4303711"/>
              <a:chOff x="195072" y="2122961"/>
              <a:chExt cx="6511742" cy="4303711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4909C6B-3314-41A4-AFC2-0A7A39338017}"/>
                  </a:ext>
                </a:extLst>
              </p:cNvPr>
              <p:cNvSpPr/>
              <p:nvPr/>
            </p:nvSpPr>
            <p:spPr>
              <a:xfrm>
                <a:off x="195072" y="2122961"/>
                <a:ext cx="6511742" cy="4303711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3298B1B-F8FE-448E-8974-A7C9F31C2BCD}"/>
                  </a:ext>
                </a:extLst>
              </p:cNvPr>
              <p:cNvSpPr/>
              <p:nvPr/>
            </p:nvSpPr>
            <p:spPr>
              <a:xfrm>
                <a:off x="499888" y="2868624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Aranguren</a:t>
                </a:r>
                <a:endPara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5950C0D4-AE66-466B-A538-998E2DDEA750}"/>
                  </a:ext>
                </a:extLst>
              </p:cNvPr>
              <p:cNvSpPr txBox="1"/>
              <p:nvPr/>
            </p:nvSpPr>
            <p:spPr>
              <a:xfrm>
                <a:off x="578226" y="2461617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Nom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8CC4EA7-384A-423C-B5DD-E8BB2FE06E06}"/>
                  </a:ext>
                </a:extLst>
              </p:cNvPr>
              <p:cNvSpPr/>
              <p:nvPr/>
            </p:nvSpPr>
            <p:spPr>
              <a:xfrm>
                <a:off x="3915994" y="2868624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Idoia</a:t>
                </a:r>
                <a:endPara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149CF275-E22A-44EB-9FFA-40D86BF10108}"/>
                  </a:ext>
                </a:extLst>
              </p:cNvPr>
              <p:cNvSpPr txBox="1"/>
              <p:nvPr/>
            </p:nvSpPr>
            <p:spPr>
              <a:xfrm>
                <a:off x="3994332" y="2461617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Prénom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701BF90-A546-480A-973D-4DA11A7F81B4}"/>
                  </a:ext>
                </a:extLst>
              </p:cNvPr>
              <p:cNvSpPr/>
              <p:nvPr/>
            </p:nvSpPr>
            <p:spPr>
              <a:xfrm>
                <a:off x="459635" y="4058787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Toulouse</a:t>
                </a:r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56AB093-95C5-4EE7-8093-7FC5A8A27D68}"/>
                  </a:ext>
                </a:extLst>
              </p:cNvPr>
              <p:cNvSpPr txBox="1"/>
              <p:nvPr/>
            </p:nvSpPr>
            <p:spPr>
              <a:xfrm>
                <a:off x="537973" y="3651780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Centre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61DEB9C-AA5C-46C5-BF14-946A99FAE9E9}"/>
                  </a:ext>
                </a:extLst>
              </p:cNvPr>
              <p:cNvSpPr/>
              <p:nvPr/>
            </p:nvSpPr>
            <p:spPr>
              <a:xfrm>
                <a:off x="3875741" y="4058787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A2 Informatique</a:t>
                </a:r>
              </a:p>
            </p:txBody>
          </p: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D967BA48-2944-4632-A438-D3D02B2AE5DC}"/>
                  </a:ext>
                </a:extLst>
              </p:cNvPr>
              <p:cNvSpPr txBox="1"/>
              <p:nvPr/>
            </p:nvSpPr>
            <p:spPr>
              <a:xfrm>
                <a:off x="3915994" y="3651780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Promotion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FD5EA4A-3131-4D9B-AC60-989F5F9B8489}"/>
                  </a:ext>
                </a:extLst>
              </p:cNvPr>
              <p:cNvSpPr/>
              <p:nvPr/>
            </p:nvSpPr>
            <p:spPr>
              <a:xfrm>
                <a:off x="459635" y="5248950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iaranguren@cesi.fr</a:t>
                </a:r>
              </a:p>
            </p:txBody>
          </p: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0BB14F44-A61C-4E64-8F3C-4E81B3A221AA}"/>
                  </a:ext>
                </a:extLst>
              </p:cNvPr>
              <p:cNvSpPr txBox="1"/>
              <p:nvPr/>
            </p:nvSpPr>
            <p:spPr>
              <a:xfrm>
                <a:off x="537973" y="4841943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Email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1017A80-8C21-4C39-8083-1DE6AEB27C2A}"/>
                </a:ext>
              </a:extLst>
            </p:cNvPr>
            <p:cNvSpPr/>
            <p:nvPr/>
          </p:nvSpPr>
          <p:spPr>
            <a:xfrm>
              <a:off x="3875741" y="5248950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pilote1234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0CE8E242-A036-4838-ACE0-95CED256507F}"/>
                </a:ext>
              </a:extLst>
            </p:cNvPr>
            <p:cNvSpPr txBox="1"/>
            <p:nvPr/>
          </p:nvSpPr>
          <p:spPr>
            <a:xfrm>
              <a:off x="3954079" y="4841943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Mot de passe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6888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E15560E6-68E6-4C24-A89A-EAA89A93BCE1}"/>
                  </a:ext>
                </a:extLst>
              </p:cNvPr>
              <p:cNvSpPr txBox="1"/>
              <p:nvPr/>
            </p:nvSpPr>
            <p:spPr>
              <a:xfrm>
                <a:off x="4280201" y="264212"/>
                <a:ext cx="9053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Profil</a:t>
                </a:r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DBCB2066-886E-4BC2-9F7E-0A8E60D82EEE}"/>
              </a:ext>
            </a:extLst>
          </p:cNvPr>
          <p:cNvGrpSpPr/>
          <p:nvPr/>
        </p:nvGrpSpPr>
        <p:grpSpPr>
          <a:xfrm>
            <a:off x="1436253" y="1268831"/>
            <a:ext cx="4677644" cy="7368337"/>
            <a:chOff x="1467117" y="1156538"/>
            <a:chExt cx="4677644" cy="7368337"/>
          </a:xfrm>
        </p:grpSpPr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820847C7-E789-4019-B93F-F15D38E1A8C9}"/>
                </a:ext>
              </a:extLst>
            </p:cNvPr>
            <p:cNvSpPr/>
            <p:nvPr/>
          </p:nvSpPr>
          <p:spPr>
            <a:xfrm>
              <a:off x="1467117" y="1156538"/>
              <a:ext cx="4677644" cy="7368337"/>
            </a:xfrm>
            <a:prstGeom prst="roundRect">
              <a:avLst>
                <a:gd name="adj" fmla="val 872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F49454BE-0170-4034-980D-F400B17AE5F2}"/>
                </a:ext>
              </a:extLst>
            </p:cNvPr>
            <p:cNvCxnSpPr/>
            <p:nvPr/>
          </p:nvCxnSpPr>
          <p:spPr>
            <a:xfrm>
              <a:off x="1467117" y="2316480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9749E137-4801-4C68-B702-5695E02072C4}"/>
                </a:ext>
              </a:extLst>
            </p:cNvPr>
            <p:cNvCxnSpPr/>
            <p:nvPr/>
          </p:nvCxnSpPr>
          <p:spPr>
            <a:xfrm>
              <a:off x="1467117" y="3400806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4227D71D-4026-4BC2-95BA-A7AFEC6DA1A6}"/>
                </a:ext>
              </a:extLst>
            </p:cNvPr>
            <p:cNvCxnSpPr/>
            <p:nvPr/>
          </p:nvCxnSpPr>
          <p:spPr>
            <a:xfrm>
              <a:off x="1467117" y="4480560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55058204-302B-4802-B314-5ABB62B72D85}"/>
                </a:ext>
              </a:extLst>
            </p:cNvPr>
            <p:cNvCxnSpPr/>
            <p:nvPr/>
          </p:nvCxnSpPr>
          <p:spPr>
            <a:xfrm>
              <a:off x="1467117" y="5480304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0CC1E14F-B6D9-432A-BC18-3E3F8B63F5B4}"/>
                </a:ext>
              </a:extLst>
            </p:cNvPr>
            <p:cNvCxnSpPr/>
            <p:nvPr/>
          </p:nvCxnSpPr>
          <p:spPr>
            <a:xfrm>
              <a:off x="1467117" y="6408420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61893FE1-45AC-4822-B47C-0B108B421217}"/>
                </a:ext>
              </a:extLst>
            </p:cNvPr>
            <p:cNvCxnSpPr/>
            <p:nvPr/>
          </p:nvCxnSpPr>
          <p:spPr>
            <a:xfrm>
              <a:off x="1467117" y="7336536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7" name="Picture 14" descr="Airbus logo : histoire, signification et évolution, symbole">
              <a:extLst>
                <a:ext uri="{FF2B5EF4-FFF2-40B4-BE49-F238E27FC236}">
                  <a16:creationId xmlns:a16="http://schemas.microsoft.com/office/drawing/2014/main" id="{2B0C4528-5A8A-4CFA-9ACE-975060D3B0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99" r="15299"/>
            <a:stretch/>
          </p:blipFill>
          <p:spPr bwMode="auto">
            <a:xfrm>
              <a:off x="1680611" y="1364799"/>
              <a:ext cx="894816" cy="710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846DAC5A-75AC-450D-ACA4-7FAED64F856E}"/>
                </a:ext>
              </a:extLst>
            </p:cNvPr>
            <p:cNvSpPr txBox="1"/>
            <p:nvPr/>
          </p:nvSpPr>
          <p:spPr>
            <a:xfrm>
              <a:off x="2651061" y="1309513"/>
              <a:ext cx="323386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/>
                <a:t>Airbus – Toulouse - Connaissance en back- end ainsi que de l’API REST - Pour les informatique - 3 mois - 350€ brut/mois - 5 places - posté le 15/03</a:t>
              </a:r>
            </a:p>
          </p:txBody>
        </p:sp>
      </p:grpSp>
      <p:pic>
        <p:nvPicPr>
          <p:cNvPr id="39" name="Image 38">
            <a:extLst>
              <a:ext uri="{FF2B5EF4-FFF2-40B4-BE49-F238E27FC236}">
                <a16:creationId xmlns:a16="http://schemas.microsoft.com/office/drawing/2014/main" id="{3D1137F5-9DE4-42BF-B4E8-A7C87B6B7B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133" y="1469292"/>
            <a:ext cx="178845" cy="17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38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E15560E6-68E6-4C24-A89A-EAA89A93BCE1}"/>
                  </a:ext>
                </a:extLst>
              </p:cNvPr>
              <p:cNvSpPr txBox="1"/>
              <p:nvPr/>
            </p:nvSpPr>
            <p:spPr>
              <a:xfrm>
                <a:off x="4280201" y="264212"/>
                <a:ext cx="9053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Profil</a:t>
                </a:r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pic>
        <p:nvPicPr>
          <p:cNvPr id="32" name="Picture 14" descr="Airbus logo : histoire, signification et évolution, symbole">
            <a:extLst>
              <a:ext uri="{FF2B5EF4-FFF2-40B4-BE49-F238E27FC236}">
                <a16:creationId xmlns:a16="http://schemas.microsoft.com/office/drawing/2014/main" id="{8DFB91FA-75B3-498C-AE19-53DBF505A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9" r="15299"/>
          <a:stretch/>
        </p:blipFill>
        <p:spPr bwMode="auto">
          <a:xfrm>
            <a:off x="585724" y="1320435"/>
            <a:ext cx="1435169" cy="1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58AD75-8A99-4D86-98DB-44BD08977ECE}"/>
              </a:ext>
            </a:extLst>
          </p:cNvPr>
          <p:cNvSpPr/>
          <p:nvPr/>
        </p:nvSpPr>
        <p:spPr>
          <a:xfrm>
            <a:off x="500380" y="1244359"/>
            <a:ext cx="6138666" cy="12923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57F84B5-97F9-4E76-B9B4-DA8C385FE83D}"/>
              </a:ext>
            </a:extLst>
          </p:cNvPr>
          <p:cNvSpPr txBox="1"/>
          <p:nvPr/>
        </p:nvSpPr>
        <p:spPr>
          <a:xfrm>
            <a:off x="2106237" y="1367315"/>
            <a:ext cx="451763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Airbus – Toulouse - Connaissance en back- end ainsi que de l’API REST - Pour les informatique - 3 mois - 350€ brut/mois - 5 places - posté le 15/03</a:t>
            </a:r>
          </a:p>
          <a:p>
            <a:endParaRPr lang="fr-FR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CBBFCF-864C-46C9-ADDE-4D8EF2F37AA5}"/>
              </a:ext>
            </a:extLst>
          </p:cNvPr>
          <p:cNvSpPr/>
          <p:nvPr/>
        </p:nvSpPr>
        <p:spPr>
          <a:xfrm>
            <a:off x="536454" y="2898640"/>
            <a:ext cx="6138666" cy="38313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7BF10A-7234-4A03-A7A4-9FD8C55EA24E}"/>
              </a:ext>
            </a:extLst>
          </p:cNvPr>
          <p:cNvSpPr txBox="1"/>
          <p:nvPr/>
        </p:nvSpPr>
        <p:spPr>
          <a:xfrm>
            <a:off x="536454" y="2898640"/>
            <a:ext cx="60874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Description de l’offre:</a:t>
            </a:r>
          </a:p>
          <a:p>
            <a:r>
              <a:rPr lang="fr-FR" sz="1400" b="0" i="0" dirty="0">
                <a:effectLst/>
                <a:latin typeface="-apple-system"/>
              </a:rPr>
              <a:t>Tu auras donc en charge l'intégration de cette solution dans notre environnement </a:t>
            </a:r>
            <a:r>
              <a:rPr lang="fr-FR" sz="1400" b="0" i="0" dirty="0" err="1">
                <a:effectLst/>
                <a:latin typeface="-apple-system"/>
              </a:rPr>
              <a:t>multi-sites</a:t>
            </a:r>
            <a:r>
              <a:rPr lang="fr-FR" sz="1400" b="0" i="0" dirty="0">
                <a:effectLst/>
                <a:latin typeface="-apple-system"/>
              </a:rPr>
              <a:t> (10 sites / 2 thématiques) et la migration de toutes nos campagnes de mailing (promotionnelles, marketing automation, etc.). Encadré par un développeur senior, tu développeras en mode Agile dans un environnement Docker / </a:t>
            </a:r>
            <a:r>
              <a:rPr lang="fr-FR" sz="1400" b="0" i="0" dirty="0" err="1">
                <a:effectLst/>
                <a:latin typeface="-apple-system"/>
              </a:rPr>
              <a:t>nginx</a:t>
            </a:r>
            <a:r>
              <a:rPr lang="fr-FR" sz="1400" b="0" i="0" dirty="0">
                <a:effectLst/>
                <a:latin typeface="-apple-system"/>
              </a:rPr>
              <a:t> / PHP / Git sous Linux.</a:t>
            </a:r>
          </a:p>
          <a:p>
            <a:endParaRPr lang="fr-FR" sz="1400" dirty="0">
              <a:latin typeface="-apple-system"/>
            </a:endParaRPr>
          </a:p>
          <a:p>
            <a:r>
              <a:rPr lang="fr-FR" sz="1400" dirty="0">
                <a:latin typeface="-apple-system"/>
              </a:rPr>
              <a:t>Etc…</a:t>
            </a:r>
            <a:endParaRPr lang="fr-F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40DE05-16F2-4F07-881F-7A445A08AC24}"/>
              </a:ext>
            </a:extLst>
          </p:cNvPr>
          <p:cNvSpPr/>
          <p:nvPr/>
        </p:nvSpPr>
        <p:spPr>
          <a:xfrm>
            <a:off x="536454" y="6937248"/>
            <a:ext cx="6087421" cy="101193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C546FCE-C7EB-40C6-A0EC-E87785839860}"/>
              </a:ext>
            </a:extLst>
          </p:cNvPr>
          <p:cNvSpPr txBox="1"/>
          <p:nvPr/>
        </p:nvSpPr>
        <p:spPr>
          <a:xfrm>
            <a:off x="2647950" y="7040952"/>
            <a:ext cx="156210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Déposez vos fichiers ici </a:t>
            </a:r>
            <a:b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391A93-3F67-4BC2-AD0D-AF2FB3064347}"/>
              </a:ext>
            </a:extLst>
          </p:cNvPr>
          <p:cNvSpPr/>
          <p:nvPr/>
        </p:nvSpPr>
        <p:spPr>
          <a:xfrm>
            <a:off x="2647950" y="7503780"/>
            <a:ext cx="1562100" cy="207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Sélectionner des fichiers</a:t>
            </a:r>
          </a:p>
        </p:txBody>
      </p:sp>
    </p:spTree>
    <p:extLst>
      <p:ext uri="{BB962C8B-B14F-4D97-AF65-F5344CB8AC3E}">
        <p14:creationId xmlns:p14="http://schemas.microsoft.com/office/powerpoint/2010/main" val="83201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54D2DB-579B-4138-9234-0AD87D458BAC}"/>
              </a:ext>
            </a:extLst>
          </p:cNvPr>
          <p:cNvSpPr/>
          <p:nvPr/>
        </p:nvSpPr>
        <p:spPr>
          <a:xfrm>
            <a:off x="1282703" y="1778000"/>
            <a:ext cx="4185407" cy="3053080"/>
          </a:xfrm>
          <a:prstGeom prst="rect">
            <a:avLst/>
          </a:prstGeom>
          <a:solidFill>
            <a:srgbClr val="353E4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E7BF8B-5928-40FB-A163-D6C267C309D1}"/>
              </a:ext>
            </a:extLst>
          </p:cNvPr>
          <p:cNvSpPr/>
          <p:nvPr/>
        </p:nvSpPr>
        <p:spPr>
          <a:xfrm>
            <a:off x="1624331" y="2444013"/>
            <a:ext cx="3486910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77EB675-3C54-4A6E-B6C0-45BD326D2C45}"/>
              </a:ext>
            </a:extLst>
          </p:cNvPr>
          <p:cNvSpPr txBox="1"/>
          <p:nvPr/>
        </p:nvSpPr>
        <p:spPr>
          <a:xfrm>
            <a:off x="1607820" y="2110740"/>
            <a:ext cx="297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Email: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7BB40E-8DCE-469C-A5AF-C1AA509FDADD}"/>
              </a:ext>
            </a:extLst>
          </p:cNvPr>
          <p:cNvSpPr/>
          <p:nvPr/>
        </p:nvSpPr>
        <p:spPr>
          <a:xfrm>
            <a:off x="1624331" y="3736351"/>
            <a:ext cx="3486910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B35332C-882E-4C8A-AC42-423247AB6BD3}"/>
              </a:ext>
            </a:extLst>
          </p:cNvPr>
          <p:cNvSpPr txBox="1"/>
          <p:nvPr/>
        </p:nvSpPr>
        <p:spPr>
          <a:xfrm>
            <a:off x="1607820" y="3403078"/>
            <a:ext cx="297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Mot de passe:</a:t>
            </a:r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C9511918-37FB-472D-8F65-66B644FC922A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B054E3A-15A8-4F4A-96FD-CAC9DA38A893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38DA020-9BD4-4D81-8706-AF6C0F508873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CF09C42B-E24C-4BA8-A36F-824930EDAFE3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in/ </a:t>
                </a:r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3CCA020D-8A4E-476A-80ED-2013A8C122F5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7B73B3A-4C7A-443B-949A-FBEF439FBC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6" name="Image 65">
                <a:extLst>
                  <a:ext uri="{FF2B5EF4-FFF2-40B4-BE49-F238E27FC236}">
                    <a16:creationId xmlns:a16="http://schemas.microsoft.com/office/drawing/2014/main" id="{F9D82529-71FD-4A4E-9192-856696E3DD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3DD23709-CA2F-45AC-8E2E-BD29841DDD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C8170E5-598E-405F-8571-A5D7B9487C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F72F67B7-EB7E-460B-8F86-7AE88F25E1D5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CFF18A83-ADEC-48DD-B046-8017B221B6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A25C5B2B-1690-49D2-99C6-F0DB58E454F0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C8D82445-F9D6-4FD5-B6B5-C8E8ECB386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riangle isocèle 72">
                <a:extLst>
                  <a:ext uri="{FF2B5EF4-FFF2-40B4-BE49-F238E27FC236}">
                    <a16:creationId xmlns:a16="http://schemas.microsoft.com/office/drawing/2014/main" id="{C3C3F9D3-5BBC-4B37-870F-9353B3CF160C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37E41DC2-70C1-493C-9D5A-22383D5DC77C}"/>
                  </a:ext>
                </a:extLst>
              </p:cNvPr>
              <p:cNvSpPr txBox="1"/>
              <p:nvPr/>
            </p:nvSpPr>
            <p:spPr>
              <a:xfrm>
                <a:off x="4280201" y="264212"/>
                <a:ext cx="9053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Profil</a:t>
                </a:r>
              </a:p>
            </p:txBody>
          </p:sp>
        </p:grpSp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FC6A2687-B094-422C-BC59-7D6BCFE16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777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9676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9677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5228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C5BAAA08-33A9-4417-99B0-23B292C3DD38}"/>
              </a:ext>
            </a:extLst>
          </p:cNvPr>
          <p:cNvGrpSpPr/>
          <p:nvPr/>
        </p:nvGrpSpPr>
        <p:grpSpPr>
          <a:xfrm>
            <a:off x="1999228" y="1343618"/>
            <a:ext cx="2733665" cy="1802322"/>
            <a:chOff x="1866702" y="1377729"/>
            <a:chExt cx="2733665" cy="18023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25C849-44D6-4C22-8D06-D34A92DA01F3}"/>
                </a:ext>
              </a:extLst>
            </p:cNvPr>
            <p:cNvSpPr/>
            <p:nvPr/>
          </p:nvSpPr>
          <p:spPr>
            <a:xfrm>
              <a:off x="1866702" y="1377729"/>
              <a:ext cx="2733664" cy="1802322"/>
            </a:xfrm>
            <a:prstGeom prst="rect">
              <a:avLst/>
            </a:prstGeom>
            <a:solidFill>
              <a:srgbClr val="353E4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FC48B70E-A8D8-4940-B7DC-DDDF9DC82B15}"/>
                </a:ext>
              </a:extLst>
            </p:cNvPr>
            <p:cNvSpPr txBox="1"/>
            <p:nvPr/>
          </p:nvSpPr>
          <p:spPr>
            <a:xfrm>
              <a:off x="1866703" y="1456025"/>
              <a:ext cx="27336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Que voulez-vous chercher ?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FD5FED05-7FD2-44CD-BC86-BBEE4CBE1AE4}"/>
                </a:ext>
              </a:extLst>
            </p:cNvPr>
            <p:cNvSpPr txBox="1"/>
            <p:nvPr/>
          </p:nvSpPr>
          <p:spPr>
            <a:xfrm>
              <a:off x="2710807" y="1843657"/>
              <a:ext cx="1045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Entreprise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4F2D0500-14EC-4AA4-A6ED-1256EB64D788}"/>
                </a:ext>
              </a:extLst>
            </p:cNvPr>
            <p:cNvSpPr txBox="1"/>
            <p:nvPr/>
          </p:nvSpPr>
          <p:spPr>
            <a:xfrm>
              <a:off x="2548630" y="2670291"/>
              <a:ext cx="1045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Offres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ECE31123-92C2-4B39-93F7-95A168F03943}"/>
                </a:ext>
              </a:extLst>
            </p:cNvPr>
            <p:cNvSpPr txBox="1"/>
            <p:nvPr/>
          </p:nvSpPr>
          <p:spPr>
            <a:xfrm>
              <a:off x="2710807" y="2264986"/>
              <a:ext cx="1045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Utilisateur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C59AB730-F22C-4888-9DF2-27B10BB7B8DE}"/>
                </a:ext>
              </a:extLst>
            </p:cNvPr>
            <p:cNvSpPr/>
            <p:nvPr/>
          </p:nvSpPr>
          <p:spPr>
            <a:xfrm>
              <a:off x="2635325" y="1965784"/>
              <a:ext cx="103337" cy="942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18AA522D-7575-4BB2-ADC7-1E25EA7B7BBD}"/>
                </a:ext>
              </a:extLst>
            </p:cNvPr>
            <p:cNvSpPr/>
            <p:nvPr/>
          </p:nvSpPr>
          <p:spPr>
            <a:xfrm>
              <a:off x="2635325" y="2387286"/>
              <a:ext cx="103337" cy="942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B5EEEC27-3C22-4947-B01C-8DCC9D63D7FF}"/>
                </a:ext>
              </a:extLst>
            </p:cNvPr>
            <p:cNvSpPr/>
            <p:nvPr/>
          </p:nvSpPr>
          <p:spPr>
            <a:xfrm>
              <a:off x="2635325" y="2793966"/>
              <a:ext cx="103337" cy="942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FBE5B69E-537B-461F-A89E-FB4418266A1D}"/>
                </a:ext>
              </a:extLst>
            </p:cNvPr>
            <p:cNvSpPr/>
            <p:nvPr/>
          </p:nvSpPr>
          <p:spPr>
            <a:xfrm>
              <a:off x="2651911" y="1982563"/>
              <a:ext cx="70164" cy="640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0E63A9F6-4837-476E-944A-6A030D80EE6E}"/>
              </a:ext>
            </a:extLst>
          </p:cNvPr>
          <p:cNvSpPr/>
          <p:nvPr/>
        </p:nvSpPr>
        <p:spPr>
          <a:xfrm>
            <a:off x="151184" y="3854697"/>
            <a:ext cx="6511742" cy="3524003"/>
          </a:xfrm>
          <a:prstGeom prst="rect">
            <a:avLst/>
          </a:prstGeom>
          <a:solidFill>
            <a:srgbClr val="353E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BAC6DB-193E-42B0-8F07-D46801F1E549}"/>
              </a:ext>
            </a:extLst>
          </p:cNvPr>
          <p:cNvSpPr/>
          <p:nvPr/>
        </p:nvSpPr>
        <p:spPr>
          <a:xfrm>
            <a:off x="714142" y="4604862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8C5145F-0CD8-4118-BCEA-024ADE603C9D}"/>
              </a:ext>
            </a:extLst>
          </p:cNvPr>
          <p:cNvSpPr txBox="1"/>
          <p:nvPr/>
        </p:nvSpPr>
        <p:spPr>
          <a:xfrm>
            <a:off x="792480" y="4197855"/>
            <a:ext cx="2050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Nom de l’entreprise: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C6AC6DC-8494-41A8-B4B7-2ECC6926A2DA}"/>
              </a:ext>
            </a:extLst>
          </p:cNvPr>
          <p:cNvSpPr/>
          <p:nvPr/>
        </p:nvSpPr>
        <p:spPr>
          <a:xfrm>
            <a:off x="3826899" y="4604862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7DB8ADE1-3EDA-4ACE-A2BD-A5034E371771}"/>
              </a:ext>
            </a:extLst>
          </p:cNvPr>
          <p:cNvSpPr txBox="1"/>
          <p:nvPr/>
        </p:nvSpPr>
        <p:spPr>
          <a:xfrm>
            <a:off x="3826898" y="4210555"/>
            <a:ext cx="2050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Secteur d’activité: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F470C5-8987-4FFE-9C37-A51ED834EA75}"/>
              </a:ext>
            </a:extLst>
          </p:cNvPr>
          <p:cNvSpPr/>
          <p:nvPr/>
        </p:nvSpPr>
        <p:spPr>
          <a:xfrm>
            <a:off x="714142" y="6148146"/>
            <a:ext cx="2357215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CD6EDA4-E114-4669-B8B1-B5B4FB216694}"/>
              </a:ext>
            </a:extLst>
          </p:cNvPr>
          <p:cNvSpPr txBox="1"/>
          <p:nvPr/>
        </p:nvSpPr>
        <p:spPr>
          <a:xfrm>
            <a:off x="792480" y="5745020"/>
            <a:ext cx="2050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Localité: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07422E-C62C-4EAF-824F-9E3894903DB7}"/>
              </a:ext>
            </a:extLst>
          </p:cNvPr>
          <p:cNvSpPr/>
          <p:nvPr/>
        </p:nvSpPr>
        <p:spPr>
          <a:xfrm>
            <a:off x="3826898" y="6148146"/>
            <a:ext cx="2357215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E21872D2-E7AE-4182-ABDC-A5471B3F5882}"/>
              </a:ext>
            </a:extLst>
          </p:cNvPr>
          <p:cNvSpPr txBox="1"/>
          <p:nvPr/>
        </p:nvSpPr>
        <p:spPr>
          <a:xfrm>
            <a:off x="3756261" y="5765215"/>
            <a:ext cx="2427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Compétences recherchées:</a:t>
            </a: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37D87ACE-21C5-45BB-AC6C-CE1A0FC89559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65" name="Groupe 64">
              <a:extLst>
                <a:ext uri="{FF2B5EF4-FFF2-40B4-BE49-F238E27FC236}">
                  <a16:creationId xmlns:a16="http://schemas.microsoft.com/office/drawing/2014/main" id="{23B0872D-8E96-4C68-8DC8-2A0A5E13145E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B1CA780-DD19-4AFF-AB17-56090BDE7CD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4905F393-64A4-49BB-BFFD-7836721DC4D4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AE0C70AE-05E1-4BED-9B19-81B0980CC619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A6543F55-AF69-499D-86BB-F9D9D315E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71" name="Image 70">
                <a:extLst>
                  <a:ext uri="{FF2B5EF4-FFF2-40B4-BE49-F238E27FC236}">
                    <a16:creationId xmlns:a16="http://schemas.microsoft.com/office/drawing/2014/main" id="{62EF2E50-09D6-429B-AE2A-515C21CB30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BA8EF748-E2BA-48E7-8090-9133338E6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467C8407-299E-4F0F-BFD3-24D495100C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F2A5AC99-AD32-4F97-B850-E24B405E74C9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0E0959DC-04D2-4F49-BE61-561A9BA7D9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3B63EBA9-6A98-47E0-825A-C78021446944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DEC50B39-975A-4BB4-9567-2FE74C0D00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Triangle isocèle 77">
                <a:extLst>
                  <a:ext uri="{FF2B5EF4-FFF2-40B4-BE49-F238E27FC236}">
                    <a16:creationId xmlns:a16="http://schemas.microsoft.com/office/drawing/2014/main" id="{A5A7099D-0AF7-4692-8114-8CE103BC39F0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3DD5BE6F-BBE5-46BB-8F86-AF78889A6479}"/>
                  </a:ext>
                </a:extLst>
              </p:cNvPr>
              <p:cNvSpPr txBox="1"/>
              <p:nvPr/>
            </p:nvSpPr>
            <p:spPr>
              <a:xfrm>
                <a:off x="4280201" y="264212"/>
                <a:ext cx="9053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Profil</a:t>
                </a:r>
              </a:p>
            </p:txBody>
          </p:sp>
        </p:grpSp>
        <p:pic>
          <p:nvPicPr>
            <p:cNvPr id="66" name="Image 65">
              <a:extLst>
                <a:ext uri="{FF2B5EF4-FFF2-40B4-BE49-F238E27FC236}">
                  <a16:creationId xmlns:a16="http://schemas.microsoft.com/office/drawing/2014/main" id="{D45D174B-A8C5-4038-9961-0487957F0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265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C47F1A10-1AF9-453B-83A8-71FA2E0B7515}"/>
              </a:ext>
            </a:extLst>
          </p:cNvPr>
          <p:cNvGrpSpPr/>
          <p:nvPr/>
        </p:nvGrpSpPr>
        <p:grpSpPr>
          <a:xfrm>
            <a:off x="1999228" y="1351987"/>
            <a:ext cx="2733665" cy="1802322"/>
            <a:chOff x="1866702" y="1360369"/>
            <a:chExt cx="2733665" cy="18023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25C849-44D6-4C22-8D06-D34A92DA01F3}"/>
                </a:ext>
              </a:extLst>
            </p:cNvPr>
            <p:cNvSpPr/>
            <p:nvPr/>
          </p:nvSpPr>
          <p:spPr>
            <a:xfrm>
              <a:off x="1866702" y="1360369"/>
              <a:ext cx="2733664" cy="1802322"/>
            </a:xfrm>
            <a:prstGeom prst="rect">
              <a:avLst/>
            </a:prstGeom>
            <a:solidFill>
              <a:srgbClr val="353E4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FC48B70E-A8D8-4940-B7DC-DDDF9DC82B15}"/>
                </a:ext>
              </a:extLst>
            </p:cNvPr>
            <p:cNvSpPr txBox="1"/>
            <p:nvPr/>
          </p:nvSpPr>
          <p:spPr>
            <a:xfrm>
              <a:off x="1866703" y="1438665"/>
              <a:ext cx="27336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Que voulez-vous chercher ?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FD5FED05-7FD2-44CD-BC86-BBEE4CBE1AE4}"/>
                </a:ext>
              </a:extLst>
            </p:cNvPr>
            <p:cNvSpPr txBox="1"/>
            <p:nvPr/>
          </p:nvSpPr>
          <p:spPr>
            <a:xfrm>
              <a:off x="2710807" y="1826297"/>
              <a:ext cx="1045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Entreprise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4F2D0500-14EC-4AA4-A6ED-1256EB64D788}"/>
                </a:ext>
              </a:extLst>
            </p:cNvPr>
            <p:cNvSpPr txBox="1"/>
            <p:nvPr/>
          </p:nvSpPr>
          <p:spPr>
            <a:xfrm>
              <a:off x="2548630" y="2652931"/>
              <a:ext cx="1045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Offres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ECE31123-92C2-4B39-93F7-95A168F03943}"/>
                </a:ext>
              </a:extLst>
            </p:cNvPr>
            <p:cNvSpPr txBox="1"/>
            <p:nvPr/>
          </p:nvSpPr>
          <p:spPr>
            <a:xfrm>
              <a:off x="2710807" y="2247626"/>
              <a:ext cx="1045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Utilisateur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C59AB730-F22C-4888-9DF2-27B10BB7B8DE}"/>
                </a:ext>
              </a:extLst>
            </p:cNvPr>
            <p:cNvSpPr/>
            <p:nvPr/>
          </p:nvSpPr>
          <p:spPr>
            <a:xfrm>
              <a:off x="2635325" y="1948424"/>
              <a:ext cx="103337" cy="942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18AA522D-7575-4BB2-ADC7-1E25EA7B7BBD}"/>
                </a:ext>
              </a:extLst>
            </p:cNvPr>
            <p:cNvSpPr/>
            <p:nvPr/>
          </p:nvSpPr>
          <p:spPr>
            <a:xfrm>
              <a:off x="2635325" y="2369926"/>
              <a:ext cx="103337" cy="942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B5EEEC27-3C22-4947-B01C-8DCC9D63D7FF}"/>
                </a:ext>
              </a:extLst>
            </p:cNvPr>
            <p:cNvSpPr/>
            <p:nvPr/>
          </p:nvSpPr>
          <p:spPr>
            <a:xfrm>
              <a:off x="2635325" y="2776606"/>
              <a:ext cx="103337" cy="942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40A02B-9C15-4EEB-9BEF-B0560439EA83}"/>
                </a:ext>
              </a:extLst>
            </p:cNvPr>
            <p:cNvSpPr/>
            <p:nvPr/>
          </p:nvSpPr>
          <p:spPr>
            <a:xfrm>
              <a:off x="2651911" y="2384307"/>
              <a:ext cx="70164" cy="640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5B23DFF0-D20F-43B4-BFAF-B6896128543A}"/>
              </a:ext>
            </a:extLst>
          </p:cNvPr>
          <p:cNvSpPr/>
          <p:nvPr/>
        </p:nvSpPr>
        <p:spPr>
          <a:xfrm>
            <a:off x="151184" y="3854697"/>
            <a:ext cx="6511742" cy="3524003"/>
          </a:xfrm>
          <a:prstGeom prst="rect">
            <a:avLst/>
          </a:prstGeom>
          <a:solidFill>
            <a:srgbClr val="353E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B6B4E1-905F-4067-82C4-E95AC092F880}"/>
              </a:ext>
            </a:extLst>
          </p:cNvPr>
          <p:cNvSpPr/>
          <p:nvPr/>
        </p:nvSpPr>
        <p:spPr>
          <a:xfrm>
            <a:off x="714142" y="4604862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D974B4A-A4F1-4138-BD78-E133FAF265B2}"/>
              </a:ext>
            </a:extLst>
          </p:cNvPr>
          <p:cNvSpPr txBox="1"/>
          <p:nvPr/>
        </p:nvSpPr>
        <p:spPr>
          <a:xfrm>
            <a:off x="792480" y="4197855"/>
            <a:ext cx="2050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Nom: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18C4CE-A374-46AE-9B7C-60BE270C6D8B}"/>
              </a:ext>
            </a:extLst>
          </p:cNvPr>
          <p:cNvSpPr/>
          <p:nvPr/>
        </p:nvSpPr>
        <p:spPr>
          <a:xfrm>
            <a:off x="3826899" y="4604862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7C1D10B-1CFC-449D-A9DE-A8CE4971E2E5}"/>
              </a:ext>
            </a:extLst>
          </p:cNvPr>
          <p:cNvSpPr txBox="1"/>
          <p:nvPr/>
        </p:nvSpPr>
        <p:spPr>
          <a:xfrm>
            <a:off x="3826898" y="4210555"/>
            <a:ext cx="2050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Prénom: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9DFBF7-C365-4709-8740-A9DF2DF5A448}"/>
              </a:ext>
            </a:extLst>
          </p:cNvPr>
          <p:cNvSpPr/>
          <p:nvPr/>
        </p:nvSpPr>
        <p:spPr>
          <a:xfrm>
            <a:off x="714142" y="6148146"/>
            <a:ext cx="2357215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E256249-1955-4459-9BB0-70ED49CEC07A}"/>
              </a:ext>
            </a:extLst>
          </p:cNvPr>
          <p:cNvSpPr txBox="1"/>
          <p:nvPr/>
        </p:nvSpPr>
        <p:spPr>
          <a:xfrm>
            <a:off x="792480" y="5745020"/>
            <a:ext cx="2050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Centre: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CE5A060-9FDA-46DA-B432-6D842C5ABDE1}"/>
              </a:ext>
            </a:extLst>
          </p:cNvPr>
          <p:cNvSpPr/>
          <p:nvPr/>
        </p:nvSpPr>
        <p:spPr>
          <a:xfrm>
            <a:off x="3826898" y="6148146"/>
            <a:ext cx="2357215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DBA0993-D410-46AB-8040-FF5135DB2525}"/>
              </a:ext>
            </a:extLst>
          </p:cNvPr>
          <p:cNvSpPr txBox="1"/>
          <p:nvPr/>
        </p:nvSpPr>
        <p:spPr>
          <a:xfrm>
            <a:off x="3756261" y="5765215"/>
            <a:ext cx="2427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Promotion:</a:t>
            </a: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E7469D51-0DAC-4F0E-BACB-816BB0515F63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42148263-06BA-4B99-8376-B23667E4A2FA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2931D48-E25F-45E5-B9E1-CD8C80886028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7FA9C479-3489-4124-9A96-D6E854F7C2B4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D39C1C1A-CE12-4FE1-9AFD-ED9E7DB2E2CB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C29F052A-783C-4842-8CDC-346F0430C2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72" name="Image 71">
                <a:extLst>
                  <a:ext uri="{FF2B5EF4-FFF2-40B4-BE49-F238E27FC236}">
                    <a16:creationId xmlns:a16="http://schemas.microsoft.com/office/drawing/2014/main" id="{99316518-9B74-4E93-9948-11917450B2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187E8556-F322-4101-9EC4-C1AEF22DE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7EBF2929-CB88-4B1E-BE8A-D935A3F5D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BD8652AC-1AF0-4B15-9A99-85A198A06752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066BE405-B7B0-452E-9DCF-E54ACAA9DF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3FFC4F1A-92B3-4BA9-B099-651D1694FCFA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D3584151-6EC5-4382-A91C-9A5D9D672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Triangle isocèle 78">
                <a:extLst>
                  <a:ext uri="{FF2B5EF4-FFF2-40B4-BE49-F238E27FC236}">
                    <a16:creationId xmlns:a16="http://schemas.microsoft.com/office/drawing/2014/main" id="{752459F7-C30F-4866-96A1-FD9396658C19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6C0223F1-255B-46F3-AD7C-4E8C0F391606}"/>
                  </a:ext>
                </a:extLst>
              </p:cNvPr>
              <p:cNvSpPr txBox="1"/>
              <p:nvPr/>
            </p:nvSpPr>
            <p:spPr>
              <a:xfrm>
                <a:off x="4280201" y="264212"/>
                <a:ext cx="9053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Profil</a:t>
                </a:r>
              </a:p>
            </p:txBody>
          </p:sp>
        </p:grpSp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AD0939FA-12FC-45F8-837E-144652652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47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2646D618-A66B-4491-AEF0-C603D92D68F9}"/>
              </a:ext>
            </a:extLst>
          </p:cNvPr>
          <p:cNvGrpSpPr/>
          <p:nvPr/>
        </p:nvGrpSpPr>
        <p:grpSpPr>
          <a:xfrm>
            <a:off x="1999228" y="1348911"/>
            <a:ext cx="2733665" cy="1802322"/>
            <a:chOff x="1866702" y="1360369"/>
            <a:chExt cx="2733665" cy="18023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25C849-44D6-4C22-8D06-D34A92DA01F3}"/>
                </a:ext>
              </a:extLst>
            </p:cNvPr>
            <p:cNvSpPr/>
            <p:nvPr/>
          </p:nvSpPr>
          <p:spPr>
            <a:xfrm>
              <a:off x="1866702" y="1360369"/>
              <a:ext cx="2733664" cy="1802322"/>
            </a:xfrm>
            <a:prstGeom prst="rect">
              <a:avLst/>
            </a:prstGeom>
            <a:solidFill>
              <a:srgbClr val="353E4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FC48B70E-A8D8-4940-B7DC-DDDF9DC82B15}"/>
                </a:ext>
              </a:extLst>
            </p:cNvPr>
            <p:cNvSpPr txBox="1"/>
            <p:nvPr/>
          </p:nvSpPr>
          <p:spPr>
            <a:xfrm>
              <a:off x="1866703" y="1438665"/>
              <a:ext cx="27336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Que voulez-vous chercher ?</a:t>
              </a:r>
            </a:p>
          </p:txBody>
        </p: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C370471B-ACCE-4B30-86DC-1384916AC2BB}"/>
                </a:ext>
              </a:extLst>
            </p:cNvPr>
            <p:cNvGrpSpPr/>
            <p:nvPr/>
          </p:nvGrpSpPr>
          <p:grpSpPr>
            <a:xfrm>
              <a:off x="2548630" y="1826297"/>
              <a:ext cx="1207631" cy="1165188"/>
              <a:chOff x="2548630" y="1826297"/>
              <a:chExt cx="1207631" cy="1165188"/>
            </a:xfrm>
          </p:grpSpPr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FD5FED05-7FD2-44CD-BC86-BBEE4CBE1AE4}"/>
                  </a:ext>
                </a:extLst>
              </p:cNvPr>
              <p:cNvSpPr txBox="1"/>
              <p:nvPr/>
            </p:nvSpPr>
            <p:spPr>
              <a:xfrm>
                <a:off x="2710807" y="1826297"/>
                <a:ext cx="10454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Entreprise</a:t>
                </a:r>
                <a:endParaRPr lang="fr-F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4F2D0500-14EC-4AA4-A6ED-1256EB64D788}"/>
                  </a:ext>
                </a:extLst>
              </p:cNvPr>
              <p:cNvSpPr txBox="1"/>
              <p:nvPr/>
            </p:nvSpPr>
            <p:spPr>
              <a:xfrm>
                <a:off x="2548630" y="2652931"/>
                <a:ext cx="10454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Offres</a:t>
                </a:r>
              </a:p>
            </p:txBody>
          </p: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CE31123-92C2-4B39-93F7-95A168F03943}"/>
                  </a:ext>
                </a:extLst>
              </p:cNvPr>
              <p:cNvSpPr txBox="1"/>
              <p:nvPr/>
            </p:nvSpPr>
            <p:spPr>
              <a:xfrm>
                <a:off x="2710807" y="2247626"/>
                <a:ext cx="10454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Utilisateur</a:t>
                </a:r>
                <a:endParaRPr lang="fr-F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C59AB730-F22C-4888-9DF2-27B10BB7B8DE}"/>
                  </a:ext>
                </a:extLst>
              </p:cNvPr>
              <p:cNvSpPr/>
              <p:nvPr/>
            </p:nvSpPr>
            <p:spPr>
              <a:xfrm>
                <a:off x="2635325" y="1948424"/>
                <a:ext cx="103337" cy="942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18AA522D-7575-4BB2-ADC7-1E25EA7B7BBD}"/>
                  </a:ext>
                </a:extLst>
              </p:cNvPr>
              <p:cNvSpPr/>
              <p:nvPr/>
            </p:nvSpPr>
            <p:spPr>
              <a:xfrm>
                <a:off x="2635325" y="2369926"/>
                <a:ext cx="103337" cy="942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B5EEEC27-3C22-4947-B01C-8DCC9D63D7FF}"/>
                  </a:ext>
                </a:extLst>
              </p:cNvPr>
              <p:cNvSpPr/>
              <p:nvPr/>
            </p:nvSpPr>
            <p:spPr>
              <a:xfrm>
                <a:off x="2635325" y="2776606"/>
                <a:ext cx="103337" cy="942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8DABDF67-8A16-4491-9EC4-B2C97DD6B290}"/>
                  </a:ext>
                </a:extLst>
              </p:cNvPr>
              <p:cNvSpPr/>
              <p:nvPr/>
            </p:nvSpPr>
            <p:spPr>
              <a:xfrm>
                <a:off x="2651911" y="2791505"/>
                <a:ext cx="70164" cy="640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4A41D386-E781-4D8D-A709-2CFE99E17AA7}"/>
              </a:ext>
            </a:extLst>
          </p:cNvPr>
          <p:cNvSpPr/>
          <p:nvPr/>
        </p:nvSpPr>
        <p:spPr>
          <a:xfrm>
            <a:off x="151184" y="3854697"/>
            <a:ext cx="6511742" cy="3524003"/>
          </a:xfrm>
          <a:prstGeom prst="rect">
            <a:avLst/>
          </a:prstGeom>
          <a:solidFill>
            <a:srgbClr val="353E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D8D36E19-581C-45CE-94EC-9DA8B456E862}"/>
              </a:ext>
            </a:extLst>
          </p:cNvPr>
          <p:cNvGrpSpPr/>
          <p:nvPr/>
        </p:nvGrpSpPr>
        <p:grpSpPr>
          <a:xfrm>
            <a:off x="612280" y="4120201"/>
            <a:ext cx="5445021" cy="2928527"/>
            <a:chOff x="573258" y="3997105"/>
            <a:chExt cx="5445021" cy="292852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DC91FC5-7550-4E8A-84FD-DB775D56C8B4}"/>
                </a:ext>
              </a:extLst>
            </p:cNvPr>
            <p:cNvSpPr/>
            <p:nvPr/>
          </p:nvSpPr>
          <p:spPr>
            <a:xfrm>
              <a:off x="613512" y="4404112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4D5D6F61-2E2C-4476-BC91-8F93922FDA65}"/>
                </a:ext>
              </a:extLst>
            </p:cNvPr>
            <p:cNvSpPr txBox="1"/>
            <p:nvPr/>
          </p:nvSpPr>
          <p:spPr>
            <a:xfrm>
              <a:off x="691850" y="3997105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Compétences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A227323-6AD8-4181-86A7-D6F5C1E6A805}"/>
                </a:ext>
              </a:extLst>
            </p:cNvPr>
            <p:cNvSpPr/>
            <p:nvPr/>
          </p:nvSpPr>
          <p:spPr>
            <a:xfrm>
              <a:off x="596925" y="5427623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21D92297-4D5B-4FD8-B57E-42E29DD19F7F}"/>
                </a:ext>
              </a:extLst>
            </p:cNvPr>
            <p:cNvSpPr txBox="1"/>
            <p:nvPr/>
          </p:nvSpPr>
          <p:spPr>
            <a:xfrm>
              <a:off x="596924" y="5033316"/>
              <a:ext cx="23572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Entreprise: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6BDEE9C-D90A-42FD-A9D4-6987AAFB0D4E}"/>
                </a:ext>
              </a:extLst>
            </p:cNvPr>
            <p:cNvSpPr/>
            <p:nvPr/>
          </p:nvSpPr>
          <p:spPr>
            <a:xfrm>
              <a:off x="573258" y="6481132"/>
              <a:ext cx="2357215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7BE2E9DF-C21C-4B26-A471-C0C09AE2CC38}"/>
                </a:ext>
              </a:extLst>
            </p:cNvPr>
            <p:cNvSpPr txBox="1"/>
            <p:nvPr/>
          </p:nvSpPr>
          <p:spPr>
            <a:xfrm>
              <a:off x="651596" y="6078006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Localité: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4D63107-061E-4C59-BE6E-D790B31A02B9}"/>
                </a:ext>
              </a:extLst>
            </p:cNvPr>
            <p:cNvSpPr/>
            <p:nvPr/>
          </p:nvSpPr>
          <p:spPr>
            <a:xfrm>
              <a:off x="3661064" y="4390317"/>
              <a:ext cx="2357215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9DB09CE3-7676-45F9-81B5-D827A1099842}"/>
                </a:ext>
              </a:extLst>
            </p:cNvPr>
            <p:cNvSpPr txBox="1"/>
            <p:nvPr/>
          </p:nvSpPr>
          <p:spPr>
            <a:xfrm>
              <a:off x="3661063" y="4007386"/>
              <a:ext cx="2357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Durée du stage: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4EB3ADA-47D9-4C11-883D-D9BB05566B8F}"/>
                </a:ext>
              </a:extLst>
            </p:cNvPr>
            <p:cNvSpPr/>
            <p:nvPr/>
          </p:nvSpPr>
          <p:spPr>
            <a:xfrm>
              <a:off x="3653822" y="5371870"/>
              <a:ext cx="2357215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626172D4-ECB6-4D94-A20A-FBBCD7C91AD5}"/>
                </a:ext>
              </a:extLst>
            </p:cNvPr>
            <p:cNvSpPr txBox="1"/>
            <p:nvPr/>
          </p:nvSpPr>
          <p:spPr>
            <a:xfrm>
              <a:off x="3653821" y="4988939"/>
              <a:ext cx="2357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Type de promo</a:t>
              </a:r>
            </a:p>
          </p:txBody>
        </p:sp>
        <p:sp>
          <p:nvSpPr>
            <p:cNvPr id="44" name="Triangle isocèle 43">
              <a:extLst>
                <a:ext uri="{FF2B5EF4-FFF2-40B4-BE49-F238E27FC236}">
                  <a16:creationId xmlns:a16="http://schemas.microsoft.com/office/drawing/2014/main" id="{69CCE737-DE2E-4D00-8F63-BD66B91A5A7E}"/>
                </a:ext>
              </a:extLst>
            </p:cNvPr>
            <p:cNvSpPr/>
            <p:nvPr/>
          </p:nvSpPr>
          <p:spPr>
            <a:xfrm rot="10800000">
              <a:off x="5720662" y="5534445"/>
              <a:ext cx="187345" cy="1358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F41911C-4FDC-4E5C-A1A8-BF6A207C859D}"/>
                </a:ext>
              </a:extLst>
            </p:cNvPr>
            <p:cNvSpPr/>
            <p:nvPr/>
          </p:nvSpPr>
          <p:spPr>
            <a:xfrm>
              <a:off x="3653821" y="6465578"/>
              <a:ext cx="2357215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64028FD9-846B-45D7-B471-63CB301B81E5}"/>
                </a:ext>
              </a:extLst>
            </p:cNvPr>
            <p:cNvSpPr txBox="1"/>
            <p:nvPr/>
          </p:nvSpPr>
          <p:spPr>
            <a:xfrm>
              <a:off x="3653820" y="6082647"/>
              <a:ext cx="2357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Durée du stage</a:t>
              </a:r>
            </a:p>
          </p:txBody>
        </p:sp>
        <p:sp>
          <p:nvSpPr>
            <p:cNvPr id="48" name="Triangle isocèle 47">
              <a:extLst>
                <a:ext uri="{FF2B5EF4-FFF2-40B4-BE49-F238E27FC236}">
                  <a16:creationId xmlns:a16="http://schemas.microsoft.com/office/drawing/2014/main" id="{BF7A09EB-1642-443B-A37D-E44827E6CCB6}"/>
                </a:ext>
              </a:extLst>
            </p:cNvPr>
            <p:cNvSpPr/>
            <p:nvPr/>
          </p:nvSpPr>
          <p:spPr>
            <a:xfrm rot="10800000">
              <a:off x="5710235" y="6635454"/>
              <a:ext cx="187345" cy="1358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E225A919-8CAC-4610-B6E1-7E0407839314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6301CF3D-9E3C-4264-91D0-E4072CFADF81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6DEAEE8-D95A-47E5-980F-7F805A2310AE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1A5FA09D-EB54-452A-95A5-3DCB0AE73215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69F938B0-4859-483E-B878-E07A316E8279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01BEBB40-A5F7-45BE-9751-7C7078D6A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72" name="Image 71">
                <a:extLst>
                  <a:ext uri="{FF2B5EF4-FFF2-40B4-BE49-F238E27FC236}">
                    <a16:creationId xmlns:a16="http://schemas.microsoft.com/office/drawing/2014/main" id="{D125B551-F02F-47A0-8374-3C734CD87C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F083625E-ECCD-4D92-B3E6-285C77A7A1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F042F3DA-C923-48C4-9746-5B8DAAABCD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D76BB31-71FA-42B9-9B01-8F8DEAB5EDBB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0486DAC-9B10-4927-93C8-2B5CAEE52E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C953045-FA8F-4C13-BECB-29EBE361522C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13256529-12E8-4494-B52F-F8F85D0148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Triangle isocèle 78">
                <a:extLst>
                  <a:ext uri="{FF2B5EF4-FFF2-40B4-BE49-F238E27FC236}">
                    <a16:creationId xmlns:a16="http://schemas.microsoft.com/office/drawing/2014/main" id="{218BFC9D-7CFD-4C63-8C49-5F936D0D6273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29F9B608-9787-4910-84BC-AA04A81784FF}"/>
                  </a:ext>
                </a:extLst>
              </p:cNvPr>
              <p:cNvSpPr txBox="1"/>
              <p:nvPr/>
            </p:nvSpPr>
            <p:spPr>
              <a:xfrm>
                <a:off x="4280201" y="264212"/>
                <a:ext cx="9053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Profil</a:t>
                </a:r>
              </a:p>
            </p:txBody>
          </p:sp>
        </p:grpSp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75581062-511D-4439-A781-11ABE48F8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475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E15560E6-68E6-4C24-A89A-EAA89A93BCE1}"/>
                  </a:ext>
                </a:extLst>
              </p:cNvPr>
              <p:cNvSpPr txBox="1"/>
              <p:nvPr/>
            </p:nvSpPr>
            <p:spPr>
              <a:xfrm>
                <a:off x="4280201" y="264212"/>
                <a:ext cx="9053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Profil</a:t>
                </a:r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D4C611C7-A887-40BC-AC2F-3C752DCE8E89}"/>
              </a:ext>
            </a:extLst>
          </p:cNvPr>
          <p:cNvGrpSpPr/>
          <p:nvPr/>
        </p:nvGrpSpPr>
        <p:grpSpPr>
          <a:xfrm>
            <a:off x="0" y="8979408"/>
            <a:ext cx="6858000" cy="954109"/>
            <a:chOff x="0" y="8979408"/>
            <a:chExt cx="6858000" cy="9541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D92C9F-BB2B-4CF3-8798-5AB7C61E2073}"/>
                </a:ext>
              </a:extLst>
            </p:cNvPr>
            <p:cNvSpPr/>
            <p:nvPr/>
          </p:nvSpPr>
          <p:spPr>
            <a:xfrm>
              <a:off x="0" y="8979408"/>
              <a:ext cx="6858000" cy="926592"/>
            </a:xfrm>
            <a:prstGeom prst="rect">
              <a:avLst/>
            </a:prstGeom>
            <a:solidFill>
              <a:srgbClr val="353E4E"/>
            </a:solidFill>
            <a:ln>
              <a:solidFill>
                <a:srgbClr val="353E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AB5858A4-FB41-4A05-AA64-58C67B8090FA}"/>
                </a:ext>
              </a:extLst>
            </p:cNvPr>
            <p:cNvSpPr txBox="1"/>
            <p:nvPr/>
          </p:nvSpPr>
          <p:spPr>
            <a:xfrm>
              <a:off x="195072" y="8979410"/>
              <a:ext cx="11948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Contact</a:t>
              </a:r>
            </a:p>
            <a:p>
              <a:r>
                <a:rPr lang="fr-FR" sz="1400" dirty="0">
                  <a:solidFill>
                    <a:schemeClr val="bg1"/>
                  </a:solidFill>
                </a:rPr>
                <a:t>-</a:t>
              </a:r>
            </a:p>
            <a:p>
              <a:r>
                <a:rPr lang="fr-FR" sz="1400" dirty="0">
                  <a:solidFill>
                    <a:schemeClr val="bg1"/>
                  </a:solidFill>
                </a:rPr>
                <a:t>-</a:t>
              </a:r>
            </a:p>
            <a:p>
              <a:r>
                <a:rPr lang="fr-FR" sz="1400" dirty="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A463B53-EDD0-48E8-81C1-BE55F4926CFC}"/>
                </a:ext>
              </a:extLst>
            </p:cNvPr>
            <p:cNvSpPr txBox="1"/>
            <p:nvPr/>
          </p:nvSpPr>
          <p:spPr>
            <a:xfrm>
              <a:off x="5468112" y="9134928"/>
              <a:ext cx="11948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Mentions légales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27FA3A21-0875-494B-B865-8C1972CE03D7}"/>
              </a:ext>
            </a:extLst>
          </p:cNvPr>
          <p:cNvGrpSpPr/>
          <p:nvPr/>
        </p:nvGrpSpPr>
        <p:grpSpPr>
          <a:xfrm>
            <a:off x="1436253" y="1268831"/>
            <a:ext cx="4677644" cy="7368337"/>
            <a:chOff x="1467117" y="1156538"/>
            <a:chExt cx="4677644" cy="7368337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1275CF4E-324C-49C2-97C7-E1F87B173877}"/>
                </a:ext>
              </a:extLst>
            </p:cNvPr>
            <p:cNvSpPr/>
            <p:nvPr/>
          </p:nvSpPr>
          <p:spPr>
            <a:xfrm>
              <a:off x="1467117" y="1156538"/>
              <a:ext cx="4677644" cy="7368337"/>
            </a:xfrm>
            <a:prstGeom prst="roundRect">
              <a:avLst>
                <a:gd name="adj" fmla="val 872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648076E5-F87C-4B11-B341-2A4F9F961406}"/>
                </a:ext>
              </a:extLst>
            </p:cNvPr>
            <p:cNvCxnSpPr/>
            <p:nvPr/>
          </p:nvCxnSpPr>
          <p:spPr>
            <a:xfrm>
              <a:off x="1467117" y="2316480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C029EFD-E59D-4634-846F-3F9E9DD35A10}"/>
                </a:ext>
              </a:extLst>
            </p:cNvPr>
            <p:cNvCxnSpPr/>
            <p:nvPr/>
          </p:nvCxnSpPr>
          <p:spPr>
            <a:xfrm>
              <a:off x="1467117" y="3400806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7FD2EC74-52DE-433D-A496-AB3D039BA829}"/>
                </a:ext>
              </a:extLst>
            </p:cNvPr>
            <p:cNvCxnSpPr/>
            <p:nvPr/>
          </p:nvCxnSpPr>
          <p:spPr>
            <a:xfrm>
              <a:off x="1467117" y="4480560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93F782C9-7C5C-4CB7-AFC2-7A5D1619B2F1}"/>
                </a:ext>
              </a:extLst>
            </p:cNvPr>
            <p:cNvCxnSpPr/>
            <p:nvPr/>
          </p:nvCxnSpPr>
          <p:spPr>
            <a:xfrm>
              <a:off x="1467117" y="5480304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C733C25B-FACE-4FCD-9019-4AB3733E98E4}"/>
                </a:ext>
              </a:extLst>
            </p:cNvPr>
            <p:cNvCxnSpPr/>
            <p:nvPr/>
          </p:nvCxnSpPr>
          <p:spPr>
            <a:xfrm>
              <a:off x="1467117" y="6408420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C4FD5CD4-D57E-49CD-A933-878A278A4713}"/>
                </a:ext>
              </a:extLst>
            </p:cNvPr>
            <p:cNvCxnSpPr/>
            <p:nvPr/>
          </p:nvCxnSpPr>
          <p:spPr>
            <a:xfrm>
              <a:off x="1467117" y="7336536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050" name="Picture 2" descr="Fabrice DURAND (Maths Excellence) - Viadeo">
              <a:extLst>
                <a:ext uri="{FF2B5EF4-FFF2-40B4-BE49-F238E27FC236}">
                  <a16:creationId xmlns:a16="http://schemas.microsoft.com/office/drawing/2014/main" id="{104B507C-388E-41F8-9922-4EAC865046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072" y="1338716"/>
              <a:ext cx="681977" cy="909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B007AD9A-934B-4827-BB95-8EABB89FFAF0}"/>
                </a:ext>
              </a:extLst>
            </p:cNvPr>
            <p:cNvSpPr txBox="1"/>
            <p:nvPr/>
          </p:nvSpPr>
          <p:spPr>
            <a:xfrm>
              <a:off x="2370518" y="1501853"/>
              <a:ext cx="36107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Fabrice Durand </a:t>
              </a:r>
              <a:br>
                <a:rPr lang="fr-FR" sz="1400" dirty="0"/>
              </a:br>
              <a:r>
                <a:rPr lang="fr-FR" sz="1400" dirty="0"/>
                <a:t>Campus de Toulouse – Pilote des A1</a:t>
              </a:r>
            </a:p>
          </p:txBody>
        </p:sp>
        <p:pic>
          <p:nvPicPr>
            <p:cNvPr id="2052" name="Picture 4" descr="4 profils pour “Aranguren” | LinkedIn">
              <a:extLst>
                <a:ext uri="{FF2B5EF4-FFF2-40B4-BE49-F238E27FC236}">
                  <a16:creationId xmlns:a16="http://schemas.microsoft.com/office/drawing/2014/main" id="{99261857-CB52-4E92-9CBF-0771A2670F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8841" y="2493896"/>
              <a:ext cx="850438" cy="850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74BAD515-8BAA-49A3-A330-0B32FC4436BE}"/>
                </a:ext>
              </a:extLst>
            </p:cNvPr>
            <p:cNvSpPr txBox="1"/>
            <p:nvPr/>
          </p:nvSpPr>
          <p:spPr>
            <a:xfrm>
              <a:off x="2438402" y="2557113"/>
              <a:ext cx="361073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Idoia Aranguren </a:t>
              </a:r>
              <a:br>
                <a:rPr lang="fr-FR" sz="1400" dirty="0"/>
              </a:br>
              <a:r>
                <a:rPr lang="fr-FR" sz="1400" dirty="0"/>
                <a:t>Campus de Toulouse – Pilote des A2 Informatique</a:t>
              </a:r>
            </a:p>
          </p:txBody>
        </p:sp>
        <p:pic>
          <p:nvPicPr>
            <p:cNvPr id="2054" name="Picture 6" descr="EDF – Devenons l'énergie qui change tout">
              <a:extLst>
                <a:ext uri="{FF2B5EF4-FFF2-40B4-BE49-F238E27FC236}">
                  <a16:creationId xmlns:a16="http://schemas.microsoft.com/office/drawing/2014/main" id="{9A080E6F-06D2-410D-8BE4-D5EB594B59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7874" y="3563859"/>
              <a:ext cx="772643" cy="775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E31F52C4-1400-46C6-915E-98B5817F4AF6}"/>
                </a:ext>
              </a:extLst>
            </p:cNvPr>
            <p:cNvSpPr txBox="1"/>
            <p:nvPr/>
          </p:nvSpPr>
          <p:spPr>
            <a:xfrm>
              <a:off x="2451868" y="3512347"/>
              <a:ext cx="36107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EDF –  Ingénierie/Production et distribution d’énergie –  Compétences recherchés: Autonome/ Dynamique – 12 stagiaires déjà acceptés</a:t>
              </a:r>
            </a:p>
          </p:txBody>
        </p:sp>
        <p:pic>
          <p:nvPicPr>
            <p:cNvPr id="2058" name="Picture 10" descr="Baptiste Derémy">
              <a:extLst>
                <a:ext uri="{FF2B5EF4-FFF2-40B4-BE49-F238E27FC236}">
                  <a16:creationId xmlns:a16="http://schemas.microsoft.com/office/drawing/2014/main" id="{A0C75A8B-68E1-47A1-9972-367F6356D3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7945" y="4546782"/>
              <a:ext cx="862572" cy="862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28B1EF9B-A8CF-4956-993D-5A1AFCA6857E}"/>
                </a:ext>
              </a:extLst>
            </p:cNvPr>
            <p:cNvSpPr txBox="1"/>
            <p:nvPr/>
          </p:nvSpPr>
          <p:spPr>
            <a:xfrm>
              <a:off x="2389279" y="4725595"/>
              <a:ext cx="36107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Baptiste Deremy</a:t>
              </a:r>
              <a:br>
                <a:rPr lang="fr-FR" sz="1400" dirty="0"/>
              </a:br>
              <a:r>
                <a:rPr lang="fr-FR" sz="1400" dirty="0"/>
                <a:t>Campus de Toulouse – A2 Informatique</a:t>
              </a:r>
            </a:p>
          </p:txBody>
        </p:sp>
        <p:pic>
          <p:nvPicPr>
            <p:cNvPr id="2062" name="Picture 14" descr="Airbus logo : histoire, signification et évolution, symbole">
              <a:extLst>
                <a:ext uri="{FF2B5EF4-FFF2-40B4-BE49-F238E27FC236}">
                  <a16:creationId xmlns:a16="http://schemas.microsoft.com/office/drawing/2014/main" id="{827150C0-88AE-42BA-983A-6EA75A8BF8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99" r="15299"/>
            <a:stretch/>
          </p:blipFill>
          <p:spPr bwMode="auto">
            <a:xfrm>
              <a:off x="1556540" y="5593575"/>
              <a:ext cx="894816" cy="710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ZoneTexte 88">
              <a:extLst>
                <a:ext uri="{FF2B5EF4-FFF2-40B4-BE49-F238E27FC236}">
                  <a16:creationId xmlns:a16="http://schemas.microsoft.com/office/drawing/2014/main" id="{D00BF6C5-ACD4-420E-A35E-ABCEC0AF52F2}"/>
                </a:ext>
              </a:extLst>
            </p:cNvPr>
            <p:cNvSpPr txBox="1"/>
            <p:nvPr/>
          </p:nvSpPr>
          <p:spPr>
            <a:xfrm>
              <a:off x="2526990" y="5538289"/>
              <a:ext cx="323386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/>
                <a:t>Airbus – Toulouse - Connaissance en back- end ainsi que de l’API REST - Pour les informatique - 3 mois - 350€ brut/mois - 5 places - posté le 15/03</a:t>
              </a: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4547E365-91B0-4410-9947-74BDB4D0AD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04" y="2518531"/>
            <a:ext cx="177994" cy="177994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AB2F611C-4C3B-46F6-B053-8C466AA9DD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253" y="1460878"/>
            <a:ext cx="178845" cy="178845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0FB06CAB-668E-4429-8A09-8BC49E2C41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840" y="3640791"/>
            <a:ext cx="173749" cy="173749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D8B3302E-EC48-4EFE-B460-7F92F5CF90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870" y="4687058"/>
            <a:ext cx="185691" cy="185691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D24B0E7B-5EFB-48A5-BAD7-B055BD47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489" y="5696538"/>
            <a:ext cx="181665" cy="181665"/>
          </a:xfrm>
          <a:prstGeom prst="rect">
            <a:avLst/>
          </a:prstGeom>
        </p:spPr>
      </p:pic>
      <p:pic>
        <p:nvPicPr>
          <p:cNvPr id="1028" name="Picture 4" descr="Note Clipart Checklist - Wishlist Logo, HD Png Download - kindpng">
            <a:extLst>
              <a:ext uri="{FF2B5EF4-FFF2-40B4-BE49-F238E27FC236}">
                <a16:creationId xmlns:a16="http://schemas.microsoft.com/office/drawing/2014/main" id="{759B2E77-85B6-47AD-ADCB-9D1012C94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628" y="6266867"/>
            <a:ext cx="182442" cy="2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cône Modifier, crayon Gratuit de Arashicons">
            <a:extLst>
              <a:ext uri="{FF2B5EF4-FFF2-40B4-BE49-F238E27FC236}">
                <a16:creationId xmlns:a16="http://schemas.microsoft.com/office/drawing/2014/main" id="{F960AFBD-8D85-44AA-8DC6-DBB2F8160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522" y="5974492"/>
            <a:ext cx="185738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Icône Modifier, crayon Gratuit de Arashicons">
            <a:extLst>
              <a:ext uri="{FF2B5EF4-FFF2-40B4-BE49-F238E27FC236}">
                <a16:creationId xmlns:a16="http://schemas.microsoft.com/office/drawing/2014/main" id="{A1328956-8C82-4A3D-B6B8-80F067D15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000" y="4982866"/>
            <a:ext cx="185738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Icône Modifier, crayon Gratuit de Arashicons">
            <a:extLst>
              <a:ext uri="{FF2B5EF4-FFF2-40B4-BE49-F238E27FC236}">
                <a16:creationId xmlns:a16="http://schemas.microsoft.com/office/drawing/2014/main" id="{E685E4E5-B4B8-4052-875C-B43DF7742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927" y="3940575"/>
            <a:ext cx="185738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Icône Modifier, crayon Gratuit de Arashicons">
            <a:extLst>
              <a:ext uri="{FF2B5EF4-FFF2-40B4-BE49-F238E27FC236}">
                <a16:creationId xmlns:a16="http://schemas.microsoft.com/office/drawing/2014/main" id="{3C5BDAC4-2E08-468B-8503-06FBA1C9C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584" y="2815652"/>
            <a:ext cx="185738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Icône Modifier, crayon Gratuit de Arashicons">
            <a:extLst>
              <a:ext uri="{FF2B5EF4-FFF2-40B4-BE49-F238E27FC236}">
                <a16:creationId xmlns:a16="http://schemas.microsoft.com/office/drawing/2014/main" id="{7832B61A-E621-4D51-83FC-B4CC71918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353" y="1787077"/>
            <a:ext cx="185738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39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E15560E6-68E6-4C24-A89A-EAA89A93BCE1}"/>
                  </a:ext>
                </a:extLst>
              </p:cNvPr>
              <p:cNvSpPr txBox="1"/>
              <p:nvPr/>
            </p:nvSpPr>
            <p:spPr>
              <a:xfrm>
                <a:off x="4280201" y="264212"/>
                <a:ext cx="9053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Profil</a:t>
                </a:r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Création d’une entreprise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C8BE15EB-A47B-44A7-893E-4C32D799B6A5}"/>
              </a:ext>
            </a:extLst>
          </p:cNvPr>
          <p:cNvGrpSpPr/>
          <p:nvPr/>
        </p:nvGrpSpPr>
        <p:grpSpPr>
          <a:xfrm>
            <a:off x="195072" y="2122961"/>
            <a:ext cx="6511742" cy="4303711"/>
            <a:chOff x="195072" y="2122961"/>
            <a:chExt cx="6511742" cy="430371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909C6B-3314-41A4-AFC2-0A7A39338017}"/>
                </a:ext>
              </a:extLst>
            </p:cNvPr>
            <p:cNvSpPr/>
            <p:nvPr/>
          </p:nvSpPr>
          <p:spPr>
            <a:xfrm>
              <a:off x="195072" y="2122961"/>
              <a:ext cx="6511742" cy="4303711"/>
            </a:xfrm>
            <a:prstGeom prst="rect">
              <a:avLst/>
            </a:prstGeom>
            <a:solidFill>
              <a:srgbClr val="353E4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298B1B-F8FE-448E-8974-A7C9F31C2BCD}"/>
                </a:ext>
              </a:extLst>
            </p:cNvPr>
            <p:cNvSpPr/>
            <p:nvPr/>
          </p:nvSpPr>
          <p:spPr>
            <a:xfrm>
              <a:off x="499888" y="2868624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5950C0D4-AE66-466B-A538-998E2DDEA750}"/>
                </a:ext>
              </a:extLst>
            </p:cNvPr>
            <p:cNvSpPr txBox="1"/>
            <p:nvPr/>
          </p:nvSpPr>
          <p:spPr>
            <a:xfrm>
              <a:off x="578226" y="2461617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Nom de l’entreprise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8CC4EA7-384A-423C-B5DD-E8BB2FE06E06}"/>
                </a:ext>
              </a:extLst>
            </p:cNvPr>
            <p:cNvSpPr/>
            <p:nvPr/>
          </p:nvSpPr>
          <p:spPr>
            <a:xfrm>
              <a:off x="3915994" y="2868624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149CF275-E22A-44EB-9FFA-40D86BF10108}"/>
                </a:ext>
              </a:extLst>
            </p:cNvPr>
            <p:cNvSpPr txBox="1"/>
            <p:nvPr/>
          </p:nvSpPr>
          <p:spPr>
            <a:xfrm>
              <a:off x="3994332" y="2461617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Secteurs d’activités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01BF90-A546-480A-973D-4DA11A7F81B4}"/>
                </a:ext>
              </a:extLst>
            </p:cNvPr>
            <p:cNvSpPr/>
            <p:nvPr/>
          </p:nvSpPr>
          <p:spPr>
            <a:xfrm>
              <a:off x="459635" y="4058787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D56AB093-95C5-4EE7-8093-7FC5A8A27D68}"/>
                </a:ext>
              </a:extLst>
            </p:cNvPr>
            <p:cNvSpPr txBox="1"/>
            <p:nvPr/>
          </p:nvSpPr>
          <p:spPr>
            <a:xfrm>
              <a:off x="537973" y="3651780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Localité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61DEB9C-AA5C-46C5-BF14-946A99FAE9E9}"/>
                </a:ext>
              </a:extLst>
            </p:cNvPr>
            <p:cNvSpPr/>
            <p:nvPr/>
          </p:nvSpPr>
          <p:spPr>
            <a:xfrm>
              <a:off x="3875741" y="4058787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D967BA48-2944-4632-A438-D3D02B2AE5DC}"/>
                </a:ext>
              </a:extLst>
            </p:cNvPr>
            <p:cNvSpPr txBox="1"/>
            <p:nvPr/>
          </p:nvSpPr>
          <p:spPr>
            <a:xfrm>
              <a:off x="3915994" y="3463296"/>
              <a:ext cx="22386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Nombre de stagiaires CESI déjà acceptés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5EA4A-3131-4D9B-AC60-989F5F9B8489}"/>
                </a:ext>
              </a:extLst>
            </p:cNvPr>
            <p:cNvSpPr/>
            <p:nvPr/>
          </p:nvSpPr>
          <p:spPr>
            <a:xfrm>
              <a:off x="459635" y="5248950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0BB14F44-A61C-4E64-8F3C-4E81B3A221AA}"/>
                </a:ext>
              </a:extLst>
            </p:cNvPr>
            <p:cNvSpPr txBox="1"/>
            <p:nvPr/>
          </p:nvSpPr>
          <p:spPr>
            <a:xfrm>
              <a:off x="537973" y="4841943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Confiance du pilote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998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E15560E6-68E6-4C24-A89A-EAA89A93BCE1}"/>
                  </a:ext>
                </a:extLst>
              </p:cNvPr>
              <p:cNvSpPr txBox="1"/>
              <p:nvPr/>
            </p:nvSpPr>
            <p:spPr>
              <a:xfrm>
                <a:off x="4280201" y="264212"/>
                <a:ext cx="9053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Profil</a:t>
                </a:r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Création d’une offre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909C6B-3314-41A4-AFC2-0A7A39338017}"/>
              </a:ext>
            </a:extLst>
          </p:cNvPr>
          <p:cNvSpPr/>
          <p:nvPr/>
        </p:nvSpPr>
        <p:spPr>
          <a:xfrm>
            <a:off x="195072" y="2122961"/>
            <a:ext cx="6511742" cy="5234297"/>
          </a:xfrm>
          <a:prstGeom prst="rect">
            <a:avLst/>
          </a:prstGeom>
          <a:solidFill>
            <a:srgbClr val="353E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298B1B-F8FE-448E-8974-A7C9F31C2BCD}"/>
              </a:ext>
            </a:extLst>
          </p:cNvPr>
          <p:cNvSpPr/>
          <p:nvPr/>
        </p:nvSpPr>
        <p:spPr>
          <a:xfrm>
            <a:off x="499888" y="2868624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950C0D4-AE66-466B-A538-998E2DDEA750}"/>
              </a:ext>
            </a:extLst>
          </p:cNvPr>
          <p:cNvSpPr txBox="1"/>
          <p:nvPr/>
        </p:nvSpPr>
        <p:spPr>
          <a:xfrm>
            <a:off x="578226" y="2461617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Nom de l’entreprise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CC4EA7-384A-423C-B5DD-E8BB2FE06E06}"/>
              </a:ext>
            </a:extLst>
          </p:cNvPr>
          <p:cNvSpPr/>
          <p:nvPr/>
        </p:nvSpPr>
        <p:spPr>
          <a:xfrm>
            <a:off x="3915994" y="2868624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49CF275-E22A-44EB-9FFA-40D86BF10108}"/>
              </a:ext>
            </a:extLst>
          </p:cNvPr>
          <p:cNvSpPr txBox="1"/>
          <p:nvPr/>
        </p:nvSpPr>
        <p:spPr>
          <a:xfrm>
            <a:off x="3994332" y="2461617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Compétences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01BF90-A546-480A-973D-4DA11A7F81B4}"/>
              </a:ext>
            </a:extLst>
          </p:cNvPr>
          <p:cNvSpPr/>
          <p:nvPr/>
        </p:nvSpPr>
        <p:spPr>
          <a:xfrm>
            <a:off x="459635" y="4058787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56AB093-95C5-4EE7-8093-7FC5A8A27D68}"/>
              </a:ext>
            </a:extLst>
          </p:cNvPr>
          <p:cNvSpPr txBox="1"/>
          <p:nvPr/>
        </p:nvSpPr>
        <p:spPr>
          <a:xfrm>
            <a:off x="537973" y="3651780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Localité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1DEB9C-AA5C-46C5-BF14-946A99FAE9E9}"/>
              </a:ext>
            </a:extLst>
          </p:cNvPr>
          <p:cNvSpPr/>
          <p:nvPr/>
        </p:nvSpPr>
        <p:spPr>
          <a:xfrm>
            <a:off x="3875741" y="4058787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967BA48-2944-4632-A438-D3D02B2AE5DC}"/>
              </a:ext>
            </a:extLst>
          </p:cNvPr>
          <p:cNvSpPr txBox="1"/>
          <p:nvPr/>
        </p:nvSpPr>
        <p:spPr>
          <a:xfrm>
            <a:off x="3915994" y="3592586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Durée de stage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D5EA4A-3131-4D9B-AC60-989F5F9B8489}"/>
              </a:ext>
            </a:extLst>
          </p:cNvPr>
          <p:cNvSpPr/>
          <p:nvPr/>
        </p:nvSpPr>
        <p:spPr>
          <a:xfrm>
            <a:off x="459635" y="5248950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BB14F44-A61C-4E64-8F3C-4E81B3A221AA}"/>
              </a:ext>
            </a:extLst>
          </p:cNvPr>
          <p:cNvSpPr txBox="1"/>
          <p:nvPr/>
        </p:nvSpPr>
        <p:spPr>
          <a:xfrm>
            <a:off x="537973" y="4841943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Type de promotion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45D7F0-F3D3-4F1F-AAF2-0FCA6B046986}"/>
              </a:ext>
            </a:extLst>
          </p:cNvPr>
          <p:cNvSpPr/>
          <p:nvPr/>
        </p:nvSpPr>
        <p:spPr>
          <a:xfrm>
            <a:off x="3875741" y="5240402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75486A6-A804-484F-840D-5025958410D0}"/>
              </a:ext>
            </a:extLst>
          </p:cNvPr>
          <p:cNvSpPr txBox="1"/>
          <p:nvPr/>
        </p:nvSpPr>
        <p:spPr>
          <a:xfrm>
            <a:off x="3954079" y="4833395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Base de rémunération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D8379B-6995-4BE6-AAEF-B2E3343D181C}"/>
              </a:ext>
            </a:extLst>
          </p:cNvPr>
          <p:cNvSpPr/>
          <p:nvPr/>
        </p:nvSpPr>
        <p:spPr>
          <a:xfrm>
            <a:off x="459635" y="6337331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865D3F8-FEAB-47D6-8342-DEC25F4FF7F4}"/>
              </a:ext>
            </a:extLst>
          </p:cNvPr>
          <p:cNvSpPr txBox="1"/>
          <p:nvPr/>
        </p:nvSpPr>
        <p:spPr>
          <a:xfrm>
            <a:off x="537973" y="5930324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Date de l’offre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E0B59D-181D-40C6-AE22-5F51B59F983D}"/>
              </a:ext>
            </a:extLst>
          </p:cNvPr>
          <p:cNvSpPr/>
          <p:nvPr/>
        </p:nvSpPr>
        <p:spPr>
          <a:xfrm>
            <a:off x="3835488" y="6374883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6166F10-948D-4130-A706-55992DDEA975}"/>
              </a:ext>
            </a:extLst>
          </p:cNvPr>
          <p:cNvSpPr txBox="1"/>
          <p:nvPr/>
        </p:nvSpPr>
        <p:spPr>
          <a:xfrm>
            <a:off x="3894051" y="5769156"/>
            <a:ext cx="2238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Nombre de places offertes aux étudiants</a:t>
            </a:r>
          </a:p>
        </p:txBody>
      </p:sp>
      <p:sp>
        <p:nvSpPr>
          <p:cNvPr id="42" name="Triangle isocèle 41">
            <a:extLst>
              <a:ext uri="{FF2B5EF4-FFF2-40B4-BE49-F238E27FC236}">
                <a16:creationId xmlns:a16="http://schemas.microsoft.com/office/drawing/2014/main" id="{B7681BA4-2F4C-41ED-A191-D7F5944116E1}"/>
              </a:ext>
            </a:extLst>
          </p:cNvPr>
          <p:cNvSpPr/>
          <p:nvPr/>
        </p:nvSpPr>
        <p:spPr>
          <a:xfrm rot="10800000">
            <a:off x="2548630" y="5434509"/>
            <a:ext cx="187345" cy="1358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Triangle isocèle 42">
            <a:extLst>
              <a:ext uri="{FF2B5EF4-FFF2-40B4-BE49-F238E27FC236}">
                <a16:creationId xmlns:a16="http://schemas.microsoft.com/office/drawing/2014/main" id="{4053FE81-04EE-48FD-9AB1-EB3985840312}"/>
              </a:ext>
            </a:extLst>
          </p:cNvPr>
          <p:cNvSpPr/>
          <p:nvPr/>
        </p:nvSpPr>
        <p:spPr>
          <a:xfrm rot="10800000">
            <a:off x="5917364" y="4231769"/>
            <a:ext cx="187345" cy="1358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169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E15560E6-68E6-4C24-A89A-EAA89A93BCE1}"/>
                  </a:ext>
                </a:extLst>
              </p:cNvPr>
              <p:cNvSpPr txBox="1"/>
              <p:nvPr/>
            </p:nvSpPr>
            <p:spPr>
              <a:xfrm>
                <a:off x="4280201" y="264212"/>
                <a:ext cx="9053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Profil</a:t>
                </a:r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Création d’un élève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252596B-C480-43E0-82D2-E1D8A2E88528}"/>
              </a:ext>
            </a:extLst>
          </p:cNvPr>
          <p:cNvGrpSpPr/>
          <p:nvPr/>
        </p:nvGrpSpPr>
        <p:grpSpPr>
          <a:xfrm>
            <a:off x="195072" y="2122961"/>
            <a:ext cx="6511742" cy="4303711"/>
            <a:chOff x="195072" y="2122961"/>
            <a:chExt cx="6511742" cy="4303711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BE15EB-A47B-44A7-893E-4C32D799B6A5}"/>
                </a:ext>
              </a:extLst>
            </p:cNvPr>
            <p:cNvGrpSpPr/>
            <p:nvPr/>
          </p:nvGrpSpPr>
          <p:grpSpPr>
            <a:xfrm>
              <a:off x="195072" y="2122961"/>
              <a:ext cx="6511742" cy="4303711"/>
              <a:chOff x="195072" y="2122961"/>
              <a:chExt cx="6511742" cy="4303711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4909C6B-3314-41A4-AFC2-0A7A39338017}"/>
                  </a:ext>
                </a:extLst>
              </p:cNvPr>
              <p:cNvSpPr/>
              <p:nvPr/>
            </p:nvSpPr>
            <p:spPr>
              <a:xfrm>
                <a:off x="195072" y="2122961"/>
                <a:ext cx="6511742" cy="4303711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3298B1B-F8FE-448E-8974-A7C9F31C2BCD}"/>
                  </a:ext>
                </a:extLst>
              </p:cNvPr>
              <p:cNvSpPr/>
              <p:nvPr/>
            </p:nvSpPr>
            <p:spPr>
              <a:xfrm>
                <a:off x="499888" y="2868624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5950C0D4-AE66-466B-A538-998E2DDEA750}"/>
                  </a:ext>
                </a:extLst>
              </p:cNvPr>
              <p:cNvSpPr txBox="1"/>
              <p:nvPr/>
            </p:nvSpPr>
            <p:spPr>
              <a:xfrm>
                <a:off x="578226" y="2461617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Nom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8CC4EA7-384A-423C-B5DD-E8BB2FE06E06}"/>
                  </a:ext>
                </a:extLst>
              </p:cNvPr>
              <p:cNvSpPr/>
              <p:nvPr/>
            </p:nvSpPr>
            <p:spPr>
              <a:xfrm>
                <a:off x="3915994" y="2868624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149CF275-E22A-44EB-9FFA-40D86BF10108}"/>
                  </a:ext>
                </a:extLst>
              </p:cNvPr>
              <p:cNvSpPr txBox="1"/>
              <p:nvPr/>
            </p:nvSpPr>
            <p:spPr>
              <a:xfrm>
                <a:off x="3994332" y="2461617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Prénom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701BF90-A546-480A-973D-4DA11A7F81B4}"/>
                  </a:ext>
                </a:extLst>
              </p:cNvPr>
              <p:cNvSpPr/>
              <p:nvPr/>
            </p:nvSpPr>
            <p:spPr>
              <a:xfrm>
                <a:off x="459635" y="4058787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56AB093-95C5-4EE7-8093-7FC5A8A27D68}"/>
                  </a:ext>
                </a:extLst>
              </p:cNvPr>
              <p:cNvSpPr txBox="1"/>
              <p:nvPr/>
            </p:nvSpPr>
            <p:spPr>
              <a:xfrm>
                <a:off x="537973" y="3651780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Centre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61DEB9C-AA5C-46C5-BF14-946A99FAE9E9}"/>
                  </a:ext>
                </a:extLst>
              </p:cNvPr>
              <p:cNvSpPr/>
              <p:nvPr/>
            </p:nvSpPr>
            <p:spPr>
              <a:xfrm>
                <a:off x="3875741" y="4058787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D967BA48-2944-4632-A438-D3D02B2AE5DC}"/>
                  </a:ext>
                </a:extLst>
              </p:cNvPr>
              <p:cNvSpPr txBox="1"/>
              <p:nvPr/>
            </p:nvSpPr>
            <p:spPr>
              <a:xfrm>
                <a:off x="3915994" y="3651780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Promotion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FD5EA4A-3131-4D9B-AC60-989F5F9B8489}"/>
                  </a:ext>
                </a:extLst>
              </p:cNvPr>
              <p:cNvSpPr/>
              <p:nvPr/>
            </p:nvSpPr>
            <p:spPr>
              <a:xfrm>
                <a:off x="459635" y="5248950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0BB14F44-A61C-4E64-8F3C-4E81B3A221AA}"/>
                  </a:ext>
                </a:extLst>
              </p:cNvPr>
              <p:cNvSpPr txBox="1"/>
              <p:nvPr/>
            </p:nvSpPr>
            <p:spPr>
              <a:xfrm>
                <a:off x="537973" y="4841943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Email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1017A80-8C21-4C39-8083-1DE6AEB27C2A}"/>
                </a:ext>
              </a:extLst>
            </p:cNvPr>
            <p:cNvSpPr/>
            <p:nvPr/>
          </p:nvSpPr>
          <p:spPr>
            <a:xfrm>
              <a:off x="3875741" y="5248950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0CE8E242-A036-4838-ACE0-95CED256507F}"/>
                </a:ext>
              </a:extLst>
            </p:cNvPr>
            <p:cNvSpPr txBox="1"/>
            <p:nvPr/>
          </p:nvSpPr>
          <p:spPr>
            <a:xfrm>
              <a:off x="3954079" y="4841943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Mot de passe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31364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</TotalTime>
  <Words>780</Words>
  <Application>Microsoft Office PowerPoint</Application>
  <PresentationFormat>Format A4 (210 x 297 mm)</PresentationFormat>
  <Paragraphs>337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Lucida Console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Majorel</dc:creator>
  <cp:lastModifiedBy>Pierre Majorel</cp:lastModifiedBy>
  <cp:revision>14</cp:revision>
  <dcterms:created xsi:type="dcterms:W3CDTF">2021-03-15T13:08:26Z</dcterms:created>
  <dcterms:modified xsi:type="dcterms:W3CDTF">2021-03-17T07:51:01Z</dcterms:modified>
</cp:coreProperties>
</file>