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9" r:id="rId9"/>
    <p:sldId id="263" r:id="rId10"/>
    <p:sldId id="270" r:id="rId11"/>
    <p:sldId id="261" r:id="rId12"/>
    <p:sldId id="267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5"/>
    <p:restoredTop sz="94684"/>
  </p:normalViewPr>
  <p:slideViewPr>
    <p:cSldViewPr snapToGrid="0">
      <p:cViewPr>
        <p:scale>
          <a:sx n="100" d="100"/>
          <a:sy n="100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1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5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hyperlink" Target="https://managecasa.com/articles/california-housing-market-repor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uses in a village">
            <a:extLst>
              <a:ext uri="{FF2B5EF4-FFF2-40B4-BE49-F238E27FC236}">
                <a16:creationId xmlns:a16="http://schemas.microsoft.com/office/drawing/2014/main" id="{9922D838-3D38-C5F6-E81F-E35E7DD82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530" b="1347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19D5-04DC-C897-8FDE-0A26A3481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en-US" sz="8900" dirty="0">
                <a:solidFill>
                  <a:srgbClr val="FFFFFF"/>
                </a:solidFill>
              </a:rPr>
              <a:t>California</a:t>
            </a:r>
            <a:br>
              <a:rPr lang="en-US" sz="8900" dirty="0">
                <a:solidFill>
                  <a:srgbClr val="FFFFFF"/>
                </a:solidFill>
              </a:rPr>
            </a:br>
            <a:r>
              <a:rPr lang="en-US" sz="8900" dirty="0">
                <a:solidFill>
                  <a:srgbClr val="FFFFFF"/>
                </a:solidFill>
              </a:rPr>
              <a:t>Housing Market Trends</a:t>
            </a:r>
            <a:br>
              <a:rPr lang="en-US" sz="8900" dirty="0">
                <a:solidFill>
                  <a:srgbClr val="FFFFFF"/>
                </a:solidFill>
              </a:rPr>
            </a:br>
            <a:r>
              <a:rPr lang="en-US" sz="8900" dirty="0">
                <a:solidFill>
                  <a:srgbClr val="FFFFFF"/>
                </a:solidFill>
              </a:rPr>
              <a:t>2018 to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1E36E-47DC-5439-573A-D9F2C2F8C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003687"/>
            <a:ext cx="9929231" cy="892068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Group 2</a:t>
            </a:r>
          </a:p>
          <a:p>
            <a:pPr algn="r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Madison Hamby, Brianne Han, Josh Mares, and Kyle Novak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EABA-248D-D5AE-EDDA-B9D12B8E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Income Spent Per Month on Housing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4387-70DB-A4F4-CA4C-FFA57F09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5446-E56B-83AA-2E1B-87AD1707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Prediction:</a:t>
            </a:r>
            <a:br>
              <a:rPr lang="en-US" dirty="0"/>
            </a:br>
            <a:r>
              <a:rPr lang="en-US" dirty="0"/>
              <a:t>Median Income vs. Median Housing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C608-B8AD-CDA1-D278-75E440B0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714478"/>
            <a:ext cx="9922764" cy="3838722"/>
          </a:xfrm>
        </p:spPr>
        <p:txBody>
          <a:bodyPr/>
          <a:lstStyle/>
          <a:p>
            <a:r>
              <a:rPr lang="en-US" dirty="0"/>
              <a:t>*Linear Regression image </a:t>
            </a:r>
          </a:p>
        </p:txBody>
      </p:sp>
    </p:spTree>
    <p:extLst>
      <p:ext uri="{BB962C8B-B14F-4D97-AF65-F5344CB8AC3E}">
        <p14:creationId xmlns:p14="http://schemas.microsoft.com/office/powerpoint/2010/main" val="20284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ECE-E698-9A16-2AD6-A987A928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7DAC-76D1-37DA-2B5B-35D87C84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median income and median housing</a:t>
            </a:r>
          </a:p>
          <a:p>
            <a:r>
              <a:rPr lang="en-US" dirty="0"/>
              <a:t>NorCal v. SoCal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F91-970D-94F8-AD65-B750F038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9255-FC83-DEA4-54D1-9D31D9ED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Aspira Webfont"/>
              </a:rPr>
              <a:t>California Housing Market Report</a:t>
            </a:r>
          </a:p>
          <a:p>
            <a:pPr marL="274320" lvl="1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spira Webfont"/>
              </a:rPr>
              <a:t>Collins</a:t>
            </a:r>
          </a:p>
          <a:p>
            <a:pPr marL="274320" lvl="1" indent="0">
              <a:buNone/>
            </a:pPr>
            <a:r>
              <a:rPr lang="en-US" b="1" i="0" u="none" strike="noStrike" dirty="0">
                <a:solidFill>
                  <a:srgbClr val="00799E"/>
                </a:solidFill>
                <a:effectLst/>
                <a:latin typeface="Aspira Webfont"/>
                <a:hlinkClick r:id="rId2"/>
              </a:rPr>
              <a:t>https://managecasa.com/articles/california-housing-market-report/</a:t>
            </a:r>
            <a:endParaRPr lang="en-US" b="1" i="0" u="none" strike="noStrike" dirty="0">
              <a:solidFill>
                <a:srgbClr val="00799E"/>
              </a:solidFill>
              <a:effectLst/>
              <a:latin typeface="Aspira Webfont"/>
            </a:endParaRPr>
          </a:p>
          <a:p>
            <a:pPr marL="274320" lvl="1" indent="0">
              <a:buNone/>
            </a:pPr>
            <a:endParaRPr lang="en-US" b="1" dirty="0">
              <a:solidFill>
                <a:srgbClr val="00799E"/>
              </a:solidFill>
              <a:latin typeface="Aspira Webfont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Aspira Webfont"/>
              </a:rPr>
              <a:t>Census Bureau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spira Webfont"/>
              </a:rPr>
              <a:t>Bureau</a:t>
            </a:r>
          </a:p>
          <a:p>
            <a:r>
              <a:rPr lang="en-US" b="1" i="0" u="none" strike="noStrike" dirty="0">
                <a:solidFill>
                  <a:srgbClr val="00799E"/>
                </a:solidFill>
                <a:effectLst/>
                <a:latin typeface="Aspira Webfont"/>
                <a:hlinkClick r:id="rId3"/>
              </a:rPr>
              <a:t>https://www.census.gov/data/developers/data-sets.html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6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EAB-342B-714B-7F01-2C6EDE99E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and Happy Home Buying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9F7BC-1ECC-BCF4-12D7-846907197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062304"/>
            <a:ext cx="9288096" cy="1435331"/>
          </a:xfrm>
        </p:spPr>
        <p:txBody>
          <a:bodyPr/>
          <a:lstStyle/>
          <a:p>
            <a:pPr algn="ctr"/>
            <a:r>
              <a:rPr lang="en-US" dirty="0"/>
              <a:t>- Madison, Brianne, Josh, and Kyle</a:t>
            </a:r>
          </a:p>
        </p:txBody>
      </p:sp>
    </p:spTree>
    <p:extLst>
      <p:ext uri="{BB962C8B-B14F-4D97-AF65-F5344CB8AC3E}">
        <p14:creationId xmlns:p14="http://schemas.microsoft.com/office/powerpoint/2010/main" val="199490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4ED8-2422-81E6-DCB6-A678C5B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 and Reasoning of 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34E3-D0A6-9A1B-3286-B0B267D6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36" y="2524173"/>
            <a:ext cx="9922764" cy="4508500"/>
          </a:xfrm>
        </p:spPr>
        <p:txBody>
          <a:bodyPr>
            <a:normAutofit/>
          </a:bodyPr>
          <a:lstStyle/>
          <a:p>
            <a:r>
              <a:rPr lang="en-US" dirty="0"/>
              <a:t>Conduct a comprehensive analysis of housing market trends for the state of California.</a:t>
            </a:r>
          </a:p>
          <a:p>
            <a:r>
              <a:rPr lang="en-US" dirty="0"/>
              <a:t>Exploring various factors that influence housing prices and market dynamics</a:t>
            </a:r>
          </a:p>
          <a:p>
            <a:r>
              <a:rPr lang="en-US" dirty="0"/>
              <a:t>We will focus on correlations between housing prices and…</a:t>
            </a:r>
          </a:p>
          <a:p>
            <a:pPr lvl="1"/>
            <a:r>
              <a:rPr lang="en-US" dirty="0"/>
              <a:t>Consumer Price Index (CPI)/Inflation</a:t>
            </a:r>
          </a:p>
          <a:p>
            <a:pPr lvl="1"/>
            <a:r>
              <a:rPr lang="en-US" dirty="0"/>
              <a:t>Median Income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% of income over the years (on mortgage/rent)</a:t>
            </a:r>
          </a:p>
          <a:p>
            <a:pPr lvl="1"/>
            <a:r>
              <a:rPr lang="en-US" dirty="0"/>
              <a:t>Market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26627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A06F-5AFE-DF2E-2A3A-36B46B69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API’s</a:t>
            </a:r>
          </a:p>
        </p:txBody>
      </p:sp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1F47DC3-C200-C64C-BF0C-879A3F9F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1" y="2834055"/>
            <a:ext cx="3937000" cy="2057400"/>
          </a:xfrm>
          <a:prstGeom prst="rect">
            <a:avLst/>
          </a:prstGeom>
        </p:spPr>
      </p:pic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59297C98-F34C-9531-6F89-3AE4CC5F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195775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1668-E94D-CD93-071A-425315E4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Considerations/Possible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8297-4FF8-B34B-C98F-EC1C7E50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 between median income and median pricing?</a:t>
            </a:r>
          </a:p>
          <a:p>
            <a:r>
              <a:rPr lang="en-US" dirty="0"/>
              <a:t>Does population play a factor in median housing prices or market interest rates?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Consistent Data Access</a:t>
            </a:r>
          </a:p>
          <a:p>
            <a:pPr lvl="2"/>
            <a:r>
              <a:rPr lang="en-US" dirty="0"/>
              <a:t>County</a:t>
            </a:r>
          </a:p>
          <a:p>
            <a:pPr lvl="2"/>
            <a:r>
              <a:rPr lang="en-US" dirty="0"/>
              <a:t>State</a:t>
            </a:r>
          </a:p>
          <a:p>
            <a:pPr lvl="1"/>
            <a:r>
              <a:rPr lang="en-US" dirty="0"/>
              <a:t>Changes overtime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1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37CA-F9AE-774C-A58A-D594B10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D10E-645E-5337-668F-43A377F9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  <a:p>
            <a:pPr lvl="1"/>
            <a:r>
              <a:rPr lang="en-US" dirty="0"/>
              <a:t>Counties of California</a:t>
            </a:r>
          </a:p>
          <a:p>
            <a:pPr lvl="2"/>
            <a:r>
              <a:rPr lang="en-US" dirty="0"/>
              <a:t>Median Income</a:t>
            </a:r>
          </a:p>
          <a:p>
            <a:pPr lvl="2"/>
            <a:r>
              <a:rPr lang="en-US" dirty="0"/>
              <a:t>Median Housing Pricing</a:t>
            </a:r>
          </a:p>
          <a:p>
            <a:pPr lvl="2"/>
            <a:r>
              <a:rPr lang="en-US" dirty="0"/>
              <a:t>Demographic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95E-C53F-4AE2-AE18-AAB48C52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4D16-793A-E6C0-1969-68B49DC8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*Heat Map of areas with high pricing and low pricing</a:t>
            </a:r>
          </a:p>
        </p:txBody>
      </p:sp>
    </p:spTree>
    <p:extLst>
      <p:ext uri="{BB962C8B-B14F-4D97-AF65-F5344CB8AC3E}">
        <p14:creationId xmlns:p14="http://schemas.microsoft.com/office/powerpoint/2010/main" val="132596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32F3-4B7D-90D2-772E-D6A1D779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&amp; Median Income</a:t>
            </a:r>
            <a:br>
              <a:rPr lang="en-US" dirty="0"/>
            </a:br>
            <a:r>
              <a:rPr lang="en-US" dirty="0"/>
              <a:t>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C3E2-85AC-178A-7F24-CF609A00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AB3D-9A18-015E-21C5-C811789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County Median Income</a:t>
            </a:r>
            <a:br>
              <a:rPr lang="en-US" dirty="0"/>
            </a:br>
            <a:r>
              <a:rPr lang="en-US" dirty="0"/>
              <a:t>2018 &amp;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441F-2923-0ACA-6DA2-FD91D895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0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82AE-7963-6EC4-7939-397DFF0F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BD3E-CB2A-18FD-B70A-344A8576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227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2F0F3"/>
      </a:lt2>
      <a:accent1>
        <a:srgbClr val="80AF45"/>
      </a:accent1>
      <a:accent2>
        <a:srgbClr val="A3A637"/>
      </a:accent2>
      <a:accent3>
        <a:srgbClr val="C3954D"/>
      </a:accent3>
      <a:accent4>
        <a:srgbClr val="B1523B"/>
      </a:accent4>
      <a:accent5>
        <a:srgbClr val="C34D67"/>
      </a:accent5>
      <a:accent6>
        <a:srgbClr val="B13B86"/>
      </a:accent6>
      <a:hlink>
        <a:srgbClr val="C0434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10180</TotalTime>
  <Words>264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Aspira Webfont</vt:lpstr>
      <vt:lpstr>Neue Haas Grotesk Text Pro</vt:lpstr>
      <vt:lpstr>BjornVTI</vt:lpstr>
      <vt:lpstr>California Housing Market Trends 2018 to 2022</vt:lpstr>
      <vt:lpstr>Intention and Reasoning of our Research</vt:lpstr>
      <vt:lpstr>Data Sources and API’s</vt:lpstr>
      <vt:lpstr>Considerations/Possible Limitations</vt:lpstr>
      <vt:lpstr>Data Process and Cleanup</vt:lpstr>
      <vt:lpstr>California Housing Prices</vt:lpstr>
      <vt:lpstr>Housing Price &amp; Median Income by County</vt:lpstr>
      <vt:lpstr>California County Median Income 2018 &amp; 2022</vt:lpstr>
      <vt:lpstr>California Demographics</vt:lpstr>
      <vt:lpstr>Percentage of Income Spent Per Month on Housing Costs</vt:lpstr>
      <vt:lpstr>Prediction: Median Income vs. Median Housing Pricing</vt:lpstr>
      <vt:lpstr>Concluding Thoughts</vt:lpstr>
      <vt:lpstr>Works Cited</vt:lpstr>
      <vt:lpstr> Thank You and Happy Home Buying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Market Trends 2018 to 2023</dc:title>
  <dc:creator>Kyle Novak</dc:creator>
  <cp:lastModifiedBy>Kyle Novak</cp:lastModifiedBy>
  <cp:revision>2</cp:revision>
  <dcterms:created xsi:type="dcterms:W3CDTF">2023-11-08T03:50:16Z</dcterms:created>
  <dcterms:modified xsi:type="dcterms:W3CDTF">2023-11-15T05:31:06Z</dcterms:modified>
</cp:coreProperties>
</file>