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3" name="Texte niveau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Lig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4" name="Texte niveau 1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5" name="Texte niveau 1…"/>
          <p:cNvSpPr txBox="1"/>
          <p:nvPr>
            <p:ph type="body" idx="2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25000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6" name="Numéro de diapositive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hoto en noir et blanc d’un panneau solair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4" name="Photo en noir et blanc d’eau qui coule entre les vannes de déversoir d’un barr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Photo en noir et blanc de moulins sous un ciel nuageux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6" name="Numéro de diapositive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ig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4" name="Légende"/>
          <p:cNvSpPr/>
          <p:nvPr/>
        </p:nvSpPr>
        <p:spPr>
          <a:xfrm>
            <a:off x="876300" y="3314700"/>
            <a:ext cx="22631400" cy="7317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</a:defRPr>
            </a:pPr>
          </a:p>
        </p:txBody>
      </p:sp>
      <p:sp>
        <p:nvSpPr>
          <p:cNvPr id="125" name="Texte niveau 1…"/>
          <p:cNvSpPr txBox="1"/>
          <p:nvPr>
            <p:ph type="body" sz="quarter" idx="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  <a:lvl2pPr marL="240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2pPr>
            <a:lvl3pPr marL="304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3pPr>
            <a:lvl4pPr marL="367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4pPr>
            <a:lvl5pPr marL="431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26" name="Gilles Allain"/>
          <p:cNvSpPr txBox="1"/>
          <p:nvPr>
            <p:ph type="body" sz="quarter" idx="21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/>
          <a:lstStyle/>
          <a:p>
            <a:pPr algn="r">
              <a:spcBef>
                <a:spcPts val="0"/>
              </a:spcBef>
              <a:defRPr cap="none" sz="8700">
                <a:solidFill>
                  <a:srgbClr val="838787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127" name="Texte"/>
          <p:cNvSpPr txBox="1"/>
          <p:nvPr>
            <p:ph type="body" sz="quarter" idx="22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 defTabSz="647700">
              <a:spcBef>
                <a:spcPts val="0"/>
              </a:spcBef>
              <a:defRPr spc="100" sz="3600">
                <a:solidFill>
                  <a:srgbClr val="838787"/>
                </a:solidFill>
              </a:defRPr>
            </a:pPr>
          </a:p>
        </p:txBody>
      </p:sp>
      <p:sp>
        <p:nvSpPr>
          <p:cNvPr id="128" name="Numéro de diapositive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utre cita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e niveau 1…"/>
          <p:cNvSpPr txBox="1"/>
          <p:nvPr>
            <p:ph type="body" sz="quarter" idx="1"/>
          </p:nvPr>
        </p:nvSpPr>
        <p:spPr>
          <a:xfrm>
            <a:off x="11049000" y="3721100"/>
            <a:ext cx="12573000" cy="3509777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  <a:lvl2pPr marL="240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2pPr>
            <a:lvl3pPr marL="304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3pPr>
            <a:lvl4pPr marL="367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4pPr>
            <a:lvl5pPr marL="431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6" name="Photo en noir et blanc de moulins sous un ciel nuageux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7" name="Gilles Allain"/>
          <p:cNvSpPr txBox="1"/>
          <p:nvPr>
            <p:ph type="body" sz="quarter" idx="22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/>
          <a:lstStyle/>
          <a:p>
            <a:pPr defTabSz="647700">
              <a:lnSpc>
                <a:spcPct val="100000"/>
              </a:lnSpc>
              <a:spcBef>
                <a:spcPts val="0"/>
              </a:spcBef>
              <a:defRPr cap="none" sz="8700">
                <a:solidFill>
                  <a:srgbClr val="232323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138" name="Numéro de diapositive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hoto aérienne en noir et blanc d’une personne se tenant en haut d’un barr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6" name="Numéro de diapositive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Numéro de diapositive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erge - Autr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Numéro de diapositive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oto aérienne en noir et blanc d’une personne se tenant en haut d’un barr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3" name="Texte niveau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s titre et sous-titr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2" name="Texte niveau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3" name="Numéro de diapositive"/>
          <p:cNvSpPr txBox="1"/>
          <p:nvPr>
            <p:ph type="sldNum" sz="quarter" idx="2"/>
          </p:nvPr>
        </p:nvSpPr>
        <p:spPr>
          <a:xfrm>
            <a:off x="23013223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e du titre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gne"/>
          <p:cNvSpPr/>
          <p:nvPr/>
        </p:nvSpPr>
        <p:spPr>
          <a:xfrm flipV="1">
            <a:off x="11049000" y="8635797"/>
            <a:ext cx="12572997" cy="204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49" name="Photo en noir et blanc de moulins sous un ciel nuageux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0" name="Texte du titre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1" name="Texte niveau 1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- Ha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g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0" name="Texte niveau 1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1" name="Texte du titre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Texte du titre</a:t>
            </a:r>
          </a:p>
        </p:txBody>
      </p:sp>
      <p:sp>
        <p:nvSpPr>
          <p:cNvPr id="62" name="Numéro de diapositive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g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0" name="Texte niveau 1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1" name="Texte du titre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Texte du titre</a:t>
            </a:r>
          </a:p>
        </p:txBody>
      </p:sp>
      <p:sp>
        <p:nvSpPr>
          <p:cNvPr id="72" name="Texte niveau 1…"/>
          <p:cNvSpPr txBox="1"/>
          <p:nvPr>
            <p:ph type="body" idx="2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3" name="Numéro de diapositive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et puces - Autr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g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1" name="Texte niveau 1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2" name="Texte du titre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Texte du titre</a:t>
            </a:r>
          </a:p>
        </p:txBody>
      </p:sp>
      <p:sp>
        <p:nvSpPr>
          <p:cNvPr id="83" name="Texte niveau 1…"/>
          <p:cNvSpPr txBox="1"/>
          <p:nvPr>
            <p:ph type="body" idx="2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4" name="Numéro de diapositive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g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2" name="Texte niveau 1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3" name="Photo en noir et blanc de moulins sous un ciel nuageux"/>
          <p:cNvSpPr/>
          <p:nvPr>
            <p:ph type="pic" idx="21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Texte du titre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Texte du titre</a:t>
            </a:r>
          </a:p>
        </p:txBody>
      </p:sp>
      <p:sp>
        <p:nvSpPr>
          <p:cNvPr id="95" name="Texte niveau 1…"/>
          <p:cNvSpPr txBox="1"/>
          <p:nvPr>
            <p:ph type="body" sz="half" idx="22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6" name="Numéro de diapositive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gne"/>
          <p:cNvSpPr/>
          <p:nvPr/>
        </p:nvSpPr>
        <p:spPr>
          <a:xfrm flipV="1">
            <a:off x="761999" y="8635631"/>
            <a:ext cx="22860000" cy="370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" name="Texte du titre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4" name="Texte niveau 1…"/>
          <p:cNvSpPr txBox="1"/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" name="Numéro de diapositive"/>
          <p:cNvSpPr txBox="1"/>
          <p:nvPr>
            <p:ph type="sldNum" sz="quarter" idx="2"/>
          </p:nvPr>
        </p:nvSpPr>
        <p:spPr>
          <a:xfrm>
            <a:off x="23063201" y="609600"/>
            <a:ext cx="553195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9pPr>
    </p:titleStyle>
    <p:bodyStyle>
      <a:lvl1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1pPr>
      <a:lvl2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2pPr>
      <a:lvl3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3pPr>
      <a:lvl4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4pPr>
      <a:lvl5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5pPr>
      <a:lvl6pPr marL="4193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6pPr>
      <a:lvl7pPr marL="4828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7pPr>
      <a:lvl8pPr marL="5463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8pPr>
      <a:lvl9pPr marL="6098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9pPr>
    </p:bodyStyle>
    <p:otherStyle>
      <a:lvl1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apport optimis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668655">
              <a:defRPr sz="24500"/>
            </a:lvl1pPr>
          </a:lstStyle>
          <a:p>
            <a:pPr/>
            <a:r>
              <a:t>Rapport optimisation</a:t>
            </a:r>
          </a:p>
        </p:txBody>
      </p:sp>
      <p:sp>
        <p:nvSpPr>
          <p:cNvPr id="170" name="P4 : SPYSSCHAERT STeve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P4 : SPYSSCHAERT STeven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ARTIE III : COMPARAISON PERFORMANCE : AVANT / APRÈS"/>
          <p:cNvSpPr txBox="1"/>
          <p:nvPr>
            <p:ph type="title"/>
          </p:nvPr>
        </p:nvSpPr>
        <p:spPr>
          <a:xfrm>
            <a:off x="762000" y="3683000"/>
            <a:ext cx="22860000" cy="6350000"/>
          </a:xfrm>
          <a:prstGeom prst="rect">
            <a:avLst/>
          </a:prstGeom>
        </p:spPr>
        <p:txBody>
          <a:bodyPr/>
          <a:lstStyle>
            <a:lvl1pPr defTabSz="495300">
              <a:defRPr sz="18180"/>
            </a:lvl1pPr>
          </a:lstStyle>
          <a:p>
            <a:pPr/>
            <a:r>
              <a:t>PARTIE III : COMPARAISON PERFORMANCE : AVANT / APRÈS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ARTIE III : AVANT PERFORMANCE (SANS CORRECTIONS) INDEX.HTML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PARTIE III : AVANT PERFORMANCE (SANS CORRECTIONS) INDEX.HTML</a:t>
            </a:r>
          </a:p>
        </p:txBody>
      </p:sp>
      <p:pic>
        <p:nvPicPr>
          <p:cNvPr id="221" name="Capture d’écran 2022-02-26 à 17.11.50.png" descr="Capture d’écran 2022-02-26 à 17.11.50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7714" t="0" r="7714" b="0"/>
          <a:stretch>
            <a:fillRect/>
          </a:stretch>
        </p:blipFill>
        <p:spPr>
          <a:xfrm>
            <a:off x="14302591" y="2483004"/>
            <a:ext cx="9298032" cy="10261428"/>
          </a:xfrm>
          <a:prstGeom prst="rect">
            <a:avLst/>
          </a:prstGeom>
        </p:spPr>
      </p:pic>
      <p:sp>
        <p:nvSpPr>
          <p:cNvPr id="222" name="Texte niveau 1…"/>
          <p:cNvSpPr txBox="1"/>
          <p:nvPr>
            <p:ph type="body" idx="22"/>
          </p:nvPr>
        </p:nvSpPr>
        <p:spPr>
          <a:xfrm>
            <a:off x="762000" y="2471737"/>
            <a:ext cx="11747500" cy="99206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Poids initial de l’une de nos images : </a:t>
            </a:r>
            <a:br/>
            <a:br/>
            <a:br/>
            <a:br/>
            <a:br/>
            <a:br/>
            <a:br/>
            <a:br/>
            <a:br/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CSS initial : </a:t>
            </a:r>
          </a:p>
        </p:txBody>
      </p:sp>
      <p:pic>
        <p:nvPicPr>
          <p:cNvPr id="223" name="Capture d’écran 2022-02-26 à 17.14.45.png" descr="Capture d’écran 2022-02-26 à 17.14.45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7552" y="3333905"/>
            <a:ext cx="4531298" cy="5776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Capture d’écran 2022-02-26 à 17.17.20.png" descr="Capture d’écran 2022-02-26 à 17.17.2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56363" y="9363695"/>
            <a:ext cx="3860801" cy="318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ARTIE III : Après PERFORMANCE (avec CORRECTIONS) INDEX.HTML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PARTIE III : Après PERFORMANCE (avec CORRECTIONS) INDEX.HTML</a:t>
            </a:r>
          </a:p>
        </p:txBody>
      </p:sp>
      <p:pic>
        <p:nvPicPr>
          <p:cNvPr id="227" name="Capture d’écran 2022-02-26 à 17.18.29.png" descr="Capture d’écran 2022-02-26 à 17.18.29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2816" r="0" b="2816"/>
          <a:stretch>
            <a:fillRect/>
          </a:stretch>
        </p:blipFill>
        <p:spPr>
          <a:xfrm>
            <a:off x="13561841" y="2136982"/>
            <a:ext cx="10134595" cy="11184669"/>
          </a:xfrm>
          <a:prstGeom prst="rect">
            <a:avLst/>
          </a:prstGeom>
        </p:spPr>
      </p:pic>
      <p:sp>
        <p:nvSpPr>
          <p:cNvPr id="228" name="Texte niveau 1…"/>
          <p:cNvSpPr txBox="1"/>
          <p:nvPr>
            <p:ph type="body" idx="22"/>
          </p:nvPr>
        </p:nvSpPr>
        <p:spPr>
          <a:xfrm>
            <a:off x="762000" y="2196597"/>
            <a:ext cx="11811000" cy="110655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Compression des images avec l’outil Optimale (Mac) sans perte de qualité afin d’obtenir un gain de poids et donc une image plus rapide à charger : </a:t>
            </a:r>
            <a:br/>
            <a:br/>
            <a:br/>
            <a:br/>
            <a:br/>
            <a:br/>
            <a:br/>
          </a:p>
        </p:txBody>
      </p:sp>
      <p:pic>
        <p:nvPicPr>
          <p:cNvPr id="229" name="Capture d’écran 2022-02-26 à 17.20.54.png" descr="Capture d’écran 2022-02-26 à 17.20.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6597" y="5172885"/>
            <a:ext cx="6294709" cy="7479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ARTIE III : Après PERFORMANCE (avec CORRECTIONS) INDEX.HTML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PARTIE III : Après PERFORMANCE (avec CORRECTIONS) INDEX.HTML</a:t>
            </a:r>
          </a:p>
        </p:txBody>
      </p:sp>
      <p:sp>
        <p:nvSpPr>
          <p:cNvPr id="232" name="Texte niveau 1…"/>
          <p:cNvSpPr txBox="1"/>
          <p:nvPr>
            <p:ph type="body" idx="21"/>
          </p:nvPr>
        </p:nvSpPr>
        <p:spPr>
          <a:xfrm>
            <a:off x="762000" y="2565400"/>
            <a:ext cx="22860000" cy="8585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Un CSS minifié pour aussi un gain en terme de chargement de la page , comme vous le voyait notre CSS ne tient que sur une seule ligne : </a:t>
            </a:r>
          </a:p>
        </p:txBody>
      </p:sp>
      <p:pic>
        <p:nvPicPr>
          <p:cNvPr id="233" name="Capture d’écran 2022-02-26 à 17.24.52.png" descr="Capture d’écran 2022-02-26 à 17.24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2226" y="4056702"/>
            <a:ext cx="12418916" cy="5998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artie iv : Bonne pratique seo / accessibilité : avant / après"/>
          <p:cNvSpPr txBox="1"/>
          <p:nvPr>
            <p:ph type="title"/>
          </p:nvPr>
        </p:nvSpPr>
        <p:spPr>
          <a:xfrm>
            <a:off x="762000" y="3683000"/>
            <a:ext cx="22860000" cy="6350000"/>
          </a:xfrm>
          <a:prstGeom prst="rect">
            <a:avLst/>
          </a:prstGeom>
        </p:spPr>
        <p:txBody>
          <a:bodyPr/>
          <a:lstStyle>
            <a:lvl1pPr defTabSz="478790">
              <a:defRPr sz="17574"/>
            </a:lvl1pPr>
          </a:lstStyle>
          <a:p>
            <a:pPr/>
            <a:r>
              <a:t>Partie iv : Bonne pratique seo / accessibilité : avant / après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ARTIE IV : AVANT CORRECTION PAGE2.HTML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PARTIE IV : AVANT CORRECTION PAGE2.HTML</a:t>
            </a:r>
          </a:p>
        </p:txBody>
      </p:sp>
      <p:sp>
        <p:nvSpPr>
          <p:cNvPr id="238" name="Texte niveau 1…"/>
          <p:cNvSpPr txBox="1"/>
          <p:nvPr>
            <p:ph type="body" idx="22"/>
          </p:nvPr>
        </p:nvSpPr>
        <p:spPr>
          <a:xfrm>
            <a:off x="762000" y="7604893"/>
            <a:ext cx="22860000" cy="149371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Notre menu de navigation sur la page 2 dans sa version initiale</a:t>
            </a:r>
          </a:p>
        </p:txBody>
      </p:sp>
      <p:pic>
        <p:nvPicPr>
          <p:cNvPr id="239" name="Capture d’écran 2022-02-26 à 17.28.24.png" descr="Capture d’écran 2022-02-26 à 17.28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624" y="5632485"/>
            <a:ext cx="23078752" cy="14937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artie iv : après correction page2.html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Partie iv : après correction page2.html</a:t>
            </a:r>
          </a:p>
        </p:txBody>
      </p:sp>
      <p:sp>
        <p:nvSpPr>
          <p:cNvPr id="242" name="Texte niveau 1…"/>
          <p:cNvSpPr txBox="1"/>
          <p:nvPr>
            <p:ph type="body" idx="22"/>
          </p:nvPr>
        </p:nvSpPr>
        <p:spPr>
          <a:xfrm>
            <a:off x="793954" y="7107260"/>
            <a:ext cx="22796092" cy="2266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Notre menu correctement positionné cette fois nous apporte un gain de SEO car le positionnement des blocs s’avèrent important et ont gagne en accessibilité car nous pouvons avoir accès librement à ce menu et donc aux fonctionnalités qui s’en dégagent.</a:t>
            </a:r>
          </a:p>
        </p:txBody>
      </p:sp>
      <p:pic>
        <p:nvPicPr>
          <p:cNvPr id="243" name="Capture d’écran 2022-02-26 à 17.31.58.png" descr="Capture d’écran 2022-02-26 à 17.31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5033295"/>
            <a:ext cx="22860000" cy="1222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artie I : Comparaison seo:…"/>
          <p:cNvSpPr txBox="1"/>
          <p:nvPr>
            <p:ph type="title"/>
          </p:nvPr>
        </p:nvSpPr>
        <p:spPr>
          <a:xfrm>
            <a:off x="762000" y="3683000"/>
            <a:ext cx="22860000" cy="6350000"/>
          </a:xfrm>
          <a:prstGeom prst="rect">
            <a:avLst/>
          </a:prstGeom>
        </p:spPr>
        <p:txBody>
          <a:bodyPr/>
          <a:lstStyle/>
          <a:p>
            <a:pPr defTabSz="536575">
              <a:defRPr sz="19695"/>
            </a:pPr>
            <a:r>
              <a:t>Partie I : Comparaison seo:</a:t>
            </a:r>
          </a:p>
          <a:p>
            <a:pPr defTabSz="536575">
              <a:defRPr sz="19695"/>
            </a:pPr>
            <a:r>
              <a:t>Avant / après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artie i : Avant seo : version initiale (sans correction) index.html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Partie i : Avant seo : version initiale (sans correction) index.html</a:t>
            </a:r>
          </a:p>
        </p:txBody>
      </p:sp>
      <p:pic>
        <p:nvPicPr>
          <p:cNvPr id="175" name="Capture d’écran 2022-02-26 à 15.37.55.png" descr="Capture d’écran 2022-02-26 à 15.37.55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7426" t="0" r="17426" b="0"/>
          <a:stretch>
            <a:fillRect/>
          </a:stretch>
        </p:blipFill>
        <p:spPr>
          <a:xfrm>
            <a:off x="13211157" y="1831227"/>
            <a:ext cx="10532777" cy="11624109"/>
          </a:xfrm>
          <a:prstGeom prst="rect">
            <a:avLst/>
          </a:prstGeom>
        </p:spPr>
      </p:pic>
      <p:sp>
        <p:nvSpPr>
          <p:cNvPr id="176" name="Texte niveau 1…"/>
          <p:cNvSpPr txBox="1"/>
          <p:nvPr>
            <p:ph type="body" idx="22"/>
          </p:nvPr>
        </p:nvSpPr>
        <p:spPr>
          <a:xfrm>
            <a:off x="762000" y="1831227"/>
            <a:ext cx="11811000" cy="116240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Langue du site réglée sur Default : </a:t>
            </a:r>
            <a:br/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Absence de la balise meta robots, balise qui indexe le contenu de notre page sur un moteur de recherche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Balise Title remplie avec un simple « . » : </a:t>
            </a:r>
            <a:br/>
            <a:br/>
            <a:br/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Balise description initiale : </a:t>
            </a:r>
          </a:p>
        </p:txBody>
      </p:sp>
      <p:pic>
        <p:nvPicPr>
          <p:cNvPr id="177" name="Capture d’écran 2022-02-26 à 16.02.58.png" descr="Capture d’écran 2022-02-26 à 16.02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0658" y="10255291"/>
            <a:ext cx="12253684" cy="741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Capture d’écran 2022-02-26 à 15.59.53.png" descr="Capture d’écran 2022-02-26 à 15.59.5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2933" y="7208308"/>
            <a:ext cx="5935853" cy="869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Capture d’écran 2022-02-26 à 15.54.13.png" descr="Capture d’écran 2022-02-26 à 15.54.1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2430" y="2835432"/>
            <a:ext cx="6820369" cy="616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artie i : Apres seo : version améliorée (avec corrections) index.html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Partie i : Apres seo : version améliorée (avec corrections) index.html</a:t>
            </a:r>
          </a:p>
        </p:txBody>
      </p:sp>
      <p:pic>
        <p:nvPicPr>
          <p:cNvPr id="182" name="Capture d’écran 2022-02-26 à 15.47.19.png" descr="Capture d’écran 2022-02-26 à 15.47.19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6990" t="0" r="16990" b="0"/>
          <a:stretch>
            <a:fillRect/>
          </a:stretch>
        </p:blipFill>
        <p:spPr>
          <a:xfrm>
            <a:off x="13203494" y="2075084"/>
            <a:ext cx="10374563" cy="11449502"/>
          </a:xfrm>
          <a:prstGeom prst="rect">
            <a:avLst/>
          </a:prstGeom>
        </p:spPr>
      </p:pic>
      <p:sp>
        <p:nvSpPr>
          <p:cNvPr id="183" name="Texte niveau 1…"/>
          <p:cNvSpPr txBox="1"/>
          <p:nvPr>
            <p:ph type="body" idx="22"/>
          </p:nvPr>
        </p:nvSpPr>
        <p:spPr>
          <a:xfrm>
            <a:off x="762000" y="1988753"/>
            <a:ext cx="11811000" cy="116221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Langue mise sur « Fr » qui est la langue dans laquelle notre site est écrit : </a:t>
            </a:r>
            <a:br/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Présence (en commentaire site n’étant pas hébergé) de la balise robot : </a:t>
            </a:r>
            <a:br/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Balise Title avec un contenu pertinent : </a:t>
            </a:r>
            <a:br/>
            <a:br/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Balise Description avec elle aussi un contenu pertinent : </a:t>
            </a:r>
          </a:p>
        </p:txBody>
      </p:sp>
      <p:pic>
        <p:nvPicPr>
          <p:cNvPr id="184" name="Capture d’écran 2022-02-26 à 16.14.39.png" descr="Capture d’écran 2022-02-26 à 16.14.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0945" y="3628423"/>
            <a:ext cx="4500875" cy="615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Capture d’écran 2022-02-26 à 16.15.58.png" descr="Capture d’écran 2022-02-26 à 16.15.5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330" y="6294512"/>
            <a:ext cx="10447596" cy="317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Capture d’écran 2022-02-26 à 16.18.09.png" descr="Capture d’écran 2022-02-26 à 16.18.0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7819" y="8283991"/>
            <a:ext cx="9857595" cy="563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Capture d’écran 2022-02-26 à 16.19.42.png" descr="Capture d’écran 2022-02-26 à 16.19.4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6704" y="11636419"/>
            <a:ext cx="11874214" cy="717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Les bonnes pratiques / améliorations précédentes Sont bien évidemment appliquer à la deuxième page de votre site web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30200">
              <a:defRPr sz="5360"/>
            </a:pPr>
            <a:r>
              <a:t>Les bonnes pratiques / améliorations précédentes Sont bien évidemment appliquer à la deuxième page de votre site web.</a:t>
            </a:r>
          </a:p>
          <a:p>
            <a:pPr defTabSz="330200">
              <a:defRPr sz="5360"/>
            </a:pPr>
            <a:r>
              <a:t>Votre </a:t>
            </a:r>
          </a:p>
        </p:txBody>
      </p:sp>
      <p:sp>
        <p:nvSpPr>
          <p:cNvPr id="190" name="Gilles Allai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spcBef>
                <a:spcPts val="0"/>
              </a:spcBef>
              <a:defRPr cap="none" sz="8700">
                <a:solidFill>
                  <a:srgbClr val="838787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191" name="Texte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47700">
              <a:spcBef>
                <a:spcPts val="0"/>
              </a:spcBef>
              <a:defRPr spc="100" sz="3600">
                <a:solidFill>
                  <a:srgbClr val="838787"/>
                </a:solidFill>
              </a:defRPr>
            </a:lvl1pPr>
          </a:lstStyle>
          <a:p>
            <a:pPr/>
            <a:r>
              <a:t>Partie i : comparaison seo : avant / après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artie ii : comparaison accessibilité : avant / après"/>
          <p:cNvSpPr txBox="1"/>
          <p:nvPr>
            <p:ph type="title"/>
          </p:nvPr>
        </p:nvSpPr>
        <p:spPr>
          <a:xfrm>
            <a:off x="762000" y="3683000"/>
            <a:ext cx="22860000" cy="6350000"/>
          </a:xfrm>
          <a:prstGeom prst="rect">
            <a:avLst/>
          </a:prstGeom>
        </p:spPr>
        <p:txBody>
          <a:bodyPr/>
          <a:lstStyle>
            <a:lvl1pPr defTabSz="503555">
              <a:defRPr sz="18483"/>
            </a:lvl1pPr>
          </a:lstStyle>
          <a:p>
            <a:pPr/>
            <a:r>
              <a:t>Partie ii : comparaison accessibilité : avant / après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artie ii : avant accessibilité (sans corrections) index.html / page2.html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Partie ii : avant accessibilité (sans corrections) index.html / page2.html</a:t>
            </a:r>
          </a:p>
        </p:txBody>
      </p:sp>
      <p:pic>
        <p:nvPicPr>
          <p:cNvPr id="196" name="Capture d’écran 2022-02-26 à 16.25.53.png" descr="Capture d’écran 2022-02-26 à 16.25.53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4017" t="0" r="24017" b="0"/>
          <a:stretch>
            <a:fillRect/>
          </a:stretch>
        </p:blipFill>
        <p:spPr>
          <a:xfrm>
            <a:off x="13560509" y="2029848"/>
            <a:ext cx="10063564" cy="11106278"/>
          </a:xfrm>
          <a:prstGeom prst="rect">
            <a:avLst/>
          </a:prstGeom>
        </p:spPr>
      </p:pic>
      <p:sp>
        <p:nvSpPr>
          <p:cNvPr id="197" name="Texte niveau 1…"/>
          <p:cNvSpPr txBox="1"/>
          <p:nvPr>
            <p:ph type="body" idx="22"/>
          </p:nvPr>
        </p:nvSpPr>
        <p:spPr>
          <a:xfrm>
            <a:off x="762000" y="1780529"/>
            <a:ext cx="11811000" cy="111061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Couleurs :</a:t>
            </a:r>
            <a:br/>
            <a:br/>
            <a:br/>
            <a:br/>
            <a:br/>
            <a:br/>
            <a:br/>
            <a:br/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Formulaire initial : </a:t>
            </a:r>
            <a:br/>
            <a:br/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Balise img initiale : </a:t>
            </a:r>
          </a:p>
        </p:txBody>
      </p:sp>
      <p:pic>
        <p:nvPicPr>
          <p:cNvPr id="198" name="Capture d’écran 2022-02-26 à 16.30.32.png" descr="Capture d’écran 2022-02-26 à 16.30.3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6226" y="2723946"/>
            <a:ext cx="5118101" cy="314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Capture d’écran 2022-02-26 à 16.30.48.png" descr="Capture d’écran 2022-02-26 à 16.30.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73091" y="1900316"/>
            <a:ext cx="4371440" cy="5865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Capture d’écran 2022-02-26 à 16.34.39.png" descr="Capture d’écran 2022-02-26 à 16.34.3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7615" y="9502099"/>
            <a:ext cx="7802663" cy="850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Capture d’écran 2022-02-26 à 16.35.57.png" descr="Capture d’écran 2022-02-26 à 16.35.57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55260" y="10949658"/>
            <a:ext cx="6007101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Capture d’écran 2022-02-26 à 16.52.17.png" descr="Capture d’écran 2022-02-26 à 16.52.1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272781" y="8741820"/>
            <a:ext cx="3603283" cy="512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artie ii : après accessibilité (avec correction) index.html / page2.html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Partie ii : après accessibilité (avec correction) index.html / page2.html</a:t>
            </a:r>
          </a:p>
        </p:txBody>
      </p:sp>
      <p:pic>
        <p:nvPicPr>
          <p:cNvPr id="205" name="Capture d’écran 2022-02-26 à 16.38.54.png" descr="Capture d’écran 2022-02-26 à 16.38.54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5655" t="0" r="25655" b="0"/>
          <a:stretch>
            <a:fillRect/>
          </a:stretch>
        </p:blipFill>
        <p:spPr>
          <a:xfrm>
            <a:off x="13408265" y="2064708"/>
            <a:ext cx="9891778" cy="10916692"/>
          </a:xfrm>
          <a:prstGeom prst="rect">
            <a:avLst/>
          </a:prstGeom>
        </p:spPr>
      </p:pic>
      <p:sp>
        <p:nvSpPr>
          <p:cNvPr id="206" name="Texte niveau 1…"/>
          <p:cNvSpPr txBox="1"/>
          <p:nvPr>
            <p:ph type="body" idx="22"/>
          </p:nvPr>
        </p:nvSpPr>
        <p:spPr>
          <a:xfrm>
            <a:off x="762000" y="2185358"/>
            <a:ext cx="11811000" cy="10675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Contraste couleurs premier et arrière plan corrigée et passée à un niveau AAA ce qui permet de rendre le texte bien visible : </a:t>
            </a:r>
            <a:br/>
            <a:br/>
            <a:br/>
            <a:br/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Placeholder ajouté aux inputs de notre formulaire afin d’aider l’utilisateur à rentrer de bonnes informations : </a:t>
            </a:r>
          </a:p>
        </p:txBody>
      </p:sp>
      <p:pic>
        <p:nvPicPr>
          <p:cNvPr id="207" name="Capture d’écran 2022-02-26 à 16.47.06.png" descr="Capture d’écran 2022-02-26 à 16.47.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7406" y="5565987"/>
            <a:ext cx="2420085" cy="972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Capture d’écran 2022-02-26 à 16.47.41.png" descr="Capture d’écran 2022-02-26 à 16.47.4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6126" y="4483251"/>
            <a:ext cx="7259609" cy="724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Capture d’écran 2022-02-26 à 16.48.38.png" descr="Capture d’écran 2022-02-26 à 16.48.3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92549" y="3567966"/>
            <a:ext cx="1293902" cy="2554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Capture d’écran 2022-02-26 à 16.49.52.png" descr="Capture d’écran 2022-02-26 à 16.49.5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30344" y="10087030"/>
            <a:ext cx="4455831" cy="2435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Capture d’écran 2022-02-26 à 16.51.42.png" descr="Capture d’écran 2022-02-26 à 16.51.4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87727" y="10306626"/>
            <a:ext cx="3607123" cy="537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artie ii : après accessibilité (avec correction) index.html / page2.html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Partie ii : après accessibilité (avec correction) index.html / page2.html</a:t>
            </a:r>
          </a:p>
        </p:txBody>
      </p:sp>
      <p:sp>
        <p:nvSpPr>
          <p:cNvPr id="214" name="Texte niveau 1…"/>
          <p:cNvSpPr txBox="1"/>
          <p:nvPr>
            <p:ph type="body" idx="21"/>
          </p:nvPr>
        </p:nvSpPr>
        <p:spPr>
          <a:xfrm>
            <a:off x="762000" y="1897739"/>
            <a:ext cx="22860000" cy="10548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Attribut ALT apporté aux images / TITLE pour les liens afin d’avoir une info bulle si l’image ne charge pas / être lu par un outil de technologie d’assistance : </a:t>
            </a:r>
            <a:br/>
            <a:br/>
            <a:br/>
            <a:br/>
            <a:br/>
            <a:br/>
            <a:br/>
            <a:br/>
          </a:p>
        </p:txBody>
      </p:sp>
      <p:pic>
        <p:nvPicPr>
          <p:cNvPr id="215" name="Capture d’écran 2022-02-26 à 17.05.19.png" descr="Capture d’écran 2022-02-26 à 17.05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918" y="5117257"/>
            <a:ext cx="9562336" cy="448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Capture d’écran 2022-02-26 à 17.07.15.png" descr="Capture d’écran 2022-02-26 à 17.07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75611" y="4960358"/>
            <a:ext cx="9445339" cy="4800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