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10287000" cx="18288000"/>
  <p:notesSz cx="6858000" cy="9144000"/>
  <p:embeddedFontLst>
    <p:embeddedFont>
      <p:font typeface="Raleway"/>
      <p:regular r:id="rId49"/>
      <p:bold r:id="rId50"/>
      <p:italic r:id="rId51"/>
      <p:boldItalic r:id="rId52"/>
    </p:embeddedFont>
    <p:embeddedFont>
      <p:font typeface="Cormorant Garamond"/>
      <p:regular r:id="rId53"/>
      <p:bold r:id="rId54"/>
      <p:italic r:id="rId55"/>
      <p:boldItalic r:id="rId56"/>
    </p:embeddedFont>
    <p:embeddedFont>
      <p:font typeface="Cormorant Garamond SemiBold"/>
      <p:regular r:id="rId57"/>
      <p:bold r:id="rId58"/>
      <p:italic r:id="rId59"/>
      <p:boldItalic r:id="rId60"/>
    </p:embeddedFont>
    <p:embeddedFont>
      <p:font typeface="Montserrat"/>
      <p:regular r:id="rId61"/>
      <p:bold r:id="rId62"/>
      <p:italic r:id="rId63"/>
      <p:boldItalic r:id="rId64"/>
    </p:embeddedFont>
    <p:embeddedFont>
      <p:font typeface="Cormorant Garamond Medium"/>
      <p:regular r:id="rId65"/>
      <p:bold r:id="rId66"/>
      <p:italic r:id="rId67"/>
      <p:boldItalic r:id="rId68"/>
    </p:embeddedFont>
    <p:embeddedFont>
      <p:font typeface="Merriweather"/>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67BBFF-6EE9-4F37-93DC-90FA56DB9437}">
  <a:tblStyle styleId="{CB67BBFF-6EE9-4F37-93DC-90FA56DB943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BBA8489-475B-4289-A839-7DBCD599E20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C58EFDC-019A-4CA7-BE72-78AB6E14B00B}" styleName="Table_2">
    <a:wholeTbl>
      <a:tcTxStyle b="off" i="off">
        <a:font>
          <a:latin typeface="Calibri"/>
          <a:ea typeface="Calibri"/>
          <a:cs typeface="Calibri"/>
        </a:font>
        <a:srgbClr val="16433D"/>
      </a:tcTxStyle>
      <a:tcStyle>
        <a:tcBdr>
          <a:left>
            <a:ln cap="flat" cmpd="sng" w="12700">
              <a:solidFill>
                <a:srgbClr val="16433D"/>
              </a:solidFill>
              <a:prstDash val="solid"/>
              <a:round/>
              <a:headEnd len="sm" w="sm" type="none"/>
              <a:tailEnd len="sm" w="sm" type="none"/>
            </a:ln>
          </a:left>
          <a:right>
            <a:ln cap="flat" cmpd="sng" w="12700">
              <a:solidFill>
                <a:srgbClr val="16433D"/>
              </a:solidFill>
              <a:prstDash val="solid"/>
              <a:round/>
              <a:headEnd len="sm" w="sm" type="none"/>
              <a:tailEnd len="sm" w="sm" type="none"/>
            </a:ln>
          </a:right>
          <a:top>
            <a:ln cap="flat" cmpd="sng" w="12700">
              <a:solidFill>
                <a:srgbClr val="16433D"/>
              </a:solidFill>
              <a:prstDash val="solid"/>
              <a:round/>
              <a:headEnd len="sm" w="sm" type="none"/>
              <a:tailEnd len="sm" w="sm" type="none"/>
            </a:ln>
          </a:top>
          <a:bottom>
            <a:ln cap="flat" cmpd="sng" w="12700">
              <a:solidFill>
                <a:srgbClr val="16433D"/>
              </a:solidFill>
              <a:prstDash val="solid"/>
              <a:round/>
              <a:headEnd len="sm" w="sm" type="none"/>
              <a:tailEnd len="sm" w="sm" type="none"/>
            </a:ln>
          </a:bottom>
          <a:insideH>
            <a:ln cap="flat" cmpd="sng" w="12700">
              <a:solidFill>
                <a:srgbClr val="16433D"/>
              </a:solidFill>
              <a:prstDash val="solid"/>
              <a:round/>
              <a:headEnd len="sm" w="sm" type="none"/>
              <a:tailEnd len="sm" w="sm" type="none"/>
            </a:ln>
          </a:insideH>
          <a:insideV>
            <a:ln cap="flat" cmpd="sng" w="12700">
              <a:solidFill>
                <a:srgbClr val="16433D"/>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Merriweather-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Merriweather-italic.fntdata"/><Relationship Id="rId70" Type="http://schemas.openxmlformats.org/officeDocument/2006/relationships/font" Target="fonts/Merriweather-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bold.fntdata"/><Relationship Id="rId61" Type="http://schemas.openxmlformats.org/officeDocument/2006/relationships/font" Target="fonts/Montserrat-regular.fntdata"/><Relationship Id="rId20" Type="http://schemas.openxmlformats.org/officeDocument/2006/relationships/slide" Target="slides/slide14.xml"/><Relationship Id="rId64" Type="http://schemas.openxmlformats.org/officeDocument/2006/relationships/font" Target="fonts/Montserrat-boldItalic.fntdata"/><Relationship Id="rId63" Type="http://schemas.openxmlformats.org/officeDocument/2006/relationships/font" Target="fonts/Montserrat-italic.fntdata"/><Relationship Id="rId22" Type="http://schemas.openxmlformats.org/officeDocument/2006/relationships/slide" Target="slides/slide16.xml"/><Relationship Id="rId66" Type="http://schemas.openxmlformats.org/officeDocument/2006/relationships/font" Target="fonts/CormorantGaramondMedium-bold.fntdata"/><Relationship Id="rId21" Type="http://schemas.openxmlformats.org/officeDocument/2006/relationships/slide" Target="slides/slide15.xml"/><Relationship Id="rId65" Type="http://schemas.openxmlformats.org/officeDocument/2006/relationships/font" Target="fonts/CormorantGaramondMedium-regular.fntdata"/><Relationship Id="rId24" Type="http://schemas.openxmlformats.org/officeDocument/2006/relationships/slide" Target="slides/slide18.xml"/><Relationship Id="rId68" Type="http://schemas.openxmlformats.org/officeDocument/2006/relationships/font" Target="fonts/CormorantGaramondMedium-boldItalic.fntdata"/><Relationship Id="rId23" Type="http://schemas.openxmlformats.org/officeDocument/2006/relationships/slide" Target="slides/slide17.xml"/><Relationship Id="rId67" Type="http://schemas.openxmlformats.org/officeDocument/2006/relationships/font" Target="fonts/CormorantGaramondMedium-italic.fntdata"/><Relationship Id="rId60" Type="http://schemas.openxmlformats.org/officeDocument/2006/relationships/font" Target="fonts/CormorantGaramondSemiBold-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erriweather-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CormorantGaramond-regular.fntdata"/><Relationship Id="rId52" Type="http://schemas.openxmlformats.org/officeDocument/2006/relationships/font" Target="fonts/Raleway-boldItalic.fntdata"/><Relationship Id="rId11" Type="http://schemas.openxmlformats.org/officeDocument/2006/relationships/slide" Target="slides/slide5.xml"/><Relationship Id="rId55" Type="http://schemas.openxmlformats.org/officeDocument/2006/relationships/font" Target="fonts/CormorantGaramond-italic.fntdata"/><Relationship Id="rId10" Type="http://schemas.openxmlformats.org/officeDocument/2006/relationships/slide" Target="slides/slide4.xml"/><Relationship Id="rId54" Type="http://schemas.openxmlformats.org/officeDocument/2006/relationships/font" Target="fonts/CormorantGaramond-bold.fntdata"/><Relationship Id="rId13" Type="http://schemas.openxmlformats.org/officeDocument/2006/relationships/slide" Target="slides/slide7.xml"/><Relationship Id="rId57" Type="http://schemas.openxmlformats.org/officeDocument/2006/relationships/font" Target="fonts/CormorantGaramondSemiBold-regular.fntdata"/><Relationship Id="rId12" Type="http://schemas.openxmlformats.org/officeDocument/2006/relationships/slide" Target="slides/slide6.xml"/><Relationship Id="rId56" Type="http://schemas.openxmlformats.org/officeDocument/2006/relationships/font" Target="fonts/CormorantGaramond-boldItalic.fntdata"/><Relationship Id="rId15" Type="http://schemas.openxmlformats.org/officeDocument/2006/relationships/slide" Target="slides/slide9.xml"/><Relationship Id="rId59" Type="http://schemas.openxmlformats.org/officeDocument/2006/relationships/font" Target="fonts/CormorantGaramondSemiBold-italic.fntdata"/><Relationship Id="rId14" Type="http://schemas.openxmlformats.org/officeDocument/2006/relationships/slide" Target="slides/slide8.xml"/><Relationship Id="rId58" Type="http://schemas.openxmlformats.org/officeDocument/2006/relationships/font" Target="fonts/CormorantGaramond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1439504ed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1c1439504ed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ba4490a87_2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US">
                <a:solidFill>
                  <a:schemeClr val="dk1"/>
                </a:solidFill>
              </a:rPr>
              <a:t>Training and test split:</a:t>
            </a:r>
            <a:endParaRPr>
              <a:solidFill>
                <a:schemeClr val="dk1"/>
              </a:solidFill>
            </a:endParaRPr>
          </a:p>
          <a:p>
            <a:pPr indent="0" lvl="0" marL="0" rtl="0" algn="l">
              <a:spcBef>
                <a:spcPts val="0"/>
              </a:spcBef>
              <a:spcAft>
                <a:spcPts val="0"/>
              </a:spcAft>
              <a:buSzPts val="1100"/>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70 - ( 38 + 32)</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18 - ( 9 + 9)</a:t>
            </a:r>
            <a:endParaRPr/>
          </a:p>
        </p:txBody>
      </p:sp>
      <p:sp>
        <p:nvSpPr>
          <p:cNvPr id="223" name="Google Shape;223;g22ba4490a87_2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1f834362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1e1f834362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1f834362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1e1f834362f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ba4490a87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22ba4490a87_2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2ba4490a87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22ba4490a87_2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1f834362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1e1f834362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ba4490a87_2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22ba4490a87_2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ba4490a87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22ba4490a87_2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ba4490a87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22ba4490a87_2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ba4490a87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g22ba4490a87_2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ba4490a87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g22ba4490a87_2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ba4490a87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22ba4490a87_2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ba4490a87_2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22ba4490a87_2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ba4490a87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g22ba4490a87_2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ba4490a87_2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22ba4490a87_2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2ba4490a87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g22ba4490a87_2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ba4490a87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g22ba4490a87_2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ba4490a87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g22ba4490a87_2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ba4490a87_2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g22ba4490a87_2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ba4490a87_2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2" name="Google Shape;432;g22ba4490a87_2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2ba4490a87_2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g22ba4490a87_2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2ba4490a87_2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P1: 1 - 7</a:t>
            </a:r>
            <a:endParaRPr/>
          </a:p>
          <a:p>
            <a:pPr indent="0" lvl="0" marL="0" rtl="0" algn="l">
              <a:lnSpc>
                <a:spcPct val="100000"/>
              </a:lnSpc>
              <a:spcBef>
                <a:spcPts val="0"/>
              </a:spcBef>
              <a:spcAft>
                <a:spcPts val="0"/>
              </a:spcAft>
              <a:buSzPts val="1100"/>
              <a:buNone/>
            </a:pPr>
            <a:r>
              <a:rPr lang="en-US"/>
              <a:t>P2: 8 - 10</a:t>
            </a:r>
            <a:endParaRPr/>
          </a:p>
          <a:p>
            <a:pPr indent="0" lvl="0" marL="0" rtl="0" algn="l">
              <a:lnSpc>
                <a:spcPct val="100000"/>
              </a:lnSpc>
              <a:spcBef>
                <a:spcPts val="0"/>
              </a:spcBef>
              <a:spcAft>
                <a:spcPts val="0"/>
              </a:spcAft>
              <a:buSzPts val="1100"/>
              <a:buNone/>
            </a:pPr>
            <a:r>
              <a:rPr lang="en-US"/>
              <a:t>P3: 11 - 12, 38 - 41</a:t>
            </a:r>
            <a:endParaRPr/>
          </a:p>
          <a:p>
            <a:pPr indent="0" lvl="0" marL="0" rtl="0" algn="l">
              <a:lnSpc>
                <a:spcPct val="100000"/>
              </a:lnSpc>
              <a:spcBef>
                <a:spcPts val="0"/>
              </a:spcBef>
              <a:spcAft>
                <a:spcPts val="0"/>
              </a:spcAft>
              <a:buSzPts val="1100"/>
              <a:buNone/>
            </a:pPr>
            <a:r>
              <a:rPr lang="en-US"/>
              <a:t>P4: 32 - 37</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P5: 13 - 18</a:t>
            </a:r>
            <a:endParaRPr/>
          </a:p>
          <a:p>
            <a:pPr indent="0" lvl="0" marL="0" rtl="0" algn="l">
              <a:lnSpc>
                <a:spcPct val="100000"/>
              </a:lnSpc>
              <a:spcBef>
                <a:spcPts val="0"/>
              </a:spcBef>
              <a:spcAft>
                <a:spcPts val="0"/>
              </a:spcAft>
              <a:buSzPts val="1100"/>
              <a:buNone/>
            </a:pPr>
            <a:r>
              <a:rPr lang="en-US"/>
              <a:t>P6: 19 - 22</a:t>
            </a:r>
            <a:endParaRPr/>
          </a:p>
          <a:p>
            <a:pPr indent="0" lvl="0" marL="0" rtl="0" algn="l">
              <a:lnSpc>
                <a:spcPct val="100000"/>
              </a:lnSpc>
              <a:spcBef>
                <a:spcPts val="0"/>
              </a:spcBef>
              <a:spcAft>
                <a:spcPts val="0"/>
              </a:spcAft>
              <a:buSzPts val="1100"/>
              <a:buNone/>
            </a:pPr>
            <a:r>
              <a:rPr lang="en-US"/>
              <a:t>P7: 23 - 27</a:t>
            </a:r>
            <a:endParaRPr/>
          </a:p>
          <a:p>
            <a:pPr indent="0" lvl="0" marL="0" rtl="0" algn="l">
              <a:lnSpc>
                <a:spcPct val="100000"/>
              </a:lnSpc>
              <a:spcBef>
                <a:spcPts val="0"/>
              </a:spcBef>
              <a:spcAft>
                <a:spcPts val="0"/>
              </a:spcAft>
              <a:buSzPts val="1100"/>
              <a:buNone/>
            </a:pPr>
            <a:r>
              <a:rPr lang="en-US"/>
              <a:t>P8: 28 - 31</a:t>
            </a:r>
            <a:endParaRPr/>
          </a:p>
        </p:txBody>
      </p:sp>
      <p:sp>
        <p:nvSpPr>
          <p:cNvPr id="454" name="Google Shape;454;g22ba4490a87_2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2ba4490a87_2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g22ba4490a87_2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2ba4490a87_2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6" name="Google Shape;476;g22ba4490a87_2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2ba4490a87_2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7" name="Google Shape;487;g22ba4490a87_2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2ba4490a87_2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8" name="Google Shape;498;g22ba4490a87_2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2ba4490a87_2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0" name="Google Shape;510;g22ba4490a87_2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2ba4490a87_2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0" name="Google Shape;520;g22ba4490a87_2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2ba4490a87_2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2" name="Google Shape;532;g22ba4490a87_2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2c0cc601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3" name="Google Shape;543;g22c0cc6016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2c0cc6016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5" name="Google Shape;555;g22c0cc6016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2ba4490a87_2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5" name="Google Shape;565;g22ba4490a87_2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2ba4490a87_2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579" name="Google Shape;579;g22ba4490a87_2_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f57664f85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20f57664f85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ba4490a8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22ba4490a87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ba4490a87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22ba4490a87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ba4490a87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US">
                <a:solidFill>
                  <a:schemeClr val="dk1"/>
                </a:solidFill>
              </a:rPr>
              <a:t>Training and test split:</a:t>
            </a:r>
            <a:endParaRPr>
              <a:solidFill>
                <a:schemeClr val="dk1"/>
              </a:solidFill>
            </a:endParaRPr>
          </a:p>
          <a:p>
            <a:pPr indent="0" lvl="0" marL="0" rtl="0" algn="l">
              <a:spcBef>
                <a:spcPts val="0"/>
              </a:spcBef>
              <a:spcAft>
                <a:spcPts val="0"/>
              </a:spcAft>
              <a:buSzPts val="1100"/>
              <a:buNone/>
            </a:pP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70 - ( 38 + 32)</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18 - ( 9 + 9)</a:t>
            </a:r>
            <a:endParaRPr/>
          </a:p>
        </p:txBody>
      </p:sp>
      <p:sp>
        <p:nvSpPr>
          <p:cNvPr id="196" name="Google Shape;196;g22ba4490a87_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ba4490a87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22ba4490a87_2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bit.ly/3M8NRWd"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hyperlink" Target="https://codalab.lisn.upsaclay.fr/competitions/11092"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D6C6D"/>
        </a:solidFill>
      </p:bgPr>
    </p:bg>
    <p:spTree>
      <p:nvGrpSpPr>
        <p:cNvPr id="83" name="Shape 83"/>
        <p:cNvGrpSpPr/>
        <p:nvPr/>
      </p:nvGrpSpPr>
      <p:grpSpPr>
        <a:xfrm>
          <a:off x="0" y="0"/>
          <a:ext cx="0" cy="0"/>
          <a:chOff x="0" y="0"/>
          <a:chExt cx="0" cy="0"/>
        </a:xfrm>
      </p:grpSpPr>
      <p:cxnSp>
        <p:nvCxnSpPr>
          <p:cNvPr id="84" name="Google Shape;84;p13"/>
          <p:cNvCxnSpPr/>
          <p:nvPr/>
        </p:nvCxnSpPr>
        <p:spPr>
          <a:xfrm>
            <a:off x="0" y="5257800"/>
            <a:ext cx="18288000" cy="0"/>
          </a:xfrm>
          <a:prstGeom prst="straightConnector1">
            <a:avLst/>
          </a:prstGeom>
          <a:noFill/>
          <a:ln cap="flat" cmpd="sng" w="38100">
            <a:solidFill>
              <a:srgbClr val="2E3F42"/>
            </a:solidFill>
            <a:prstDash val="solid"/>
            <a:round/>
            <a:headEnd len="sm" w="sm" type="none"/>
            <a:tailEnd len="sm" w="sm" type="none"/>
          </a:ln>
        </p:spPr>
      </p:cxnSp>
      <p:sp>
        <p:nvSpPr>
          <p:cNvPr id="85" name="Google Shape;85;p13"/>
          <p:cNvSpPr txBox="1"/>
          <p:nvPr/>
        </p:nvSpPr>
        <p:spPr>
          <a:xfrm>
            <a:off x="2210850" y="1555925"/>
            <a:ext cx="13866300" cy="1477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990"/>
              <a:buFont typeface="Arial"/>
              <a:buNone/>
            </a:pPr>
            <a:r>
              <a:rPr b="1" lang="en-US" sz="4800">
                <a:solidFill>
                  <a:srgbClr val="C8D3D4"/>
                </a:solidFill>
                <a:latin typeface="Merriweather"/>
                <a:ea typeface="Merriweather"/>
                <a:cs typeface="Merriweather"/>
                <a:sym typeface="Merriweather"/>
              </a:rPr>
              <a:t>Multimodal assessment of Abusive Content : A deep learning approach</a:t>
            </a:r>
            <a:endParaRPr b="0" i="0" sz="1400" u="none" cap="none" strike="noStrike">
              <a:solidFill>
                <a:srgbClr val="C8D3D4"/>
              </a:solidFill>
              <a:latin typeface="Arial"/>
              <a:ea typeface="Arial"/>
              <a:cs typeface="Arial"/>
              <a:sym typeface="Arial"/>
            </a:endParaRPr>
          </a:p>
        </p:txBody>
      </p:sp>
      <p:sp>
        <p:nvSpPr>
          <p:cNvPr id="86" name="Google Shape;86;p13"/>
          <p:cNvSpPr txBox="1"/>
          <p:nvPr/>
        </p:nvSpPr>
        <p:spPr>
          <a:xfrm>
            <a:off x="0" y="7481875"/>
            <a:ext cx="18288000" cy="1847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US" sz="3000">
                <a:solidFill>
                  <a:srgbClr val="D8DEDF"/>
                </a:solidFill>
                <a:latin typeface="Raleway"/>
                <a:ea typeface="Raleway"/>
                <a:cs typeface="Raleway"/>
                <a:sym typeface="Raleway"/>
              </a:rPr>
              <a:t>Guided by</a:t>
            </a:r>
            <a:r>
              <a:rPr lang="en-US" sz="3000">
                <a:solidFill>
                  <a:srgbClr val="D8DEDF"/>
                </a:solidFill>
                <a:latin typeface="Raleway"/>
                <a:ea typeface="Raleway"/>
                <a:cs typeface="Raleway"/>
                <a:sym typeface="Raleway"/>
              </a:rPr>
              <a:t> </a:t>
            </a:r>
            <a:endParaRPr sz="3000">
              <a:solidFill>
                <a:srgbClr val="D8DEDF"/>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US" sz="3000">
                <a:solidFill>
                  <a:srgbClr val="D8DEDF"/>
                </a:solidFill>
                <a:latin typeface="Raleway"/>
                <a:ea typeface="Raleway"/>
                <a:cs typeface="Raleway"/>
                <a:sym typeface="Raleway"/>
              </a:rPr>
              <a:t>Dr Premjith B, Assistant Professor, </a:t>
            </a:r>
            <a:endParaRPr sz="3000">
              <a:solidFill>
                <a:srgbClr val="D8DEDF"/>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US" sz="3000">
                <a:solidFill>
                  <a:srgbClr val="D8DEDF"/>
                </a:solidFill>
                <a:latin typeface="Raleway"/>
                <a:ea typeface="Raleway"/>
                <a:cs typeface="Raleway"/>
                <a:sym typeface="Raleway"/>
              </a:rPr>
              <a:t>Dr Sowmya V, Assistant Professor (SG)</a:t>
            </a:r>
            <a:endParaRPr sz="3000">
              <a:solidFill>
                <a:srgbClr val="D8DEDF"/>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rPr lang="en-US" sz="3000">
                <a:solidFill>
                  <a:srgbClr val="D8DEDF"/>
                </a:solidFill>
                <a:latin typeface="Raleway"/>
                <a:ea typeface="Raleway"/>
                <a:cs typeface="Raleway"/>
                <a:sym typeface="Raleway"/>
              </a:rPr>
              <a:t>Dr Jyothish Lal G, Assistant Professor</a:t>
            </a:r>
            <a:endParaRPr b="1" sz="2300">
              <a:solidFill>
                <a:srgbClr val="D8DEDF"/>
              </a:solidFill>
              <a:latin typeface="Raleway"/>
              <a:ea typeface="Raleway"/>
              <a:cs typeface="Raleway"/>
              <a:sym typeface="Raleway"/>
            </a:endParaRPr>
          </a:p>
        </p:txBody>
      </p:sp>
      <p:cxnSp>
        <p:nvCxnSpPr>
          <p:cNvPr id="87" name="Google Shape;87;p13"/>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88" name="Google Shape;88;p13"/>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224" name="Shape 224"/>
        <p:cNvGrpSpPr/>
        <p:nvPr/>
      </p:nvGrpSpPr>
      <p:grpSpPr>
        <a:xfrm>
          <a:off x="0" y="0"/>
          <a:ext cx="0" cy="0"/>
          <a:chOff x="0" y="0"/>
          <a:chExt cx="0" cy="0"/>
        </a:xfrm>
      </p:grpSpPr>
      <p:sp>
        <p:nvSpPr>
          <p:cNvPr id="225" name="Google Shape;225;p22"/>
          <p:cNvSpPr txBox="1"/>
          <p:nvPr/>
        </p:nvSpPr>
        <p:spPr>
          <a:xfrm>
            <a:off x="0" y="3400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Dataset Description</a:t>
            </a:r>
            <a:endParaRPr sz="9000">
              <a:solidFill>
                <a:srgbClr val="2E3F42"/>
              </a:solidFill>
              <a:latin typeface="Cormorant Garamond Medium"/>
              <a:ea typeface="Cormorant Garamond Medium"/>
              <a:cs typeface="Cormorant Garamond Medium"/>
              <a:sym typeface="Cormorant Garamond Medium"/>
            </a:endParaRPr>
          </a:p>
        </p:txBody>
      </p:sp>
      <p:sp>
        <p:nvSpPr>
          <p:cNvPr id="226" name="Google Shape;226;p22"/>
          <p:cNvSpPr txBox="1"/>
          <p:nvPr/>
        </p:nvSpPr>
        <p:spPr>
          <a:xfrm>
            <a:off x="988650" y="4384000"/>
            <a:ext cx="16310700" cy="661800"/>
          </a:xfrm>
          <a:prstGeom prst="rect">
            <a:avLst/>
          </a:prstGeom>
          <a:noFill/>
          <a:ln>
            <a:noFill/>
          </a:ln>
        </p:spPr>
        <p:txBody>
          <a:bodyPr anchorCtr="0" anchor="t" bIns="0" lIns="0" spcFirstLastPara="1" rIns="0" wrap="square" tIns="0">
            <a:spAutoFit/>
          </a:bodyPr>
          <a:lstStyle/>
          <a:p>
            <a:pPr indent="0" lvl="0" marL="457200" rtl="0" algn="l">
              <a:lnSpc>
                <a:spcPct val="90000"/>
              </a:lnSpc>
              <a:spcBef>
                <a:spcPts val="1000"/>
              </a:spcBef>
              <a:spcAft>
                <a:spcPts val="0"/>
              </a:spcAft>
              <a:buNone/>
            </a:pPr>
            <a:r>
              <a:t/>
            </a:r>
            <a:endParaRPr b="1" sz="4300">
              <a:solidFill>
                <a:srgbClr val="334147"/>
              </a:solidFill>
              <a:latin typeface="Raleway"/>
              <a:ea typeface="Raleway"/>
              <a:cs typeface="Raleway"/>
              <a:sym typeface="Raleway"/>
            </a:endParaRPr>
          </a:p>
        </p:txBody>
      </p:sp>
      <p:cxnSp>
        <p:nvCxnSpPr>
          <p:cNvPr id="227" name="Google Shape;227;p22"/>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28" name="Google Shape;228;p22"/>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29" name="Google Shape;229;p22"/>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30" name="Google Shape;230;p22"/>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graphicFrame>
        <p:nvGraphicFramePr>
          <p:cNvPr id="231" name="Google Shape;231;p22"/>
          <p:cNvGraphicFramePr/>
          <p:nvPr/>
        </p:nvGraphicFramePr>
        <p:xfrm>
          <a:off x="863550" y="1857700"/>
          <a:ext cx="3000000" cy="3000000"/>
        </p:xfrm>
        <a:graphic>
          <a:graphicData uri="http://schemas.openxmlformats.org/drawingml/2006/table">
            <a:tbl>
              <a:tblPr>
                <a:noFill/>
                <a:tableStyleId>{CB67BBFF-6EE9-4F37-93DC-90FA56DB9437}</a:tableStyleId>
              </a:tblPr>
              <a:tblGrid>
                <a:gridCol w="4557375"/>
                <a:gridCol w="2558775"/>
              </a:tblGrid>
              <a:tr h="798775">
                <a:tc>
                  <a:txBody>
                    <a:bodyPr/>
                    <a:lstStyle/>
                    <a:p>
                      <a:pPr indent="0" lvl="0" marL="0" rtl="0" algn="just">
                        <a:lnSpc>
                          <a:spcPct val="115000"/>
                        </a:lnSpc>
                        <a:spcBef>
                          <a:spcPts val="1200"/>
                        </a:spcBef>
                        <a:spcAft>
                          <a:spcPts val="0"/>
                        </a:spcAft>
                        <a:buNone/>
                      </a:pPr>
                      <a:r>
                        <a:rPr b="1" lang="en-US" sz="1800"/>
                        <a:t>Frame rate of videos</a:t>
                      </a:r>
                      <a:endParaRPr b="1"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US" sz="1800"/>
                        <a:t>900 per video</a:t>
                      </a:r>
                      <a:endParaRPr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98775">
                <a:tc>
                  <a:txBody>
                    <a:bodyPr/>
                    <a:lstStyle/>
                    <a:p>
                      <a:pPr indent="0" lvl="0" marL="0" rtl="0" algn="just">
                        <a:lnSpc>
                          <a:spcPct val="115000"/>
                        </a:lnSpc>
                        <a:spcBef>
                          <a:spcPts val="1200"/>
                        </a:spcBef>
                        <a:spcAft>
                          <a:spcPts val="0"/>
                        </a:spcAft>
                        <a:buNone/>
                      </a:pPr>
                      <a:r>
                        <a:rPr b="1" lang="en-US" sz="1800"/>
                        <a:t>Format</a:t>
                      </a:r>
                      <a:endParaRPr b="1"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US" sz="1800"/>
                        <a:t>mp4</a:t>
                      </a:r>
                      <a:endParaRPr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941375">
                <a:tc>
                  <a:txBody>
                    <a:bodyPr/>
                    <a:lstStyle/>
                    <a:p>
                      <a:pPr indent="0" lvl="0" marL="0" rtl="0" algn="just">
                        <a:lnSpc>
                          <a:spcPct val="115000"/>
                        </a:lnSpc>
                        <a:spcBef>
                          <a:spcPts val="1200"/>
                        </a:spcBef>
                        <a:spcAft>
                          <a:spcPts val="0"/>
                        </a:spcAft>
                        <a:buNone/>
                      </a:pPr>
                      <a:r>
                        <a:rPr b="1" lang="en-US" sz="1800"/>
                        <a:t>Sampling Rate of Speech Signal</a:t>
                      </a:r>
                      <a:endParaRPr b="1"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US" sz="1800"/>
                        <a:t>16k Hz</a:t>
                      </a:r>
                      <a:endParaRPr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98775">
                <a:tc>
                  <a:txBody>
                    <a:bodyPr/>
                    <a:lstStyle/>
                    <a:p>
                      <a:pPr indent="0" lvl="0" marL="0" rtl="0" algn="just">
                        <a:lnSpc>
                          <a:spcPct val="115000"/>
                        </a:lnSpc>
                        <a:spcBef>
                          <a:spcPts val="1200"/>
                        </a:spcBef>
                        <a:spcAft>
                          <a:spcPts val="0"/>
                        </a:spcAft>
                        <a:buNone/>
                      </a:pPr>
                      <a:r>
                        <a:rPr b="1" lang="en-US" sz="1800"/>
                        <a:t>Average Length of Text Data</a:t>
                      </a:r>
                      <a:endParaRPr b="1"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US" sz="1800"/>
                        <a:t>731</a:t>
                      </a:r>
                      <a:endParaRPr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98775">
                <a:tc>
                  <a:txBody>
                    <a:bodyPr/>
                    <a:lstStyle/>
                    <a:p>
                      <a:pPr indent="0" lvl="0" marL="0" rtl="0" algn="just">
                        <a:lnSpc>
                          <a:spcPct val="115000"/>
                        </a:lnSpc>
                        <a:spcBef>
                          <a:spcPts val="1200"/>
                        </a:spcBef>
                        <a:spcAft>
                          <a:spcPts val="0"/>
                        </a:spcAft>
                        <a:buNone/>
                      </a:pPr>
                      <a:r>
                        <a:rPr b="1" lang="en-US" sz="1800"/>
                        <a:t>Maximum Length of Text Data</a:t>
                      </a:r>
                      <a:endParaRPr b="1"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US" sz="1800"/>
                        <a:t>1288</a:t>
                      </a:r>
                      <a:endParaRPr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98775">
                <a:tc>
                  <a:txBody>
                    <a:bodyPr/>
                    <a:lstStyle/>
                    <a:p>
                      <a:pPr indent="0" lvl="0" marL="0" rtl="0" algn="just">
                        <a:lnSpc>
                          <a:spcPct val="115000"/>
                        </a:lnSpc>
                        <a:spcBef>
                          <a:spcPts val="1200"/>
                        </a:spcBef>
                        <a:spcAft>
                          <a:spcPts val="0"/>
                        </a:spcAft>
                        <a:buNone/>
                      </a:pPr>
                      <a:r>
                        <a:rPr b="1" lang="en-US" sz="1800"/>
                        <a:t>Minimum Length of Text Data</a:t>
                      </a:r>
                      <a:endParaRPr b="1"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US" sz="1800"/>
                        <a:t>174</a:t>
                      </a:r>
                      <a:endParaRPr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941375">
                <a:tc>
                  <a:txBody>
                    <a:bodyPr/>
                    <a:lstStyle/>
                    <a:p>
                      <a:pPr indent="0" lvl="0" marL="0" rtl="0" algn="just">
                        <a:lnSpc>
                          <a:spcPct val="115000"/>
                        </a:lnSpc>
                        <a:spcBef>
                          <a:spcPts val="1200"/>
                        </a:spcBef>
                        <a:spcAft>
                          <a:spcPts val="0"/>
                        </a:spcAft>
                        <a:buNone/>
                      </a:pPr>
                      <a:r>
                        <a:rPr b="1" lang="en-US" sz="1800"/>
                        <a:t>Average Length of Video and Audio</a:t>
                      </a:r>
                      <a:endParaRPr b="1"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US" sz="1800"/>
                        <a:t>45 seconds</a:t>
                      </a:r>
                      <a:endParaRPr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941375">
                <a:tc>
                  <a:txBody>
                    <a:bodyPr/>
                    <a:lstStyle/>
                    <a:p>
                      <a:pPr indent="0" lvl="0" marL="0" rtl="0" algn="just">
                        <a:lnSpc>
                          <a:spcPct val="115000"/>
                        </a:lnSpc>
                        <a:spcBef>
                          <a:spcPts val="1200"/>
                        </a:spcBef>
                        <a:spcAft>
                          <a:spcPts val="0"/>
                        </a:spcAft>
                        <a:buNone/>
                      </a:pPr>
                      <a:r>
                        <a:rPr b="1" lang="en-US" sz="1800"/>
                        <a:t>Maximum Length of Video and Audio</a:t>
                      </a:r>
                      <a:endParaRPr b="1"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US" sz="1800"/>
                        <a:t>1 minute</a:t>
                      </a:r>
                      <a:endParaRPr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941375">
                <a:tc>
                  <a:txBody>
                    <a:bodyPr/>
                    <a:lstStyle/>
                    <a:p>
                      <a:pPr indent="0" lvl="0" marL="0" rtl="0" algn="just">
                        <a:lnSpc>
                          <a:spcPct val="115000"/>
                        </a:lnSpc>
                        <a:spcBef>
                          <a:spcPts val="1200"/>
                        </a:spcBef>
                        <a:spcAft>
                          <a:spcPts val="0"/>
                        </a:spcAft>
                        <a:buNone/>
                      </a:pPr>
                      <a:r>
                        <a:rPr b="1" lang="en-US" sz="1800"/>
                        <a:t>Minimum Length of Video and Audio</a:t>
                      </a:r>
                      <a:endParaRPr b="1"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lang="en-US" sz="1800"/>
                        <a:t>30 seconds</a:t>
                      </a:r>
                      <a:endParaRPr sz="1800"/>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graphicFrame>
        <p:nvGraphicFramePr>
          <p:cNvPr id="232" name="Google Shape;232;p22"/>
          <p:cNvGraphicFramePr/>
          <p:nvPr/>
        </p:nvGraphicFramePr>
        <p:xfrm>
          <a:off x="8367150" y="4397375"/>
          <a:ext cx="3000000" cy="3000000"/>
        </p:xfrm>
        <a:graphic>
          <a:graphicData uri="http://schemas.openxmlformats.org/drawingml/2006/table">
            <a:tbl>
              <a:tblPr>
                <a:noFill/>
                <a:tableStyleId>{CB67BBFF-6EE9-4F37-93DC-90FA56DB9437}</a:tableStyleId>
              </a:tblPr>
              <a:tblGrid>
                <a:gridCol w="2590075"/>
                <a:gridCol w="2099500"/>
                <a:gridCol w="1824825"/>
                <a:gridCol w="2550825"/>
              </a:tblGrid>
              <a:tr h="135950">
                <a:tc>
                  <a:txBody>
                    <a:bodyPr/>
                    <a:lstStyle/>
                    <a:p>
                      <a:pPr indent="0" lvl="0" marL="0" rtl="0" algn="ctr">
                        <a:lnSpc>
                          <a:spcPct val="115000"/>
                        </a:lnSpc>
                        <a:spcBef>
                          <a:spcPts val="1200"/>
                        </a:spcBef>
                        <a:spcAft>
                          <a:spcPts val="1200"/>
                        </a:spcAft>
                        <a:buNone/>
                      </a:pPr>
                      <a:r>
                        <a:rPr b="1" lang="en-US" sz="1800"/>
                        <a:t>Dataset</a:t>
                      </a:r>
                      <a:endParaRPr b="1" sz="1800"/>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t>Train</a:t>
                      </a:r>
                      <a:endParaRPr b="1" sz="1800"/>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t>Test</a:t>
                      </a:r>
                      <a:endParaRPr b="1" sz="1800"/>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800"/>
                        <a:t>Validation</a:t>
                      </a:r>
                      <a:endParaRPr b="1" sz="1800"/>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850675">
                <a:tc>
                  <a:txBody>
                    <a:bodyPr/>
                    <a:lstStyle/>
                    <a:p>
                      <a:pPr indent="0" lvl="0" marL="0" rtl="0" algn="ctr">
                        <a:lnSpc>
                          <a:spcPct val="115000"/>
                        </a:lnSpc>
                        <a:spcBef>
                          <a:spcPts val="1200"/>
                        </a:spcBef>
                        <a:spcAft>
                          <a:spcPts val="1200"/>
                        </a:spcAft>
                        <a:buNone/>
                      </a:pPr>
                      <a:r>
                        <a:rPr b="1" lang="en-US" sz="1800"/>
                        <a:t>Video</a:t>
                      </a:r>
                      <a:endParaRPr b="1" sz="1800"/>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800"/>
                        <a:t>70</a:t>
                      </a:r>
                      <a:endParaRPr sz="1800"/>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800"/>
                        <a:t>9</a:t>
                      </a:r>
                      <a:endParaRPr sz="1800"/>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800"/>
                        <a:t>9</a:t>
                      </a:r>
                      <a:endParaRPr sz="1800"/>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236" name="Shape 236"/>
        <p:cNvGrpSpPr/>
        <p:nvPr/>
      </p:nvGrpSpPr>
      <p:grpSpPr>
        <a:xfrm>
          <a:off x="0" y="0"/>
          <a:ext cx="0" cy="0"/>
          <a:chOff x="0" y="0"/>
          <a:chExt cx="0" cy="0"/>
        </a:xfrm>
      </p:grpSpPr>
      <p:cxnSp>
        <p:nvCxnSpPr>
          <p:cNvPr id="237" name="Google Shape;237;p23"/>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38" name="Google Shape;238;p23"/>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39" name="Google Shape;239;p23"/>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40" name="Google Shape;240;p23"/>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241" name="Google Shape;241;p23"/>
          <p:cNvSpPr txBox="1"/>
          <p:nvPr/>
        </p:nvSpPr>
        <p:spPr>
          <a:xfrm>
            <a:off x="720000" y="1889403"/>
            <a:ext cx="16852200" cy="4090800"/>
          </a:xfrm>
          <a:prstGeom prst="rect">
            <a:avLst/>
          </a:prstGeom>
          <a:noFill/>
          <a:ln>
            <a:noFill/>
          </a:ln>
        </p:spPr>
        <p:txBody>
          <a:bodyPr anchorCtr="0" anchor="t" bIns="91425" lIns="91425" spcFirstLastPara="1" rIns="91425" wrap="square" tIns="91425">
            <a:normAutofit/>
          </a:bodyPr>
          <a:lstStyle/>
          <a:p>
            <a:pPr indent="-393700" lvl="0" marL="457200" rtl="0" algn="l">
              <a:spcBef>
                <a:spcPts val="0"/>
              </a:spcBef>
              <a:spcAft>
                <a:spcPts val="0"/>
              </a:spcAft>
              <a:buClr>
                <a:srgbClr val="2E3F42"/>
              </a:buClr>
              <a:buSzPts val="2600"/>
              <a:buFont typeface="Raleway"/>
              <a:buChar char="▫"/>
            </a:pPr>
            <a:r>
              <a:rPr lang="en-US" sz="2600">
                <a:solidFill>
                  <a:srgbClr val="212121"/>
                </a:solidFill>
                <a:latin typeface="Raleway"/>
                <a:ea typeface="Raleway"/>
                <a:cs typeface="Raleway"/>
                <a:sym typeface="Raleway"/>
              </a:rPr>
              <a:t>It is a statistical measure for assessing the reliability of agreement between a fixed number of raters when assigning categorical ratings to a number of items or classifying items.</a:t>
            </a:r>
            <a:endParaRPr sz="2600">
              <a:solidFill>
                <a:srgbClr val="212121"/>
              </a:solidFill>
              <a:latin typeface="Raleway"/>
              <a:ea typeface="Raleway"/>
              <a:cs typeface="Raleway"/>
              <a:sym typeface="Raleway"/>
            </a:endParaRPr>
          </a:p>
          <a:p>
            <a:pPr indent="0" lvl="0" marL="457200" rtl="0" algn="l">
              <a:spcBef>
                <a:spcPts val="0"/>
              </a:spcBef>
              <a:spcAft>
                <a:spcPts val="0"/>
              </a:spcAft>
              <a:buNone/>
            </a:pPr>
            <a:r>
              <a:t/>
            </a:r>
            <a:endParaRPr sz="2600">
              <a:solidFill>
                <a:srgbClr val="212121"/>
              </a:solidFill>
              <a:latin typeface="Raleway"/>
              <a:ea typeface="Raleway"/>
              <a:cs typeface="Raleway"/>
              <a:sym typeface="Raleway"/>
            </a:endParaRPr>
          </a:p>
          <a:p>
            <a:pPr indent="-393700" lvl="0" marL="457200" rtl="0" algn="l">
              <a:spcBef>
                <a:spcPts val="0"/>
              </a:spcBef>
              <a:spcAft>
                <a:spcPts val="0"/>
              </a:spcAft>
              <a:buClr>
                <a:srgbClr val="2E3F42"/>
              </a:buClr>
              <a:buSzPts val="2600"/>
              <a:buFont typeface="Open Sans"/>
              <a:buChar char="▫"/>
            </a:pPr>
            <a:r>
              <a:rPr lang="en-US" sz="2600">
                <a:solidFill>
                  <a:srgbClr val="212121"/>
                </a:solidFill>
                <a:latin typeface="Raleway"/>
                <a:ea typeface="Raleway"/>
                <a:cs typeface="Raleway"/>
                <a:sym typeface="Raleway"/>
              </a:rPr>
              <a:t>Agreement can be thought of as follows, if a fixed number of people assign numerical ratings to a number of items then the kappa will give a measure for how consistent the ratings are. The kappa, k, can be defined as,</a:t>
            </a:r>
            <a:endParaRPr sz="2600">
              <a:solidFill>
                <a:srgbClr val="212121"/>
              </a:solidFill>
              <a:latin typeface="Raleway"/>
              <a:ea typeface="Raleway"/>
              <a:cs typeface="Raleway"/>
              <a:sym typeface="Raleway"/>
            </a:endParaRPr>
          </a:p>
          <a:p>
            <a:pPr indent="0" lvl="0" marL="457200" rtl="0" algn="l">
              <a:spcBef>
                <a:spcPts val="0"/>
              </a:spcBef>
              <a:spcAft>
                <a:spcPts val="0"/>
              </a:spcAft>
              <a:buNone/>
            </a:pPr>
            <a:r>
              <a:t/>
            </a:r>
            <a:endParaRPr sz="2600">
              <a:solidFill>
                <a:srgbClr val="212121"/>
              </a:solidFill>
              <a:latin typeface="Raleway"/>
              <a:ea typeface="Raleway"/>
              <a:cs typeface="Raleway"/>
              <a:sym typeface="Raleway"/>
            </a:endParaRPr>
          </a:p>
          <a:p>
            <a:pPr indent="-393700" lvl="0" marL="457200" rtl="0" algn="l">
              <a:spcBef>
                <a:spcPts val="0"/>
              </a:spcBef>
              <a:spcAft>
                <a:spcPts val="0"/>
              </a:spcAft>
              <a:buClr>
                <a:srgbClr val="2E3F42"/>
              </a:buClr>
              <a:buSzPts val="2600"/>
              <a:buFont typeface="Open Sans"/>
              <a:buChar char="▫"/>
            </a:pPr>
            <a:r>
              <a:rPr lang="en-US" sz="2600">
                <a:solidFill>
                  <a:srgbClr val="212121"/>
                </a:solidFill>
                <a:latin typeface="Raleway"/>
                <a:ea typeface="Raleway"/>
                <a:cs typeface="Raleway"/>
                <a:sym typeface="Raleway"/>
              </a:rPr>
              <a:t>If the raters are in complete agreement then k=1. If there is no agreement among the raters (other than what would be expected by chance) then k&lt;=0</a:t>
            </a:r>
            <a:endParaRPr sz="2600">
              <a:solidFill>
                <a:srgbClr val="212121"/>
              </a:solidFill>
              <a:latin typeface="Raleway"/>
              <a:ea typeface="Raleway"/>
              <a:cs typeface="Raleway"/>
              <a:sym typeface="Raleway"/>
            </a:endParaRPr>
          </a:p>
          <a:p>
            <a:pPr indent="0" lvl="0" marL="0" rtl="0" algn="l">
              <a:spcBef>
                <a:spcPts val="0"/>
              </a:spcBef>
              <a:spcAft>
                <a:spcPts val="0"/>
              </a:spcAft>
              <a:buNone/>
            </a:pPr>
            <a:r>
              <a:t/>
            </a:r>
            <a:endParaRPr sz="1200">
              <a:solidFill>
                <a:srgbClr val="212121"/>
              </a:solidFill>
              <a:latin typeface="Montserrat"/>
              <a:ea typeface="Montserrat"/>
              <a:cs typeface="Montserrat"/>
              <a:sym typeface="Montserrat"/>
            </a:endParaRPr>
          </a:p>
        </p:txBody>
      </p:sp>
      <p:sp>
        <p:nvSpPr>
          <p:cNvPr id="242" name="Google Shape;242;p23"/>
          <p:cNvSpPr txBox="1"/>
          <p:nvPr/>
        </p:nvSpPr>
        <p:spPr>
          <a:xfrm>
            <a:off x="0" y="334650"/>
            <a:ext cx="18288000" cy="13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9000">
                <a:solidFill>
                  <a:srgbClr val="16433D"/>
                </a:solidFill>
                <a:latin typeface="Cormorant Garamond"/>
                <a:ea typeface="Cormorant Garamond"/>
                <a:cs typeface="Cormorant Garamond"/>
                <a:sym typeface="Cormorant Garamond"/>
              </a:rPr>
              <a:t>Fleiss Kappa</a:t>
            </a:r>
            <a:endParaRPr b="1" sz="9000">
              <a:solidFill>
                <a:srgbClr val="16433D"/>
              </a:solidFill>
              <a:latin typeface="Cormorant Garamond"/>
              <a:ea typeface="Cormorant Garamond"/>
              <a:cs typeface="Cormorant Garamond"/>
              <a:sym typeface="Cormorant Garamond"/>
            </a:endParaRPr>
          </a:p>
        </p:txBody>
      </p:sp>
      <p:pic>
        <p:nvPicPr>
          <p:cNvPr id="243" name="Google Shape;243;p23"/>
          <p:cNvPicPr preferRelativeResize="0"/>
          <p:nvPr/>
        </p:nvPicPr>
        <p:blipFill>
          <a:blip r:embed="rId3">
            <a:alphaModFix/>
          </a:blip>
          <a:stretch>
            <a:fillRect/>
          </a:stretch>
        </p:blipFill>
        <p:spPr>
          <a:xfrm>
            <a:off x="3528092" y="7127181"/>
            <a:ext cx="3581064" cy="2236033"/>
          </a:xfrm>
          <a:prstGeom prst="rect">
            <a:avLst/>
          </a:prstGeom>
          <a:noFill/>
          <a:ln>
            <a:noFill/>
          </a:ln>
        </p:spPr>
      </p:pic>
      <p:pic>
        <p:nvPicPr>
          <p:cNvPr id="244" name="Google Shape;244;p23"/>
          <p:cNvPicPr preferRelativeResize="0"/>
          <p:nvPr/>
        </p:nvPicPr>
        <p:blipFill>
          <a:blip r:embed="rId4">
            <a:alphaModFix/>
          </a:blip>
          <a:stretch>
            <a:fillRect/>
          </a:stretch>
        </p:blipFill>
        <p:spPr>
          <a:xfrm>
            <a:off x="9267022" y="6363446"/>
            <a:ext cx="7346205" cy="376350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248" name="Shape 248"/>
        <p:cNvGrpSpPr/>
        <p:nvPr/>
      </p:nvGrpSpPr>
      <p:grpSpPr>
        <a:xfrm>
          <a:off x="0" y="0"/>
          <a:ext cx="0" cy="0"/>
          <a:chOff x="0" y="0"/>
          <a:chExt cx="0" cy="0"/>
        </a:xfrm>
      </p:grpSpPr>
      <p:cxnSp>
        <p:nvCxnSpPr>
          <p:cNvPr id="249" name="Google Shape;249;p24"/>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50" name="Google Shape;250;p24"/>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51" name="Google Shape;251;p24"/>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52" name="Google Shape;252;p24"/>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253" name="Google Shape;253;p24"/>
          <p:cNvSpPr txBox="1"/>
          <p:nvPr/>
        </p:nvSpPr>
        <p:spPr>
          <a:xfrm>
            <a:off x="0" y="0"/>
            <a:ext cx="18288000" cy="13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9000">
                <a:solidFill>
                  <a:srgbClr val="16433D"/>
                </a:solidFill>
                <a:latin typeface="Cormorant Garamond"/>
                <a:ea typeface="Cormorant Garamond"/>
                <a:cs typeface="Cormorant Garamond"/>
                <a:sym typeface="Cormorant Garamond"/>
              </a:rPr>
              <a:t>How to compute Fleiss Kappa</a:t>
            </a:r>
            <a:endParaRPr b="1" sz="9000">
              <a:solidFill>
                <a:srgbClr val="16433D"/>
              </a:solidFill>
              <a:latin typeface="Cormorant Garamond"/>
              <a:ea typeface="Cormorant Garamond"/>
              <a:cs typeface="Cormorant Garamond"/>
              <a:sym typeface="Cormorant Garamond"/>
            </a:endParaRPr>
          </a:p>
        </p:txBody>
      </p:sp>
      <p:sp>
        <p:nvSpPr>
          <p:cNvPr id="254" name="Google Shape;254;p24"/>
          <p:cNvSpPr txBox="1"/>
          <p:nvPr/>
        </p:nvSpPr>
        <p:spPr>
          <a:xfrm>
            <a:off x="35550" y="9311776"/>
            <a:ext cx="18216900" cy="8298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US" sz="1500">
                <a:solidFill>
                  <a:srgbClr val="212121"/>
                </a:solidFill>
                <a:latin typeface="Montserrat"/>
                <a:ea typeface="Montserrat"/>
                <a:cs typeface="Montserrat"/>
                <a:sym typeface="Montserrat"/>
              </a:rPr>
              <a:t>Link to the above spreadsheet: </a:t>
            </a:r>
            <a:r>
              <a:rPr lang="en-US" sz="1500" u="sng">
                <a:solidFill>
                  <a:srgbClr val="212121"/>
                </a:solidFill>
                <a:latin typeface="Montserrat"/>
                <a:ea typeface="Montserrat"/>
                <a:cs typeface="Montserrat"/>
                <a:sym typeface="Montserrat"/>
                <a:hlinkClick r:id="rId3">
                  <a:extLst>
                    <a:ext uri="{A12FA001-AC4F-418D-AE19-62706E023703}">
                      <ahyp:hlinkClr val="tx"/>
                    </a:ext>
                  </a:extLst>
                </a:hlinkClick>
              </a:rPr>
              <a:t>https://bit.ly/3M8NRWd</a:t>
            </a:r>
            <a:endParaRPr b="1" sz="1500">
              <a:solidFill>
                <a:srgbClr val="212121"/>
              </a:solidFill>
              <a:latin typeface="Montserrat"/>
              <a:ea typeface="Montserrat"/>
              <a:cs typeface="Montserrat"/>
              <a:sym typeface="Montserrat"/>
            </a:endParaRPr>
          </a:p>
        </p:txBody>
      </p:sp>
      <p:pic>
        <p:nvPicPr>
          <p:cNvPr id="255" name="Google Shape;255;p24"/>
          <p:cNvPicPr preferRelativeResize="0"/>
          <p:nvPr/>
        </p:nvPicPr>
        <p:blipFill>
          <a:blip r:embed="rId4">
            <a:alphaModFix/>
          </a:blip>
          <a:stretch>
            <a:fillRect/>
          </a:stretch>
        </p:blipFill>
        <p:spPr>
          <a:xfrm>
            <a:off x="233363" y="1482300"/>
            <a:ext cx="17821275" cy="712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259" name="Shape 259"/>
        <p:cNvGrpSpPr/>
        <p:nvPr/>
      </p:nvGrpSpPr>
      <p:grpSpPr>
        <a:xfrm>
          <a:off x="0" y="0"/>
          <a:ext cx="0" cy="0"/>
          <a:chOff x="0" y="0"/>
          <a:chExt cx="0" cy="0"/>
        </a:xfrm>
      </p:grpSpPr>
      <p:sp>
        <p:nvSpPr>
          <p:cNvPr id="260" name="Google Shape;260;p25"/>
          <p:cNvSpPr txBox="1"/>
          <p:nvPr/>
        </p:nvSpPr>
        <p:spPr>
          <a:xfrm>
            <a:off x="9612675" y="5336210"/>
            <a:ext cx="8206800" cy="1385400"/>
          </a:xfrm>
          <a:prstGeom prst="rect">
            <a:avLst/>
          </a:prstGeom>
          <a:noFill/>
          <a:ln>
            <a:noFill/>
          </a:ln>
        </p:spPr>
        <p:txBody>
          <a:bodyPr anchorCtr="0" anchor="t" bIns="0" lIns="0" spcFirstLastPara="1" rIns="0" wrap="square" tIns="0">
            <a:spAutoFit/>
          </a:bodyPr>
          <a:lstStyle/>
          <a:p>
            <a:pPr indent="0" lvl="0" marL="0" marR="0" rtl="0" algn="ctr">
              <a:lnSpc>
                <a:spcPct val="116000"/>
              </a:lnSpc>
              <a:spcBef>
                <a:spcPts val="0"/>
              </a:spcBef>
              <a:spcAft>
                <a:spcPts val="0"/>
              </a:spcAft>
              <a:buClr>
                <a:srgbClr val="000000"/>
              </a:buClr>
              <a:buSzPts val="9000"/>
              <a:buFont typeface="Arial"/>
              <a:buNone/>
            </a:pPr>
            <a:r>
              <a:rPr b="1" lang="en-US" sz="9000">
                <a:solidFill>
                  <a:srgbClr val="2E3F42"/>
                </a:solidFill>
                <a:latin typeface="Cormorant Garamond"/>
                <a:ea typeface="Cormorant Garamond"/>
                <a:cs typeface="Cormorant Garamond"/>
                <a:sym typeface="Cormorant Garamond"/>
              </a:rPr>
              <a:t>Methodology</a:t>
            </a:r>
            <a:endParaRPr b="0" i="0" sz="1400" u="none" cap="none" strike="noStrike">
              <a:solidFill>
                <a:srgbClr val="000000"/>
              </a:solidFill>
              <a:latin typeface="Arial"/>
              <a:ea typeface="Arial"/>
              <a:cs typeface="Arial"/>
              <a:sym typeface="Arial"/>
            </a:endParaRPr>
          </a:p>
        </p:txBody>
      </p:sp>
      <p:cxnSp>
        <p:nvCxnSpPr>
          <p:cNvPr id="261" name="Google Shape;261;p25"/>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262" name="Google Shape;262;p25"/>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cxnSp>
        <p:nvCxnSpPr>
          <p:cNvPr id="263" name="Google Shape;263;p25"/>
          <p:cNvCxnSpPr/>
          <p:nvPr/>
        </p:nvCxnSpPr>
        <p:spPr>
          <a:xfrm rot="5400000">
            <a:off x="-1453004" y="5143500"/>
            <a:ext cx="10287000" cy="0"/>
          </a:xfrm>
          <a:prstGeom prst="straightConnector1">
            <a:avLst/>
          </a:prstGeom>
          <a:noFill/>
          <a:ln cap="flat" cmpd="sng" w="38100">
            <a:solidFill>
              <a:srgbClr val="2E3F42"/>
            </a:solidFill>
            <a:prstDash val="solid"/>
            <a:round/>
            <a:headEnd len="sm" w="sm" type="none"/>
            <a:tailEnd len="sm" w="sm" type="none"/>
          </a:ln>
        </p:spPr>
      </p:cxnSp>
      <p:grpSp>
        <p:nvGrpSpPr>
          <p:cNvPr id="264" name="Google Shape;264;p25"/>
          <p:cNvGrpSpPr/>
          <p:nvPr/>
        </p:nvGrpSpPr>
        <p:grpSpPr>
          <a:xfrm>
            <a:off x="2445965" y="4797885"/>
            <a:ext cx="2450985" cy="2461971"/>
            <a:chOff x="1813" y="0"/>
            <a:chExt cx="809173" cy="812800"/>
          </a:xfrm>
        </p:grpSpPr>
        <p:sp>
          <p:nvSpPr>
            <p:cNvPr id="265" name="Google Shape;265;p2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7" name="Google Shape;267;p25"/>
          <p:cNvSpPr txBox="1"/>
          <p:nvPr/>
        </p:nvSpPr>
        <p:spPr>
          <a:xfrm>
            <a:off x="2117121" y="4591988"/>
            <a:ext cx="3108600" cy="2306400"/>
          </a:xfrm>
          <a:prstGeom prst="rect">
            <a:avLst/>
          </a:prstGeom>
          <a:noFill/>
          <a:ln>
            <a:noFill/>
          </a:ln>
        </p:spPr>
        <p:txBody>
          <a:bodyPr anchorCtr="0" anchor="t" bIns="0" lIns="0" spcFirstLastPara="1" rIns="0" wrap="square" tIns="0">
            <a:spAutoFit/>
          </a:bodyPr>
          <a:lstStyle/>
          <a:p>
            <a:pPr indent="0" lvl="0" marL="0" marR="0" rtl="0" algn="ctr">
              <a:lnSpc>
                <a:spcPct val="116003"/>
              </a:lnSpc>
              <a:spcBef>
                <a:spcPts val="0"/>
              </a:spcBef>
              <a:spcAft>
                <a:spcPts val="0"/>
              </a:spcAft>
              <a:buClr>
                <a:srgbClr val="000000"/>
              </a:buClr>
              <a:buSzPts val="14984"/>
              <a:buFont typeface="Arial"/>
              <a:buNone/>
            </a:pPr>
            <a:r>
              <a:rPr b="1" i="0" lang="en-US" sz="14984" u="none" cap="none" strike="noStrike">
                <a:solidFill>
                  <a:srgbClr val="2E3F42"/>
                </a:solidFill>
                <a:latin typeface="Cormorant Garamond"/>
                <a:ea typeface="Cormorant Garamond"/>
                <a:cs typeface="Cormorant Garamond"/>
                <a:sym typeface="Cormorant Garamond"/>
              </a:rPr>
              <a:t>0</a:t>
            </a:r>
            <a:r>
              <a:rPr b="1" lang="en-US" sz="14984">
                <a:solidFill>
                  <a:srgbClr val="2E3F42"/>
                </a:solidFill>
                <a:latin typeface="Cormorant Garamond"/>
                <a:ea typeface="Cormorant Garamond"/>
                <a:cs typeface="Cormorant Garamond"/>
                <a:sym typeface="Cormorant Garamond"/>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271" name="Shape 271"/>
        <p:cNvGrpSpPr/>
        <p:nvPr/>
      </p:nvGrpSpPr>
      <p:grpSpPr>
        <a:xfrm>
          <a:off x="0" y="0"/>
          <a:ext cx="0" cy="0"/>
          <a:chOff x="0" y="0"/>
          <a:chExt cx="0" cy="0"/>
        </a:xfrm>
      </p:grpSpPr>
      <p:sp>
        <p:nvSpPr>
          <p:cNvPr id="272" name="Google Shape;272;p26"/>
          <p:cNvSpPr txBox="1"/>
          <p:nvPr/>
        </p:nvSpPr>
        <p:spPr>
          <a:xfrm>
            <a:off x="0" y="296375"/>
            <a:ext cx="18288000" cy="28122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Methodology</a:t>
            </a:r>
            <a:endParaRPr sz="9000">
              <a:solidFill>
                <a:srgbClr val="2E3F42"/>
              </a:solidFill>
              <a:latin typeface="Cormorant Garamond Medium"/>
              <a:ea typeface="Cormorant Garamond Medium"/>
              <a:cs typeface="Cormorant Garamond Medium"/>
              <a:sym typeface="Cormorant Garamond Medium"/>
            </a:endParaRPr>
          </a:p>
          <a:p>
            <a:pPr indent="0" lvl="0" marL="0" marR="0" rtl="0" algn="ctr">
              <a:lnSpc>
                <a:spcPct val="103000"/>
              </a:lnSpc>
              <a:spcBef>
                <a:spcPts val="0"/>
              </a:spcBef>
              <a:spcAft>
                <a:spcPts val="0"/>
              </a:spcAft>
              <a:buClr>
                <a:srgbClr val="000000"/>
              </a:buClr>
              <a:buSzPts val="9000"/>
              <a:buFont typeface="Arial"/>
              <a:buNone/>
            </a:pPr>
            <a:r>
              <a:t/>
            </a:r>
            <a:endParaRPr sz="9000">
              <a:solidFill>
                <a:srgbClr val="2E3F42"/>
              </a:solidFill>
              <a:latin typeface="Cormorant Garamond Medium"/>
              <a:ea typeface="Cormorant Garamond Medium"/>
              <a:cs typeface="Cormorant Garamond Medium"/>
              <a:sym typeface="Cormorant Garamond Medium"/>
            </a:endParaRPr>
          </a:p>
        </p:txBody>
      </p:sp>
      <p:sp>
        <p:nvSpPr>
          <p:cNvPr id="273" name="Google Shape;273;p26"/>
          <p:cNvSpPr txBox="1"/>
          <p:nvPr/>
        </p:nvSpPr>
        <p:spPr>
          <a:xfrm>
            <a:off x="1033075" y="2400778"/>
            <a:ext cx="16310700" cy="5101500"/>
          </a:xfrm>
          <a:prstGeom prst="rect">
            <a:avLst/>
          </a:prstGeom>
          <a:noFill/>
          <a:ln>
            <a:noFill/>
          </a:ln>
        </p:spPr>
        <p:txBody>
          <a:bodyPr anchorCtr="0" anchor="t" bIns="0" lIns="0" spcFirstLastPara="1" rIns="0" wrap="square" tIns="0">
            <a:spAutoFit/>
          </a:bodyPr>
          <a:lstStyle/>
          <a:p>
            <a:pPr indent="-419100" lvl="0" marL="457200" rtl="0" algn="l">
              <a:lnSpc>
                <a:spcPct val="115000"/>
              </a:lnSpc>
              <a:spcBef>
                <a:spcPts val="0"/>
              </a:spcBef>
              <a:spcAft>
                <a:spcPts val="0"/>
              </a:spcAft>
              <a:buClr>
                <a:srgbClr val="2E3F42"/>
              </a:buClr>
              <a:buSzPts val="3000"/>
              <a:buFont typeface="Raleway"/>
              <a:buChar char="▫"/>
            </a:pPr>
            <a:r>
              <a:rPr lang="en-US" sz="2600">
                <a:solidFill>
                  <a:srgbClr val="334147"/>
                </a:solidFill>
                <a:latin typeface="Raleway"/>
                <a:ea typeface="Raleway"/>
                <a:cs typeface="Raleway"/>
                <a:sym typeface="Raleway"/>
              </a:rPr>
              <a:t>We started</a:t>
            </a:r>
            <a:r>
              <a:rPr lang="en-US" sz="2600">
                <a:solidFill>
                  <a:srgbClr val="334147"/>
                </a:solidFill>
                <a:latin typeface="Raleway"/>
                <a:ea typeface="Raleway"/>
                <a:cs typeface="Raleway"/>
                <a:sym typeface="Raleway"/>
              </a:rPr>
              <a:t> off with uni-modal approach where we used audio, video and text separately and create individual models for classification using various feature extraction techniques. Some of the techniques to be used are mentioned below:</a:t>
            </a:r>
            <a:endParaRPr sz="2600">
              <a:solidFill>
                <a:srgbClr val="334147"/>
              </a:solidFill>
              <a:latin typeface="Raleway"/>
              <a:ea typeface="Raleway"/>
              <a:cs typeface="Raleway"/>
              <a:sym typeface="Raleway"/>
            </a:endParaRPr>
          </a:p>
          <a:p>
            <a:pPr indent="-419100" lvl="1" marL="914400" rtl="0" algn="l">
              <a:lnSpc>
                <a:spcPct val="115000"/>
              </a:lnSpc>
              <a:spcBef>
                <a:spcPts val="0"/>
              </a:spcBef>
              <a:spcAft>
                <a:spcPts val="0"/>
              </a:spcAft>
              <a:buClr>
                <a:srgbClr val="16433D"/>
              </a:buClr>
              <a:buSzPts val="3000"/>
              <a:buFont typeface="Raleway"/>
              <a:buChar char="⬝"/>
            </a:pPr>
            <a:r>
              <a:rPr lang="en-US" sz="2600">
                <a:solidFill>
                  <a:srgbClr val="334147"/>
                </a:solidFill>
                <a:latin typeface="Raleway"/>
                <a:ea typeface="Raleway"/>
                <a:cs typeface="Raleway"/>
                <a:sym typeface="Raleway"/>
              </a:rPr>
              <a:t>Audio – Extraction of acoustic features using packages like LibROSA and openSMILE</a:t>
            </a:r>
            <a:endParaRPr sz="2600">
              <a:solidFill>
                <a:srgbClr val="334147"/>
              </a:solidFill>
              <a:latin typeface="Raleway"/>
              <a:ea typeface="Raleway"/>
              <a:cs typeface="Raleway"/>
              <a:sym typeface="Raleway"/>
            </a:endParaRPr>
          </a:p>
          <a:p>
            <a:pPr indent="-419100" lvl="1" marL="914400" rtl="0" algn="l">
              <a:lnSpc>
                <a:spcPct val="115000"/>
              </a:lnSpc>
              <a:spcBef>
                <a:spcPts val="0"/>
              </a:spcBef>
              <a:spcAft>
                <a:spcPts val="0"/>
              </a:spcAft>
              <a:buClr>
                <a:srgbClr val="16433D"/>
              </a:buClr>
              <a:buSzPts val="3000"/>
              <a:buFont typeface="Raleway"/>
              <a:buChar char="⬝"/>
            </a:pPr>
            <a:r>
              <a:rPr lang="en-US" sz="2600">
                <a:solidFill>
                  <a:srgbClr val="334147"/>
                </a:solidFill>
                <a:latin typeface="Raleway"/>
                <a:ea typeface="Raleway"/>
                <a:cs typeface="Raleway"/>
                <a:sym typeface="Raleway"/>
              </a:rPr>
              <a:t>Video – Extraction of visual features using CNN based models</a:t>
            </a:r>
            <a:endParaRPr sz="2600">
              <a:solidFill>
                <a:srgbClr val="334147"/>
              </a:solidFill>
              <a:latin typeface="Raleway"/>
              <a:ea typeface="Raleway"/>
              <a:cs typeface="Raleway"/>
              <a:sym typeface="Raleway"/>
            </a:endParaRPr>
          </a:p>
          <a:p>
            <a:pPr indent="-419100" lvl="1" marL="914400" rtl="0" algn="l">
              <a:lnSpc>
                <a:spcPct val="115000"/>
              </a:lnSpc>
              <a:spcBef>
                <a:spcPts val="0"/>
              </a:spcBef>
              <a:spcAft>
                <a:spcPts val="0"/>
              </a:spcAft>
              <a:buClr>
                <a:srgbClr val="16433D"/>
              </a:buClr>
              <a:buSzPts val="3000"/>
              <a:buFont typeface="Raleway"/>
              <a:buChar char="⬝"/>
            </a:pPr>
            <a:r>
              <a:rPr lang="en-US" sz="2600">
                <a:solidFill>
                  <a:srgbClr val="334147"/>
                </a:solidFill>
                <a:latin typeface="Raleway"/>
                <a:ea typeface="Raleway"/>
                <a:cs typeface="Raleway"/>
                <a:sym typeface="Raleway"/>
              </a:rPr>
              <a:t>Text    – Extraction of textual features using TF-IDF and Experimenting with transformers based approach like BERT and LaBSE</a:t>
            </a:r>
            <a:endParaRPr sz="2600">
              <a:solidFill>
                <a:srgbClr val="334147"/>
              </a:solidFill>
              <a:latin typeface="Raleway"/>
              <a:ea typeface="Raleway"/>
              <a:cs typeface="Raleway"/>
              <a:sym typeface="Raleway"/>
            </a:endParaRPr>
          </a:p>
          <a:p>
            <a:pPr indent="0" lvl="0" marL="914400" rtl="0" algn="l">
              <a:lnSpc>
                <a:spcPct val="115000"/>
              </a:lnSpc>
              <a:spcBef>
                <a:spcPts val="800"/>
              </a:spcBef>
              <a:spcAft>
                <a:spcPts val="0"/>
              </a:spcAft>
              <a:buNone/>
            </a:pPr>
            <a:r>
              <a:t/>
            </a:r>
            <a:endParaRPr sz="2600">
              <a:solidFill>
                <a:srgbClr val="334147"/>
              </a:solidFill>
              <a:latin typeface="Raleway"/>
              <a:ea typeface="Raleway"/>
              <a:cs typeface="Raleway"/>
              <a:sym typeface="Raleway"/>
            </a:endParaRPr>
          </a:p>
          <a:p>
            <a:pPr indent="-419100" lvl="0" marL="457200" rtl="0" algn="l">
              <a:lnSpc>
                <a:spcPct val="115000"/>
              </a:lnSpc>
              <a:spcBef>
                <a:spcPts val="800"/>
              </a:spcBef>
              <a:spcAft>
                <a:spcPts val="0"/>
              </a:spcAft>
              <a:buClr>
                <a:srgbClr val="2E3F42"/>
              </a:buClr>
              <a:buSzPts val="3000"/>
              <a:buFont typeface="Raleway"/>
              <a:buChar char="▫"/>
            </a:pPr>
            <a:r>
              <a:rPr lang="en-US" sz="2600">
                <a:solidFill>
                  <a:srgbClr val="334147"/>
                </a:solidFill>
                <a:latin typeface="Raleway"/>
                <a:ea typeface="Raleway"/>
                <a:cs typeface="Raleway"/>
                <a:sym typeface="Raleway"/>
              </a:rPr>
              <a:t>Then we will move on to the multimodal approach where we concurrently use audio, video and text features to create multimodal based models.</a:t>
            </a:r>
            <a:endParaRPr sz="2600">
              <a:solidFill>
                <a:srgbClr val="334147"/>
              </a:solidFill>
              <a:latin typeface="Raleway"/>
              <a:ea typeface="Raleway"/>
              <a:cs typeface="Raleway"/>
              <a:sym typeface="Raleway"/>
            </a:endParaRPr>
          </a:p>
        </p:txBody>
      </p:sp>
      <p:cxnSp>
        <p:nvCxnSpPr>
          <p:cNvPr id="274" name="Google Shape;274;p26"/>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75" name="Google Shape;275;p26"/>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76" name="Google Shape;276;p26"/>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77" name="Google Shape;277;p26"/>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281" name="Shape 281"/>
        <p:cNvGrpSpPr/>
        <p:nvPr/>
      </p:nvGrpSpPr>
      <p:grpSpPr>
        <a:xfrm>
          <a:off x="0" y="0"/>
          <a:ext cx="0" cy="0"/>
          <a:chOff x="0" y="0"/>
          <a:chExt cx="0" cy="0"/>
        </a:xfrm>
      </p:grpSpPr>
      <p:cxnSp>
        <p:nvCxnSpPr>
          <p:cNvPr id="282" name="Google Shape;282;p27"/>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83" name="Google Shape;283;p27"/>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84" name="Google Shape;284;p27"/>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85" name="Google Shape;285;p27"/>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pic>
        <p:nvPicPr>
          <p:cNvPr id="286" name="Google Shape;286;p27"/>
          <p:cNvPicPr preferRelativeResize="0"/>
          <p:nvPr/>
        </p:nvPicPr>
        <p:blipFill>
          <a:blip r:embed="rId3">
            <a:alphaModFix/>
          </a:blip>
          <a:stretch>
            <a:fillRect/>
          </a:stretch>
        </p:blipFill>
        <p:spPr>
          <a:xfrm>
            <a:off x="0" y="544725"/>
            <a:ext cx="18288000" cy="9197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290" name="Shape 290"/>
        <p:cNvGrpSpPr/>
        <p:nvPr/>
      </p:nvGrpSpPr>
      <p:grpSpPr>
        <a:xfrm>
          <a:off x="0" y="0"/>
          <a:ext cx="0" cy="0"/>
          <a:chOff x="0" y="0"/>
          <a:chExt cx="0" cy="0"/>
        </a:xfrm>
      </p:grpSpPr>
      <p:cxnSp>
        <p:nvCxnSpPr>
          <p:cNvPr id="291" name="Google Shape;291;p28"/>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292" name="Google Shape;292;p28"/>
          <p:cNvCxnSpPr/>
          <p:nvPr/>
        </p:nvCxnSpPr>
        <p:spPr>
          <a:xfrm rot="5400000">
            <a:off x="6840621" y="512445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93" name="Google Shape;293;p28"/>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grpSp>
        <p:nvGrpSpPr>
          <p:cNvPr id="294" name="Google Shape;294;p28"/>
          <p:cNvGrpSpPr/>
          <p:nvPr/>
        </p:nvGrpSpPr>
        <p:grpSpPr>
          <a:xfrm>
            <a:off x="10739590" y="4778835"/>
            <a:ext cx="2450985" cy="2461971"/>
            <a:chOff x="1813" y="0"/>
            <a:chExt cx="809173" cy="812800"/>
          </a:xfrm>
        </p:grpSpPr>
        <p:sp>
          <p:nvSpPr>
            <p:cNvPr id="295" name="Google Shape;295;p2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97" name="Google Shape;297;p28"/>
          <p:cNvSpPr txBox="1"/>
          <p:nvPr/>
        </p:nvSpPr>
        <p:spPr>
          <a:xfrm>
            <a:off x="10410746" y="4572938"/>
            <a:ext cx="3108600" cy="2306400"/>
          </a:xfrm>
          <a:prstGeom prst="rect">
            <a:avLst/>
          </a:prstGeom>
          <a:noFill/>
          <a:ln>
            <a:noFill/>
          </a:ln>
        </p:spPr>
        <p:txBody>
          <a:bodyPr anchorCtr="0" anchor="t" bIns="0" lIns="0" spcFirstLastPara="1" rIns="0" wrap="square" tIns="0">
            <a:spAutoFit/>
          </a:bodyPr>
          <a:lstStyle/>
          <a:p>
            <a:pPr indent="0" lvl="0" marL="0" marR="0" rtl="0" algn="ctr">
              <a:lnSpc>
                <a:spcPct val="116003"/>
              </a:lnSpc>
              <a:spcBef>
                <a:spcPts val="0"/>
              </a:spcBef>
              <a:spcAft>
                <a:spcPts val="0"/>
              </a:spcAft>
              <a:buClr>
                <a:srgbClr val="000000"/>
              </a:buClr>
              <a:buSzPts val="14984"/>
              <a:buFont typeface="Arial"/>
              <a:buNone/>
            </a:pPr>
            <a:r>
              <a:rPr b="1" i="0" lang="en-US" sz="14984" u="none" cap="none" strike="noStrike">
                <a:solidFill>
                  <a:srgbClr val="2E3F42"/>
                </a:solidFill>
                <a:latin typeface="Cormorant Garamond"/>
                <a:ea typeface="Cormorant Garamond"/>
                <a:cs typeface="Cormorant Garamond"/>
                <a:sym typeface="Cormorant Garamond"/>
              </a:rPr>
              <a:t>0</a:t>
            </a:r>
            <a:r>
              <a:rPr b="1" lang="en-US" sz="14984">
                <a:solidFill>
                  <a:srgbClr val="2E3F42"/>
                </a:solidFill>
                <a:latin typeface="Cormorant Garamond"/>
                <a:ea typeface="Cormorant Garamond"/>
                <a:cs typeface="Cormorant Garamond"/>
                <a:sym typeface="Cormorant Garamond"/>
              </a:rPr>
              <a:t>4</a:t>
            </a:r>
            <a:endParaRPr b="0" i="0" sz="1400" u="none" cap="none" strike="noStrike">
              <a:solidFill>
                <a:srgbClr val="000000"/>
              </a:solidFill>
              <a:latin typeface="Arial"/>
              <a:ea typeface="Arial"/>
              <a:cs typeface="Arial"/>
              <a:sym typeface="Arial"/>
            </a:endParaRPr>
          </a:p>
        </p:txBody>
      </p:sp>
      <p:sp>
        <p:nvSpPr>
          <p:cNvPr id="298" name="Google Shape;298;p28"/>
          <p:cNvSpPr txBox="1"/>
          <p:nvPr/>
        </p:nvSpPr>
        <p:spPr>
          <a:xfrm>
            <a:off x="800641" y="5317124"/>
            <a:ext cx="9144000" cy="1385400"/>
          </a:xfrm>
          <a:prstGeom prst="rect">
            <a:avLst/>
          </a:prstGeom>
          <a:noFill/>
          <a:ln>
            <a:noFill/>
          </a:ln>
        </p:spPr>
        <p:txBody>
          <a:bodyPr anchorCtr="0" anchor="t" bIns="0" lIns="0" spcFirstLastPara="1" rIns="0" wrap="square" tIns="0">
            <a:spAutoFit/>
          </a:bodyPr>
          <a:lstStyle/>
          <a:p>
            <a:pPr indent="0" lvl="0" marL="0" rtl="0" algn="l">
              <a:lnSpc>
                <a:spcPct val="116004"/>
              </a:lnSpc>
              <a:spcBef>
                <a:spcPts val="0"/>
              </a:spcBef>
              <a:spcAft>
                <a:spcPts val="0"/>
              </a:spcAft>
              <a:buClr>
                <a:schemeClr val="dk1"/>
              </a:buClr>
              <a:buSzPts val="3299"/>
              <a:buFont typeface="Arial"/>
              <a:buNone/>
            </a:pPr>
            <a:r>
              <a:rPr b="1" lang="en-US" sz="9000">
                <a:solidFill>
                  <a:srgbClr val="2E3F42"/>
                </a:solidFill>
                <a:latin typeface="Cormorant Garamond"/>
                <a:ea typeface="Cormorant Garamond"/>
                <a:cs typeface="Cormorant Garamond"/>
                <a:sym typeface="Cormorant Garamond"/>
              </a:rPr>
              <a:t>Preliminary Results</a:t>
            </a:r>
            <a:endParaRPr b="0" i="0" sz="9000" u="none" cap="none" strike="noStrike">
              <a:solidFill>
                <a:srgbClr val="2E3F4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302" name="Shape 302"/>
        <p:cNvGrpSpPr/>
        <p:nvPr/>
      </p:nvGrpSpPr>
      <p:grpSpPr>
        <a:xfrm>
          <a:off x="0" y="0"/>
          <a:ext cx="0" cy="0"/>
          <a:chOff x="0" y="0"/>
          <a:chExt cx="0" cy="0"/>
        </a:xfrm>
      </p:grpSpPr>
      <p:sp>
        <p:nvSpPr>
          <p:cNvPr id="303" name="Google Shape;303;p29"/>
          <p:cNvSpPr txBox="1"/>
          <p:nvPr/>
        </p:nvSpPr>
        <p:spPr>
          <a:xfrm>
            <a:off x="0" y="3400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Audio Modality</a:t>
            </a:r>
            <a:endParaRPr b="0" i="0" sz="1400" u="none" cap="none" strike="noStrike">
              <a:solidFill>
                <a:srgbClr val="000000"/>
              </a:solidFill>
              <a:latin typeface="Arial"/>
              <a:ea typeface="Arial"/>
              <a:cs typeface="Arial"/>
              <a:sym typeface="Arial"/>
            </a:endParaRPr>
          </a:p>
        </p:txBody>
      </p:sp>
      <p:cxnSp>
        <p:nvCxnSpPr>
          <p:cNvPr id="304" name="Google Shape;304;p29"/>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05" name="Google Shape;305;p29"/>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06" name="Google Shape;306;p29"/>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07" name="Google Shape;307;p29"/>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308" name="Google Shape;308;p29"/>
          <p:cNvSpPr txBox="1"/>
          <p:nvPr/>
        </p:nvSpPr>
        <p:spPr>
          <a:xfrm>
            <a:off x="842165" y="1975875"/>
            <a:ext cx="16817100" cy="568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16433D"/>
              </a:buClr>
              <a:buSzPts val="2600"/>
              <a:buFont typeface="Open Sans"/>
              <a:buChar char="▫"/>
            </a:pPr>
            <a:r>
              <a:rPr lang="en-US" sz="2600">
                <a:solidFill>
                  <a:srgbClr val="212121"/>
                </a:solidFill>
                <a:latin typeface="Montserrat"/>
                <a:ea typeface="Montserrat"/>
                <a:cs typeface="Montserrat"/>
                <a:sym typeface="Montserrat"/>
              </a:rPr>
              <a:t>OpenSmile (FeatureSet: ComParE_2016, FeatureLevel: Functionals)</a:t>
            </a:r>
            <a:endParaRPr sz="2600">
              <a:solidFill>
                <a:srgbClr val="212121"/>
              </a:solidFill>
              <a:latin typeface="Montserrat"/>
              <a:ea typeface="Montserrat"/>
              <a:cs typeface="Montserrat"/>
              <a:sym typeface="Montserrat"/>
            </a:endParaRPr>
          </a:p>
        </p:txBody>
      </p:sp>
      <p:graphicFrame>
        <p:nvGraphicFramePr>
          <p:cNvPr id="309" name="Google Shape;309;p29"/>
          <p:cNvGraphicFramePr/>
          <p:nvPr/>
        </p:nvGraphicFramePr>
        <p:xfrm>
          <a:off x="925763" y="2979215"/>
          <a:ext cx="3000000" cy="3000000"/>
        </p:xfrm>
        <a:graphic>
          <a:graphicData uri="http://schemas.openxmlformats.org/drawingml/2006/table">
            <a:tbl>
              <a:tblPr>
                <a:noFill/>
                <a:tableStyleId>{1BBA8489-475B-4289-A839-7DBCD599E206}</a:tableStyleId>
              </a:tblPr>
              <a:tblGrid>
                <a:gridCol w="4533175"/>
                <a:gridCol w="2973575"/>
                <a:gridCol w="3303100"/>
                <a:gridCol w="2781575"/>
                <a:gridCol w="2607775"/>
              </a:tblGrid>
              <a:tr h="7965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Models</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Accuracy</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Precision</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Recall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F1-Score</a:t>
                      </a:r>
                      <a:endParaRPr b="1" sz="3200">
                        <a:solidFill>
                          <a:srgbClr val="16433D"/>
                        </a:solidFill>
                        <a:latin typeface="Raleway"/>
                        <a:ea typeface="Raleway"/>
                        <a:cs typeface="Raleway"/>
                        <a:sym typeface="Raleway"/>
                      </a:endParaRPr>
                    </a:p>
                  </a:txBody>
                  <a:tcPr marT="91425" marB="91425" marR="91425" marL="91425" anchor="ctr"/>
                </a:tc>
              </a:tr>
              <a:tr h="205455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Logistic Regression</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{Penalty: l2, </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Solver: lbfgs}</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0.48</a:t>
                      </a:r>
                      <a:endParaRPr sz="3200">
                        <a:solidFill>
                          <a:srgbClr val="16433D"/>
                        </a:solidFill>
                        <a:latin typeface="Raleway"/>
                        <a:ea typeface="Raleway"/>
                        <a:cs typeface="Raleway"/>
                        <a:sym typeface="Raleway"/>
                      </a:endParaRPr>
                    </a:p>
                  </a:txBody>
                  <a:tcPr marT="91425" marB="91425" marR="91425" marL="91425" anchor="ctr"/>
                </a:tc>
              </a:tr>
              <a:tr h="165435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SVM</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{C: 1, </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Kernel: RBF}</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0.67</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0.59</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0.54</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0.52</a:t>
                      </a:r>
                      <a:endParaRPr sz="3200">
                        <a:solidFill>
                          <a:srgbClr val="16433D"/>
                        </a:solidFill>
                        <a:latin typeface="Raleway"/>
                        <a:ea typeface="Raleway"/>
                        <a:cs typeface="Raleway"/>
                        <a:sym typeface="Raleway"/>
                      </a:endParaRPr>
                    </a:p>
                  </a:txBody>
                  <a:tcPr marT="91425" marB="91425" marR="91425" marL="91425" anchor="ctr"/>
                </a:tc>
              </a:tr>
              <a:tr h="19659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Random Forest</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{Criterion: Gini, n_estimator: 100}</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0.83</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0.83</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0.88</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0.83</a:t>
                      </a:r>
                      <a:endParaRPr b="1" sz="3200">
                        <a:solidFill>
                          <a:srgbClr val="16433D"/>
                        </a:solidFill>
                        <a:latin typeface="Raleway"/>
                        <a:ea typeface="Raleway"/>
                        <a:cs typeface="Raleway"/>
                        <a:sym typeface="Raleway"/>
                      </a:endParaRPr>
                    </a:p>
                  </a:txBody>
                  <a:tcPr marT="91425" marB="91425" marR="91425" marL="914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313" name="Shape 313"/>
        <p:cNvGrpSpPr/>
        <p:nvPr/>
      </p:nvGrpSpPr>
      <p:grpSpPr>
        <a:xfrm>
          <a:off x="0" y="0"/>
          <a:ext cx="0" cy="0"/>
          <a:chOff x="0" y="0"/>
          <a:chExt cx="0" cy="0"/>
        </a:xfrm>
      </p:grpSpPr>
      <p:sp>
        <p:nvSpPr>
          <p:cNvPr id="314" name="Google Shape;314;p30"/>
          <p:cNvSpPr txBox="1"/>
          <p:nvPr/>
        </p:nvSpPr>
        <p:spPr>
          <a:xfrm>
            <a:off x="0" y="1504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Audio Modality</a:t>
            </a:r>
            <a:endParaRPr b="0" i="0" sz="1400" u="none" cap="none" strike="noStrike">
              <a:solidFill>
                <a:srgbClr val="000000"/>
              </a:solidFill>
              <a:latin typeface="Arial"/>
              <a:ea typeface="Arial"/>
              <a:cs typeface="Arial"/>
              <a:sym typeface="Arial"/>
            </a:endParaRPr>
          </a:p>
        </p:txBody>
      </p:sp>
      <p:cxnSp>
        <p:nvCxnSpPr>
          <p:cNvPr id="315" name="Google Shape;315;p30"/>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16" name="Google Shape;316;p30"/>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17" name="Google Shape;317;p30"/>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18" name="Google Shape;318;p30"/>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319" name="Google Shape;319;p30"/>
          <p:cNvSpPr txBox="1"/>
          <p:nvPr/>
        </p:nvSpPr>
        <p:spPr>
          <a:xfrm>
            <a:off x="734850" y="1367575"/>
            <a:ext cx="16818300" cy="1524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212121"/>
              </a:solidFill>
              <a:latin typeface="Montserrat"/>
              <a:ea typeface="Montserrat"/>
              <a:cs typeface="Montserrat"/>
              <a:sym typeface="Montserrat"/>
            </a:endParaRPr>
          </a:p>
          <a:p>
            <a:pPr indent="-393700" lvl="0" marL="457200" rtl="0" algn="l">
              <a:spcBef>
                <a:spcPts val="0"/>
              </a:spcBef>
              <a:spcAft>
                <a:spcPts val="0"/>
              </a:spcAft>
              <a:buClr>
                <a:srgbClr val="16433D"/>
              </a:buClr>
              <a:buSzPts val="2600"/>
              <a:buFont typeface="Raleway"/>
              <a:buChar char="▫"/>
            </a:pPr>
            <a:r>
              <a:rPr lang="en-US" sz="2600">
                <a:solidFill>
                  <a:srgbClr val="212121"/>
                </a:solidFill>
                <a:latin typeface="Raleway"/>
                <a:ea typeface="Raleway"/>
                <a:cs typeface="Raleway"/>
                <a:sym typeface="Raleway"/>
              </a:rPr>
              <a:t>OpenSmile (FeatureSet: eGeMAPSv02, FeatureLevel: Functionals)</a:t>
            </a:r>
            <a:endParaRPr sz="2600">
              <a:solidFill>
                <a:srgbClr val="212121"/>
              </a:solidFill>
              <a:latin typeface="Raleway"/>
              <a:ea typeface="Raleway"/>
              <a:cs typeface="Raleway"/>
              <a:sym typeface="Raleway"/>
            </a:endParaRPr>
          </a:p>
        </p:txBody>
      </p:sp>
      <p:graphicFrame>
        <p:nvGraphicFramePr>
          <p:cNvPr id="320" name="Google Shape;320;p30"/>
          <p:cNvGraphicFramePr/>
          <p:nvPr/>
        </p:nvGraphicFramePr>
        <p:xfrm>
          <a:off x="747413" y="2465525"/>
          <a:ext cx="3000000" cy="3000000"/>
        </p:xfrm>
        <a:graphic>
          <a:graphicData uri="http://schemas.openxmlformats.org/drawingml/2006/table">
            <a:tbl>
              <a:tblPr>
                <a:noFill/>
                <a:tableStyleId>{1BBA8489-475B-4289-A839-7DBCD599E206}</a:tableStyleId>
              </a:tblPr>
              <a:tblGrid>
                <a:gridCol w="3618125"/>
                <a:gridCol w="3238225"/>
                <a:gridCol w="3238225"/>
                <a:gridCol w="3238225"/>
                <a:gridCol w="3238225"/>
              </a:tblGrid>
              <a:tr h="9909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Models</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Accuracy</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Precision</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Recall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F1-Score</a:t>
                      </a:r>
                      <a:endParaRPr b="1" sz="3200">
                        <a:solidFill>
                          <a:srgbClr val="16433D"/>
                        </a:solidFill>
                        <a:latin typeface="Raleway"/>
                        <a:ea typeface="Raleway"/>
                        <a:cs typeface="Raleway"/>
                        <a:sym typeface="Raleway"/>
                      </a:endParaRPr>
                    </a:p>
                  </a:txBody>
                  <a:tcPr marT="91425" marB="91425" marR="91425" marL="91425" anchor="ctr"/>
                </a:tc>
              </a:tr>
              <a:tr h="23802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Logistic Regression</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{Penalty: L2, </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Solver: Saga}</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0.66</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0.67</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tc>
              </a:tr>
              <a:tr h="18902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SVM</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{C: 100, Kernel:RBF}</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0.67</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0.75</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0.75</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0.67</a:t>
                      </a:r>
                      <a:endParaRPr b="1" sz="3200">
                        <a:solidFill>
                          <a:srgbClr val="16433D"/>
                        </a:solidFill>
                        <a:latin typeface="Raleway"/>
                        <a:ea typeface="Raleway"/>
                        <a:cs typeface="Raleway"/>
                        <a:sym typeface="Raleway"/>
                      </a:endParaRPr>
                    </a:p>
                  </a:txBody>
                  <a:tcPr marT="91425" marB="91425" marR="91425" marL="91425" anchor="ctr"/>
                </a:tc>
              </a:tr>
              <a:tr h="205815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Random Forest</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{Criterion:Gini, n_estimator:100}</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0.67</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0.69</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0.71</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0.66</a:t>
                      </a:r>
                      <a:endParaRPr sz="3200">
                        <a:solidFill>
                          <a:srgbClr val="16433D"/>
                        </a:solidFill>
                        <a:latin typeface="Raleway"/>
                        <a:ea typeface="Raleway"/>
                        <a:cs typeface="Raleway"/>
                        <a:sym typeface="Raleway"/>
                      </a:endParaRPr>
                    </a:p>
                  </a:txBody>
                  <a:tcPr marT="91425" marB="91425" marR="91425" marL="9142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324" name="Shape 324"/>
        <p:cNvGrpSpPr/>
        <p:nvPr/>
      </p:nvGrpSpPr>
      <p:grpSpPr>
        <a:xfrm>
          <a:off x="0" y="0"/>
          <a:ext cx="0" cy="0"/>
          <a:chOff x="0" y="0"/>
          <a:chExt cx="0" cy="0"/>
        </a:xfrm>
      </p:grpSpPr>
      <p:sp>
        <p:nvSpPr>
          <p:cNvPr id="325" name="Google Shape;325;p31"/>
          <p:cNvSpPr txBox="1"/>
          <p:nvPr/>
        </p:nvSpPr>
        <p:spPr>
          <a:xfrm>
            <a:off x="0" y="15040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Audio Modality</a:t>
            </a:r>
            <a:endParaRPr b="0" i="0" sz="1400" u="none" cap="none" strike="noStrike">
              <a:solidFill>
                <a:srgbClr val="000000"/>
              </a:solidFill>
              <a:latin typeface="Arial"/>
              <a:ea typeface="Arial"/>
              <a:cs typeface="Arial"/>
              <a:sym typeface="Arial"/>
            </a:endParaRPr>
          </a:p>
        </p:txBody>
      </p:sp>
      <p:cxnSp>
        <p:nvCxnSpPr>
          <p:cNvPr id="326" name="Google Shape;326;p31"/>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27" name="Google Shape;327;p31"/>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28" name="Google Shape;328;p31"/>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29" name="Google Shape;329;p31"/>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330" name="Google Shape;330;p31"/>
          <p:cNvSpPr txBox="1"/>
          <p:nvPr/>
        </p:nvSpPr>
        <p:spPr>
          <a:xfrm>
            <a:off x="720000" y="1633500"/>
            <a:ext cx="16810200" cy="8475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16433D"/>
              </a:buClr>
              <a:buSzPts val="2600"/>
              <a:buFont typeface="Raleway"/>
              <a:buChar char="▫"/>
            </a:pPr>
            <a:r>
              <a:rPr lang="en-US" sz="2600">
                <a:solidFill>
                  <a:srgbClr val="212121"/>
                </a:solidFill>
                <a:latin typeface="Raleway"/>
                <a:ea typeface="Raleway"/>
                <a:cs typeface="Raleway"/>
                <a:sym typeface="Raleway"/>
              </a:rPr>
              <a:t>OpenSmile (FeatureSet: ComParE_2016, FeatureLevel: LowLevelDescriptor)</a:t>
            </a:r>
            <a:endParaRPr sz="2600">
              <a:solidFill>
                <a:srgbClr val="212121"/>
              </a:solidFill>
              <a:latin typeface="Raleway"/>
              <a:ea typeface="Raleway"/>
              <a:cs typeface="Raleway"/>
              <a:sym typeface="Raleway"/>
            </a:endParaRPr>
          </a:p>
        </p:txBody>
      </p:sp>
      <p:graphicFrame>
        <p:nvGraphicFramePr>
          <p:cNvPr id="331" name="Google Shape;331;p31"/>
          <p:cNvGraphicFramePr/>
          <p:nvPr/>
        </p:nvGraphicFramePr>
        <p:xfrm>
          <a:off x="720025" y="2578670"/>
          <a:ext cx="3000000" cy="3000000"/>
        </p:xfrm>
        <a:graphic>
          <a:graphicData uri="http://schemas.openxmlformats.org/drawingml/2006/table">
            <a:tbl>
              <a:tblPr>
                <a:noFill/>
                <a:tableStyleId>{1BBA8489-475B-4289-A839-7DBCD599E206}</a:tableStyleId>
              </a:tblPr>
              <a:tblGrid>
                <a:gridCol w="5411650"/>
                <a:gridCol w="2992975"/>
                <a:gridCol w="2961225"/>
                <a:gridCol w="2648950"/>
                <a:gridCol w="2471775"/>
              </a:tblGrid>
              <a:tr h="93330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Models</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Accuracy</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Precision</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Recall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F1-Score</a:t>
                      </a:r>
                      <a:endParaRPr b="1" sz="3200">
                        <a:solidFill>
                          <a:srgbClr val="16433D"/>
                        </a:solidFill>
                        <a:latin typeface="Raleway"/>
                        <a:ea typeface="Raleway"/>
                        <a:cs typeface="Raleway"/>
                        <a:sym typeface="Raleway"/>
                      </a:endParaRPr>
                    </a:p>
                  </a:txBody>
                  <a:tcPr marT="91425" marB="91425" marR="91425" marL="91425" anchor="ctr"/>
                </a:tc>
              </a:tr>
              <a:tr h="244107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Logistic Regression</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{Penalty: l2, </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Solver: lbfgs}</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0.78</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0.80</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0.83</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0.77</a:t>
                      </a:r>
                      <a:endParaRPr sz="3200">
                        <a:solidFill>
                          <a:srgbClr val="16433D"/>
                        </a:solidFill>
                        <a:latin typeface="Raleway"/>
                        <a:ea typeface="Raleway"/>
                        <a:cs typeface="Raleway"/>
                        <a:sym typeface="Raleway"/>
                      </a:endParaRPr>
                    </a:p>
                  </a:txBody>
                  <a:tcPr marT="91425" marB="91425" marR="91425" marL="91425" anchor="ctr"/>
                </a:tc>
              </a:tr>
              <a:tr h="193845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SVM</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{C: 1,</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Kernel: RBF}</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0.73</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0.71</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tc>
              </a:tr>
              <a:tr h="193845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Random Forest</a:t>
                      </a:r>
                      <a:endParaRPr b="1" sz="3200">
                        <a:solidFill>
                          <a:srgbClr val="16433D"/>
                        </a:solidFill>
                        <a:latin typeface="Raleway"/>
                        <a:ea typeface="Raleway"/>
                        <a:cs typeface="Raleway"/>
                        <a:sym typeface="Raleway"/>
                      </a:endParaRPr>
                    </a:p>
                    <a:p>
                      <a:pPr indent="0" lvl="0" marL="0" rtl="0" algn="ctr">
                        <a:spcBef>
                          <a:spcPts val="0"/>
                        </a:spcBef>
                        <a:spcAft>
                          <a:spcPts val="0"/>
                        </a:spcAft>
                        <a:buNone/>
                      </a:pPr>
                      <a:r>
                        <a:rPr b="1" lang="en-US" sz="3200">
                          <a:solidFill>
                            <a:srgbClr val="16433D"/>
                          </a:solidFill>
                          <a:latin typeface="Raleway"/>
                          <a:ea typeface="Raleway"/>
                          <a:cs typeface="Raleway"/>
                          <a:sym typeface="Raleway"/>
                        </a:rPr>
                        <a:t>{Criterion: Gini, n_estimator: 100}</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0.94</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0.93</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0.96</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0.94</a:t>
                      </a:r>
                      <a:endParaRPr b="1" sz="3200">
                        <a:solidFill>
                          <a:srgbClr val="16433D"/>
                        </a:solidFill>
                        <a:latin typeface="Raleway"/>
                        <a:ea typeface="Raleway"/>
                        <a:cs typeface="Raleway"/>
                        <a:sym typeface="Raleway"/>
                      </a:endParaRPr>
                    </a:p>
                  </a:txBody>
                  <a:tcPr marT="91425" marB="91425" marR="91425" marL="914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92" name="Shape 92"/>
        <p:cNvGrpSpPr/>
        <p:nvPr/>
      </p:nvGrpSpPr>
      <p:grpSpPr>
        <a:xfrm>
          <a:off x="0" y="0"/>
          <a:ext cx="0" cy="0"/>
          <a:chOff x="0" y="0"/>
          <a:chExt cx="0" cy="0"/>
        </a:xfrm>
      </p:grpSpPr>
      <p:cxnSp>
        <p:nvCxnSpPr>
          <p:cNvPr id="93" name="Google Shape;93;p14"/>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94" name="Google Shape;94;p14"/>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grpSp>
        <p:nvGrpSpPr>
          <p:cNvPr id="95" name="Google Shape;95;p14"/>
          <p:cNvGrpSpPr/>
          <p:nvPr/>
        </p:nvGrpSpPr>
        <p:grpSpPr>
          <a:xfrm>
            <a:off x="14855098" y="1695215"/>
            <a:ext cx="6865795" cy="6896570"/>
            <a:chOff x="1813" y="0"/>
            <a:chExt cx="809173" cy="812800"/>
          </a:xfrm>
        </p:grpSpPr>
        <p:sp>
          <p:nvSpPr>
            <p:cNvPr id="96" name="Google Shape;96;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8D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8" name="Google Shape;98;p14"/>
          <p:cNvGrpSpPr/>
          <p:nvPr/>
        </p:nvGrpSpPr>
        <p:grpSpPr>
          <a:xfrm>
            <a:off x="-3735219" y="1695215"/>
            <a:ext cx="6865795" cy="6896570"/>
            <a:chOff x="1813" y="0"/>
            <a:chExt cx="809173" cy="812800"/>
          </a:xfrm>
        </p:grpSpPr>
        <p:sp>
          <p:nvSpPr>
            <p:cNvPr id="99" name="Google Shape;99;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8D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14"/>
          <p:cNvSpPr txBox="1"/>
          <p:nvPr/>
        </p:nvSpPr>
        <p:spPr>
          <a:xfrm>
            <a:off x="598452" y="4431750"/>
            <a:ext cx="9667500" cy="1385400"/>
          </a:xfrm>
          <a:prstGeom prst="rect">
            <a:avLst/>
          </a:prstGeom>
          <a:noFill/>
          <a:ln>
            <a:noFill/>
          </a:ln>
        </p:spPr>
        <p:txBody>
          <a:bodyPr anchorCtr="0" anchor="t" bIns="0" lIns="0" spcFirstLastPara="1" rIns="0" wrap="square" tIns="0">
            <a:spAutoFit/>
          </a:bodyPr>
          <a:lstStyle/>
          <a:p>
            <a:pPr indent="0" lvl="0" marL="0" marR="0" rtl="0" algn="l">
              <a:lnSpc>
                <a:spcPct val="116000"/>
              </a:lnSpc>
              <a:spcBef>
                <a:spcPts val="0"/>
              </a:spcBef>
              <a:spcAft>
                <a:spcPts val="0"/>
              </a:spcAft>
              <a:buClr>
                <a:srgbClr val="000000"/>
              </a:buClr>
              <a:buSzPts val="9000"/>
              <a:buFont typeface="Arial"/>
              <a:buNone/>
            </a:pPr>
            <a:r>
              <a:rPr b="1" lang="en-US" sz="9000">
                <a:solidFill>
                  <a:srgbClr val="2E3F42"/>
                </a:solidFill>
                <a:latin typeface="Cormorant Garamond"/>
                <a:ea typeface="Cormorant Garamond"/>
                <a:cs typeface="Cormorant Garamond"/>
                <a:sym typeface="Cormorant Garamond"/>
              </a:rPr>
              <a:t>Team Members</a:t>
            </a:r>
            <a:endParaRPr b="0" i="0" sz="1400" u="none" cap="none" strike="noStrike">
              <a:solidFill>
                <a:srgbClr val="000000"/>
              </a:solidFill>
              <a:latin typeface="Arial"/>
              <a:ea typeface="Arial"/>
              <a:cs typeface="Arial"/>
              <a:sym typeface="Arial"/>
            </a:endParaRPr>
          </a:p>
        </p:txBody>
      </p:sp>
      <p:sp>
        <p:nvSpPr>
          <p:cNvPr id="102" name="Google Shape;102;p14"/>
          <p:cNvSpPr txBox="1"/>
          <p:nvPr/>
        </p:nvSpPr>
        <p:spPr>
          <a:xfrm>
            <a:off x="9006575" y="3527275"/>
            <a:ext cx="8584500" cy="3232500"/>
          </a:xfrm>
          <a:prstGeom prst="rect">
            <a:avLst/>
          </a:prstGeom>
          <a:noFill/>
          <a:ln>
            <a:noFill/>
          </a:ln>
        </p:spPr>
        <p:txBody>
          <a:bodyPr anchorCtr="0" anchor="t" bIns="0" lIns="0" spcFirstLastPara="1" rIns="0" wrap="square" tIns="0">
            <a:spAutoFit/>
          </a:bodyPr>
          <a:lstStyle/>
          <a:p>
            <a:pPr indent="-419100" lvl="0" marL="457200" rtl="0" algn="l">
              <a:spcBef>
                <a:spcPts val="0"/>
              </a:spcBef>
              <a:spcAft>
                <a:spcPts val="0"/>
              </a:spcAft>
              <a:buClr>
                <a:srgbClr val="212121"/>
              </a:buClr>
              <a:buSzPts val="3000"/>
              <a:buFont typeface="Montserrat"/>
              <a:buChar char="●"/>
            </a:pPr>
            <a:r>
              <a:rPr lang="en-US" sz="3000">
                <a:solidFill>
                  <a:srgbClr val="212121"/>
                </a:solidFill>
                <a:latin typeface="Montserrat"/>
                <a:ea typeface="Montserrat"/>
                <a:cs typeface="Montserrat"/>
                <a:sym typeface="Montserrat"/>
              </a:rPr>
              <a:t>Kaushik M {CB.EN.U4AIE19036}</a:t>
            </a:r>
            <a:br>
              <a:rPr lang="en-US" sz="3000">
                <a:solidFill>
                  <a:srgbClr val="212121"/>
                </a:solidFill>
                <a:latin typeface="Montserrat"/>
                <a:ea typeface="Montserrat"/>
                <a:cs typeface="Montserrat"/>
                <a:sym typeface="Montserrat"/>
              </a:rPr>
            </a:br>
            <a:endParaRPr sz="3000">
              <a:solidFill>
                <a:srgbClr val="212121"/>
              </a:solidFill>
              <a:latin typeface="Montserrat"/>
              <a:ea typeface="Montserrat"/>
              <a:cs typeface="Montserrat"/>
              <a:sym typeface="Montserrat"/>
            </a:endParaRPr>
          </a:p>
          <a:p>
            <a:pPr indent="-419100" lvl="0" marL="457200" rtl="0" algn="l">
              <a:spcBef>
                <a:spcPts val="0"/>
              </a:spcBef>
              <a:spcAft>
                <a:spcPts val="0"/>
              </a:spcAft>
              <a:buClr>
                <a:srgbClr val="212121"/>
              </a:buClr>
              <a:buSzPts val="3000"/>
              <a:buFont typeface="Montserrat"/>
              <a:buChar char="●"/>
            </a:pPr>
            <a:r>
              <a:rPr lang="en-US" sz="3000">
                <a:solidFill>
                  <a:srgbClr val="212121"/>
                </a:solidFill>
                <a:latin typeface="Montserrat"/>
                <a:ea typeface="Montserrat"/>
                <a:cs typeface="Montserrat"/>
                <a:sym typeface="Montserrat"/>
              </a:rPr>
              <a:t>Prasanth S N {CB.EN.U4AIE19046}</a:t>
            </a:r>
            <a:br>
              <a:rPr lang="en-US" sz="3000">
                <a:solidFill>
                  <a:srgbClr val="212121"/>
                </a:solidFill>
                <a:latin typeface="Montserrat"/>
                <a:ea typeface="Montserrat"/>
                <a:cs typeface="Montserrat"/>
                <a:sym typeface="Montserrat"/>
              </a:rPr>
            </a:br>
            <a:endParaRPr sz="3000">
              <a:solidFill>
                <a:srgbClr val="212121"/>
              </a:solidFill>
              <a:latin typeface="Montserrat"/>
              <a:ea typeface="Montserrat"/>
              <a:cs typeface="Montserrat"/>
              <a:sym typeface="Montserrat"/>
            </a:endParaRPr>
          </a:p>
          <a:p>
            <a:pPr indent="-419100" lvl="0" marL="457200" rtl="0" algn="l">
              <a:spcBef>
                <a:spcPts val="0"/>
              </a:spcBef>
              <a:spcAft>
                <a:spcPts val="0"/>
              </a:spcAft>
              <a:buClr>
                <a:srgbClr val="212121"/>
              </a:buClr>
              <a:buSzPts val="3000"/>
              <a:buFont typeface="Montserrat"/>
              <a:buChar char="●"/>
            </a:pPr>
            <a:r>
              <a:rPr lang="en-US" sz="3000">
                <a:solidFill>
                  <a:srgbClr val="212121"/>
                </a:solidFill>
                <a:latin typeface="Montserrat"/>
                <a:ea typeface="Montserrat"/>
                <a:cs typeface="Montserrat"/>
                <a:sym typeface="Montserrat"/>
              </a:rPr>
              <a:t>R Aswin Raj {CB.EN.U4AIE19050}</a:t>
            </a:r>
            <a:br>
              <a:rPr lang="en-US" sz="3000">
                <a:solidFill>
                  <a:srgbClr val="212121"/>
                </a:solidFill>
                <a:latin typeface="Montserrat"/>
                <a:ea typeface="Montserrat"/>
                <a:cs typeface="Montserrat"/>
                <a:sym typeface="Montserrat"/>
              </a:rPr>
            </a:br>
            <a:endParaRPr sz="3000">
              <a:solidFill>
                <a:srgbClr val="212121"/>
              </a:solidFill>
              <a:latin typeface="Montserrat"/>
              <a:ea typeface="Montserrat"/>
              <a:cs typeface="Montserrat"/>
              <a:sym typeface="Montserrat"/>
            </a:endParaRPr>
          </a:p>
          <a:p>
            <a:pPr indent="-419100" lvl="0" marL="457200" rtl="0" algn="l">
              <a:spcBef>
                <a:spcPts val="0"/>
              </a:spcBef>
              <a:spcAft>
                <a:spcPts val="0"/>
              </a:spcAft>
              <a:buClr>
                <a:srgbClr val="212121"/>
              </a:buClr>
              <a:buSzPts val="3000"/>
              <a:buFont typeface="Montserrat"/>
              <a:buChar char="●"/>
            </a:pPr>
            <a:r>
              <a:rPr lang="en-US" sz="3000">
                <a:solidFill>
                  <a:srgbClr val="212121"/>
                </a:solidFill>
                <a:latin typeface="Montserrat"/>
                <a:ea typeface="Montserrat"/>
                <a:cs typeface="Montserrat"/>
                <a:sym typeface="Montserrat"/>
              </a:rPr>
              <a:t>Vijai Simmon S {CB.EN.U4AIE19068}</a:t>
            </a:r>
            <a:endParaRPr b="1" sz="3000">
              <a:solidFill>
                <a:srgbClr val="2E3F42"/>
              </a:solidFill>
              <a:latin typeface="Cormorant Garamond"/>
              <a:ea typeface="Cormorant Garamond"/>
              <a:cs typeface="Cormorant Garamond"/>
              <a:sym typeface="Cormorant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335" name="Shape 335"/>
        <p:cNvGrpSpPr/>
        <p:nvPr/>
      </p:nvGrpSpPr>
      <p:grpSpPr>
        <a:xfrm>
          <a:off x="0" y="0"/>
          <a:ext cx="0" cy="0"/>
          <a:chOff x="0" y="0"/>
          <a:chExt cx="0" cy="0"/>
        </a:xfrm>
      </p:grpSpPr>
      <p:sp>
        <p:nvSpPr>
          <p:cNvPr id="336" name="Google Shape;336;p32"/>
          <p:cNvSpPr txBox="1"/>
          <p:nvPr/>
        </p:nvSpPr>
        <p:spPr>
          <a:xfrm>
            <a:off x="0" y="-53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Audio Modality</a:t>
            </a:r>
            <a:endParaRPr b="0" i="0" sz="1400" u="none" cap="none" strike="noStrike">
              <a:solidFill>
                <a:srgbClr val="000000"/>
              </a:solidFill>
              <a:latin typeface="Arial"/>
              <a:ea typeface="Arial"/>
              <a:cs typeface="Arial"/>
              <a:sym typeface="Arial"/>
            </a:endParaRPr>
          </a:p>
        </p:txBody>
      </p:sp>
      <p:cxnSp>
        <p:nvCxnSpPr>
          <p:cNvPr id="337" name="Google Shape;337;p32"/>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38" name="Google Shape;338;p32"/>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39" name="Google Shape;339;p32"/>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40" name="Google Shape;340;p32"/>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341" name="Google Shape;341;p32"/>
          <p:cNvSpPr txBox="1"/>
          <p:nvPr/>
        </p:nvSpPr>
        <p:spPr>
          <a:xfrm>
            <a:off x="444300" y="1380075"/>
            <a:ext cx="16116000" cy="6870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16433D"/>
              </a:buClr>
              <a:buSzPts val="2600"/>
              <a:buFont typeface="Raleway"/>
              <a:buChar char="▫"/>
            </a:pPr>
            <a:r>
              <a:rPr lang="en-US" sz="2600">
                <a:solidFill>
                  <a:srgbClr val="212121"/>
                </a:solidFill>
                <a:latin typeface="Raleway"/>
                <a:ea typeface="Raleway"/>
                <a:cs typeface="Raleway"/>
                <a:sym typeface="Raleway"/>
              </a:rPr>
              <a:t>LibROSA(FeatureSet:MFCC, mel spectrogram, STFT)</a:t>
            </a:r>
            <a:endParaRPr sz="2600">
              <a:solidFill>
                <a:srgbClr val="212121"/>
              </a:solidFill>
              <a:latin typeface="Raleway"/>
              <a:ea typeface="Raleway"/>
              <a:cs typeface="Raleway"/>
              <a:sym typeface="Raleway"/>
            </a:endParaRPr>
          </a:p>
        </p:txBody>
      </p:sp>
      <p:graphicFrame>
        <p:nvGraphicFramePr>
          <p:cNvPr id="342" name="Google Shape;342;p32"/>
          <p:cNvGraphicFramePr/>
          <p:nvPr/>
        </p:nvGraphicFramePr>
        <p:xfrm>
          <a:off x="444300" y="2073805"/>
          <a:ext cx="3000000" cy="3000000"/>
        </p:xfrm>
        <a:graphic>
          <a:graphicData uri="http://schemas.openxmlformats.org/drawingml/2006/table">
            <a:tbl>
              <a:tblPr>
                <a:noFill/>
                <a:tableStyleId>{1BBA8489-475B-4289-A839-7DBCD599E206}</a:tableStyleId>
              </a:tblPr>
              <a:tblGrid>
                <a:gridCol w="3552250"/>
                <a:gridCol w="2324050"/>
                <a:gridCol w="2340025"/>
                <a:gridCol w="2692350"/>
                <a:gridCol w="2131850"/>
                <a:gridCol w="2308025"/>
                <a:gridCol w="2051750"/>
              </a:tblGrid>
              <a:tr h="117640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Models</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Accuracy Normal</a:t>
                      </a:r>
                      <a:endParaRPr b="1"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Accuracy Scaled</a:t>
                      </a:r>
                      <a:endParaRPr b="1"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Accuracy MinMax</a:t>
                      </a:r>
                      <a:endParaRPr b="1"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Test Normal</a:t>
                      </a:r>
                      <a:endParaRPr b="1"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Test Scaled</a:t>
                      </a:r>
                      <a:endParaRPr b="1"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Test MinMax</a:t>
                      </a:r>
                      <a:endParaRPr b="1"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r>
              <a:tr h="117450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K Neighbors Classifier</a:t>
                      </a:r>
                      <a:endParaRPr b="1" sz="3200">
                        <a:solidFill>
                          <a:srgbClr val="16433D"/>
                        </a:solidFill>
                        <a:latin typeface="Raleway"/>
                        <a:ea typeface="Raleway"/>
                        <a:cs typeface="Raleway"/>
                        <a:sym typeface="Raleway"/>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0.72</a:t>
                      </a:r>
                      <a:endParaRPr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0.72</a:t>
                      </a:r>
                      <a:endParaRPr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8425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SVC</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0.78</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0.78</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8640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SVC-RBF Kernel</a:t>
                      </a:r>
                      <a:endParaRPr b="1" sz="3200">
                        <a:solidFill>
                          <a:srgbClr val="16433D"/>
                        </a:solidFill>
                        <a:latin typeface="Raleway"/>
                        <a:ea typeface="Raleway"/>
                        <a:cs typeface="Raleway"/>
                        <a:sym typeface="Raleway"/>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0.78</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0.44</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0.61</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0.78</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0.44</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0.61</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152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Decision Tree Classifier</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0.28</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0.28</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sz="3200">
                        <a:solidFill>
                          <a:srgbClr val="16433D"/>
                        </a:solidFill>
                        <a:latin typeface="Raleway"/>
                        <a:ea typeface="Raleway"/>
                        <a:cs typeface="Raleway"/>
                        <a:sym typeface="Raleway"/>
                      </a:endParaRPr>
                    </a:p>
                  </a:txBody>
                  <a:tcPr marT="91425" marB="91425" marR="91425" marL="91425" anchor="ctr">
                    <a:lnT cap="flat" cmpd="sng" w="9525">
                      <a:solidFill>
                        <a:srgbClr val="9E9E9E"/>
                      </a:solidFill>
                      <a:prstDash val="solid"/>
                      <a:round/>
                      <a:headEnd len="sm" w="sm" type="none"/>
                      <a:tailEnd len="sm" w="sm" type="none"/>
                    </a:lnT>
                  </a:tcPr>
                </a:tc>
              </a:tr>
              <a:tr h="13152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Random Forest Classifier</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0.72</a:t>
                      </a:r>
                      <a:endParaRPr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0.39</a:t>
                      </a:r>
                      <a:endParaRPr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0.72</a:t>
                      </a:r>
                      <a:endParaRPr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0.39</a:t>
                      </a:r>
                      <a:endParaRPr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sz="3200">
                        <a:solidFill>
                          <a:srgbClr val="16433D"/>
                        </a:solidFill>
                        <a:latin typeface="Raleway"/>
                        <a:ea typeface="Raleway"/>
                        <a:cs typeface="Raleway"/>
                        <a:sym typeface="Raleway"/>
                      </a:endParaRPr>
                    </a:p>
                  </a:txBody>
                  <a:tcPr marT="91425" marB="91425" marR="91425" marL="91425" anchor="ctr">
                    <a:lnB cap="flat" cmpd="sng" w="9525">
                      <a:solidFill>
                        <a:srgbClr val="9E9E9E"/>
                      </a:solidFill>
                      <a:prstDash val="solid"/>
                      <a:round/>
                      <a:headEnd len="sm" w="sm" type="none"/>
                      <a:tailEnd len="sm" w="sm" type="none"/>
                    </a:lnB>
                  </a:tcPr>
                </a:tc>
              </a:tr>
              <a:tr h="11392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Logistic Regression</a:t>
                      </a:r>
                      <a:endParaRPr b="1" sz="3200">
                        <a:solidFill>
                          <a:srgbClr val="16433D"/>
                        </a:solidFill>
                        <a:latin typeface="Raleway"/>
                        <a:ea typeface="Raleway"/>
                        <a:cs typeface="Raleway"/>
                        <a:sym typeface="Raleway"/>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0.72</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0.39</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0.72</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0.39</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346" name="Shape 346"/>
        <p:cNvGrpSpPr/>
        <p:nvPr/>
      </p:nvGrpSpPr>
      <p:grpSpPr>
        <a:xfrm>
          <a:off x="0" y="0"/>
          <a:ext cx="0" cy="0"/>
          <a:chOff x="0" y="0"/>
          <a:chExt cx="0" cy="0"/>
        </a:xfrm>
      </p:grpSpPr>
      <p:sp>
        <p:nvSpPr>
          <p:cNvPr id="347" name="Google Shape;347;p33"/>
          <p:cNvSpPr txBox="1"/>
          <p:nvPr/>
        </p:nvSpPr>
        <p:spPr>
          <a:xfrm>
            <a:off x="0" y="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Audio Modality</a:t>
            </a:r>
            <a:endParaRPr b="0" i="0" sz="1400" u="none" cap="none" strike="noStrike">
              <a:solidFill>
                <a:srgbClr val="000000"/>
              </a:solidFill>
              <a:latin typeface="Arial"/>
              <a:ea typeface="Arial"/>
              <a:cs typeface="Arial"/>
              <a:sym typeface="Arial"/>
            </a:endParaRPr>
          </a:p>
        </p:txBody>
      </p:sp>
      <p:cxnSp>
        <p:nvCxnSpPr>
          <p:cNvPr id="348" name="Google Shape;348;p33"/>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49" name="Google Shape;349;p33"/>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50" name="Google Shape;350;p33"/>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51" name="Google Shape;351;p33"/>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352" name="Google Shape;352;p33"/>
          <p:cNvSpPr txBox="1"/>
          <p:nvPr/>
        </p:nvSpPr>
        <p:spPr>
          <a:xfrm>
            <a:off x="746700" y="1729525"/>
            <a:ext cx="12200100" cy="1255500"/>
          </a:xfrm>
          <a:prstGeom prst="rect">
            <a:avLst/>
          </a:prstGeom>
          <a:noFill/>
          <a:ln>
            <a:noFill/>
          </a:ln>
        </p:spPr>
        <p:txBody>
          <a:bodyPr anchorCtr="0" anchor="t" bIns="91425" lIns="91425" spcFirstLastPara="1" rIns="91425" wrap="square" tIns="91425">
            <a:normAutofit/>
          </a:bodyPr>
          <a:lstStyle/>
          <a:p>
            <a:pPr indent="-368300" lvl="0" marL="457200" rtl="0" algn="l">
              <a:spcBef>
                <a:spcPts val="0"/>
              </a:spcBef>
              <a:spcAft>
                <a:spcPts val="0"/>
              </a:spcAft>
              <a:buClr>
                <a:srgbClr val="16433D"/>
              </a:buClr>
              <a:buSzPts val="2200"/>
              <a:buFont typeface="Raleway"/>
              <a:buChar char="▫"/>
            </a:pPr>
            <a:r>
              <a:rPr lang="en-US" sz="2600">
                <a:solidFill>
                  <a:srgbClr val="212121"/>
                </a:solidFill>
                <a:latin typeface="Raleway"/>
                <a:ea typeface="Raleway"/>
                <a:cs typeface="Raleway"/>
                <a:sym typeface="Raleway"/>
              </a:rPr>
              <a:t>OpenSmile (FeatureSet: ComParE_2016, FeatureLevel: LowLevelDescriptor)</a:t>
            </a:r>
            <a:endParaRPr sz="2600">
              <a:solidFill>
                <a:srgbClr val="212121"/>
              </a:solidFill>
              <a:latin typeface="Raleway"/>
              <a:ea typeface="Raleway"/>
              <a:cs typeface="Raleway"/>
              <a:sym typeface="Raleway"/>
            </a:endParaRPr>
          </a:p>
        </p:txBody>
      </p:sp>
      <p:graphicFrame>
        <p:nvGraphicFramePr>
          <p:cNvPr id="353" name="Google Shape;353;p33"/>
          <p:cNvGraphicFramePr/>
          <p:nvPr/>
        </p:nvGraphicFramePr>
        <p:xfrm>
          <a:off x="514250" y="2632525"/>
          <a:ext cx="3000000" cy="3000000"/>
        </p:xfrm>
        <a:graphic>
          <a:graphicData uri="http://schemas.openxmlformats.org/drawingml/2006/table">
            <a:tbl>
              <a:tblPr>
                <a:noFill/>
                <a:tableStyleId>{1BBA8489-475B-4289-A839-7DBCD599E206}</a:tableStyleId>
              </a:tblPr>
              <a:tblGrid>
                <a:gridCol w="3451900"/>
                <a:gridCol w="3451900"/>
                <a:gridCol w="3451900"/>
                <a:gridCol w="3451900"/>
                <a:gridCol w="3451900"/>
              </a:tblGrid>
              <a:tr h="138440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Models</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Accuracy</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Precision</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Recall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F1-Score</a:t>
                      </a:r>
                      <a:endParaRPr b="1" sz="3200">
                        <a:solidFill>
                          <a:srgbClr val="16433D"/>
                        </a:solidFill>
                        <a:latin typeface="Raleway"/>
                        <a:ea typeface="Raleway"/>
                        <a:cs typeface="Raleway"/>
                        <a:sym typeface="Raleway"/>
                      </a:endParaRPr>
                    </a:p>
                  </a:txBody>
                  <a:tcPr marT="91425" marB="91425" marR="91425" marL="91425" anchor="ctr"/>
                </a:tc>
              </a:tr>
              <a:tr h="138440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Baseline Model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0.55</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0.73</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0.63</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0.53</a:t>
                      </a:r>
                      <a:endParaRPr sz="3200">
                        <a:solidFill>
                          <a:srgbClr val="16433D"/>
                        </a:solidFill>
                        <a:latin typeface="Raleway"/>
                        <a:ea typeface="Raleway"/>
                        <a:cs typeface="Raleway"/>
                        <a:sym typeface="Raleway"/>
                      </a:endParaRPr>
                    </a:p>
                  </a:txBody>
                  <a:tcPr marT="91425" marB="91425" marR="91425" marL="91425" anchor="ctr"/>
                </a:tc>
              </a:tr>
              <a:tr h="21299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Simple U Network</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0.77</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0.76</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0.76</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0.77</a:t>
                      </a:r>
                      <a:endParaRPr b="1" sz="3200">
                        <a:solidFill>
                          <a:srgbClr val="16433D"/>
                        </a:solidFill>
                        <a:latin typeface="Raleway"/>
                        <a:ea typeface="Raleway"/>
                        <a:cs typeface="Raleway"/>
                        <a:sym typeface="Raleway"/>
                      </a:endParaRPr>
                    </a:p>
                  </a:txBody>
                  <a:tcPr marT="91425" marB="91425" marR="91425" marL="91425" anchor="ctr"/>
                </a:tc>
              </a:tr>
              <a:tr h="21299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Residual Network</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NA</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NA</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NA</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NA</a:t>
                      </a:r>
                      <a:endParaRPr sz="3200">
                        <a:solidFill>
                          <a:srgbClr val="16433D"/>
                        </a:solidFill>
                        <a:latin typeface="Raleway"/>
                        <a:ea typeface="Raleway"/>
                        <a:cs typeface="Raleway"/>
                        <a:sym typeface="Raleway"/>
                      </a:endParaRPr>
                    </a:p>
                  </a:txBody>
                  <a:tcPr marT="91425" marB="91425" marR="91425" marL="91425"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357" name="Shape 357"/>
        <p:cNvGrpSpPr/>
        <p:nvPr/>
      </p:nvGrpSpPr>
      <p:grpSpPr>
        <a:xfrm>
          <a:off x="0" y="0"/>
          <a:ext cx="0" cy="0"/>
          <a:chOff x="0" y="0"/>
          <a:chExt cx="0" cy="0"/>
        </a:xfrm>
      </p:grpSpPr>
      <p:sp>
        <p:nvSpPr>
          <p:cNvPr id="358" name="Google Shape;358;p34"/>
          <p:cNvSpPr txBox="1"/>
          <p:nvPr/>
        </p:nvSpPr>
        <p:spPr>
          <a:xfrm>
            <a:off x="0" y="8717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Audio Modality</a:t>
            </a:r>
            <a:endParaRPr b="0" i="0" sz="1400" u="none" cap="none" strike="noStrike">
              <a:solidFill>
                <a:srgbClr val="000000"/>
              </a:solidFill>
              <a:latin typeface="Arial"/>
              <a:ea typeface="Arial"/>
              <a:cs typeface="Arial"/>
              <a:sym typeface="Arial"/>
            </a:endParaRPr>
          </a:p>
        </p:txBody>
      </p:sp>
      <p:cxnSp>
        <p:nvCxnSpPr>
          <p:cNvPr id="359" name="Google Shape;359;p34"/>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60" name="Google Shape;360;p34"/>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61" name="Google Shape;361;p34"/>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62" name="Google Shape;362;p34"/>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363" name="Google Shape;363;p34"/>
          <p:cNvSpPr txBox="1"/>
          <p:nvPr/>
        </p:nvSpPr>
        <p:spPr>
          <a:xfrm>
            <a:off x="726000" y="1367575"/>
            <a:ext cx="16896000" cy="876600"/>
          </a:xfrm>
          <a:prstGeom prst="rect">
            <a:avLst/>
          </a:prstGeom>
          <a:noFill/>
          <a:ln>
            <a:noFill/>
          </a:ln>
        </p:spPr>
        <p:txBody>
          <a:bodyPr anchorCtr="0" anchor="t" bIns="91425" lIns="91425" spcFirstLastPara="1" rIns="91425" wrap="square" tIns="91425">
            <a:normAutofit/>
          </a:bodyPr>
          <a:lstStyle/>
          <a:p>
            <a:pPr indent="-393700" lvl="0" marL="457200" rtl="0" algn="l">
              <a:spcBef>
                <a:spcPts val="0"/>
              </a:spcBef>
              <a:spcAft>
                <a:spcPts val="0"/>
              </a:spcAft>
              <a:buClr>
                <a:srgbClr val="16433D"/>
              </a:buClr>
              <a:buSzPts val="2600"/>
              <a:buFont typeface="Raleway"/>
              <a:buChar char="▫"/>
            </a:pPr>
            <a:r>
              <a:rPr lang="en-US" sz="2600">
                <a:solidFill>
                  <a:srgbClr val="212121"/>
                </a:solidFill>
                <a:latin typeface="Raleway"/>
                <a:ea typeface="Raleway"/>
                <a:cs typeface="Raleway"/>
                <a:sym typeface="Raleway"/>
              </a:rPr>
              <a:t>OpenSmile (FeatureSet: ComParE_2016, FeatureLevel: Functional)</a:t>
            </a:r>
            <a:endParaRPr sz="2600">
              <a:solidFill>
                <a:srgbClr val="212121"/>
              </a:solidFill>
              <a:latin typeface="Raleway"/>
              <a:ea typeface="Raleway"/>
              <a:cs typeface="Raleway"/>
              <a:sym typeface="Raleway"/>
            </a:endParaRPr>
          </a:p>
        </p:txBody>
      </p:sp>
      <p:graphicFrame>
        <p:nvGraphicFramePr>
          <p:cNvPr id="364" name="Google Shape;364;p34"/>
          <p:cNvGraphicFramePr/>
          <p:nvPr/>
        </p:nvGraphicFramePr>
        <p:xfrm>
          <a:off x="952500" y="2086200"/>
          <a:ext cx="3000000" cy="3000000"/>
        </p:xfrm>
        <a:graphic>
          <a:graphicData uri="http://schemas.openxmlformats.org/drawingml/2006/table">
            <a:tbl>
              <a:tblPr>
                <a:noFill/>
                <a:tableStyleId>{1BBA8489-475B-4289-A839-7DBCD599E206}</a:tableStyleId>
              </a:tblPr>
              <a:tblGrid>
                <a:gridCol w="3320675"/>
                <a:gridCol w="3320675"/>
                <a:gridCol w="3320675"/>
                <a:gridCol w="3320675"/>
                <a:gridCol w="3320675"/>
              </a:tblGrid>
              <a:tr h="139375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Models</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Accuracy</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Precision</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Recall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F1-Score</a:t>
                      </a:r>
                      <a:endParaRPr b="1" sz="3200">
                        <a:solidFill>
                          <a:srgbClr val="16433D"/>
                        </a:solidFill>
                        <a:latin typeface="Raleway"/>
                        <a:ea typeface="Raleway"/>
                        <a:cs typeface="Raleway"/>
                        <a:sym typeface="Raleway"/>
                      </a:endParaRPr>
                    </a:p>
                  </a:txBody>
                  <a:tcPr marT="91425" marB="91425" marR="91425" marL="91425" anchor="ctr"/>
                </a:tc>
              </a:tr>
              <a:tr h="139375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Baseline Model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0.50</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0.73</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0.55</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0.41</a:t>
                      </a:r>
                      <a:endParaRPr sz="3200">
                        <a:solidFill>
                          <a:srgbClr val="16433D"/>
                        </a:solidFill>
                        <a:latin typeface="Raleway"/>
                        <a:ea typeface="Raleway"/>
                        <a:cs typeface="Raleway"/>
                        <a:sym typeface="Raleway"/>
                      </a:endParaRPr>
                    </a:p>
                  </a:txBody>
                  <a:tcPr marT="91425" marB="91425" marR="91425" marL="91425" anchor="ctr"/>
                </a:tc>
              </a:tr>
              <a:tr h="214427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Simple U Network</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0.61</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0.79</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0.56</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0.51</a:t>
                      </a:r>
                      <a:endParaRPr sz="3200">
                        <a:solidFill>
                          <a:srgbClr val="16433D"/>
                        </a:solidFill>
                        <a:latin typeface="Raleway"/>
                        <a:ea typeface="Raleway"/>
                        <a:cs typeface="Raleway"/>
                        <a:sym typeface="Raleway"/>
                      </a:endParaRPr>
                    </a:p>
                  </a:txBody>
                  <a:tcPr marT="91425" marB="91425" marR="91425" marL="91425" anchor="ctr"/>
                </a:tc>
              </a:tr>
              <a:tr h="214427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Residual Network</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0.66</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0.81</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0.62</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0.61</a:t>
                      </a:r>
                      <a:endParaRPr b="1" sz="3200">
                        <a:solidFill>
                          <a:srgbClr val="16433D"/>
                        </a:solidFill>
                        <a:latin typeface="Raleway"/>
                        <a:ea typeface="Raleway"/>
                        <a:cs typeface="Raleway"/>
                        <a:sym typeface="Raleway"/>
                      </a:endParaRPr>
                    </a:p>
                  </a:txBody>
                  <a:tcPr marT="91425" marB="91425" marR="91425" marL="91425"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368" name="Shape 368"/>
        <p:cNvGrpSpPr/>
        <p:nvPr/>
      </p:nvGrpSpPr>
      <p:grpSpPr>
        <a:xfrm>
          <a:off x="0" y="0"/>
          <a:ext cx="0" cy="0"/>
          <a:chOff x="0" y="0"/>
          <a:chExt cx="0" cy="0"/>
        </a:xfrm>
      </p:grpSpPr>
      <p:sp>
        <p:nvSpPr>
          <p:cNvPr id="369" name="Google Shape;369;p35"/>
          <p:cNvSpPr txBox="1"/>
          <p:nvPr/>
        </p:nvSpPr>
        <p:spPr>
          <a:xfrm>
            <a:off x="0" y="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Audio Modality</a:t>
            </a:r>
            <a:endParaRPr b="0" i="0" sz="1400" u="none" cap="none" strike="noStrike">
              <a:solidFill>
                <a:srgbClr val="000000"/>
              </a:solidFill>
              <a:latin typeface="Arial"/>
              <a:ea typeface="Arial"/>
              <a:cs typeface="Arial"/>
              <a:sym typeface="Arial"/>
            </a:endParaRPr>
          </a:p>
        </p:txBody>
      </p:sp>
      <p:cxnSp>
        <p:nvCxnSpPr>
          <p:cNvPr id="370" name="Google Shape;370;p35"/>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71" name="Google Shape;371;p35"/>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72" name="Google Shape;372;p35"/>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73" name="Google Shape;373;p35"/>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374" name="Google Shape;374;p35"/>
          <p:cNvSpPr txBox="1"/>
          <p:nvPr/>
        </p:nvSpPr>
        <p:spPr>
          <a:xfrm>
            <a:off x="720000" y="1385400"/>
            <a:ext cx="14465700" cy="678900"/>
          </a:xfrm>
          <a:prstGeom prst="rect">
            <a:avLst/>
          </a:prstGeom>
          <a:noFill/>
          <a:ln>
            <a:noFill/>
          </a:ln>
        </p:spPr>
        <p:txBody>
          <a:bodyPr anchorCtr="0" anchor="t" bIns="91425" lIns="91425" spcFirstLastPara="1" rIns="91425" wrap="square" tIns="91425">
            <a:normAutofit/>
          </a:bodyPr>
          <a:lstStyle/>
          <a:p>
            <a:pPr indent="-393700" lvl="0" marL="457200" rtl="0" algn="l">
              <a:spcBef>
                <a:spcPts val="0"/>
              </a:spcBef>
              <a:spcAft>
                <a:spcPts val="0"/>
              </a:spcAft>
              <a:buClr>
                <a:srgbClr val="16433D"/>
              </a:buClr>
              <a:buSzPts val="2600"/>
              <a:buFont typeface="Raleway"/>
              <a:buChar char="▫"/>
            </a:pPr>
            <a:r>
              <a:rPr lang="en-US" sz="2600">
                <a:solidFill>
                  <a:srgbClr val="212121"/>
                </a:solidFill>
                <a:latin typeface="Raleway"/>
                <a:ea typeface="Raleway"/>
                <a:cs typeface="Raleway"/>
                <a:sym typeface="Raleway"/>
              </a:rPr>
              <a:t>OpenSmile (FeatureSet: eGeMAPSv02, FeatureLevel: Functionals)</a:t>
            </a:r>
            <a:endParaRPr sz="2600">
              <a:solidFill>
                <a:srgbClr val="212121"/>
              </a:solidFill>
              <a:latin typeface="Raleway"/>
              <a:ea typeface="Raleway"/>
              <a:cs typeface="Raleway"/>
              <a:sym typeface="Raleway"/>
            </a:endParaRPr>
          </a:p>
        </p:txBody>
      </p:sp>
      <p:graphicFrame>
        <p:nvGraphicFramePr>
          <p:cNvPr id="375" name="Google Shape;375;p35"/>
          <p:cNvGraphicFramePr/>
          <p:nvPr/>
        </p:nvGraphicFramePr>
        <p:xfrm>
          <a:off x="509175" y="2546325"/>
          <a:ext cx="3000000" cy="3000000"/>
        </p:xfrm>
        <a:graphic>
          <a:graphicData uri="http://schemas.openxmlformats.org/drawingml/2006/table">
            <a:tbl>
              <a:tblPr>
                <a:noFill/>
                <a:tableStyleId>{1BBA8489-475B-4289-A839-7DBCD599E206}</a:tableStyleId>
              </a:tblPr>
              <a:tblGrid>
                <a:gridCol w="5458525"/>
                <a:gridCol w="3511850"/>
                <a:gridCol w="2804350"/>
                <a:gridCol w="2910600"/>
                <a:gridCol w="2611275"/>
              </a:tblGrid>
              <a:tr h="140775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Models</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Accuracy</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Precision</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Recall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F1-Score</a:t>
                      </a:r>
                      <a:endParaRPr b="1" sz="3200">
                        <a:solidFill>
                          <a:srgbClr val="16433D"/>
                        </a:solidFill>
                        <a:latin typeface="Raleway"/>
                        <a:ea typeface="Raleway"/>
                        <a:cs typeface="Raleway"/>
                        <a:sym typeface="Raleway"/>
                      </a:endParaRPr>
                    </a:p>
                  </a:txBody>
                  <a:tcPr marT="91425" marB="91425" marR="91425" marL="91425" anchor="ctr"/>
                </a:tc>
              </a:tr>
              <a:tr h="164477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Baseline Model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0.55</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0.58</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0.57</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0.55</a:t>
                      </a:r>
                      <a:endParaRPr sz="3200">
                        <a:solidFill>
                          <a:srgbClr val="16433D"/>
                        </a:solidFill>
                        <a:latin typeface="Raleway"/>
                        <a:ea typeface="Raleway"/>
                        <a:cs typeface="Raleway"/>
                        <a:sym typeface="Raleway"/>
                      </a:endParaRPr>
                    </a:p>
                  </a:txBody>
                  <a:tcPr marT="91425" marB="91425" marR="91425" marL="91425" anchor="ctr"/>
                </a:tc>
              </a:tr>
              <a:tr h="21658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Simple U Network</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0.61</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0.60</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0.60</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0.61</a:t>
                      </a:r>
                      <a:endParaRPr b="1" sz="3200">
                        <a:solidFill>
                          <a:srgbClr val="16433D"/>
                        </a:solidFill>
                        <a:latin typeface="Raleway"/>
                        <a:ea typeface="Raleway"/>
                        <a:cs typeface="Raleway"/>
                        <a:sym typeface="Raleway"/>
                      </a:endParaRPr>
                    </a:p>
                  </a:txBody>
                  <a:tcPr marT="91425" marB="91425" marR="91425" marL="91425" anchor="ctr"/>
                </a:tc>
              </a:tr>
              <a:tr h="21658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Residual Network</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NA</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NA</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NA</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NA</a:t>
                      </a:r>
                      <a:endParaRPr sz="3200">
                        <a:solidFill>
                          <a:srgbClr val="16433D"/>
                        </a:solidFill>
                        <a:latin typeface="Raleway"/>
                        <a:ea typeface="Raleway"/>
                        <a:cs typeface="Raleway"/>
                        <a:sym typeface="Raleway"/>
                      </a:endParaRPr>
                    </a:p>
                  </a:txBody>
                  <a:tcPr marT="91425" marB="91425" marR="91425" marL="91425"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379" name="Shape 379"/>
        <p:cNvGrpSpPr/>
        <p:nvPr/>
      </p:nvGrpSpPr>
      <p:grpSpPr>
        <a:xfrm>
          <a:off x="0" y="0"/>
          <a:ext cx="0" cy="0"/>
          <a:chOff x="0" y="0"/>
          <a:chExt cx="0" cy="0"/>
        </a:xfrm>
      </p:grpSpPr>
      <p:sp>
        <p:nvSpPr>
          <p:cNvPr id="380" name="Google Shape;380;p36"/>
          <p:cNvSpPr txBox="1"/>
          <p:nvPr/>
        </p:nvSpPr>
        <p:spPr>
          <a:xfrm>
            <a:off x="0" y="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Audio Modality</a:t>
            </a:r>
            <a:endParaRPr b="0" i="0" sz="1400" u="none" cap="none" strike="noStrike">
              <a:solidFill>
                <a:srgbClr val="000000"/>
              </a:solidFill>
              <a:latin typeface="Arial"/>
              <a:ea typeface="Arial"/>
              <a:cs typeface="Arial"/>
              <a:sym typeface="Arial"/>
            </a:endParaRPr>
          </a:p>
        </p:txBody>
      </p:sp>
      <p:cxnSp>
        <p:nvCxnSpPr>
          <p:cNvPr id="381" name="Google Shape;381;p36"/>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82" name="Google Shape;382;p36"/>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83" name="Google Shape;383;p36"/>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84" name="Google Shape;384;p36"/>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385" name="Google Shape;385;p36"/>
          <p:cNvSpPr txBox="1"/>
          <p:nvPr/>
        </p:nvSpPr>
        <p:spPr>
          <a:xfrm>
            <a:off x="661800" y="1224125"/>
            <a:ext cx="16683900" cy="891300"/>
          </a:xfrm>
          <a:prstGeom prst="rect">
            <a:avLst/>
          </a:prstGeom>
          <a:noFill/>
          <a:ln>
            <a:noFill/>
          </a:ln>
        </p:spPr>
        <p:txBody>
          <a:bodyPr anchorCtr="0" anchor="t" bIns="91425" lIns="91425" spcFirstLastPara="1" rIns="91425" wrap="square" tIns="91425">
            <a:normAutofit/>
          </a:bodyPr>
          <a:lstStyle/>
          <a:p>
            <a:pPr indent="-393700" lvl="0" marL="457200" rtl="0" algn="l">
              <a:spcBef>
                <a:spcPts val="0"/>
              </a:spcBef>
              <a:spcAft>
                <a:spcPts val="0"/>
              </a:spcAft>
              <a:buClr>
                <a:srgbClr val="16433D"/>
              </a:buClr>
              <a:buSzPts val="2600"/>
              <a:buFont typeface="Raleway"/>
              <a:buChar char="▫"/>
            </a:pPr>
            <a:r>
              <a:rPr lang="en-US" sz="2600">
                <a:solidFill>
                  <a:srgbClr val="212121"/>
                </a:solidFill>
                <a:latin typeface="Raleway"/>
                <a:ea typeface="Raleway"/>
                <a:cs typeface="Raleway"/>
                <a:sym typeface="Raleway"/>
              </a:rPr>
              <a:t>Librosa(FeatureSet:MFCC, mel spectrogram, STFT)</a:t>
            </a:r>
            <a:endParaRPr sz="2600">
              <a:solidFill>
                <a:srgbClr val="212121"/>
              </a:solidFill>
              <a:latin typeface="Raleway"/>
              <a:ea typeface="Raleway"/>
              <a:cs typeface="Raleway"/>
              <a:sym typeface="Raleway"/>
            </a:endParaRPr>
          </a:p>
        </p:txBody>
      </p:sp>
      <p:graphicFrame>
        <p:nvGraphicFramePr>
          <p:cNvPr id="386" name="Google Shape;386;p36"/>
          <p:cNvGraphicFramePr/>
          <p:nvPr/>
        </p:nvGraphicFramePr>
        <p:xfrm>
          <a:off x="551400" y="2115300"/>
          <a:ext cx="3000000" cy="3000000"/>
        </p:xfrm>
        <a:graphic>
          <a:graphicData uri="http://schemas.openxmlformats.org/drawingml/2006/table">
            <a:tbl>
              <a:tblPr>
                <a:noFill/>
                <a:tableStyleId>{1BBA8489-475B-4289-A839-7DBCD599E206}</a:tableStyleId>
              </a:tblPr>
              <a:tblGrid>
                <a:gridCol w="4268650"/>
                <a:gridCol w="3022750"/>
                <a:gridCol w="3462750"/>
                <a:gridCol w="3336150"/>
                <a:gridCol w="3082800"/>
              </a:tblGrid>
              <a:tr h="145910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Models</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Accuracy</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Precision</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Recall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F1-Score</a:t>
                      </a:r>
                      <a:endParaRPr b="1" sz="3200">
                        <a:solidFill>
                          <a:srgbClr val="16433D"/>
                        </a:solidFill>
                        <a:latin typeface="Raleway"/>
                        <a:ea typeface="Raleway"/>
                        <a:cs typeface="Raleway"/>
                        <a:sym typeface="Raleway"/>
                      </a:endParaRPr>
                    </a:p>
                  </a:txBody>
                  <a:tcPr marT="91425" marB="91425" marR="91425" marL="91425" anchor="ctr"/>
                </a:tc>
              </a:tr>
              <a:tr h="1459100">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Baseline Model</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0.77</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0.75</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0.85</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0.75</a:t>
                      </a:r>
                      <a:endParaRPr sz="3200">
                        <a:solidFill>
                          <a:srgbClr val="16433D"/>
                        </a:solidFill>
                        <a:latin typeface="Raleway"/>
                        <a:ea typeface="Raleway"/>
                        <a:cs typeface="Raleway"/>
                        <a:sym typeface="Raleway"/>
                      </a:endParaRPr>
                    </a:p>
                  </a:txBody>
                  <a:tcPr marT="91425" marB="91425" marR="91425" marL="91425" anchor="ctr"/>
                </a:tc>
              </a:tr>
              <a:tr h="22448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Simple U Network</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0.77</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0.75</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0.85</a:t>
                      </a:r>
                      <a:endParaRPr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3200">
                          <a:solidFill>
                            <a:srgbClr val="16433D"/>
                          </a:solidFill>
                          <a:latin typeface="Raleway"/>
                          <a:ea typeface="Raleway"/>
                          <a:cs typeface="Raleway"/>
                          <a:sym typeface="Raleway"/>
                        </a:rPr>
                        <a:t>0.79</a:t>
                      </a:r>
                      <a:endParaRPr sz="3200">
                        <a:solidFill>
                          <a:srgbClr val="16433D"/>
                        </a:solidFill>
                        <a:latin typeface="Raleway"/>
                        <a:ea typeface="Raleway"/>
                        <a:cs typeface="Raleway"/>
                        <a:sym typeface="Raleway"/>
                      </a:endParaRPr>
                    </a:p>
                  </a:txBody>
                  <a:tcPr marT="91425" marB="91425" marR="91425" marL="91425" anchor="ctr"/>
                </a:tc>
              </a:tr>
              <a:tr h="22448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Residual Network</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0.88</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0.83</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0.92</a:t>
                      </a:r>
                      <a:endParaRPr b="1" sz="3200">
                        <a:solidFill>
                          <a:srgbClr val="16433D"/>
                        </a:solidFill>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0.89</a:t>
                      </a:r>
                      <a:endParaRPr b="1" sz="3200">
                        <a:solidFill>
                          <a:srgbClr val="16433D"/>
                        </a:solidFill>
                        <a:latin typeface="Raleway"/>
                        <a:ea typeface="Raleway"/>
                        <a:cs typeface="Raleway"/>
                        <a:sym typeface="Raleway"/>
                      </a:endParaRPr>
                    </a:p>
                  </a:txBody>
                  <a:tcPr marT="91425" marB="91425" marR="91425" marL="914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390" name="Shape 390"/>
        <p:cNvGrpSpPr/>
        <p:nvPr/>
      </p:nvGrpSpPr>
      <p:grpSpPr>
        <a:xfrm>
          <a:off x="0" y="0"/>
          <a:ext cx="0" cy="0"/>
          <a:chOff x="0" y="0"/>
          <a:chExt cx="0" cy="0"/>
        </a:xfrm>
      </p:grpSpPr>
      <p:sp>
        <p:nvSpPr>
          <p:cNvPr id="391" name="Google Shape;391;p37"/>
          <p:cNvSpPr txBox="1"/>
          <p:nvPr/>
        </p:nvSpPr>
        <p:spPr>
          <a:xfrm>
            <a:off x="0" y="3400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Audio Modality</a:t>
            </a:r>
            <a:endParaRPr b="0" i="0" sz="1400" u="none" cap="none" strike="noStrike">
              <a:solidFill>
                <a:srgbClr val="000000"/>
              </a:solidFill>
              <a:latin typeface="Arial"/>
              <a:ea typeface="Arial"/>
              <a:cs typeface="Arial"/>
              <a:sym typeface="Arial"/>
            </a:endParaRPr>
          </a:p>
        </p:txBody>
      </p:sp>
      <p:sp>
        <p:nvSpPr>
          <p:cNvPr id="392" name="Google Shape;392;p37"/>
          <p:cNvSpPr txBox="1"/>
          <p:nvPr/>
        </p:nvSpPr>
        <p:spPr>
          <a:xfrm>
            <a:off x="988650" y="3111303"/>
            <a:ext cx="16310700" cy="3242700"/>
          </a:xfrm>
          <a:prstGeom prst="rect">
            <a:avLst/>
          </a:prstGeom>
          <a:noFill/>
          <a:ln>
            <a:noFill/>
          </a:ln>
        </p:spPr>
        <p:txBody>
          <a:bodyPr anchorCtr="0" anchor="t" bIns="0" lIns="0" spcFirstLastPara="1" rIns="0" wrap="square" tIns="0">
            <a:spAutoFit/>
          </a:bodyPr>
          <a:lstStyle/>
          <a:p>
            <a:pPr indent="-406400" lvl="0" marL="457200" rtl="0" algn="l">
              <a:lnSpc>
                <a:spcPct val="90000"/>
              </a:lnSpc>
              <a:spcBef>
                <a:spcPts val="1000"/>
              </a:spcBef>
              <a:spcAft>
                <a:spcPts val="0"/>
              </a:spcAft>
              <a:buClr>
                <a:srgbClr val="2E3F42"/>
              </a:buClr>
              <a:buSzPts val="2800"/>
              <a:buFont typeface="Raleway"/>
              <a:buChar char="▫"/>
            </a:pPr>
            <a:r>
              <a:rPr lang="en-US" sz="2600">
                <a:solidFill>
                  <a:srgbClr val="334147"/>
                </a:solidFill>
                <a:latin typeface="Raleway"/>
                <a:ea typeface="Raleway"/>
                <a:cs typeface="Raleway"/>
                <a:sym typeface="Raleway"/>
              </a:rPr>
              <a:t>DL Model:</a:t>
            </a:r>
            <a:endParaRPr sz="2600">
              <a:solidFill>
                <a:srgbClr val="334147"/>
              </a:solidFill>
              <a:latin typeface="Raleway"/>
              <a:ea typeface="Raleway"/>
              <a:cs typeface="Raleway"/>
              <a:sym typeface="Raleway"/>
            </a:endParaRPr>
          </a:p>
          <a:p>
            <a:pPr indent="-406400" lvl="1" marL="914400" rtl="0" algn="l">
              <a:lnSpc>
                <a:spcPct val="90000"/>
              </a:lnSpc>
              <a:spcBef>
                <a:spcPts val="0"/>
              </a:spcBef>
              <a:spcAft>
                <a:spcPts val="0"/>
              </a:spcAft>
              <a:buClr>
                <a:srgbClr val="C59F72"/>
              </a:buClr>
              <a:buSzPts val="2800"/>
              <a:buFont typeface="Raleway"/>
              <a:buChar char="⬝"/>
            </a:pPr>
            <a:r>
              <a:rPr lang="en-US" sz="2600">
                <a:solidFill>
                  <a:srgbClr val="334147"/>
                </a:solidFill>
                <a:latin typeface="Raleway"/>
                <a:ea typeface="Raleway"/>
                <a:cs typeface="Raleway"/>
                <a:sym typeface="Raleway"/>
              </a:rPr>
              <a:t>LibROSA - Residual Network - Accuracy = 0.89</a:t>
            </a:r>
            <a:endParaRPr sz="2600">
              <a:solidFill>
                <a:srgbClr val="334147"/>
              </a:solidFill>
              <a:latin typeface="Raleway"/>
              <a:ea typeface="Raleway"/>
              <a:cs typeface="Raleway"/>
              <a:sym typeface="Raleway"/>
            </a:endParaRPr>
          </a:p>
          <a:p>
            <a:pPr indent="-406400" lvl="1" marL="914400" rtl="0" algn="l">
              <a:lnSpc>
                <a:spcPct val="90000"/>
              </a:lnSpc>
              <a:spcBef>
                <a:spcPts val="0"/>
              </a:spcBef>
              <a:spcAft>
                <a:spcPts val="0"/>
              </a:spcAft>
              <a:buClr>
                <a:srgbClr val="C59F72"/>
              </a:buClr>
              <a:buSzPts val="2800"/>
              <a:buFont typeface="Raleway"/>
              <a:buChar char="⬝"/>
            </a:pPr>
            <a:r>
              <a:rPr lang="en-US" sz="2600">
                <a:solidFill>
                  <a:srgbClr val="334147"/>
                </a:solidFill>
                <a:latin typeface="Raleway"/>
                <a:ea typeface="Raleway"/>
                <a:cs typeface="Raleway"/>
                <a:sym typeface="Raleway"/>
              </a:rPr>
              <a:t>OpenSmile (ComParE_2016 with Low Level Descriptor) - Simple U Network - Accuracy = 0.77</a:t>
            </a:r>
            <a:endParaRPr sz="2600">
              <a:solidFill>
                <a:srgbClr val="334147"/>
              </a:solidFill>
              <a:latin typeface="Raleway"/>
              <a:ea typeface="Raleway"/>
              <a:cs typeface="Raleway"/>
              <a:sym typeface="Raleway"/>
            </a:endParaRPr>
          </a:p>
          <a:p>
            <a:pPr indent="0" lvl="0" marL="457200" rtl="0" algn="l">
              <a:lnSpc>
                <a:spcPct val="90000"/>
              </a:lnSpc>
              <a:spcBef>
                <a:spcPts val="1000"/>
              </a:spcBef>
              <a:spcAft>
                <a:spcPts val="0"/>
              </a:spcAft>
              <a:buNone/>
            </a:pPr>
            <a:r>
              <a:t/>
            </a:r>
            <a:endParaRPr sz="2600">
              <a:solidFill>
                <a:srgbClr val="334147"/>
              </a:solidFill>
              <a:latin typeface="Raleway"/>
              <a:ea typeface="Raleway"/>
              <a:cs typeface="Raleway"/>
              <a:sym typeface="Raleway"/>
            </a:endParaRPr>
          </a:p>
          <a:p>
            <a:pPr indent="-406400" lvl="0" marL="457200" rtl="0" algn="l">
              <a:lnSpc>
                <a:spcPct val="90000"/>
              </a:lnSpc>
              <a:spcBef>
                <a:spcPts val="1000"/>
              </a:spcBef>
              <a:spcAft>
                <a:spcPts val="0"/>
              </a:spcAft>
              <a:buClr>
                <a:srgbClr val="2E3F42"/>
              </a:buClr>
              <a:buSzPts val="2800"/>
              <a:buFont typeface="Raleway"/>
              <a:buChar char="▫"/>
            </a:pPr>
            <a:r>
              <a:rPr lang="en-US" sz="2600">
                <a:solidFill>
                  <a:srgbClr val="334147"/>
                </a:solidFill>
                <a:latin typeface="Raleway"/>
                <a:ea typeface="Raleway"/>
                <a:cs typeface="Raleway"/>
                <a:sym typeface="Raleway"/>
              </a:rPr>
              <a:t>ML Models:</a:t>
            </a:r>
            <a:endParaRPr sz="2600">
              <a:solidFill>
                <a:srgbClr val="334147"/>
              </a:solidFill>
              <a:latin typeface="Raleway"/>
              <a:ea typeface="Raleway"/>
              <a:cs typeface="Raleway"/>
              <a:sym typeface="Raleway"/>
            </a:endParaRPr>
          </a:p>
          <a:p>
            <a:pPr indent="-406400" lvl="1" marL="914400" rtl="0" algn="l">
              <a:lnSpc>
                <a:spcPct val="90000"/>
              </a:lnSpc>
              <a:spcBef>
                <a:spcPts val="0"/>
              </a:spcBef>
              <a:spcAft>
                <a:spcPts val="0"/>
              </a:spcAft>
              <a:buClr>
                <a:srgbClr val="C59F72"/>
              </a:buClr>
              <a:buSzPts val="2800"/>
              <a:buFont typeface="Raleway"/>
              <a:buChar char="⬝"/>
            </a:pPr>
            <a:r>
              <a:rPr lang="en-US" sz="2600">
                <a:solidFill>
                  <a:srgbClr val="334147"/>
                </a:solidFill>
                <a:latin typeface="Raleway"/>
                <a:ea typeface="Raleway"/>
                <a:cs typeface="Raleway"/>
                <a:sym typeface="Raleway"/>
              </a:rPr>
              <a:t>LibROSA - SVM with RBF Kernel - Accuracy = 0.78</a:t>
            </a:r>
            <a:endParaRPr sz="2600">
              <a:solidFill>
                <a:srgbClr val="334147"/>
              </a:solidFill>
              <a:latin typeface="Raleway"/>
              <a:ea typeface="Raleway"/>
              <a:cs typeface="Raleway"/>
              <a:sym typeface="Raleway"/>
            </a:endParaRPr>
          </a:p>
          <a:p>
            <a:pPr indent="-406400" lvl="1" marL="914400" rtl="0" algn="l">
              <a:lnSpc>
                <a:spcPct val="90000"/>
              </a:lnSpc>
              <a:spcBef>
                <a:spcPts val="0"/>
              </a:spcBef>
              <a:spcAft>
                <a:spcPts val="0"/>
              </a:spcAft>
              <a:buClr>
                <a:srgbClr val="C59F72"/>
              </a:buClr>
              <a:buSzPts val="2800"/>
              <a:buFont typeface="Raleway"/>
              <a:buChar char="⬝"/>
            </a:pPr>
            <a:r>
              <a:rPr lang="en-US" sz="2600">
                <a:solidFill>
                  <a:srgbClr val="334147"/>
                </a:solidFill>
                <a:latin typeface="Raleway"/>
                <a:ea typeface="Raleway"/>
                <a:cs typeface="Raleway"/>
                <a:sym typeface="Raleway"/>
              </a:rPr>
              <a:t>OpenSmile (ComParE_2016 with Low Level Descriptor)- Random Forest - Accuracy = 0.94</a:t>
            </a:r>
            <a:endParaRPr sz="2600">
              <a:solidFill>
                <a:srgbClr val="334147"/>
              </a:solidFill>
              <a:latin typeface="Raleway"/>
              <a:ea typeface="Raleway"/>
              <a:cs typeface="Raleway"/>
              <a:sym typeface="Raleway"/>
            </a:endParaRPr>
          </a:p>
        </p:txBody>
      </p:sp>
      <p:cxnSp>
        <p:nvCxnSpPr>
          <p:cNvPr id="393" name="Google Shape;393;p37"/>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94" name="Google Shape;394;p37"/>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95" name="Google Shape;395;p37"/>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396" name="Google Shape;396;p37"/>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400" name="Shape 400"/>
        <p:cNvGrpSpPr/>
        <p:nvPr/>
      </p:nvGrpSpPr>
      <p:grpSpPr>
        <a:xfrm>
          <a:off x="0" y="0"/>
          <a:ext cx="0" cy="0"/>
          <a:chOff x="0" y="0"/>
          <a:chExt cx="0" cy="0"/>
        </a:xfrm>
      </p:grpSpPr>
      <p:sp>
        <p:nvSpPr>
          <p:cNvPr id="401" name="Google Shape;401;p38"/>
          <p:cNvSpPr txBox="1"/>
          <p:nvPr/>
        </p:nvSpPr>
        <p:spPr>
          <a:xfrm>
            <a:off x="-15975" y="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Text Modality</a:t>
            </a:r>
            <a:endParaRPr b="0" i="0" sz="1400" u="none" cap="none" strike="noStrike">
              <a:solidFill>
                <a:srgbClr val="000000"/>
              </a:solidFill>
              <a:latin typeface="Arial"/>
              <a:ea typeface="Arial"/>
              <a:cs typeface="Arial"/>
              <a:sym typeface="Arial"/>
            </a:endParaRPr>
          </a:p>
        </p:txBody>
      </p:sp>
      <p:cxnSp>
        <p:nvCxnSpPr>
          <p:cNvPr id="402" name="Google Shape;402;p38"/>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03" name="Google Shape;403;p38"/>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04" name="Google Shape;404;p38"/>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05" name="Google Shape;405;p38"/>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graphicFrame>
        <p:nvGraphicFramePr>
          <p:cNvPr id="406" name="Google Shape;406;p38"/>
          <p:cNvGraphicFramePr/>
          <p:nvPr/>
        </p:nvGraphicFramePr>
        <p:xfrm>
          <a:off x="720005" y="2419610"/>
          <a:ext cx="3000000" cy="3000000"/>
        </p:xfrm>
        <a:graphic>
          <a:graphicData uri="http://schemas.openxmlformats.org/drawingml/2006/table">
            <a:tbl>
              <a:tblPr bandRow="1" firstRow="1">
                <a:noFill/>
                <a:tableStyleId>{5C58EFDC-019A-4CA7-BE72-78AB6E14B00B}</a:tableStyleId>
              </a:tblPr>
              <a:tblGrid>
                <a:gridCol w="7894200"/>
                <a:gridCol w="2640925"/>
                <a:gridCol w="2087350"/>
                <a:gridCol w="1938075"/>
                <a:gridCol w="2255500"/>
              </a:tblGrid>
              <a:tr h="803725">
                <a:tc>
                  <a:txBody>
                    <a:bodyPr/>
                    <a:lstStyle/>
                    <a:p>
                      <a:pPr indent="0" lvl="0" marL="0" marR="0" rtl="0" algn="ctr">
                        <a:spcBef>
                          <a:spcPts val="0"/>
                        </a:spcBef>
                        <a:spcAft>
                          <a:spcPts val="0"/>
                        </a:spcAft>
                        <a:buNone/>
                      </a:pPr>
                      <a:r>
                        <a:t/>
                      </a:r>
                      <a:endParaRPr b="1" sz="3200">
                        <a:latin typeface="Raleway"/>
                        <a:ea typeface="Raleway"/>
                        <a:cs typeface="Raleway"/>
                        <a:sym typeface="Raleway"/>
                      </a:endParaRPr>
                    </a:p>
                  </a:txBody>
                  <a:tcPr marT="34300" marB="34300" marR="68600" marL="68600"/>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Accuracy</a:t>
                      </a:r>
                      <a:endParaRPr b="1"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F1-score</a:t>
                      </a:r>
                      <a:endParaRPr b="1"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Precision</a:t>
                      </a:r>
                      <a:endParaRPr b="1"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Recall</a:t>
                      </a:r>
                      <a:endParaRPr b="1" sz="3200">
                        <a:latin typeface="Raleway"/>
                        <a:ea typeface="Raleway"/>
                        <a:cs typeface="Raleway"/>
                        <a:sym typeface="Raleway"/>
                      </a:endParaRPr>
                    </a:p>
                  </a:txBody>
                  <a:tcPr marT="34300" marB="34300" marR="68600" marL="68600" anchor="ctr"/>
                </a:tc>
              </a:tr>
              <a:tr h="80372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One-Hot encoding</a:t>
                      </a:r>
                      <a:endParaRPr b="1"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0.947</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1.000</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1.000</a:t>
                      </a:r>
                      <a:endParaRPr sz="3200">
                        <a:latin typeface="Raleway"/>
                        <a:ea typeface="Raleway"/>
                        <a:cs typeface="Raleway"/>
                        <a:sym typeface="Raleway"/>
                      </a:endParaRPr>
                    </a:p>
                  </a:txBody>
                  <a:tcPr marT="34300" marB="34300" marR="68600" marL="68600" anchor="ctr"/>
                </a:tc>
              </a:tr>
              <a:tr h="80372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TF-IDF</a:t>
                      </a:r>
                      <a:endParaRPr b="1"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0.952</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1.000</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1.000</a:t>
                      </a:r>
                      <a:endParaRPr sz="3200">
                        <a:latin typeface="Raleway"/>
                        <a:ea typeface="Raleway"/>
                        <a:cs typeface="Raleway"/>
                        <a:sym typeface="Raleway"/>
                      </a:endParaRPr>
                    </a:p>
                  </a:txBody>
                  <a:tcPr marT="34300" marB="34300" marR="68600" marL="68600" anchor="ctr"/>
                </a:tc>
              </a:tr>
              <a:tr h="80372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TF-IDF n-grams</a:t>
                      </a:r>
                      <a:endParaRPr b="1"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0.870</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0.990</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0.988</a:t>
                      </a:r>
                      <a:endParaRPr sz="3200">
                        <a:latin typeface="Raleway"/>
                        <a:ea typeface="Raleway"/>
                        <a:cs typeface="Raleway"/>
                        <a:sym typeface="Raleway"/>
                      </a:endParaRPr>
                    </a:p>
                  </a:txBody>
                  <a:tcPr marT="34300" marB="34300" marR="68600" marL="68600" anchor="ctr"/>
                </a:tc>
              </a:tr>
              <a:tr h="80372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TF-IDF char n-grams</a:t>
                      </a:r>
                      <a:endParaRPr b="1"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b="1"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b="1" lang="en-US" sz="3200">
                          <a:latin typeface="Raleway"/>
                          <a:ea typeface="Raleway"/>
                          <a:cs typeface="Raleway"/>
                          <a:sym typeface="Raleway"/>
                        </a:rPr>
                        <a:t>0.952</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0.968</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0.963</a:t>
                      </a:r>
                      <a:endParaRPr sz="3200">
                        <a:latin typeface="Raleway"/>
                        <a:ea typeface="Raleway"/>
                        <a:cs typeface="Raleway"/>
                        <a:sym typeface="Raleway"/>
                      </a:endParaRPr>
                    </a:p>
                  </a:txBody>
                  <a:tcPr marT="34300" marB="34300" marR="68600" marL="68600" anchor="ctr"/>
                </a:tc>
              </a:tr>
              <a:tr h="80372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LaBSE</a:t>
                      </a:r>
                      <a:endParaRPr b="1"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0.95</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r>
              <a:tr h="80372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Distiluse V1</a:t>
                      </a:r>
                      <a:endParaRPr b="1" sz="3200">
                        <a:latin typeface="Raleway"/>
                        <a:ea typeface="Raleway"/>
                        <a:cs typeface="Raleway"/>
                        <a:sym typeface="Raleway"/>
                      </a:endParaRPr>
                    </a:p>
                  </a:txBody>
                  <a:tcPr marT="34300" marB="34300" marR="68600" marL="68600" anchor="ctr">
                    <a:lnR cap="flat" cmpd="sng" w="12700">
                      <a:solidFill>
                        <a:srgbClr val="16433D"/>
                      </a:solidFill>
                      <a:prstDash val="solid"/>
                      <a:round/>
                      <a:headEnd len="sm" w="sm" type="none"/>
                      <a:tailEnd len="sm" w="sm" type="none"/>
                    </a:lnR>
                  </a:tcPr>
                </a:tc>
                <a:tc>
                  <a:txBody>
                    <a:bodyPr/>
                    <a:lstStyle/>
                    <a:p>
                      <a:pPr indent="0" lvl="0" marL="0" rtl="0" algn="ctr">
                        <a:spcBef>
                          <a:spcPts val="0"/>
                        </a:spcBef>
                        <a:spcAft>
                          <a:spcPts val="0"/>
                        </a:spcAft>
                        <a:buNone/>
                      </a:pPr>
                      <a:r>
                        <a:rPr lang="en-US" sz="3200">
                          <a:latin typeface="Raleway"/>
                          <a:ea typeface="Raleway"/>
                          <a:cs typeface="Raleway"/>
                          <a:sym typeface="Raleway"/>
                        </a:rPr>
                        <a:t>0.56</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rtl="0" algn="ctr">
                        <a:spcBef>
                          <a:spcPts val="0"/>
                        </a:spcBef>
                        <a:spcAft>
                          <a:spcPts val="0"/>
                        </a:spcAft>
                        <a:buNone/>
                      </a:pPr>
                      <a:r>
                        <a:rPr lang="en-US" sz="3200">
                          <a:latin typeface="Raleway"/>
                          <a:ea typeface="Raleway"/>
                          <a:cs typeface="Raleway"/>
                          <a:sym typeface="Raleway"/>
                        </a:rPr>
                        <a:t>0.36</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0.28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0.50</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r>
              <a:tr h="80372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Tamilion</a:t>
                      </a:r>
                      <a:endParaRPr b="1"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lang="en-US" sz="3200">
                          <a:latin typeface="Raleway"/>
                          <a:ea typeface="Raleway"/>
                          <a:cs typeface="Raleway"/>
                          <a:sym typeface="Raleway"/>
                        </a:rPr>
                        <a:t>0.56</a:t>
                      </a:r>
                      <a:endParaRPr sz="3200">
                        <a:latin typeface="Raleway"/>
                        <a:ea typeface="Raleway"/>
                        <a:cs typeface="Raleway"/>
                        <a:sym typeface="Raleway"/>
                      </a:endParaRPr>
                    </a:p>
                  </a:txBody>
                  <a:tcPr marT="34300" marB="34300" marR="68600" marL="68600" anchor="ct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rtl="0" algn="ctr">
                        <a:spcBef>
                          <a:spcPts val="0"/>
                        </a:spcBef>
                        <a:spcAft>
                          <a:spcPts val="0"/>
                        </a:spcAft>
                        <a:buNone/>
                      </a:pPr>
                      <a:r>
                        <a:rPr lang="en-US" sz="3200">
                          <a:latin typeface="Raleway"/>
                          <a:ea typeface="Raleway"/>
                          <a:cs typeface="Raleway"/>
                          <a:sym typeface="Raleway"/>
                        </a:rPr>
                        <a:t>0.36</a:t>
                      </a:r>
                      <a:endParaRPr sz="3200">
                        <a:latin typeface="Raleway"/>
                        <a:ea typeface="Raleway"/>
                        <a:cs typeface="Raleway"/>
                        <a:sym typeface="Raleway"/>
                      </a:endParaRPr>
                    </a:p>
                  </a:txBody>
                  <a:tcPr marT="34300" marB="34300" marR="68600" marL="68600" anchor="ct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0.28</a:t>
                      </a:r>
                      <a:endParaRPr sz="3200">
                        <a:latin typeface="Raleway"/>
                        <a:ea typeface="Raleway"/>
                        <a:cs typeface="Raleway"/>
                        <a:sym typeface="Raleway"/>
                      </a:endParaRPr>
                    </a:p>
                  </a:txBody>
                  <a:tcPr marT="34300" marB="34300" marR="68600" marL="68600" anchor="ct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0.50</a:t>
                      </a:r>
                      <a:endParaRPr sz="3200">
                        <a:latin typeface="Raleway"/>
                        <a:ea typeface="Raleway"/>
                        <a:cs typeface="Raleway"/>
                        <a:sym typeface="Raleway"/>
                      </a:endParaRPr>
                    </a:p>
                  </a:txBody>
                  <a:tcPr marT="34300" marB="34300" marR="68600" marL="68600" anchor="ct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r>
              <a:tr h="80372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MuRIL</a:t>
                      </a:r>
                      <a:endParaRPr b="1" sz="3200">
                        <a:latin typeface="Raleway"/>
                        <a:ea typeface="Raleway"/>
                        <a:cs typeface="Raleway"/>
                        <a:sym typeface="Raleway"/>
                      </a:endParaRPr>
                    </a:p>
                  </a:txBody>
                  <a:tcPr marT="34300" marB="34300" marR="68600" marL="68600" anchor="ctr">
                    <a:lnR cap="flat" cmpd="sng" w="12700">
                      <a:solidFill>
                        <a:srgbClr val="16433D"/>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0.56</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0.36</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0.28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0.50</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r>
            </a:tbl>
          </a:graphicData>
        </a:graphic>
      </p:graphicFrame>
      <p:sp>
        <p:nvSpPr>
          <p:cNvPr id="407" name="Google Shape;407;p38"/>
          <p:cNvSpPr txBox="1"/>
          <p:nvPr/>
        </p:nvSpPr>
        <p:spPr>
          <a:xfrm>
            <a:off x="0" y="1526125"/>
            <a:ext cx="18288000" cy="572700"/>
          </a:xfrm>
          <a:prstGeom prst="rect">
            <a:avLst/>
          </a:prstGeom>
          <a:noFill/>
          <a:ln>
            <a:noFill/>
          </a:ln>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b="1" lang="en-US" sz="3000">
                <a:solidFill>
                  <a:srgbClr val="16433D"/>
                </a:solidFill>
                <a:latin typeface="Merriweather"/>
                <a:ea typeface="Merriweather"/>
                <a:cs typeface="Merriweather"/>
                <a:sym typeface="Merriweather"/>
              </a:rPr>
              <a:t>Logistic Regression</a:t>
            </a:r>
            <a:endParaRPr b="1" sz="3000">
              <a:solidFill>
                <a:srgbClr val="16433D"/>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411" name="Shape 411"/>
        <p:cNvGrpSpPr/>
        <p:nvPr/>
      </p:nvGrpSpPr>
      <p:grpSpPr>
        <a:xfrm>
          <a:off x="0" y="0"/>
          <a:ext cx="0" cy="0"/>
          <a:chOff x="0" y="0"/>
          <a:chExt cx="0" cy="0"/>
        </a:xfrm>
      </p:grpSpPr>
      <p:sp>
        <p:nvSpPr>
          <p:cNvPr id="412" name="Google Shape;412;p39"/>
          <p:cNvSpPr txBox="1"/>
          <p:nvPr/>
        </p:nvSpPr>
        <p:spPr>
          <a:xfrm>
            <a:off x="0" y="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Text Modality</a:t>
            </a:r>
            <a:endParaRPr b="0" i="0" sz="1400" u="none" cap="none" strike="noStrike">
              <a:solidFill>
                <a:srgbClr val="000000"/>
              </a:solidFill>
              <a:latin typeface="Arial"/>
              <a:ea typeface="Arial"/>
              <a:cs typeface="Arial"/>
              <a:sym typeface="Arial"/>
            </a:endParaRPr>
          </a:p>
        </p:txBody>
      </p:sp>
      <p:cxnSp>
        <p:nvCxnSpPr>
          <p:cNvPr id="413" name="Google Shape;413;p39"/>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14" name="Google Shape;414;p39"/>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15" name="Google Shape;415;p39"/>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16" name="Google Shape;416;p39"/>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graphicFrame>
        <p:nvGraphicFramePr>
          <p:cNvPr id="417" name="Google Shape;417;p39"/>
          <p:cNvGraphicFramePr/>
          <p:nvPr/>
        </p:nvGraphicFramePr>
        <p:xfrm>
          <a:off x="530780" y="2156360"/>
          <a:ext cx="3000000" cy="3000000"/>
        </p:xfrm>
        <a:graphic>
          <a:graphicData uri="http://schemas.openxmlformats.org/drawingml/2006/table">
            <a:tbl>
              <a:tblPr bandRow="1" firstRow="1">
                <a:noFill/>
                <a:tableStyleId>{5C58EFDC-019A-4CA7-BE72-78AB6E14B00B}</a:tableStyleId>
              </a:tblPr>
              <a:tblGrid>
                <a:gridCol w="6760525"/>
                <a:gridCol w="2501100"/>
                <a:gridCol w="2848725"/>
                <a:gridCol w="2643300"/>
                <a:gridCol w="2264075"/>
              </a:tblGrid>
              <a:tr h="872975">
                <a:tc>
                  <a:txBody>
                    <a:bodyPr/>
                    <a:lstStyle/>
                    <a:p>
                      <a:pPr indent="0" lvl="0" marL="0" marR="0" rtl="0" algn="ctr">
                        <a:spcBef>
                          <a:spcPts val="0"/>
                        </a:spcBef>
                        <a:spcAft>
                          <a:spcPts val="0"/>
                        </a:spcAft>
                        <a:buNone/>
                      </a:pPr>
                      <a:r>
                        <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Accuracy</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F1-score</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Precision</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R</a:t>
                      </a:r>
                      <a:r>
                        <a:rPr b="1" lang="en-US" sz="3200">
                          <a:latin typeface="Raleway"/>
                          <a:ea typeface="Raleway"/>
                          <a:cs typeface="Raleway"/>
                          <a:sym typeface="Raleway"/>
                        </a:rPr>
                        <a:t>ecall</a:t>
                      </a:r>
                      <a:endParaRPr sz="3200">
                        <a:latin typeface="Raleway"/>
                        <a:ea typeface="Raleway"/>
                        <a:cs typeface="Raleway"/>
                        <a:sym typeface="Raleway"/>
                      </a:endParaRPr>
                    </a:p>
                  </a:txBody>
                  <a:tcPr marT="34300" marB="34300" marR="68600" marL="68600" anchor="ctr"/>
                </a:tc>
              </a:tr>
              <a:tr h="8729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One-Hot encoding</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0.88</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0.889</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0.956</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0.900</a:t>
                      </a:r>
                      <a:endParaRPr sz="3200">
                        <a:latin typeface="Raleway"/>
                        <a:ea typeface="Raleway"/>
                        <a:cs typeface="Raleway"/>
                        <a:sym typeface="Raleway"/>
                      </a:endParaRPr>
                    </a:p>
                  </a:txBody>
                  <a:tcPr marT="34300" marB="34300" marR="68600" marL="68600" anchor="ctr"/>
                </a:tc>
              </a:tr>
              <a:tr h="8729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TF-IDF</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0.952</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0.955</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0.938</a:t>
                      </a:r>
                      <a:endParaRPr sz="3200">
                        <a:latin typeface="Raleway"/>
                        <a:ea typeface="Raleway"/>
                        <a:cs typeface="Raleway"/>
                        <a:sym typeface="Raleway"/>
                      </a:endParaRPr>
                    </a:p>
                  </a:txBody>
                  <a:tcPr marT="34300" marB="34300" marR="68600" marL="68600" anchor="ctr"/>
                </a:tc>
              </a:tr>
              <a:tr h="8729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TF-IDF n-grams</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0.88</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0.870</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0.938</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0.919</a:t>
                      </a:r>
                      <a:endParaRPr sz="3200">
                        <a:latin typeface="Raleway"/>
                        <a:ea typeface="Raleway"/>
                        <a:cs typeface="Raleway"/>
                        <a:sym typeface="Raleway"/>
                      </a:endParaRPr>
                    </a:p>
                  </a:txBody>
                  <a:tcPr marT="34300" marB="34300" marR="68600" marL="68600" anchor="ctr"/>
                </a:tc>
              </a:tr>
              <a:tr h="8729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TF-IDF char n-grams</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0.842</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0.944</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0.887</a:t>
                      </a:r>
                      <a:endParaRPr sz="3200">
                        <a:latin typeface="Raleway"/>
                        <a:ea typeface="Raleway"/>
                        <a:cs typeface="Raleway"/>
                        <a:sym typeface="Raleway"/>
                      </a:endParaRPr>
                    </a:p>
                  </a:txBody>
                  <a:tcPr marT="34300" marB="34300" marR="68600" marL="68600" anchor="ctr"/>
                </a:tc>
              </a:tr>
              <a:tr h="8729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LaBSE</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0.72</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0.72</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0.75</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0.74</a:t>
                      </a:r>
                      <a:endParaRPr sz="3200">
                        <a:latin typeface="Raleway"/>
                        <a:ea typeface="Raleway"/>
                        <a:cs typeface="Raleway"/>
                        <a:sym typeface="Raleway"/>
                      </a:endParaRPr>
                    </a:p>
                  </a:txBody>
                  <a:tcPr marT="34300" marB="34300" marR="68600" marL="68600" anchor="ctr"/>
                </a:tc>
              </a:tr>
              <a:tr h="8729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Distiluse V1</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0.50</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0.41</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0.74</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0.55</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r>
              <a:tr h="8729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Tamilion</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0.44</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0.31</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0.22</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0.50</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r>
              <a:tr h="8729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MuRIL</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0.56</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T cap="flat" cmpd="sng" w="12700">
                      <a:solidFill>
                        <a:srgbClr val="16433D"/>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0.36</a:t>
                      </a:r>
                      <a:endParaRPr sz="3200">
                        <a:latin typeface="Raleway"/>
                        <a:ea typeface="Raleway"/>
                        <a:cs typeface="Raleway"/>
                        <a:sym typeface="Raleway"/>
                      </a:endParaRPr>
                    </a:p>
                  </a:txBody>
                  <a:tcPr marT="34300" marB="34300" marR="68600" marL="68600" anchor="ctr">
                    <a:lnT cap="flat" cmpd="sng" w="12700">
                      <a:solidFill>
                        <a:srgbClr val="16433D"/>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0.28</a:t>
                      </a:r>
                      <a:endParaRPr sz="3200">
                        <a:latin typeface="Raleway"/>
                        <a:ea typeface="Raleway"/>
                        <a:cs typeface="Raleway"/>
                        <a:sym typeface="Raleway"/>
                      </a:endParaRPr>
                    </a:p>
                  </a:txBody>
                  <a:tcPr marT="34300" marB="34300" marR="68600" marL="68600" anchor="ctr">
                    <a:lnT cap="flat" cmpd="sng" w="12700">
                      <a:solidFill>
                        <a:srgbClr val="16433D"/>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0.50</a:t>
                      </a:r>
                      <a:endParaRPr sz="3200">
                        <a:latin typeface="Raleway"/>
                        <a:ea typeface="Raleway"/>
                        <a:cs typeface="Raleway"/>
                        <a:sym typeface="Raleway"/>
                      </a:endParaRPr>
                    </a:p>
                  </a:txBody>
                  <a:tcPr marT="34300" marB="34300" marR="68600" marL="68600" anchor="ctr">
                    <a:lnT cap="flat" cmpd="sng" w="12700">
                      <a:solidFill>
                        <a:srgbClr val="16433D"/>
                      </a:solidFill>
                      <a:prstDash val="solid"/>
                      <a:round/>
                      <a:headEnd len="sm" w="sm" type="none"/>
                      <a:tailEnd len="sm" w="sm" type="none"/>
                    </a:lnT>
                  </a:tcPr>
                </a:tc>
              </a:tr>
            </a:tbl>
          </a:graphicData>
        </a:graphic>
      </p:graphicFrame>
      <p:sp>
        <p:nvSpPr>
          <p:cNvPr id="418" name="Google Shape;418;p39"/>
          <p:cNvSpPr txBox="1"/>
          <p:nvPr/>
        </p:nvSpPr>
        <p:spPr>
          <a:xfrm>
            <a:off x="75" y="1385400"/>
            <a:ext cx="18288000" cy="5727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US" sz="3000">
                <a:solidFill>
                  <a:srgbClr val="16433D"/>
                </a:solidFill>
                <a:latin typeface="Merriweather"/>
                <a:ea typeface="Merriweather"/>
                <a:cs typeface="Merriweather"/>
                <a:sym typeface="Merriweather"/>
              </a:rPr>
              <a:t>Stochastic Gradient</a:t>
            </a:r>
            <a:endParaRPr b="1" sz="3000">
              <a:solidFill>
                <a:srgbClr val="16433D"/>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422" name="Shape 422"/>
        <p:cNvGrpSpPr/>
        <p:nvPr/>
      </p:nvGrpSpPr>
      <p:grpSpPr>
        <a:xfrm>
          <a:off x="0" y="0"/>
          <a:ext cx="0" cy="0"/>
          <a:chOff x="0" y="0"/>
          <a:chExt cx="0" cy="0"/>
        </a:xfrm>
      </p:grpSpPr>
      <p:sp>
        <p:nvSpPr>
          <p:cNvPr id="423" name="Google Shape;423;p40"/>
          <p:cNvSpPr txBox="1"/>
          <p:nvPr/>
        </p:nvSpPr>
        <p:spPr>
          <a:xfrm>
            <a:off x="0" y="1050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Text Modality</a:t>
            </a:r>
            <a:endParaRPr b="0" i="0" sz="1400" u="none" cap="none" strike="noStrike">
              <a:solidFill>
                <a:srgbClr val="000000"/>
              </a:solidFill>
              <a:latin typeface="Arial"/>
              <a:ea typeface="Arial"/>
              <a:cs typeface="Arial"/>
              <a:sym typeface="Arial"/>
            </a:endParaRPr>
          </a:p>
        </p:txBody>
      </p:sp>
      <p:cxnSp>
        <p:nvCxnSpPr>
          <p:cNvPr id="424" name="Google Shape;424;p40"/>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25" name="Google Shape;425;p40"/>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26" name="Google Shape;426;p40"/>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27" name="Google Shape;427;p40"/>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graphicFrame>
        <p:nvGraphicFramePr>
          <p:cNvPr id="428" name="Google Shape;428;p40"/>
          <p:cNvGraphicFramePr/>
          <p:nvPr/>
        </p:nvGraphicFramePr>
        <p:xfrm>
          <a:off x="541180" y="2203760"/>
          <a:ext cx="3000000" cy="3000000"/>
        </p:xfrm>
        <a:graphic>
          <a:graphicData uri="http://schemas.openxmlformats.org/drawingml/2006/table">
            <a:tbl>
              <a:tblPr bandRow="1" firstRow="1">
                <a:noFill/>
                <a:tableStyleId>{5C58EFDC-019A-4CA7-BE72-78AB6E14B00B}</a:tableStyleId>
              </a:tblPr>
              <a:tblGrid>
                <a:gridCol w="7114050"/>
                <a:gridCol w="2465625"/>
                <a:gridCol w="2788875"/>
                <a:gridCol w="2546475"/>
                <a:gridCol w="2239325"/>
              </a:tblGrid>
              <a:tr h="845375">
                <a:tc>
                  <a:txBody>
                    <a:bodyPr/>
                    <a:lstStyle/>
                    <a:p>
                      <a:pPr indent="0" lvl="0" marL="0" marR="0" rtl="0" algn="ctr">
                        <a:spcBef>
                          <a:spcPts val="0"/>
                        </a:spcBef>
                        <a:spcAft>
                          <a:spcPts val="0"/>
                        </a:spcAft>
                        <a:buNone/>
                      </a:pPr>
                      <a:r>
                        <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Accuracy</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F1-score</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Precision</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R</a:t>
                      </a:r>
                      <a:r>
                        <a:rPr b="1" lang="en-US" sz="3200">
                          <a:latin typeface="Raleway"/>
                          <a:ea typeface="Raleway"/>
                          <a:cs typeface="Raleway"/>
                          <a:sym typeface="Raleway"/>
                        </a:rPr>
                        <a:t>ecall</a:t>
                      </a:r>
                      <a:endParaRPr sz="3200">
                        <a:latin typeface="Raleway"/>
                        <a:ea typeface="Raleway"/>
                        <a:cs typeface="Raleway"/>
                        <a:sym typeface="Raleway"/>
                      </a:endParaRPr>
                    </a:p>
                  </a:txBody>
                  <a:tcPr marT="34300" marB="34300" marR="68600" marL="68600" anchor="ctr"/>
                </a:tc>
              </a:tr>
              <a:tr h="8453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One-Hot encoding</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0.88</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0.909</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0.917</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0.875</a:t>
                      </a:r>
                      <a:endParaRPr sz="3200">
                        <a:latin typeface="Raleway"/>
                        <a:ea typeface="Raleway"/>
                        <a:cs typeface="Raleway"/>
                        <a:sym typeface="Raleway"/>
                      </a:endParaRPr>
                    </a:p>
                  </a:txBody>
                  <a:tcPr marT="34300" marB="34300" marR="68600" marL="68600" anchor="ctr"/>
                </a:tc>
              </a:tr>
              <a:tr h="8453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TF-IDF</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0.952</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0.955</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0.938</a:t>
                      </a:r>
                      <a:endParaRPr sz="3200">
                        <a:latin typeface="Raleway"/>
                        <a:ea typeface="Raleway"/>
                        <a:cs typeface="Raleway"/>
                        <a:sym typeface="Raleway"/>
                      </a:endParaRPr>
                    </a:p>
                  </a:txBody>
                  <a:tcPr marT="34300" marB="34300" marR="68600" marL="68600" anchor="ctr"/>
                </a:tc>
              </a:tr>
              <a:tr h="8453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TF-IDF n-grams</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0.870</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0.885</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0.812</a:t>
                      </a:r>
                      <a:endParaRPr sz="3200">
                        <a:latin typeface="Raleway"/>
                        <a:ea typeface="Raleway"/>
                        <a:cs typeface="Raleway"/>
                        <a:sym typeface="Raleway"/>
                      </a:endParaRPr>
                    </a:p>
                  </a:txBody>
                  <a:tcPr marT="34300" marB="34300" marR="68600" marL="68600" anchor="ctr"/>
                </a:tc>
              </a:tr>
              <a:tr h="8453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TF-IDF char n-grams</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33D"/>
                        </a:buClr>
                        <a:buSzPts val="1400"/>
                        <a:buFont typeface="Calibri"/>
                        <a:buNone/>
                      </a:pPr>
                      <a:r>
                        <a:rPr b="1"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33D"/>
                        </a:buClr>
                        <a:buSzPts val="1400"/>
                        <a:buFont typeface="Calibri"/>
                        <a:buNone/>
                      </a:pPr>
                      <a:r>
                        <a:rPr b="1" lang="en-US" sz="3200">
                          <a:latin typeface="Raleway"/>
                          <a:ea typeface="Raleway"/>
                          <a:cs typeface="Raleway"/>
                          <a:sym typeface="Raleway"/>
                        </a:rPr>
                        <a:t>0.952</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33D"/>
                        </a:buClr>
                        <a:buSzPts val="1400"/>
                        <a:buFont typeface="Calibri"/>
                        <a:buNone/>
                      </a:pPr>
                      <a:r>
                        <a:rPr b="1" lang="en-US" sz="3200">
                          <a:latin typeface="Raleway"/>
                          <a:ea typeface="Raleway"/>
                          <a:cs typeface="Raleway"/>
                          <a:sym typeface="Raleway"/>
                        </a:rPr>
                        <a:t>0.955</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33D"/>
                        </a:buClr>
                        <a:buSzPts val="1400"/>
                        <a:buFont typeface="Calibri"/>
                        <a:buNone/>
                      </a:pPr>
                      <a:r>
                        <a:rPr b="1" lang="en-US" sz="3200">
                          <a:latin typeface="Raleway"/>
                          <a:ea typeface="Raleway"/>
                          <a:cs typeface="Raleway"/>
                          <a:sym typeface="Raleway"/>
                        </a:rPr>
                        <a:t>0.938</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r>
              <a:tr h="8453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LaBSE</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0.79</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0.79</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r>
              <a:tr h="8453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Distiluse V1</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r>
              <a:tr h="8453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Tamilion</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0.44</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0.31</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0.22</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0.50</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r>
              <a:tr h="8453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MuRIL</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0.56</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0.36</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0.28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0.50</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r>
            </a:tbl>
          </a:graphicData>
        </a:graphic>
      </p:graphicFrame>
      <p:sp>
        <p:nvSpPr>
          <p:cNvPr id="429" name="Google Shape;429;p40"/>
          <p:cNvSpPr txBox="1"/>
          <p:nvPr/>
        </p:nvSpPr>
        <p:spPr>
          <a:xfrm>
            <a:off x="0" y="1513475"/>
            <a:ext cx="18288000" cy="572700"/>
          </a:xfrm>
          <a:prstGeom prst="rect">
            <a:avLst/>
          </a:prstGeom>
          <a:noFill/>
          <a:ln>
            <a:noFill/>
          </a:ln>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b="1" lang="en-US" sz="3000">
                <a:solidFill>
                  <a:srgbClr val="16433D"/>
                </a:solidFill>
                <a:latin typeface="Merriweather"/>
                <a:ea typeface="Merriweather"/>
                <a:cs typeface="Merriweather"/>
                <a:sym typeface="Merriweather"/>
              </a:rPr>
              <a:t>SVM</a:t>
            </a:r>
            <a:endParaRPr b="1" sz="3000">
              <a:solidFill>
                <a:srgbClr val="16433D"/>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433" name="Shape 433"/>
        <p:cNvGrpSpPr/>
        <p:nvPr/>
      </p:nvGrpSpPr>
      <p:grpSpPr>
        <a:xfrm>
          <a:off x="0" y="0"/>
          <a:ext cx="0" cy="0"/>
          <a:chOff x="0" y="0"/>
          <a:chExt cx="0" cy="0"/>
        </a:xfrm>
      </p:grpSpPr>
      <p:sp>
        <p:nvSpPr>
          <p:cNvPr id="434" name="Google Shape;434;p41"/>
          <p:cNvSpPr txBox="1"/>
          <p:nvPr/>
        </p:nvSpPr>
        <p:spPr>
          <a:xfrm>
            <a:off x="0" y="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Text Modality</a:t>
            </a:r>
            <a:endParaRPr b="0" i="0" sz="1400" u="none" cap="none" strike="noStrike">
              <a:solidFill>
                <a:srgbClr val="000000"/>
              </a:solidFill>
              <a:latin typeface="Arial"/>
              <a:ea typeface="Arial"/>
              <a:cs typeface="Arial"/>
              <a:sym typeface="Arial"/>
            </a:endParaRPr>
          </a:p>
        </p:txBody>
      </p:sp>
      <p:cxnSp>
        <p:nvCxnSpPr>
          <p:cNvPr id="435" name="Google Shape;435;p41"/>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36" name="Google Shape;436;p41"/>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37" name="Google Shape;437;p41"/>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38" name="Google Shape;438;p41"/>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graphicFrame>
        <p:nvGraphicFramePr>
          <p:cNvPr id="439" name="Google Shape;439;p41"/>
          <p:cNvGraphicFramePr/>
          <p:nvPr/>
        </p:nvGraphicFramePr>
        <p:xfrm>
          <a:off x="527043" y="2086910"/>
          <a:ext cx="3000000" cy="3000000"/>
        </p:xfrm>
        <a:graphic>
          <a:graphicData uri="http://schemas.openxmlformats.org/drawingml/2006/table">
            <a:tbl>
              <a:tblPr bandRow="1" firstRow="1">
                <a:noFill/>
                <a:tableStyleId>{5C58EFDC-019A-4CA7-BE72-78AB6E14B00B}</a:tableStyleId>
              </a:tblPr>
              <a:tblGrid>
                <a:gridCol w="7106425"/>
                <a:gridCol w="2863475"/>
                <a:gridCol w="2421025"/>
                <a:gridCol w="2468450"/>
                <a:gridCol w="2152400"/>
              </a:tblGrid>
              <a:tr h="873075">
                <a:tc>
                  <a:txBody>
                    <a:bodyPr/>
                    <a:lstStyle/>
                    <a:p>
                      <a:pPr indent="0" lvl="0" marL="0" marR="0" rtl="0" algn="ctr">
                        <a:spcBef>
                          <a:spcPts val="0"/>
                        </a:spcBef>
                        <a:spcAft>
                          <a:spcPts val="0"/>
                        </a:spcAft>
                        <a:buNone/>
                      </a:pPr>
                      <a:r>
                        <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Accuracy</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F1-score</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Precision</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Recall</a:t>
                      </a:r>
                      <a:endParaRPr sz="3200">
                        <a:latin typeface="Raleway"/>
                        <a:ea typeface="Raleway"/>
                        <a:cs typeface="Raleway"/>
                        <a:sym typeface="Raleway"/>
                      </a:endParaRPr>
                    </a:p>
                  </a:txBody>
                  <a:tcPr marT="34300" marB="34300" marR="68600" marL="68600" anchor="ctr"/>
                </a:tc>
              </a:tr>
              <a:tr h="8730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One-Hot encoding</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0.952</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0.955</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0.950</a:t>
                      </a:r>
                      <a:endParaRPr sz="3200">
                        <a:latin typeface="Raleway"/>
                        <a:ea typeface="Raleway"/>
                        <a:cs typeface="Raleway"/>
                        <a:sym typeface="Raleway"/>
                      </a:endParaRPr>
                    </a:p>
                  </a:txBody>
                  <a:tcPr marT="34300" marB="34300" marR="68600" marL="68600" anchor="ctr"/>
                </a:tc>
              </a:tr>
              <a:tr h="8730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TF-IDF</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0.857</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0.916</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0.906</a:t>
                      </a:r>
                      <a:endParaRPr sz="3200">
                        <a:latin typeface="Raleway"/>
                        <a:ea typeface="Raleway"/>
                        <a:cs typeface="Raleway"/>
                        <a:sym typeface="Raleway"/>
                      </a:endParaRPr>
                    </a:p>
                  </a:txBody>
                  <a:tcPr marT="34300" marB="34300" marR="68600" marL="68600" anchor="ctr"/>
                </a:tc>
              </a:tr>
              <a:tr h="8730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TF-IDF n-grams</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0.88</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0.909</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0.983</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0.975</a:t>
                      </a:r>
                      <a:endParaRPr sz="3200">
                        <a:latin typeface="Raleway"/>
                        <a:ea typeface="Raleway"/>
                        <a:cs typeface="Raleway"/>
                        <a:sym typeface="Raleway"/>
                      </a:endParaRPr>
                    </a:p>
                  </a:txBody>
                  <a:tcPr marT="34300" marB="34300" marR="68600" marL="68600" anchor="ctr"/>
                </a:tc>
              </a:tr>
              <a:tr h="873075">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TF-IDF char n-grams</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0.88</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0.900</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0.962</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0.956</a:t>
                      </a:r>
                      <a:endParaRPr sz="3200">
                        <a:latin typeface="Raleway"/>
                        <a:ea typeface="Raleway"/>
                        <a:cs typeface="Raleway"/>
                        <a:sym typeface="Raleway"/>
                      </a:endParaRPr>
                    </a:p>
                  </a:txBody>
                  <a:tcPr marT="34300" marB="34300" marR="68600" marL="68600" anchor="ctr"/>
                </a:tc>
              </a:tr>
              <a:tr h="8730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LaBSE</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0.84</a:t>
                      </a:r>
                      <a:endParaRPr sz="3200">
                        <a:latin typeface="Raleway"/>
                        <a:ea typeface="Raleway"/>
                        <a:cs typeface="Raleway"/>
                        <a:sym typeface="Raleway"/>
                      </a:endParaRPr>
                    </a:p>
                  </a:txBody>
                  <a:tcPr marT="34300" marB="34300" marR="68600" marL="68600" anchor="ctr"/>
                </a:tc>
              </a:tr>
              <a:tr h="8730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Distiluse V1</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0.83 </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0.84</a:t>
                      </a:r>
                      <a:endParaRPr sz="3200">
                        <a:latin typeface="Raleway"/>
                        <a:ea typeface="Raleway"/>
                        <a:cs typeface="Raleway"/>
                        <a:sym typeface="Raleway"/>
                      </a:endParaRPr>
                    </a:p>
                  </a:txBody>
                  <a:tcPr marT="34300" marB="34300" marR="68600" marL="68600" anchor="ctr"/>
                </a:tc>
              </a:tr>
              <a:tr h="8730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Tamilion</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0.56</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0.36</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0.28</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0.50</a:t>
                      </a:r>
                      <a:endParaRPr sz="3200">
                        <a:latin typeface="Raleway"/>
                        <a:ea typeface="Raleway"/>
                        <a:cs typeface="Raleway"/>
                        <a:sym typeface="Raleway"/>
                      </a:endParaRPr>
                    </a:p>
                  </a:txBody>
                  <a:tcPr marT="34300" marB="34300" marR="68600" marL="68600" anchor="ctr"/>
                </a:tc>
              </a:tr>
              <a:tr h="873075">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MuRIL</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0.89</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0.89</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0.89</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0.89</a:t>
                      </a:r>
                      <a:endParaRPr sz="3200">
                        <a:latin typeface="Raleway"/>
                        <a:ea typeface="Raleway"/>
                        <a:cs typeface="Raleway"/>
                        <a:sym typeface="Raleway"/>
                      </a:endParaRPr>
                    </a:p>
                  </a:txBody>
                  <a:tcPr marT="34300" marB="34300" marR="68600" marL="68600" anchor="ctr"/>
                </a:tc>
              </a:tr>
            </a:tbl>
          </a:graphicData>
        </a:graphic>
      </p:graphicFrame>
      <p:sp>
        <p:nvSpPr>
          <p:cNvPr id="440" name="Google Shape;440;p41"/>
          <p:cNvSpPr txBox="1"/>
          <p:nvPr/>
        </p:nvSpPr>
        <p:spPr>
          <a:xfrm>
            <a:off x="0" y="1385400"/>
            <a:ext cx="18288000" cy="5727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US" sz="3000">
                <a:solidFill>
                  <a:srgbClr val="16433D"/>
                </a:solidFill>
                <a:latin typeface="Merriweather"/>
                <a:ea typeface="Merriweather"/>
                <a:cs typeface="Merriweather"/>
                <a:sym typeface="Merriweather"/>
              </a:rPr>
              <a:t>Random Forest</a:t>
            </a:r>
            <a:endParaRPr b="1" sz="3000">
              <a:solidFill>
                <a:srgbClr val="16433D"/>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D6C6D"/>
        </a:solidFill>
      </p:bgPr>
    </p:bg>
    <p:spTree>
      <p:nvGrpSpPr>
        <p:cNvPr id="106" name="Shape 106"/>
        <p:cNvGrpSpPr/>
        <p:nvPr/>
      </p:nvGrpSpPr>
      <p:grpSpPr>
        <a:xfrm>
          <a:off x="0" y="0"/>
          <a:ext cx="0" cy="0"/>
          <a:chOff x="0" y="0"/>
          <a:chExt cx="0" cy="0"/>
        </a:xfrm>
      </p:grpSpPr>
      <p:grpSp>
        <p:nvGrpSpPr>
          <p:cNvPr id="107" name="Google Shape;107;p15"/>
          <p:cNvGrpSpPr/>
          <p:nvPr/>
        </p:nvGrpSpPr>
        <p:grpSpPr>
          <a:xfrm>
            <a:off x="1721496" y="2521584"/>
            <a:ext cx="1669006" cy="1697918"/>
            <a:chOff x="4986" y="28575"/>
            <a:chExt cx="2225341" cy="2263891"/>
          </a:xfrm>
        </p:grpSpPr>
        <p:grpSp>
          <p:nvGrpSpPr>
            <p:cNvPr id="108" name="Google Shape;108;p15"/>
            <p:cNvGrpSpPr/>
            <p:nvPr/>
          </p:nvGrpSpPr>
          <p:grpSpPr>
            <a:xfrm>
              <a:off x="4986" y="57150"/>
              <a:ext cx="2225341" cy="2235316"/>
              <a:chOff x="1813" y="0"/>
              <a:chExt cx="809173" cy="812800"/>
            </a:xfrm>
          </p:grpSpPr>
          <p:sp>
            <p:nvSpPr>
              <p:cNvPr id="109" name="Google Shape;109;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15"/>
            <p:cNvSpPr txBox="1"/>
            <p:nvPr/>
          </p:nvSpPr>
          <p:spPr>
            <a:xfrm>
              <a:off x="348829" y="28575"/>
              <a:ext cx="1537800" cy="1949400"/>
            </a:xfrm>
            <a:prstGeom prst="rect">
              <a:avLst/>
            </a:prstGeom>
            <a:noFill/>
            <a:ln>
              <a:noFill/>
            </a:ln>
          </p:spPr>
          <p:txBody>
            <a:bodyPr anchorCtr="0" anchor="t" bIns="0" lIns="0" spcFirstLastPara="1" rIns="0" wrap="square" tIns="0">
              <a:spAutoFit/>
            </a:bodyPr>
            <a:lstStyle/>
            <a:p>
              <a:pPr indent="0" lvl="0" marL="0" marR="0" rtl="0" algn="ctr">
                <a:lnSpc>
                  <a:spcPct val="116001"/>
                </a:lnSpc>
                <a:spcBef>
                  <a:spcPts val="0"/>
                </a:spcBef>
                <a:spcAft>
                  <a:spcPts val="0"/>
                </a:spcAft>
                <a:buClr>
                  <a:srgbClr val="000000"/>
                </a:buClr>
                <a:buSzPts val="9499"/>
                <a:buFont typeface="Arial"/>
                <a:buNone/>
              </a:pPr>
              <a:r>
                <a:rPr b="1" i="0" lang="en-US" sz="9499" u="none" cap="none" strike="noStrike">
                  <a:solidFill>
                    <a:srgbClr val="2E3F42"/>
                  </a:solidFill>
                  <a:latin typeface="Cormorant Garamond"/>
                  <a:ea typeface="Cormorant Garamond"/>
                  <a:cs typeface="Cormorant Garamond"/>
                  <a:sym typeface="Cormorant Garamond"/>
                </a:rPr>
                <a:t>01</a:t>
              </a:r>
              <a:endParaRPr b="0" i="0" sz="1400" u="none" cap="none" strike="noStrike">
                <a:solidFill>
                  <a:srgbClr val="000000"/>
                </a:solidFill>
                <a:latin typeface="Arial"/>
                <a:ea typeface="Arial"/>
                <a:cs typeface="Arial"/>
                <a:sym typeface="Arial"/>
              </a:endParaRPr>
            </a:p>
          </p:txBody>
        </p:sp>
      </p:grpSp>
      <p:grpSp>
        <p:nvGrpSpPr>
          <p:cNvPr id="112" name="Google Shape;112;p15"/>
          <p:cNvGrpSpPr/>
          <p:nvPr/>
        </p:nvGrpSpPr>
        <p:grpSpPr>
          <a:xfrm>
            <a:off x="6058396" y="2521584"/>
            <a:ext cx="1669006" cy="1697918"/>
            <a:chOff x="4986" y="28575"/>
            <a:chExt cx="2225341" cy="2263891"/>
          </a:xfrm>
        </p:grpSpPr>
        <p:grpSp>
          <p:nvGrpSpPr>
            <p:cNvPr id="113" name="Google Shape;113;p15"/>
            <p:cNvGrpSpPr/>
            <p:nvPr/>
          </p:nvGrpSpPr>
          <p:grpSpPr>
            <a:xfrm>
              <a:off x="4986" y="57150"/>
              <a:ext cx="2225341" cy="2235316"/>
              <a:chOff x="1813" y="0"/>
              <a:chExt cx="809173" cy="812800"/>
            </a:xfrm>
          </p:grpSpPr>
          <p:sp>
            <p:nvSpPr>
              <p:cNvPr id="114" name="Google Shape;114;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16" name="Google Shape;116;p15"/>
            <p:cNvSpPr txBox="1"/>
            <p:nvPr/>
          </p:nvSpPr>
          <p:spPr>
            <a:xfrm>
              <a:off x="275312" y="28575"/>
              <a:ext cx="1684800" cy="1949400"/>
            </a:xfrm>
            <a:prstGeom prst="rect">
              <a:avLst/>
            </a:prstGeom>
            <a:noFill/>
            <a:ln>
              <a:noFill/>
            </a:ln>
          </p:spPr>
          <p:txBody>
            <a:bodyPr anchorCtr="0" anchor="t" bIns="0" lIns="0" spcFirstLastPara="1" rIns="0" wrap="square" tIns="0">
              <a:spAutoFit/>
            </a:bodyPr>
            <a:lstStyle/>
            <a:p>
              <a:pPr indent="0" lvl="0" marL="0" marR="0" rtl="0" algn="ctr">
                <a:lnSpc>
                  <a:spcPct val="116001"/>
                </a:lnSpc>
                <a:spcBef>
                  <a:spcPts val="0"/>
                </a:spcBef>
                <a:spcAft>
                  <a:spcPts val="0"/>
                </a:spcAft>
                <a:buClr>
                  <a:srgbClr val="000000"/>
                </a:buClr>
                <a:buSzPts val="9499"/>
                <a:buFont typeface="Arial"/>
                <a:buNone/>
              </a:pPr>
              <a:r>
                <a:rPr b="1" i="0" lang="en-US" sz="9499" u="none" cap="none" strike="noStrike">
                  <a:solidFill>
                    <a:srgbClr val="2E3F42"/>
                  </a:solidFill>
                  <a:latin typeface="Cormorant Garamond"/>
                  <a:ea typeface="Cormorant Garamond"/>
                  <a:cs typeface="Cormorant Garamond"/>
                  <a:sym typeface="Cormorant Garamond"/>
                </a:rPr>
                <a:t>02</a:t>
              </a:r>
              <a:endParaRPr b="0" i="0" sz="1400" u="none" cap="none" strike="noStrike">
                <a:solidFill>
                  <a:srgbClr val="000000"/>
                </a:solidFill>
                <a:latin typeface="Arial"/>
                <a:ea typeface="Arial"/>
                <a:cs typeface="Arial"/>
                <a:sym typeface="Arial"/>
              </a:endParaRPr>
            </a:p>
          </p:txBody>
        </p:sp>
      </p:grpSp>
      <p:grpSp>
        <p:nvGrpSpPr>
          <p:cNvPr id="117" name="Google Shape;117;p15"/>
          <p:cNvGrpSpPr/>
          <p:nvPr/>
        </p:nvGrpSpPr>
        <p:grpSpPr>
          <a:xfrm>
            <a:off x="10485940" y="2521584"/>
            <a:ext cx="1669006" cy="1697918"/>
            <a:chOff x="4986" y="28575"/>
            <a:chExt cx="2225341" cy="2263891"/>
          </a:xfrm>
        </p:grpSpPr>
        <p:grpSp>
          <p:nvGrpSpPr>
            <p:cNvPr id="118" name="Google Shape;118;p15"/>
            <p:cNvGrpSpPr/>
            <p:nvPr/>
          </p:nvGrpSpPr>
          <p:grpSpPr>
            <a:xfrm>
              <a:off x="4986" y="57150"/>
              <a:ext cx="2225341" cy="2235316"/>
              <a:chOff x="1813" y="0"/>
              <a:chExt cx="809173" cy="812800"/>
            </a:xfrm>
          </p:grpSpPr>
          <p:sp>
            <p:nvSpPr>
              <p:cNvPr id="119" name="Google Shape;119;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1" name="Google Shape;121;p15"/>
            <p:cNvSpPr txBox="1"/>
            <p:nvPr/>
          </p:nvSpPr>
          <p:spPr>
            <a:xfrm>
              <a:off x="237154" y="28575"/>
              <a:ext cx="1684800" cy="1949400"/>
            </a:xfrm>
            <a:prstGeom prst="rect">
              <a:avLst/>
            </a:prstGeom>
            <a:noFill/>
            <a:ln>
              <a:noFill/>
            </a:ln>
          </p:spPr>
          <p:txBody>
            <a:bodyPr anchorCtr="0" anchor="t" bIns="0" lIns="0" spcFirstLastPara="1" rIns="0" wrap="square" tIns="0">
              <a:spAutoFit/>
            </a:bodyPr>
            <a:lstStyle/>
            <a:p>
              <a:pPr indent="0" lvl="0" marL="0" marR="0" rtl="0" algn="ctr">
                <a:lnSpc>
                  <a:spcPct val="116001"/>
                </a:lnSpc>
                <a:spcBef>
                  <a:spcPts val="0"/>
                </a:spcBef>
                <a:spcAft>
                  <a:spcPts val="0"/>
                </a:spcAft>
                <a:buClr>
                  <a:srgbClr val="000000"/>
                </a:buClr>
                <a:buSzPts val="9499"/>
                <a:buFont typeface="Arial"/>
                <a:buNone/>
              </a:pPr>
              <a:r>
                <a:rPr b="1" i="0" lang="en-US" sz="9499" u="none" cap="none" strike="noStrike">
                  <a:solidFill>
                    <a:srgbClr val="2E3F42"/>
                  </a:solidFill>
                  <a:latin typeface="Cormorant Garamond"/>
                  <a:ea typeface="Cormorant Garamond"/>
                  <a:cs typeface="Cormorant Garamond"/>
                  <a:sym typeface="Cormorant Garamond"/>
                </a:rPr>
                <a:t>03</a:t>
              </a:r>
              <a:endParaRPr b="0" i="0" sz="1400" u="none" cap="none" strike="noStrike">
                <a:solidFill>
                  <a:srgbClr val="000000"/>
                </a:solidFill>
                <a:latin typeface="Arial"/>
                <a:ea typeface="Arial"/>
                <a:cs typeface="Arial"/>
                <a:sym typeface="Arial"/>
              </a:endParaRPr>
            </a:p>
          </p:txBody>
        </p:sp>
      </p:grpSp>
      <p:sp>
        <p:nvSpPr>
          <p:cNvPr id="122" name="Google Shape;122;p15"/>
          <p:cNvSpPr txBox="1"/>
          <p:nvPr/>
        </p:nvSpPr>
        <p:spPr>
          <a:xfrm>
            <a:off x="0" y="20345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16000"/>
              </a:lnSpc>
              <a:spcBef>
                <a:spcPts val="0"/>
              </a:spcBef>
              <a:spcAft>
                <a:spcPts val="0"/>
              </a:spcAft>
              <a:buClr>
                <a:srgbClr val="000000"/>
              </a:buClr>
              <a:buSzPts val="9000"/>
              <a:buFont typeface="Arial"/>
              <a:buNone/>
            </a:pPr>
            <a:r>
              <a:rPr b="1" i="0" lang="en-US" sz="9000" u="none" cap="none" strike="noStrike">
                <a:solidFill>
                  <a:srgbClr val="D8DEDF"/>
                </a:solidFill>
                <a:latin typeface="Cormorant Garamond"/>
                <a:ea typeface="Cormorant Garamond"/>
                <a:cs typeface="Cormorant Garamond"/>
                <a:sym typeface="Cormorant Garamond"/>
              </a:rPr>
              <a:t>Table Of Contents</a:t>
            </a:r>
            <a:endParaRPr b="0" i="0" sz="1400" u="none" cap="none" strike="noStrike">
              <a:solidFill>
                <a:srgbClr val="000000"/>
              </a:solidFill>
              <a:latin typeface="Arial"/>
              <a:ea typeface="Arial"/>
              <a:cs typeface="Arial"/>
              <a:sym typeface="Arial"/>
            </a:endParaRPr>
          </a:p>
        </p:txBody>
      </p:sp>
      <p:grpSp>
        <p:nvGrpSpPr>
          <p:cNvPr id="123" name="Google Shape;123;p15"/>
          <p:cNvGrpSpPr/>
          <p:nvPr/>
        </p:nvGrpSpPr>
        <p:grpSpPr>
          <a:xfrm>
            <a:off x="3536921" y="6398234"/>
            <a:ext cx="1668980" cy="1697892"/>
            <a:chOff x="4986" y="28575"/>
            <a:chExt cx="2225307" cy="2263856"/>
          </a:xfrm>
        </p:grpSpPr>
        <p:grpSp>
          <p:nvGrpSpPr>
            <p:cNvPr id="124" name="Google Shape;124;p15"/>
            <p:cNvGrpSpPr/>
            <p:nvPr/>
          </p:nvGrpSpPr>
          <p:grpSpPr>
            <a:xfrm>
              <a:off x="4986" y="57150"/>
              <a:ext cx="2225307" cy="2235281"/>
              <a:chOff x="1813" y="0"/>
              <a:chExt cx="809173" cy="812800"/>
            </a:xfrm>
          </p:grpSpPr>
          <p:sp>
            <p:nvSpPr>
              <p:cNvPr id="125" name="Google Shape;125;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7" name="Google Shape;127;p15"/>
            <p:cNvSpPr txBox="1"/>
            <p:nvPr/>
          </p:nvSpPr>
          <p:spPr>
            <a:xfrm>
              <a:off x="348829" y="28575"/>
              <a:ext cx="1537800" cy="1949400"/>
            </a:xfrm>
            <a:prstGeom prst="rect">
              <a:avLst/>
            </a:prstGeom>
            <a:noFill/>
            <a:ln>
              <a:noFill/>
            </a:ln>
          </p:spPr>
          <p:txBody>
            <a:bodyPr anchorCtr="0" anchor="t" bIns="0" lIns="0" spcFirstLastPara="1" rIns="0" wrap="square" tIns="0">
              <a:spAutoFit/>
            </a:bodyPr>
            <a:lstStyle/>
            <a:p>
              <a:pPr indent="0" lvl="0" marL="0" marR="0" rtl="0" algn="ctr">
                <a:lnSpc>
                  <a:spcPct val="116001"/>
                </a:lnSpc>
                <a:spcBef>
                  <a:spcPts val="0"/>
                </a:spcBef>
                <a:spcAft>
                  <a:spcPts val="0"/>
                </a:spcAft>
                <a:buClr>
                  <a:srgbClr val="000000"/>
                </a:buClr>
                <a:buSzPts val="9499"/>
                <a:buFont typeface="Arial"/>
                <a:buNone/>
              </a:pPr>
              <a:r>
                <a:rPr b="1" i="0" lang="en-US" sz="9499" u="none" cap="none" strike="noStrike">
                  <a:solidFill>
                    <a:srgbClr val="2E3F42"/>
                  </a:solidFill>
                  <a:latin typeface="Cormorant Garamond"/>
                  <a:ea typeface="Cormorant Garamond"/>
                  <a:cs typeface="Cormorant Garamond"/>
                  <a:sym typeface="Cormorant Garamond"/>
                </a:rPr>
                <a:t>0</a:t>
              </a:r>
              <a:r>
                <a:rPr b="1" lang="en-US" sz="9499">
                  <a:solidFill>
                    <a:srgbClr val="2E3F42"/>
                  </a:solidFill>
                  <a:latin typeface="Cormorant Garamond"/>
                  <a:ea typeface="Cormorant Garamond"/>
                  <a:cs typeface="Cormorant Garamond"/>
                  <a:sym typeface="Cormorant Garamond"/>
                </a:rPr>
                <a:t>5</a:t>
              </a:r>
              <a:endParaRPr b="0" i="0" sz="1400" u="none" cap="none" strike="noStrike">
                <a:solidFill>
                  <a:srgbClr val="000000"/>
                </a:solidFill>
                <a:latin typeface="Arial"/>
                <a:ea typeface="Arial"/>
                <a:cs typeface="Arial"/>
                <a:sym typeface="Arial"/>
              </a:endParaRPr>
            </a:p>
          </p:txBody>
        </p:sp>
      </p:grpSp>
      <p:grpSp>
        <p:nvGrpSpPr>
          <p:cNvPr id="128" name="Google Shape;128;p15"/>
          <p:cNvGrpSpPr/>
          <p:nvPr/>
        </p:nvGrpSpPr>
        <p:grpSpPr>
          <a:xfrm>
            <a:off x="8218902" y="6398234"/>
            <a:ext cx="1668980" cy="1697892"/>
            <a:chOff x="4986" y="28575"/>
            <a:chExt cx="2225307" cy="2263856"/>
          </a:xfrm>
        </p:grpSpPr>
        <p:grpSp>
          <p:nvGrpSpPr>
            <p:cNvPr id="129" name="Google Shape;129;p15"/>
            <p:cNvGrpSpPr/>
            <p:nvPr/>
          </p:nvGrpSpPr>
          <p:grpSpPr>
            <a:xfrm>
              <a:off x="4986" y="57150"/>
              <a:ext cx="2225307" cy="2235281"/>
              <a:chOff x="1813" y="0"/>
              <a:chExt cx="809173" cy="812800"/>
            </a:xfrm>
          </p:grpSpPr>
          <p:sp>
            <p:nvSpPr>
              <p:cNvPr id="130" name="Google Shape;130;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2" name="Google Shape;132;p15"/>
            <p:cNvSpPr txBox="1"/>
            <p:nvPr/>
          </p:nvSpPr>
          <p:spPr>
            <a:xfrm>
              <a:off x="237154" y="28575"/>
              <a:ext cx="1684800" cy="1949400"/>
            </a:xfrm>
            <a:prstGeom prst="rect">
              <a:avLst/>
            </a:prstGeom>
            <a:noFill/>
            <a:ln>
              <a:noFill/>
            </a:ln>
          </p:spPr>
          <p:txBody>
            <a:bodyPr anchorCtr="0" anchor="t" bIns="0" lIns="0" spcFirstLastPara="1" rIns="0" wrap="square" tIns="0">
              <a:spAutoFit/>
            </a:bodyPr>
            <a:lstStyle/>
            <a:p>
              <a:pPr indent="0" lvl="0" marL="0" marR="0" rtl="0" algn="ctr">
                <a:lnSpc>
                  <a:spcPct val="116001"/>
                </a:lnSpc>
                <a:spcBef>
                  <a:spcPts val="0"/>
                </a:spcBef>
                <a:spcAft>
                  <a:spcPts val="0"/>
                </a:spcAft>
                <a:buClr>
                  <a:srgbClr val="000000"/>
                </a:buClr>
                <a:buSzPts val="9499"/>
                <a:buFont typeface="Arial"/>
                <a:buNone/>
              </a:pPr>
              <a:r>
                <a:rPr b="1" i="0" lang="en-US" sz="9499" u="none" cap="none" strike="noStrike">
                  <a:solidFill>
                    <a:srgbClr val="2E3F42"/>
                  </a:solidFill>
                  <a:latin typeface="Cormorant Garamond"/>
                  <a:ea typeface="Cormorant Garamond"/>
                  <a:cs typeface="Cormorant Garamond"/>
                  <a:sym typeface="Cormorant Garamond"/>
                </a:rPr>
                <a:t>0</a:t>
              </a:r>
              <a:r>
                <a:rPr b="1" lang="en-US" sz="9499">
                  <a:solidFill>
                    <a:srgbClr val="2E3F42"/>
                  </a:solidFill>
                  <a:latin typeface="Cormorant Garamond"/>
                  <a:ea typeface="Cormorant Garamond"/>
                  <a:cs typeface="Cormorant Garamond"/>
                  <a:sym typeface="Cormorant Garamond"/>
                </a:rPr>
                <a:t>6</a:t>
              </a:r>
              <a:endParaRPr b="0" i="0" sz="1400" u="none" cap="none" strike="noStrike">
                <a:solidFill>
                  <a:srgbClr val="000000"/>
                </a:solidFill>
                <a:latin typeface="Arial"/>
                <a:ea typeface="Arial"/>
                <a:cs typeface="Arial"/>
                <a:sym typeface="Arial"/>
              </a:endParaRPr>
            </a:p>
          </p:txBody>
        </p:sp>
      </p:grpSp>
      <p:grpSp>
        <p:nvGrpSpPr>
          <p:cNvPr id="133" name="Google Shape;133;p15"/>
          <p:cNvGrpSpPr/>
          <p:nvPr/>
        </p:nvGrpSpPr>
        <p:grpSpPr>
          <a:xfrm>
            <a:off x="14806840" y="2521584"/>
            <a:ext cx="1668980" cy="1697892"/>
            <a:chOff x="4986" y="28575"/>
            <a:chExt cx="2225307" cy="2263856"/>
          </a:xfrm>
        </p:grpSpPr>
        <p:grpSp>
          <p:nvGrpSpPr>
            <p:cNvPr id="134" name="Google Shape;134;p15"/>
            <p:cNvGrpSpPr/>
            <p:nvPr/>
          </p:nvGrpSpPr>
          <p:grpSpPr>
            <a:xfrm>
              <a:off x="4986" y="57150"/>
              <a:ext cx="2225307" cy="2235281"/>
              <a:chOff x="1813" y="0"/>
              <a:chExt cx="809173" cy="812800"/>
            </a:xfrm>
          </p:grpSpPr>
          <p:sp>
            <p:nvSpPr>
              <p:cNvPr id="135" name="Google Shape;135;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7" name="Google Shape;137;p15"/>
            <p:cNvSpPr txBox="1"/>
            <p:nvPr/>
          </p:nvSpPr>
          <p:spPr>
            <a:xfrm>
              <a:off x="237154" y="28575"/>
              <a:ext cx="1684800" cy="1949400"/>
            </a:xfrm>
            <a:prstGeom prst="rect">
              <a:avLst/>
            </a:prstGeom>
            <a:noFill/>
            <a:ln>
              <a:noFill/>
            </a:ln>
          </p:spPr>
          <p:txBody>
            <a:bodyPr anchorCtr="0" anchor="t" bIns="0" lIns="0" spcFirstLastPara="1" rIns="0" wrap="square" tIns="0">
              <a:spAutoFit/>
            </a:bodyPr>
            <a:lstStyle/>
            <a:p>
              <a:pPr indent="0" lvl="0" marL="0" marR="0" rtl="0" algn="ctr">
                <a:lnSpc>
                  <a:spcPct val="116001"/>
                </a:lnSpc>
                <a:spcBef>
                  <a:spcPts val="0"/>
                </a:spcBef>
                <a:spcAft>
                  <a:spcPts val="0"/>
                </a:spcAft>
                <a:buClr>
                  <a:srgbClr val="000000"/>
                </a:buClr>
                <a:buSzPts val="9499"/>
                <a:buFont typeface="Arial"/>
                <a:buNone/>
              </a:pPr>
              <a:r>
                <a:rPr b="1" i="0" lang="en-US" sz="9499" u="none" cap="none" strike="noStrike">
                  <a:solidFill>
                    <a:srgbClr val="2E3F42"/>
                  </a:solidFill>
                  <a:latin typeface="Cormorant Garamond"/>
                  <a:ea typeface="Cormorant Garamond"/>
                  <a:cs typeface="Cormorant Garamond"/>
                  <a:sym typeface="Cormorant Garamond"/>
                </a:rPr>
                <a:t>0</a:t>
              </a:r>
              <a:r>
                <a:rPr b="1" lang="en-US" sz="9499">
                  <a:solidFill>
                    <a:srgbClr val="2E3F42"/>
                  </a:solidFill>
                  <a:latin typeface="Cormorant Garamond"/>
                  <a:ea typeface="Cormorant Garamond"/>
                  <a:cs typeface="Cormorant Garamond"/>
                  <a:sym typeface="Cormorant Garamond"/>
                </a:rPr>
                <a:t>4</a:t>
              </a:r>
              <a:endParaRPr b="0" i="0" sz="1400" u="none" cap="none" strike="noStrike">
                <a:solidFill>
                  <a:srgbClr val="000000"/>
                </a:solidFill>
                <a:latin typeface="Arial"/>
                <a:ea typeface="Arial"/>
                <a:cs typeface="Arial"/>
                <a:sym typeface="Arial"/>
              </a:endParaRPr>
            </a:p>
          </p:txBody>
        </p:sp>
      </p:grpSp>
      <p:grpSp>
        <p:nvGrpSpPr>
          <p:cNvPr id="138" name="Google Shape;138;p15"/>
          <p:cNvGrpSpPr/>
          <p:nvPr/>
        </p:nvGrpSpPr>
        <p:grpSpPr>
          <a:xfrm>
            <a:off x="12991415" y="6398234"/>
            <a:ext cx="1668980" cy="1697892"/>
            <a:chOff x="4986" y="28575"/>
            <a:chExt cx="2225307" cy="2263856"/>
          </a:xfrm>
        </p:grpSpPr>
        <p:grpSp>
          <p:nvGrpSpPr>
            <p:cNvPr id="139" name="Google Shape;139;p15"/>
            <p:cNvGrpSpPr/>
            <p:nvPr/>
          </p:nvGrpSpPr>
          <p:grpSpPr>
            <a:xfrm>
              <a:off x="4986" y="57150"/>
              <a:ext cx="2225307" cy="2235281"/>
              <a:chOff x="1813" y="0"/>
              <a:chExt cx="809173" cy="812800"/>
            </a:xfrm>
          </p:grpSpPr>
          <p:sp>
            <p:nvSpPr>
              <p:cNvPr id="140" name="Google Shape;140;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2" name="Google Shape;142;p15"/>
            <p:cNvSpPr txBox="1"/>
            <p:nvPr/>
          </p:nvSpPr>
          <p:spPr>
            <a:xfrm>
              <a:off x="237154" y="28575"/>
              <a:ext cx="1684800" cy="1949400"/>
            </a:xfrm>
            <a:prstGeom prst="rect">
              <a:avLst/>
            </a:prstGeom>
            <a:noFill/>
            <a:ln>
              <a:noFill/>
            </a:ln>
          </p:spPr>
          <p:txBody>
            <a:bodyPr anchorCtr="0" anchor="t" bIns="0" lIns="0" spcFirstLastPara="1" rIns="0" wrap="square" tIns="0">
              <a:spAutoFit/>
            </a:bodyPr>
            <a:lstStyle/>
            <a:p>
              <a:pPr indent="0" lvl="0" marL="0" marR="0" rtl="0" algn="ctr">
                <a:lnSpc>
                  <a:spcPct val="116001"/>
                </a:lnSpc>
                <a:spcBef>
                  <a:spcPts val="0"/>
                </a:spcBef>
                <a:spcAft>
                  <a:spcPts val="0"/>
                </a:spcAft>
                <a:buClr>
                  <a:srgbClr val="000000"/>
                </a:buClr>
                <a:buSzPts val="9499"/>
                <a:buFont typeface="Arial"/>
                <a:buNone/>
              </a:pPr>
              <a:r>
                <a:rPr b="1" i="0" lang="en-US" sz="9499" u="none" cap="none" strike="noStrike">
                  <a:solidFill>
                    <a:srgbClr val="2E3F42"/>
                  </a:solidFill>
                  <a:latin typeface="Cormorant Garamond"/>
                  <a:ea typeface="Cormorant Garamond"/>
                  <a:cs typeface="Cormorant Garamond"/>
                  <a:sym typeface="Cormorant Garamond"/>
                </a:rPr>
                <a:t>0</a:t>
              </a:r>
              <a:r>
                <a:rPr b="1" lang="en-US" sz="9499">
                  <a:solidFill>
                    <a:srgbClr val="2E3F42"/>
                  </a:solidFill>
                  <a:latin typeface="Cormorant Garamond"/>
                  <a:ea typeface="Cormorant Garamond"/>
                  <a:cs typeface="Cormorant Garamond"/>
                  <a:sym typeface="Cormorant Garamond"/>
                </a:rPr>
                <a:t>7</a:t>
              </a:r>
              <a:endParaRPr b="0" i="0" sz="1400" u="none" cap="none" strike="noStrike">
                <a:solidFill>
                  <a:srgbClr val="000000"/>
                </a:solidFill>
                <a:latin typeface="Arial"/>
                <a:ea typeface="Arial"/>
                <a:cs typeface="Arial"/>
                <a:sym typeface="Arial"/>
              </a:endParaRPr>
            </a:p>
          </p:txBody>
        </p:sp>
      </p:grpSp>
      <p:sp>
        <p:nvSpPr>
          <p:cNvPr id="143" name="Google Shape;143;p15"/>
          <p:cNvSpPr txBox="1"/>
          <p:nvPr/>
        </p:nvSpPr>
        <p:spPr>
          <a:xfrm>
            <a:off x="486202" y="4516825"/>
            <a:ext cx="4139700" cy="507900"/>
          </a:xfrm>
          <a:prstGeom prst="rect">
            <a:avLst/>
          </a:prstGeom>
          <a:noFill/>
          <a:ln>
            <a:noFill/>
          </a:ln>
        </p:spPr>
        <p:txBody>
          <a:bodyPr anchorCtr="0" anchor="t" bIns="0" lIns="0" spcFirstLastPara="1" rIns="0" wrap="square" tIns="0">
            <a:spAutoFit/>
          </a:bodyPr>
          <a:lstStyle/>
          <a:p>
            <a:pPr indent="0" lvl="0" marL="0" marR="0" rtl="0" algn="ctr">
              <a:lnSpc>
                <a:spcPct val="116004"/>
              </a:lnSpc>
              <a:spcBef>
                <a:spcPts val="0"/>
              </a:spcBef>
              <a:spcAft>
                <a:spcPts val="0"/>
              </a:spcAft>
              <a:buClr>
                <a:srgbClr val="000000"/>
              </a:buClr>
              <a:buSzPts val="3299"/>
              <a:buFont typeface="Arial"/>
              <a:buNone/>
            </a:pPr>
            <a:r>
              <a:rPr b="1" lang="en-US" sz="3299">
                <a:solidFill>
                  <a:srgbClr val="D8DEDF"/>
                </a:solidFill>
                <a:latin typeface="Cormorant Garamond"/>
                <a:ea typeface="Cormorant Garamond"/>
                <a:cs typeface="Cormorant Garamond"/>
                <a:sym typeface="Cormorant Garamond"/>
              </a:rPr>
              <a:t>Introduction</a:t>
            </a:r>
            <a:endParaRPr b="0" i="0" sz="1400" u="none" cap="none" strike="noStrike">
              <a:solidFill>
                <a:srgbClr val="000000"/>
              </a:solidFill>
              <a:latin typeface="Arial"/>
              <a:ea typeface="Arial"/>
              <a:cs typeface="Arial"/>
              <a:sym typeface="Arial"/>
            </a:endParaRPr>
          </a:p>
        </p:txBody>
      </p:sp>
      <p:sp>
        <p:nvSpPr>
          <p:cNvPr id="144" name="Google Shape;144;p15"/>
          <p:cNvSpPr txBox="1"/>
          <p:nvPr/>
        </p:nvSpPr>
        <p:spPr>
          <a:xfrm>
            <a:off x="9159988" y="4516825"/>
            <a:ext cx="4320900" cy="507900"/>
          </a:xfrm>
          <a:prstGeom prst="rect">
            <a:avLst/>
          </a:prstGeom>
          <a:noFill/>
          <a:ln>
            <a:noFill/>
          </a:ln>
        </p:spPr>
        <p:txBody>
          <a:bodyPr anchorCtr="0" anchor="t" bIns="0" lIns="0" spcFirstLastPara="1" rIns="0" wrap="square" tIns="0">
            <a:spAutoFit/>
          </a:bodyPr>
          <a:lstStyle/>
          <a:p>
            <a:pPr indent="0" lvl="0" marL="0" marR="0" rtl="0" algn="ctr">
              <a:lnSpc>
                <a:spcPct val="116004"/>
              </a:lnSpc>
              <a:spcBef>
                <a:spcPts val="0"/>
              </a:spcBef>
              <a:spcAft>
                <a:spcPts val="0"/>
              </a:spcAft>
              <a:buClr>
                <a:srgbClr val="000000"/>
              </a:buClr>
              <a:buSzPts val="3299"/>
              <a:buFont typeface="Arial"/>
              <a:buNone/>
            </a:pPr>
            <a:r>
              <a:rPr b="1" lang="en-US" sz="3299">
                <a:solidFill>
                  <a:srgbClr val="D8DEDF"/>
                </a:solidFill>
                <a:latin typeface="Cormorant Garamond"/>
                <a:ea typeface="Cormorant Garamond"/>
                <a:cs typeface="Cormorant Garamond"/>
                <a:sym typeface="Cormorant Garamond"/>
              </a:rPr>
              <a:t>Methodology</a:t>
            </a:r>
            <a:endParaRPr b="0" i="0" sz="1400" u="none" cap="none" strike="noStrike">
              <a:solidFill>
                <a:srgbClr val="000000"/>
              </a:solidFill>
              <a:latin typeface="Arial"/>
              <a:ea typeface="Arial"/>
              <a:cs typeface="Arial"/>
              <a:sym typeface="Arial"/>
            </a:endParaRPr>
          </a:p>
        </p:txBody>
      </p:sp>
      <p:sp>
        <p:nvSpPr>
          <p:cNvPr id="145" name="Google Shape;145;p15"/>
          <p:cNvSpPr txBox="1"/>
          <p:nvPr/>
        </p:nvSpPr>
        <p:spPr>
          <a:xfrm>
            <a:off x="4625776" y="4516825"/>
            <a:ext cx="4534200" cy="507900"/>
          </a:xfrm>
          <a:prstGeom prst="rect">
            <a:avLst/>
          </a:prstGeom>
          <a:noFill/>
          <a:ln>
            <a:noFill/>
          </a:ln>
        </p:spPr>
        <p:txBody>
          <a:bodyPr anchorCtr="0" anchor="t" bIns="0" lIns="0" spcFirstLastPara="1" rIns="0" wrap="square" tIns="0">
            <a:spAutoFit/>
          </a:bodyPr>
          <a:lstStyle/>
          <a:p>
            <a:pPr indent="0" lvl="0" marL="0" marR="0" rtl="0" algn="ctr">
              <a:lnSpc>
                <a:spcPct val="116004"/>
              </a:lnSpc>
              <a:spcBef>
                <a:spcPts val="0"/>
              </a:spcBef>
              <a:spcAft>
                <a:spcPts val="0"/>
              </a:spcAft>
              <a:buClr>
                <a:srgbClr val="000000"/>
              </a:buClr>
              <a:buSzPts val="3299"/>
              <a:buFont typeface="Arial"/>
              <a:buNone/>
            </a:pPr>
            <a:r>
              <a:rPr b="1" lang="en-US" sz="3299">
                <a:solidFill>
                  <a:srgbClr val="D8DEDF"/>
                </a:solidFill>
                <a:latin typeface="Cormorant Garamond"/>
                <a:ea typeface="Cormorant Garamond"/>
                <a:cs typeface="Cormorant Garamond"/>
                <a:sym typeface="Cormorant Garamond"/>
              </a:rPr>
              <a:t>Objective</a:t>
            </a:r>
            <a:endParaRPr b="0" i="0" sz="1400" u="none" cap="none" strike="noStrike">
              <a:solidFill>
                <a:srgbClr val="000000"/>
              </a:solidFill>
              <a:latin typeface="Arial"/>
              <a:ea typeface="Arial"/>
              <a:cs typeface="Arial"/>
              <a:sym typeface="Arial"/>
            </a:endParaRPr>
          </a:p>
        </p:txBody>
      </p:sp>
      <p:sp>
        <p:nvSpPr>
          <p:cNvPr id="146" name="Google Shape;146;p15"/>
          <p:cNvSpPr txBox="1"/>
          <p:nvPr/>
        </p:nvSpPr>
        <p:spPr>
          <a:xfrm>
            <a:off x="2301627" y="8393475"/>
            <a:ext cx="4139700" cy="507900"/>
          </a:xfrm>
          <a:prstGeom prst="rect">
            <a:avLst/>
          </a:prstGeom>
          <a:noFill/>
          <a:ln>
            <a:noFill/>
          </a:ln>
        </p:spPr>
        <p:txBody>
          <a:bodyPr anchorCtr="0" anchor="t" bIns="0" lIns="0" spcFirstLastPara="1" rIns="0" wrap="square" tIns="0">
            <a:spAutoFit/>
          </a:bodyPr>
          <a:lstStyle/>
          <a:p>
            <a:pPr indent="0" lvl="0" marL="0" marR="0" rtl="0" algn="ctr">
              <a:lnSpc>
                <a:spcPct val="116004"/>
              </a:lnSpc>
              <a:spcBef>
                <a:spcPts val="0"/>
              </a:spcBef>
              <a:spcAft>
                <a:spcPts val="0"/>
              </a:spcAft>
              <a:buClr>
                <a:srgbClr val="000000"/>
              </a:buClr>
              <a:buSzPts val="3299"/>
              <a:buFont typeface="Arial"/>
              <a:buNone/>
            </a:pPr>
            <a:r>
              <a:rPr b="1" lang="en-US" sz="3299">
                <a:solidFill>
                  <a:srgbClr val="D8DEDF"/>
                </a:solidFill>
                <a:latin typeface="Cormorant Garamond"/>
                <a:ea typeface="Cormorant Garamond"/>
                <a:cs typeface="Cormorant Garamond"/>
                <a:sym typeface="Cormorant Garamond"/>
              </a:rPr>
              <a:t>Target Outcomes</a:t>
            </a:r>
            <a:endParaRPr b="0" i="0" sz="1400" u="none" cap="none" strike="noStrike">
              <a:solidFill>
                <a:srgbClr val="000000"/>
              </a:solidFill>
              <a:latin typeface="Arial"/>
              <a:ea typeface="Arial"/>
              <a:cs typeface="Arial"/>
              <a:sym typeface="Arial"/>
            </a:endParaRPr>
          </a:p>
        </p:txBody>
      </p:sp>
      <p:sp>
        <p:nvSpPr>
          <p:cNvPr id="147" name="Google Shape;147;p15"/>
          <p:cNvSpPr txBox="1"/>
          <p:nvPr/>
        </p:nvSpPr>
        <p:spPr>
          <a:xfrm>
            <a:off x="6892950" y="8393475"/>
            <a:ext cx="4320900" cy="507900"/>
          </a:xfrm>
          <a:prstGeom prst="rect">
            <a:avLst/>
          </a:prstGeom>
          <a:noFill/>
          <a:ln>
            <a:noFill/>
          </a:ln>
        </p:spPr>
        <p:txBody>
          <a:bodyPr anchorCtr="0" anchor="t" bIns="0" lIns="0" spcFirstLastPara="1" rIns="0" wrap="square" tIns="0">
            <a:spAutoFit/>
          </a:bodyPr>
          <a:lstStyle/>
          <a:p>
            <a:pPr indent="0" lvl="0" marL="0" marR="0" rtl="0" algn="ctr">
              <a:lnSpc>
                <a:spcPct val="116004"/>
              </a:lnSpc>
              <a:spcBef>
                <a:spcPts val="0"/>
              </a:spcBef>
              <a:spcAft>
                <a:spcPts val="0"/>
              </a:spcAft>
              <a:buClr>
                <a:srgbClr val="000000"/>
              </a:buClr>
              <a:buSzPts val="3299"/>
              <a:buFont typeface="Arial"/>
              <a:buNone/>
            </a:pPr>
            <a:r>
              <a:rPr b="1" lang="en-US" sz="3299">
                <a:solidFill>
                  <a:srgbClr val="D8DEDF"/>
                </a:solidFill>
                <a:latin typeface="Cormorant Garamond"/>
                <a:ea typeface="Cormorant Garamond"/>
                <a:cs typeface="Cormorant Garamond"/>
                <a:sym typeface="Cormorant Garamond"/>
              </a:rPr>
              <a:t>Competition</a:t>
            </a:r>
            <a:r>
              <a:rPr b="1" lang="en-US" sz="3299">
                <a:solidFill>
                  <a:srgbClr val="D8DEDF"/>
                </a:solidFill>
                <a:latin typeface="Cormorant Garamond"/>
                <a:ea typeface="Cormorant Garamond"/>
                <a:cs typeface="Cormorant Garamond"/>
                <a:sym typeface="Cormorant Garamond"/>
              </a:rPr>
              <a:t> Hosted</a:t>
            </a:r>
            <a:endParaRPr b="0" i="0" sz="1400" u="none" cap="none" strike="noStrike">
              <a:solidFill>
                <a:srgbClr val="000000"/>
              </a:solidFill>
              <a:latin typeface="Arial"/>
              <a:ea typeface="Arial"/>
              <a:cs typeface="Arial"/>
              <a:sym typeface="Arial"/>
            </a:endParaRPr>
          </a:p>
        </p:txBody>
      </p:sp>
      <p:sp>
        <p:nvSpPr>
          <p:cNvPr id="148" name="Google Shape;148;p15"/>
          <p:cNvSpPr txBox="1"/>
          <p:nvPr/>
        </p:nvSpPr>
        <p:spPr>
          <a:xfrm>
            <a:off x="13480888" y="4516825"/>
            <a:ext cx="4320900" cy="507900"/>
          </a:xfrm>
          <a:prstGeom prst="rect">
            <a:avLst/>
          </a:prstGeom>
          <a:noFill/>
          <a:ln>
            <a:noFill/>
          </a:ln>
        </p:spPr>
        <p:txBody>
          <a:bodyPr anchorCtr="0" anchor="t" bIns="0" lIns="0" spcFirstLastPara="1" rIns="0" wrap="square" tIns="0">
            <a:spAutoFit/>
          </a:bodyPr>
          <a:lstStyle/>
          <a:p>
            <a:pPr indent="0" lvl="0" marL="0" marR="0" rtl="0" algn="ctr">
              <a:lnSpc>
                <a:spcPct val="116004"/>
              </a:lnSpc>
              <a:spcBef>
                <a:spcPts val="0"/>
              </a:spcBef>
              <a:spcAft>
                <a:spcPts val="0"/>
              </a:spcAft>
              <a:buClr>
                <a:srgbClr val="000000"/>
              </a:buClr>
              <a:buSzPts val="3299"/>
              <a:buFont typeface="Arial"/>
              <a:buNone/>
            </a:pPr>
            <a:r>
              <a:rPr b="1" lang="en-US" sz="3299">
                <a:solidFill>
                  <a:srgbClr val="D8DEDF"/>
                </a:solidFill>
                <a:latin typeface="Cormorant Garamond"/>
                <a:ea typeface="Cormorant Garamond"/>
                <a:cs typeface="Cormorant Garamond"/>
                <a:sym typeface="Cormorant Garamond"/>
              </a:rPr>
              <a:t>Preliminary Results</a:t>
            </a:r>
            <a:endParaRPr b="0" i="0" sz="1400" u="none" cap="none" strike="noStrike">
              <a:solidFill>
                <a:srgbClr val="000000"/>
              </a:solidFill>
              <a:latin typeface="Arial"/>
              <a:ea typeface="Arial"/>
              <a:cs typeface="Arial"/>
              <a:sym typeface="Arial"/>
            </a:endParaRPr>
          </a:p>
        </p:txBody>
      </p:sp>
      <p:sp>
        <p:nvSpPr>
          <p:cNvPr id="149" name="Google Shape;149;p15"/>
          <p:cNvSpPr txBox="1"/>
          <p:nvPr/>
        </p:nvSpPr>
        <p:spPr>
          <a:xfrm>
            <a:off x="11665463" y="8393475"/>
            <a:ext cx="4320900" cy="507900"/>
          </a:xfrm>
          <a:prstGeom prst="rect">
            <a:avLst/>
          </a:prstGeom>
          <a:noFill/>
          <a:ln>
            <a:noFill/>
          </a:ln>
        </p:spPr>
        <p:txBody>
          <a:bodyPr anchorCtr="0" anchor="t" bIns="0" lIns="0" spcFirstLastPara="1" rIns="0" wrap="square" tIns="0">
            <a:spAutoFit/>
          </a:bodyPr>
          <a:lstStyle/>
          <a:p>
            <a:pPr indent="0" lvl="0" marL="0" marR="0" rtl="0" algn="ctr">
              <a:lnSpc>
                <a:spcPct val="116004"/>
              </a:lnSpc>
              <a:spcBef>
                <a:spcPts val="0"/>
              </a:spcBef>
              <a:spcAft>
                <a:spcPts val="0"/>
              </a:spcAft>
              <a:buClr>
                <a:srgbClr val="000000"/>
              </a:buClr>
              <a:buSzPts val="3299"/>
              <a:buFont typeface="Arial"/>
              <a:buNone/>
            </a:pPr>
            <a:r>
              <a:rPr b="1" lang="en-US" sz="3299">
                <a:solidFill>
                  <a:srgbClr val="D8DEDF"/>
                </a:solidFill>
                <a:latin typeface="Cormorant Garamond"/>
                <a:ea typeface="Cormorant Garamond"/>
                <a:cs typeface="Cormorant Garamond"/>
                <a:sym typeface="Cormorant Garamond"/>
              </a:rPr>
              <a:t>Future Works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444" name="Shape 444"/>
        <p:cNvGrpSpPr/>
        <p:nvPr/>
      </p:nvGrpSpPr>
      <p:grpSpPr>
        <a:xfrm>
          <a:off x="0" y="0"/>
          <a:ext cx="0" cy="0"/>
          <a:chOff x="0" y="0"/>
          <a:chExt cx="0" cy="0"/>
        </a:xfrm>
      </p:grpSpPr>
      <p:sp>
        <p:nvSpPr>
          <p:cNvPr id="445" name="Google Shape;445;p42"/>
          <p:cNvSpPr txBox="1"/>
          <p:nvPr/>
        </p:nvSpPr>
        <p:spPr>
          <a:xfrm>
            <a:off x="0" y="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Text Modality</a:t>
            </a:r>
            <a:endParaRPr b="0" i="0" sz="1400" u="none" cap="none" strike="noStrike">
              <a:solidFill>
                <a:srgbClr val="000000"/>
              </a:solidFill>
              <a:latin typeface="Arial"/>
              <a:ea typeface="Arial"/>
              <a:cs typeface="Arial"/>
              <a:sym typeface="Arial"/>
            </a:endParaRPr>
          </a:p>
        </p:txBody>
      </p:sp>
      <p:cxnSp>
        <p:nvCxnSpPr>
          <p:cNvPr id="446" name="Google Shape;446;p42"/>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47" name="Google Shape;447;p42"/>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48" name="Google Shape;448;p42"/>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49" name="Google Shape;449;p42"/>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graphicFrame>
        <p:nvGraphicFramePr>
          <p:cNvPr id="450" name="Google Shape;450;p42"/>
          <p:cNvGraphicFramePr/>
          <p:nvPr/>
        </p:nvGraphicFramePr>
        <p:xfrm>
          <a:off x="444305" y="2144085"/>
          <a:ext cx="3000000" cy="3000000"/>
        </p:xfrm>
        <a:graphic>
          <a:graphicData uri="http://schemas.openxmlformats.org/drawingml/2006/table">
            <a:tbl>
              <a:tblPr bandRow="1" firstRow="1">
                <a:noFill/>
                <a:tableStyleId>{5C58EFDC-019A-4CA7-BE72-78AB6E14B00B}</a:tableStyleId>
              </a:tblPr>
              <a:tblGrid>
                <a:gridCol w="7015500"/>
                <a:gridCol w="2719500"/>
                <a:gridCol w="2735275"/>
                <a:gridCol w="2656300"/>
                <a:gridCol w="2055800"/>
              </a:tblGrid>
              <a:tr h="813475">
                <a:tc>
                  <a:txBody>
                    <a:bodyPr/>
                    <a:lstStyle/>
                    <a:p>
                      <a:pPr indent="0" lvl="0" marL="0" marR="0" rtl="0" algn="ctr">
                        <a:spcBef>
                          <a:spcPts val="0"/>
                        </a:spcBef>
                        <a:spcAft>
                          <a:spcPts val="0"/>
                        </a:spcAft>
                        <a:buNone/>
                      </a:pPr>
                      <a:r>
                        <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Accuracy</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F1-score</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Precision</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R</a:t>
                      </a:r>
                      <a:r>
                        <a:rPr b="1" lang="en-US" sz="3200">
                          <a:latin typeface="Raleway"/>
                          <a:ea typeface="Raleway"/>
                          <a:cs typeface="Raleway"/>
                          <a:sym typeface="Raleway"/>
                        </a:rPr>
                        <a:t>ecall</a:t>
                      </a:r>
                      <a:endParaRPr sz="3200">
                        <a:latin typeface="Raleway"/>
                        <a:ea typeface="Raleway"/>
                        <a:cs typeface="Raleway"/>
                        <a:sym typeface="Raleway"/>
                      </a:endParaRPr>
                    </a:p>
                  </a:txBody>
                  <a:tcPr marT="34300" marB="34300" marR="68600" marL="68600" anchor="ctr"/>
                </a:tc>
              </a:tr>
              <a:tr h="873650">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One-Hot encoding</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0.94</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0.952</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1.000</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1.000</a:t>
                      </a:r>
                      <a:endParaRPr sz="3200">
                        <a:latin typeface="Raleway"/>
                        <a:ea typeface="Raleway"/>
                        <a:cs typeface="Raleway"/>
                        <a:sym typeface="Raleway"/>
                      </a:endParaRPr>
                    </a:p>
                  </a:txBody>
                  <a:tcPr marT="34300" marB="34300" marR="68600" marL="68600" anchor="ctr"/>
                </a:tc>
              </a:tr>
              <a:tr h="873650">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TF-IDF</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1.00</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1.000</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1.000</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b="1" lang="en-US" sz="3200">
                          <a:latin typeface="Raleway"/>
                          <a:ea typeface="Raleway"/>
                          <a:cs typeface="Raleway"/>
                          <a:sym typeface="Raleway"/>
                        </a:rPr>
                        <a:t>1.000</a:t>
                      </a:r>
                      <a:endParaRPr sz="3200">
                        <a:latin typeface="Raleway"/>
                        <a:ea typeface="Raleway"/>
                        <a:cs typeface="Raleway"/>
                        <a:sym typeface="Raleway"/>
                      </a:endParaRPr>
                    </a:p>
                  </a:txBody>
                  <a:tcPr marT="34300" marB="34300" marR="68600" marL="68600" anchor="ctr"/>
                </a:tc>
              </a:tr>
              <a:tr h="873650">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TF-IDF n-grams</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0.842</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0.875</a:t>
                      </a:r>
                      <a:endParaRPr sz="3200">
                        <a:latin typeface="Raleway"/>
                        <a:ea typeface="Raleway"/>
                        <a:cs typeface="Raleway"/>
                        <a:sym typeface="Raleway"/>
                      </a:endParaRPr>
                    </a:p>
                  </a:txBody>
                  <a:tcPr marT="34300" marB="34300" marR="68600" marL="68600" anchor="ctr"/>
                </a:tc>
                <a:tc>
                  <a:txBody>
                    <a:bodyPr/>
                    <a:lstStyle/>
                    <a:p>
                      <a:pPr indent="0" lvl="0" marL="0" marR="0" rtl="0" algn="ctr">
                        <a:spcBef>
                          <a:spcPts val="0"/>
                        </a:spcBef>
                        <a:spcAft>
                          <a:spcPts val="0"/>
                        </a:spcAft>
                        <a:buNone/>
                      </a:pPr>
                      <a:r>
                        <a:rPr lang="en-US" sz="3200">
                          <a:latin typeface="Raleway"/>
                          <a:ea typeface="Raleway"/>
                          <a:cs typeface="Raleway"/>
                          <a:sym typeface="Raleway"/>
                        </a:rPr>
                        <a:t>0.875</a:t>
                      </a:r>
                      <a:endParaRPr sz="3200">
                        <a:latin typeface="Raleway"/>
                        <a:ea typeface="Raleway"/>
                        <a:cs typeface="Raleway"/>
                        <a:sym typeface="Raleway"/>
                      </a:endParaRPr>
                    </a:p>
                  </a:txBody>
                  <a:tcPr marT="34300" marB="34300" marR="68600" marL="68600" anchor="ctr"/>
                </a:tc>
              </a:tr>
              <a:tr h="873650">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TF-IDF char n-grams</a:t>
                      </a:r>
                      <a:endParaRPr sz="3200">
                        <a:latin typeface="Raleway"/>
                        <a:ea typeface="Raleway"/>
                        <a:cs typeface="Raleway"/>
                        <a:sym typeface="Raleway"/>
                      </a:endParaRPr>
                    </a:p>
                  </a:txBody>
                  <a:tcPr marT="34300" marB="34300" marR="68600" marL="68600" anchor="ctr">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0.88</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0.900</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0.976</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400"/>
                        <a:buFont typeface="Calibri"/>
                        <a:buNone/>
                      </a:pPr>
                      <a:r>
                        <a:rPr lang="en-US" sz="3200">
                          <a:latin typeface="Raleway"/>
                          <a:ea typeface="Raleway"/>
                          <a:cs typeface="Raleway"/>
                          <a:sym typeface="Raleway"/>
                        </a:rPr>
                        <a:t>0.963</a:t>
                      </a:r>
                      <a:endParaRPr sz="3200">
                        <a:latin typeface="Raleway"/>
                        <a:ea typeface="Raleway"/>
                        <a:cs typeface="Raleway"/>
                        <a:sym typeface="Raleway"/>
                      </a:endParaRPr>
                    </a:p>
                  </a:txBody>
                  <a:tcPr marT="34300" marB="34300" marR="68600" marL="68600" anchor="ctr"/>
                </a:tc>
              </a:tr>
              <a:tr h="873650">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LaBSE</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0.79</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0.79</a:t>
                      </a:r>
                      <a:endParaRPr sz="3200">
                        <a:latin typeface="Raleway"/>
                        <a:ea typeface="Raleway"/>
                        <a:cs typeface="Raleway"/>
                        <a:sym typeface="Raleway"/>
                      </a:endParaRPr>
                    </a:p>
                  </a:txBody>
                  <a:tcPr marT="34300" marB="34300" marR="68600" marL="68600" anchor="ctr"/>
                </a:tc>
              </a:tr>
              <a:tr h="873650">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Distiluse V1</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0.78</a:t>
                      </a:r>
                      <a:endParaRPr sz="3200">
                        <a:latin typeface="Raleway"/>
                        <a:ea typeface="Raleway"/>
                        <a:cs typeface="Raleway"/>
                        <a:sym typeface="Raleway"/>
                      </a:endParaRPr>
                    </a:p>
                  </a:txBody>
                  <a:tcPr marT="34300" marB="34300" marR="68600" marL="68600" anchor="ctr"/>
                </a:tc>
              </a:tr>
              <a:tr h="873650">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Tamilion</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0.50</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tcPr>
                </a:tc>
                <a:tc>
                  <a:txBody>
                    <a:bodyPr/>
                    <a:lstStyle/>
                    <a:p>
                      <a:pPr indent="0" lvl="0" marL="0" rtl="0" algn="ctr">
                        <a:spcBef>
                          <a:spcPts val="0"/>
                        </a:spcBef>
                        <a:spcAft>
                          <a:spcPts val="0"/>
                        </a:spcAft>
                        <a:buNone/>
                      </a:pPr>
                      <a:r>
                        <a:rPr lang="en-US" sz="3200">
                          <a:latin typeface="Raleway"/>
                          <a:ea typeface="Raleway"/>
                          <a:cs typeface="Raleway"/>
                          <a:sym typeface="Raleway"/>
                        </a:rPr>
                        <a:t>0.49</a:t>
                      </a:r>
                      <a:endParaRPr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lang="en-US" sz="3200">
                          <a:latin typeface="Raleway"/>
                          <a:ea typeface="Raleway"/>
                          <a:cs typeface="Raleway"/>
                          <a:sym typeface="Raleway"/>
                        </a:rPr>
                        <a:t>0.49</a:t>
                      </a:r>
                      <a:endParaRPr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lang="en-US" sz="3200">
                          <a:latin typeface="Raleway"/>
                          <a:ea typeface="Raleway"/>
                          <a:cs typeface="Raleway"/>
                          <a:sym typeface="Raleway"/>
                        </a:rPr>
                        <a:t>0.49</a:t>
                      </a:r>
                      <a:endParaRPr sz="3200">
                        <a:latin typeface="Raleway"/>
                        <a:ea typeface="Raleway"/>
                        <a:cs typeface="Raleway"/>
                        <a:sym typeface="Raleway"/>
                      </a:endParaRPr>
                    </a:p>
                  </a:txBody>
                  <a:tcPr marT="34300" marB="34300" marR="68600" marL="68600" anchor="ctr"/>
                </a:tc>
              </a:tr>
              <a:tr h="873650">
                <a:tc>
                  <a:txBody>
                    <a:bodyPr/>
                    <a:lstStyle/>
                    <a:p>
                      <a:pPr indent="0" lvl="0" marL="0" marR="0" rtl="0" algn="ctr">
                        <a:lnSpc>
                          <a:spcPct val="100000"/>
                        </a:lnSpc>
                        <a:spcBef>
                          <a:spcPts val="0"/>
                        </a:spcBef>
                        <a:spcAft>
                          <a:spcPts val="0"/>
                        </a:spcAft>
                        <a:buNone/>
                      </a:pPr>
                      <a:r>
                        <a:rPr b="1" lang="en-US" sz="3200">
                          <a:latin typeface="Raleway"/>
                          <a:ea typeface="Raleway"/>
                          <a:cs typeface="Raleway"/>
                          <a:sym typeface="Raleway"/>
                        </a:rPr>
                        <a:t>MuRIL</a:t>
                      </a:r>
                      <a:endParaRPr b="1"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lnR cap="flat" cmpd="sng" w="12700">
                      <a:solidFill>
                        <a:srgbClr val="16433D"/>
                      </a:solidFill>
                      <a:prstDash val="solid"/>
                      <a:round/>
                      <a:headEnd len="sm" w="sm" type="none"/>
                      <a:tailEnd len="sm" w="sm" type="none"/>
                    </a:lnR>
                    <a:lnT cap="flat" cmpd="sng" w="12700">
                      <a:solidFill>
                        <a:srgbClr val="16433D"/>
                      </a:solidFill>
                      <a:prstDash val="solid"/>
                      <a:round/>
                      <a:headEnd len="sm" w="sm" type="none"/>
                      <a:tailEnd len="sm" w="sm" type="none"/>
                    </a:lnT>
                    <a:lnB cap="flat" cmpd="sng" w="12700">
                      <a:solidFill>
                        <a:srgbClr val="16433D"/>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0.89</a:t>
                      </a:r>
                      <a:endParaRPr sz="3200">
                        <a:latin typeface="Raleway"/>
                        <a:ea typeface="Raleway"/>
                        <a:cs typeface="Raleway"/>
                        <a:sym typeface="Raleway"/>
                      </a:endParaRPr>
                    </a:p>
                  </a:txBody>
                  <a:tcPr marT="34300" marB="34300" marR="68600" marL="68600" anchor="ctr">
                    <a:lnL cap="flat" cmpd="sng" w="12700">
                      <a:solidFill>
                        <a:srgbClr val="16433D"/>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0.89</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0.90</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None/>
                      </a:pPr>
                      <a:r>
                        <a:rPr lang="en-US" sz="3200">
                          <a:latin typeface="Raleway"/>
                          <a:ea typeface="Raleway"/>
                          <a:cs typeface="Raleway"/>
                          <a:sym typeface="Raleway"/>
                        </a:rPr>
                        <a:t>0.90</a:t>
                      </a:r>
                      <a:endParaRPr sz="3200">
                        <a:latin typeface="Raleway"/>
                        <a:ea typeface="Raleway"/>
                        <a:cs typeface="Raleway"/>
                        <a:sym typeface="Raleway"/>
                      </a:endParaRPr>
                    </a:p>
                  </a:txBody>
                  <a:tcPr marT="34300" marB="34300" marR="68600" marL="68600" anchor="ctr"/>
                </a:tc>
              </a:tr>
            </a:tbl>
          </a:graphicData>
        </a:graphic>
      </p:graphicFrame>
      <p:sp>
        <p:nvSpPr>
          <p:cNvPr id="451" name="Google Shape;451;p42"/>
          <p:cNvSpPr txBox="1"/>
          <p:nvPr/>
        </p:nvSpPr>
        <p:spPr>
          <a:xfrm>
            <a:off x="0" y="1478388"/>
            <a:ext cx="18288000" cy="5727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US" sz="3000">
                <a:solidFill>
                  <a:srgbClr val="16433D"/>
                </a:solidFill>
                <a:latin typeface="Merriweather"/>
                <a:ea typeface="Merriweather"/>
                <a:cs typeface="Merriweather"/>
                <a:sym typeface="Merriweather"/>
              </a:rPr>
              <a:t>XGBoost</a:t>
            </a:r>
            <a:endParaRPr b="1" sz="3000">
              <a:solidFill>
                <a:srgbClr val="16433D"/>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455" name="Shape 455"/>
        <p:cNvGrpSpPr/>
        <p:nvPr/>
      </p:nvGrpSpPr>
      <p:grpSpPr>
        <a:xfrm>
          <a:off x="0" y="0"/>
          <a:ext cx="0" cy="0"/>
          <a:chOff x="0" y="0"/>
          <a:chExt cx="0" cy="0"/>
        </a:xfrm>
      </p:grpSpPr>
      <p:sp>
        <p:nvSpPr>
          <p:cNvPr id="456" name="Google Shape;456;p43"/>
          <p:cNvSpPr txBox="1"/>
          <p:nvPr/>
        </p:nvSpPr>
        <p:spPr>
          <a:xfrm>
            <a:off x="0" y="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Text Modality</a:t>
            </a:r>
            <a:endParaRPr b="0" i="0" sz="1400" u="none" cap="none" strike="noStrike">
              <a:solidFill>
                <a:srgbClr val="000000"/>
              </a:solidFill>
              <a:latin typeface="Arial"/>
              <a:ea typeface="Arial"/>
              <a:cs typeface="Arial"/>
              <a:sym typeface="Arial"/>
            </a:endParaRPr>
          </a:p>
        </p:txBody>
      </p:sp>
      <p:cxnSp>
        <p:nvCxnSpPr>
          <p:cNvPr id="457" name="Google Shape;457;p43"/>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58" name="Google Shape;458;p43"/>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59" name="Google Shape;459;p43"/>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60" name="Google Shape;460;p43"/>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461" name="Google Shape;461;p43"/>
          <p:cNvSpPr txBox="1"/>
          <p:nvPr/>
        </p:nvSpPr>
        <p:spPr>
          <a:xfrm>
            <a:off x="0" y="1547050"/>
            <a:ext cx="18288000" cy="5727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US" sz="3000">
                <a:solidFill>
                  <a:srgbClr val="16433D"/>
                </a:solidFill>
                <a:latin typeface="Merriweather"/>
                <a:ea typeface="Merriweather"/>
                <a:cs typeface="Merriweather"/>
                <a:sym typeface="Merriweather"/>
              </a:rPr>
              <a:t>Simple Transformers</a:t>
            </a:r>
            <a:endParaRPr b="1" sz="3000">
              <a:solidFill>
                <a:srgbClr val="16433D"/>
              </a:solidFill>
              <a:latin typeface="Merriweather"/>
              <a:ea typeface="Merriweather"/>
              <a:cs typeface="Merriweather"/>
              <a:sym typeface="Merriweather"/>
            </a:endParaRPr>
          </a:p>
        </p:txBody>
      </p:sp>
      <p:sp>
        <p:nvSpPr>
          <p:cNvPr id="462" name="Google Shape;462;p43"/>
          <p:cNvSpPr txBox="1"/>
          <p:nvPr/>
        </p:nvSpPr>
        <p:spPr>
          <a:xfrm>
            <a:off x="988650" y="4384000"/>
            <a:ext cx="16310700" cy="6618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1000"/>
              </a:spcBef>
              <a:spcAft>
                <a:spcPts val="0"/>
              </a:spcAft>
              <a:buNone/>
            </a:pPr>
            <a:r>
              <a:t/>
            </a:r>
            <a:endParaRPr b="1" sz="4300">
              <a:solidFill>
                <a:srgbClr val="334147"/>
              </a:solidFill>
              <a:latin typeface="Raleway"/>
              <a:ea typeface="Raleway"/>
              <a:cs typeface="Raleway"/>
              <a:sym typeface="Raleway"/>
            </a:endParaRPr>
          </a:p>
        </p:txBody>
      </p:sp>
      <p:graphicFrame>
        <p:nvGraphicFramePr>
          <p:cNvPr id="463" name="Google Shape;463;p43"/>
          <p:cNvGraphicFramePr/>
          <p:nvPr/>
        </p:nvGraphicFramePr>
        <p:xfrm>
          <a:off x="552818" y="3863123"/>
          <a:ext cx="3000000" cy="3000000"/>
        </p:xfrm>
        <a:graphic>
          <a:graphicData uri="http://schemas.openxmlformats.org/drawingml/2006/table">
            <a:tbl>
              <a:tblPr bandRow="1" firstRow="1">
                <a:noFill/>
                <a:tableStyleId>{5C58EFDC-019A-4CA7-BE72-78AB6E14B00B}</a:tableStyleId>
              </a:tblPr>
              <a:tblGrid>
                <a:gridCol w="7030200"/>
                <a:gridCol w="2704800"/>
                <a:gridCol w="2735275"/>
                <a:gridCol w="2656300"/>
                <a:gridCol w="2055800"/>
              </a:tblGrid>
              <a:tr h="813475">
                <a:tc>
                  <a:txBody>
                    <a:bodyPr/>
                    <a:lstStyle/>
                    <a:p>
                      <a:pPr indent="0" lvl="0" marL="0" marR="0" rtl="0" algn="ctr">
                        <a:spcBef>
                          <a:spcPts val="0"/>
                        </a:spcBef>
                        <a:spcAft>
                          <a:spcPts val="0"/>
                        </a:spcAft>
                        <a:buNone/>
                      </a:pPr>
                      <a:r>
                        <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Accuracy</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F1-score</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Precision</a:t>
                      </a:r>
                      <a:endParaRPr sz="3200">
                        <a:latin typeface="Raleway"/>
                        <a:ea typeface="Raleway"/>
                        <a:cs typeface="Raleway"/>
                        <a:sym typeface="Raleway"/>
                      </a:endParaRPr>
                    </a:p>
                  </a:txBody>
                  <a:tcPr marT="34300" marB="34300" marR="68600" marL="68600" anchor="ctr"/>
                </a:tc>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solidFill>
                            <a:srgbClr val="16433D"/>
                          </a:solidFill>
                          <a:latin typeface="Raleway"/>
                          <a:ea typeface="Raleway"/>
                          <a:cs typeface="Raleway"/>
                          <a:sym typeface="Raleway"/>
                        </a:rPr>
                        <a:t>R</a:t>
                      </a:r>
                      <a:r>
                        <a:rPr b="1" lang="en-US" sz="3200">
                          <a:latin typeface="Raleway"/>
                          <a:ea typeface="Raleway"/>
                          <a:cs typeface="Raleway"/>
                          <a:sym typeface="Raleway"/>
                        </a:rPr>
                        <a:t>ecall</a:t>
                      </a:r>
                      <a:endParaRPr sz="3200">
                        <a:latin typeface="Raleway"/>
                        <a:ea typeface="Raleway"/>
                        <a:cs typeface="Raleway"/>
                        <a:sym typeface="Raleway"/>
                      </a:endParaRPr>
                    </a:p>
                  </a:txBody>
                  <a:tcPr marT="34300" marB="34300" marR="68600" marL="68600" anchor="ctr"/>
                </a:tc>
              </a:tr>
              <a:tr h="873650">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Tamillion</a:t>
                      </a:r>
                      <a:endParaRPr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b="1" lang="en-US" sz="3200">
                          <a:latin typeface="Raleway"/>
                          <a:ea typeface="Raleway"/>
                          <a:cs typeface="Raleway"/>
                          <a:sym typeface="Raleway"/>
                        </a:rPr>
                        <a:t>0.94</a:t>
                      </a:r>
                      <a:endParaRPr b="1"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b="1" lang="en-US" sz="3200">
                          <a:latin typeface="Raleway"/>
                          <a:ea typeface="Raleway"/>
                          <a:cs typeface="Raleway"/>
                          <a:sym typeface="Raleway"/>
                        </a:rPr>
                        <a:t>0.94</a:t>
                      </a:r>
                      <a:endParaRPr b="1"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b="1" lang="en-US" sz="3200">
                          <a:latin typeface="Raleway"/>
                          <a:ea typeface="Raleway"/>
                          <a:cs typeface="Raleway"/>
                          <a:sym typeface="Raleway"/>
                        </a:rPr>
                        <a:t>0.95</a:t>
                      </a:r>
                      <a:endParaRPr b="1"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b="1" lang="en-US" sz="3200">
                          <a:latin typeface="Raleway"/>
                          <a:ea typeface="Raleway"/>
                          <a:cs typeface="Raleway"/>
                          <a:sym typeface="Raleway"/>
                        </a:rPr>
                        <a:t>0.95</a:t>
                      </a:r>
                      <a:endParaRPr b="1" sz="3200">
                        <a:latin typeface="Raleway"/>
                        <a:ea typeface="Raleway"/>
                        <a:cs typeface="Raleway"/>
                        <a:sym typeface="Raleway"/>
                      </a:endParaRPr>
                    </a:p>
                  </a:txBody>
                  <a:tcPr marT="34300" marB="34300" marR="68600" marL="68600" anchor="ctr"/>
                </a:tc>
              </a:tr>
              <a:tr h="873650">
                <a:tc>
                  <a:txBody>
                    <a:bodyPr/>
                    <a:lstStyle/>
                    <a:p>
                      <a:pPr indent="0" lvl="0" marL="0" marR="0" rtl="0" algn="ctr">
                        <a:lnSpc>
                          <a:spcPct val="100000"/>
                        </a:lnSpc>
                        <a:spcBef>
                          <a:spcPts val="0"/>
                        </a:spcBef>
                        <a:spcAft>
                          <a:spcPts val="0"/>
                        </a:spcAft>
                        <a:buClr>
                          <a:srgbClr val="16433D"/>
                        </a:buClr>
                        <a:buSzPts val="1500"/>
                        <a:buFont typeface="Calibri"/>
                        <a:buNone/>
                      </a:pPr>
                      <a:r>
                        <a:rPr b="1" lang="en-US" sz="3200">
                          <a:latin typeface="Raleway"/>
                          <a:ea typeface="Raleway"/>
                          <a:cs typeface="Raleway"/>
                          <a:sym typeface="Raleway"/>
                        </a:rPr>
                        <a:t>MuRIL</a:t>
                      </a:r>
                      <a:endParaRPr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lang="en-US" sz="3200">
                          <a:latin typeface="Raleway"/>
                          <a:ea typeface="Raleway"/>
                          <a:cs typeface="Raleway"/>
                          <a:sym typeface="Raleway"/>
                        </a:rPr>
                        <a:t>0.83</a:t>
                      </a:r>
                      <a:endParaRPr sz="3200">
                        <a:latin typeface="Raleway"/>
                        <a:ea typeface="Raleway"/>
                        <a:cs typeface="Raleway"/>
                        <a:sym typeface="Raleway"/>
                      </a:endParaRPr>
                    </a:p>
                  </a:txBody>
                  <a:tcPr marT="34300" marB="34300" marR="68600" marL="68600" anchor="ctr"/>
                </a:tc>
                <a:tc>
                  <a:txBody>
                    <a:bodyPr/>
                    <a:lstStyle/>
                    <a:p>
                      <a:pPr indent="0" lvl="0" marL="0" rtl="0" algn="ctr">
                        <a:spcBef>
                          <a:spcPts val="0"/>
                        </a:spcBef>
                        <a:spcAft>
                          <a:spcPts val="0"/>
                        </a:spcAft>
                        <a:buNone/>
                      </a:pPr>
                      <a:r>
                        <a:rPr lang="en-US" sz="3200">
                          <a:latin typeface="Raleway"/>
                          <a:ea typeface="Raleway"/>
                          <a:cs typeface="Raleway"/>
                          <a:sym typeface="Raleway"/>
                        </a:rPr>
                        <a:t>0.88</a:t>
                      </a:r>
                      <a:endParaRPr sz="3200">
                        <a:latin typeface="Raleway"/>
                        <a:ea typeface="Raleway"/>
                        <a:cs typeface="Raleway"/>
                        <a:sym typeface="Raleway"/>
                      </a:endParaRPr>
                    </a:p>
                  </a:txBody>
                  <a:tcPr marT="34300" marB="34300" marR="68600" marL="6860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467" name="Shape 467"/>
        <p:cNvGrpSpPr/>
        <p:nvPr/>
      </p:nvGrpSpPr>
      <p:grpSpPr>
        <a:xfrm>
          <a:off x="0" y="0"/>
          <a:ext cx="0" cy="0"/>
          <a:chOff x="0" y="0"/>
          <a:chExt cx="0" cy="0"/>
        </a:xfrm>
      </p:grpSpPr>
      <p:sp>
        <p:nvSpPr>
          <p:cNvPr id="468" name="Google Shape;468;p44"/>
          <p:cNvSpPr txBox="1"/>
          <p:nvPr/>
        </p:nvSpPr>
        <p:spPr>
          <a:xfrm>
            <a:off x="0" y="3400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Text Modality</a:t>
            </a:r>
            <a:endParaRPr b="0" i="0" sz="1400" u="none" cap="none" strike="noStrike">
              <a:solidFill>
                <a:srgbClr val="000000"/>
              </a:solidFill>
              <a:latin typeface="Arial"/>
              <a:ea typeface="Arial"/>
              <a:cs typeface="Arial"/>
              <a:sym typeface="Arial"/>
            </a:endParaRPr>
          </a:p>
        </p:txBody>
      </p:sp>
      <p:sp>
        <p:nvSpPr>
          <p:cNvPr id="469" name="Google Shape;469;p44"/>
          <p:cNvSpPr txBox="1"/>
          <p:nvPr/>
        </p:nvSpPr>
        <p:spPr>
          <a:xfrm>
            <a:off x="988650" y="3111303"/>
            <a:ext cx="16310700" cy="5295000"/>
          </a:xfrm>
          <a:prstGeom prst="rect">
            <a:avLst/>
          </a:prstGeom>
          <a:noFill/>
          <a:ln>
            <a:noFill/>
          </a:ln>
        </p:spPr>
        <p:txBody>
          <a:bodyPr anchorCtr="0" anchor="t" bIns="0" lIns="0" spcFirstLastPara="1" rIns="0" wrap="square" tIns="0">
            <a:spAutoFit/>
          </a:bodyPr>
          <a:lstStyle/>
          <a:p>
            <a:pPr indent="-406400" lvl="0" marL="457200" rtl="0" algn="l">
              <a:lnSpc>
                <a:spcPct val="90000"/>
              </a:lnSpc>
              <a:spcBef>
                <a:spcPts val="1000"/>
              </a:spcBef>
              <a:spcAft>
                <a:spcPts val="0"/>
              </a:spcAft>
              <a:buClr>
                <a:srgbClr val="2E3F42"/>
              </a:buClr>
              <a:buSzPts val="2800"/>
              <a:buFont typeface="Raleway"/>
              <a:buChar char="▫"/>
            </a:pPr>
            <a:r>
              <a:rPr lang="en-US" sz="2600">
                <a:solidFill>
                  <a:srgbClr val="334147"/>
                </a:solidFill>
                <a:latin typeface="Raleway"/>
                <a:ea typeface="Raleway"/>
                <a:cs typeface="Raleway"/>
                <a:sym typeface="Raleway"/>
              </a:rPr>
              <a:t>For One-Hot Encoding we can use  XGBoost model for classification.</a:t>
            </a:r>
            <a:endParaRPr sz="2600">
              <a:solidFill>
                <a:srgbClr val="334147"/>
              </a:solidFill>
              <a:latin typeface="Raleway"/>
              <a:ea typeface="Raleway"/>
              <a:cs typeface="Raleway"/>
              <a:sym typeface="Raleway"/>
            </a:endParaRPr>
          </a:p>
          <a:p>
            <a:pPr indent="0" lvl="0" marL="457200" rtl="0" algn="l">
              <a:lnSpc>
                <a:spcPct val="90000"/>
              </a:lnSpc>
              <a:spcBef>
                <a:spcPts val="1000"/>
              </a:spcBef>
              <a:spcAft>
                <a:spcPts val="0"/>
              </a:spcAft>
              <a:buNone/>
            </a:pPr>
            <a:r>
              <a:t/>
            </a:r>
            <a:endParaRPr sz="2600">
              <a:solidFill>
                <a:srgbClr val="334147"/>
              </a:solidFill>
              <a:latin typeface="Raleway"/>
              <a:ea typeface="Raleway"/>
              <a:cs typeface="Raleway"/>
              <a:sym typeface="Raleway"/>
            </a:endParaRPr>
          </a:p>
          <a:p>
            <a:pPr indent="-406400" lvl="0" marL="457200" rtl="0" algn="l">
              <a:lnSpc>
                <a:spcPct val="90000"/>
              </a:lnSpc>
              <a:spcBef>
                <a:spcPts val="1000"/>
              </a:spcBef>
              <a:spcAft>
                <a:spcPts val="0"/>
              </a:spcAft>
              <a:buClr>
                <a:srgbClr val="2E3F42"/>
              </a:buClr>
              <a:buSzPts val="2800"/>
              <a:buFont typeface="Raleway"/>
              <a:buChar char="▫"/>
            </a:pPr>
            <a:r>
              <a:rPr lang="en-US" sz="2600">
                <a:solidFill>
                  <a:srgbClr val="334147"/>
                </a:solidFill>
                <a:latin typeface="Raleway"/>
                <a:ea typeface="Raleway"/>
                <a:cs typeface="Raleway"/>
                <a:sym typeface="Raleway"/>
              </a:rPr>
              <a:t>For TF-IDF, we can use XGBoost model (F1-score = 1.00)</a:t>
            </a:r>
            <a:endParaRPr sz="2600">
              <a:solidFill>
                <a:srgbClr val="334147"/>
              </a:solidFill>
              <a:latin typeface="Raleway"/>
              <a:ea typeface="Raleway"/>
              <a:cs typeface="Raleway"/>
              <a:sym typeface="Raleway"/>
            </a:endParaRPr>
          </a:p>
          <a:p>
            <a:pPr indent="0" lvl="0" marL="457200" rtl="0" algn="l">
              <a:lnSpc>
                <a:spcPct val="90000"/>
              </a:lnSpc>
              <a:spcBef>
                <a:spcPts val="1000"/>
              </a:spcBef>
              <a:spcAft>
                <a:spcPts val="0"/>
              </a:spcAft>
              <a:buNone/>
            </a:pPr>
            <a:r>
              <a:t/>
            </a:r>
            <a:endParaRPr sz="2600">
              <a:solidFill>
                <a:srgbClr val="334147"/>
              </a:solidFill>
              <a:latin typeface="Raleway"/>
              <a:ea typeface="Raleway"/>
              <a:cs typeface="Raleway"/>
              <a:sym typeface="Raleway"/>
            </a:endParaRPr>
          </a:p>
          <a:p>
            <a:pPr indent="-406400" lvl="0" marL="457200" rtl="0" algn="l">
              <a:lnSpc>
                <a:spcPct val="90000"/>
              </a:lnSpc>
              <a:spcBef>
                <a:spcPts val="1000"/>
              </a:spcBef>
              <a:spcAft>
                <a:spcPts val="0"/>
              </a:spcAft>
              <a:buClr>
                <a:srgbClr val="2E3F42"/>
              </a:buClr>
              <a:buSzPts val="2800"/>
              <a:buFont typeface="Raleway"/>
              <a:buChar char="▫"/>
            </a:pPr>
            <a:r>
              <a:rPr lang="en-US" sz="2600">
                <a:solidFill>
                  <a:srgbClr val="334147"/>
                </a:solidFill>
                <a:latin typeface="Raleway"/>
                <a:ea typeface="Raleway"/>
                <a:cs typeface="Raleway"/>
                <a:sym typeface="Raleway"/>
              </a:rPr>
              <a:t>For TF-IDF N-Grams, we can use Random Forest.</a:t>
            </a:r>
            <a:endParaRPr sz="2600">
              <a:solidFill>
                <a:srgbClr val="334147"/>
              </a:solidFill>
              <a:latin typeface="Raleway"/>
              <a:ea typeface="Raleway"/>
              <a:cs typeface="Raleway"/>
              <a:sym typeface="Raleway"/>
            </a:endParaRPr>
          </a:p>
          <a:p>
            <a:pPr indent="0" lvl="0" marL="457200" rtl="0" algn="l">
              <a:lnSpc>
                <a:spcPct val="90000"/>
              </a:lnSpc>
              <a:spcBef>
                <a:spcPts val="1000"/>
              </a:spcBef>
              <a:spcAft>
                <a:spcPts val="0"/>
              </a:spcAft>
              <a:buNone/>
            </a:pPr>
            <a:r>
              <a:t/>
            </a:r>
            <a:endParaRPr sz="2600">
              <a:solidFill>
                <a:srgbClr val="334147"/>
              </a:solidFill>
              <a:latin typeface="Raleway"/>
              <a:ea typeface="Raleway"/>
              <a:cs typeface="Raleway"/>
              <a:sym typeface="Raleway"/>
            </a:endParaRPr>
          </a:p>
          <a:p>
            <a:pPr indent="-406400" lvl="0" marL="457200" rtl="0" algn="l">
              <a:lnSpc>
                <a:spcPct val="90000"/>
              </a:lnSpc>
              <a:spcBef>
                <a:spcPts val="1000"/>
              </a:spcBef>
              <a:spcAft>
                <a:spcPts val="0"/>
              </a:spcAft>
              <a:buClr>
                <a:srgbClr val="2E3F42"/>
              </a:buClr>
              <a:buSzPts val="2800"/>
              <a:buFont typeface="Raleway"/>
              <a:buChar char="▫"/>
            </a:pPr>
            <a:r>
              <a:rPr lang="en-US" sz="2600">
                <a:solidFill>
                  <a:srgbClr val="334147"/>
                </a:solidFill>
                <a:latin typeface="Raleway"/>
                <a:ea typeface="Raleway"/>
                <a:cs typeface="Raleway"/>
                <a:sym typeface="Raleway"/>
              </a:rPr>
              <a:t>For TF-IDF N-Grams character wise, we can use  Logistic Regression and SVM that offer with identical accuracy values.</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393700" lvl="0" marL="457200" rtl="0" algn="l">
              <a:lnSpc>
                <a:spcPct val="90000"/>
              </a:lnSpc>
              <a:spcBef>
                <a:spcPts val="0"/>
              </a:spcBef>
              <a:spcAft>
                <a:spcPts val="0"/>
              </a:spcAft>
              <a:buClr>
                <a:srgbClr val="334147"/>
              </a:buClr>
              <a:buSzPts val="2600"/>
              <a:buFont typeface="Raleway"/>
              <a:buChar char="▫"/>
            </a:pPr>
            <a:r>
              <a:rPr lang="en-US" sz="2600">
                <a:solidFill>
                  <a:srgbClr val="334147"/>
                </a:solidFill>
                <a:latin typeface="Raleway"/>
                <a:ea typeface="Raleway"/>
                <a:cs typeface="Raleway"/>
                <a:sym typeface="Raleway"/>
              </a:rPr>
              <a:t>When transformers were used to </a:t>
            </a:r>
            <a:r>
              <a:rPr lang="en-US" sz="2600">
                <a:solidFill>
                  <a:srgbClr val="334147"/>
                </a:solidFill>
                <a:latin typeface="Raleway"/>
                <a:ea typeface="Raleway"/>
                <a:cs typeface="Raleway"/>
                <a:sym typeface="Raleway"/>
              </a:rPr>
              <a:t>feature</a:t>
            </a:r>
            <a:r>
              <a:rPr lang="en-US" sz="2600">
                <a:solidFill>
                  <a:srgbClr val="334147"/>
                </a:solidFill>
                <a:latin typeface="Raleway"/>
                <a:ea typeface="Raleway"/>
                <a:cs typeface="Raleway"/>
                <a:sym typeface="Raleway"/>
              </a:rPr>
              <a:t> extraction and passed to ML models </a:t>
            </a:r>
            <a:r>
              <a:rPr lang="en-US" sz="2600">
                <a:solidFill>
                  <a:srgbClr val="334147"/>
                </a:solidFill>
                <a:latin typeface="Raleway"/>
                <a:ea typeface="Raleway"/>
                <a:cs typeface="Raleway"/>
                <a:sym typeface="Raleway"/>
              </a:rPr>
              <a:t>performed</a:t>
            </a:r>
            <a:r>
              <a:rPr lang="en-US" sz="2600">
                <a:solidFill>
                  <a:srgbClr val="334147"/>
                </a:solidFill>
                <a:latin typeface="Raleway"/>
                <a:ea typeface="Raleway"/>
                <a:cs typeface="Raleway"/>
                <a:sym typeface="Raleway"/>
              </a:rPr>
              <a:t> subpar whereas using simple transformers </a:t>
            </a:r>
            <a:r>
              <a:rPr lang="en-US" sz="2600">
                <a:solidFill>
                  <a:srgbClr val="334147"/>
                </a:solidFill>
                <a:latin typeface="Raleway"/>
                <a:ea typeface="Raleway"/>
                <a:cs typeface="Raleway"/>
                <a:sym typeface="Raleway"/>
              </a:rPr>
              <a:t>performed</a:t>
            </a:r>
            <a:r>
              <a:rPr lang="en-US" sz="2600">
                <a:solidFill>
                  <a:srgbClr val="334147"/>
                </a:solidFill>
                <a:latin typeface="Raleway"/>
                <a:ea typeface="Raleway"/>
                <a:cs typeface="Raleway"/>
                <a:sym typeface="Raleway"/>
              </a:rPr>
              <a:t> almost on par with models without using transformers.</a:t>
            </a:r>
            <a:endParaRPr sz="2600">
              <a:solidFill>
                <a:srgbClr val="334147"/>
              </a:solidFill>
              <a:latin typeface="Raleway"/>
              <a:ea typeface="Raleway"/>
              <a:cs typeface="Raleway"/>
              <a:sym typeface="Raleway"/>
            </a:endParaRPr>
          </a:p>
        </p:txBody>
      </p:sp>
      <p:cxnSp>
        <p:nvCxnSpPr>
          <p:cNvPr id="470" name="Google Shape;470;p44"/>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71" name="Google Shape;471;p44"/>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72" name="Google Shape;472;p44"/>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73" name="Google Shape;473;p44"/>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477" name="Shape 477"/>
        <p:cNvGrpSpPr/>
        <p:nvPr/>
      </p:nvGrpSpPr>
      <p:grpSpPr>
        <a:xfrm>
          <a:off x="0" y="0"/>
          <a:ext cx="0" cy="0"/>
          <a:chOff x="0" y="0"/>
          <a:chExt cx="0" cy="0"/>
        </a:xfrm>
      </p:grpSpPr>
      <p:sp>
        <p:nvSpPr>
          <p:cNvPr id="478" name="Google Shape;478;p45"/>
          <p:cNvSpPr txBox="1"/>
          <p:nvPr/>
        </p:nvSpPr>
        <p:spPr>
          <a:xfrm>
            <a:off x="0" y="3400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Video Modality</a:t>
            </a:r>
            <a:endParaRPr b="0" i="0" sz="1400" u="none" cap="none" strike="noStrike">
              <a:solidFill>
                <a:srgbClr val="000000"/>
              </a:solidFill>
              <a:latin typeface="Arial"/>
              <a:ea typeface="Arial"/>
              <a:cs typeface="Arial"/>
              <a:sym typeface="Arial"/>
            </a:endParaRPr>
          </a:p>
        </p:txBody>
      </p:sp>
      <p:sp>
        <p:nvSpPr>
          <p:cNvPr id="479" name="Google Shape;479;p45"/>
          <p:cNvSpPr txBox="1"/>
          <p:nvPr/>
        </p:nvSpPr>
        <p:spPr>
          <a:xfrm>
            <a:off x="988650" y="3111303"/>
            <a:ext cx="16310700" cy="400200"/>
          </a:xfrm>
          <a:prstGeom prst="rect">
            <a:avLst/>
          </a:prstGeom>
          <a:noFill/>
          <a:ln>
            <a:noFill/>
          </a:ln>
        </p:spPr>
        <p:txBody>
          <a:bodyPr anchorCtr="0" anchor="t" bIns="0" lIns="0" spcFirstLastPara="1" rIns="0" wrap="square" tIns="0">
            <a:spAutoFit/>
          </a:bodyPr>
          <a:lstStyle/>
          <a:p>
            <a:pPr indent="0" lvl="0" marL="457200" rtl="0" algn="l">
              <a:lnSpc>
                <a:spcPct val="90000"/>
              </a:lnSpc>
              <a:spcBef>
                <a:spcPts val="1000"/>
              </a:spcBef>
              <a:spcAft>
                <a:spcPts val="0"/>
              </a:spcAft>
              <a:buNone/>
            </a:pPr>
            <a:r>
              <a:t/>
            </a:r>
            <a:endParaRPr sz="2600">
              <a:solidFill>
                <a:srgbClr val="334147"/>
              </a:solidFill>
              <a:latin typeface="Raleway"/>
              <a:ea typeface="Raleway"/>
              <a:cs typeface="Raleway"/>
              <a:sym typeface="Raleway"/>
            </a:endParaRPr>
          </a:p>
        </p:txBody>
      </p:sp>
      <p:cxnSp>
        <p:nvCxnSpPr>
          <p:cNvPr id="480" name="Google Shape;480;p45"/>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81" name="Google Shape;481;p45"/>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82" name="Google Shape;482;p45"/>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83" name="Google Shape;483;p45"/>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graphicFrame>
        <p:nvGraphicFramePr>
          <p:cNvPr id="484" name="Google Shape;484;p45"/>
          <p:cNvGraphicFramePr/>
          <p:nvPr/>
        </p:nvGraphicFramePr>
        <p:xfrm>
          <a:off x="952500" y="2884940"/>
          <a:ext cx="3000000" cy="3000000"/>
        </p:xfrm>
        <a:graphic>
          <a:graphicData uri="http://schemas.openxmlformats.org/drawingml/2006/table">
            <a:tbl>
              <a:tblPr>
                <a:noFill/>
                <a:tableStyleId>{1BBA8489-475B-4289-A839-7DBCD599E206}</a:tableStyleId>
              </a:tblPr>
              <a:tblGrid>
                <a:gridCol w="5541050"/>
                <a:gridCol w="5541050"/>
                <a:gridCol w="5541050"/>
              </a:tblGrid>
              <a:tr h="11310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Models</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With Padding</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Without Padding</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310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CNN-RNN</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16433D"/>
                          </a:solidFill>
                          <a:latin typeface="Raleway"/>
                          <a:ea typeface="Raleway"/>
                          <a:cs typeface="Raleway"/>
                          <a:sym typeface="Raleway"/>
                        </a:rPr>
                        <a:t>0.87</a:t>
                      </a:r>
                      <a:endParaRPr sz="30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16433D"/>
                          </a:solidFill>
                          <a:latin typeface="Raleway"/>
                          <a:ea typeface="Raleway"/>
                          <a:cs typeface="Raleway"/>
                          <a:sym typeface="Raleway"/>
                        </a:rPr>
                        <a:t>0.78</a:t>
                      </a:r>
                      <a:endParaRPr sz="30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310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CNN-GRU</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16433D"/>
                          </a:solidFill>
                          <a:latin typeface="Raleway"/>
                          <a:ea typeface="Raleway"/>
                          <a:cs typeface="Raleway"/>
                          <a:sym typeface="Raleway"/>
                        </a:rPr>
                        <a:t>0.72</a:t>
                      </a:r>
                      <a:endParaRPr sz="30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16433D"/>
                          </a:solidFill>
                          <a:latin typeface="Raleway"/>
                          <a:ea typeface="Raleway"/>
                          <a:cs typeface="Raleway"/>
                          <a:sym typeface="Raleway"/>
                        </a:rPr>
                        <a:t>1.00</a:t>
                      </a:r>
                      <a:endParaRPr sz="30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31025">
                <a:tc>
                  <a:txBody>
                    <a:bodyPr/>
                    <a:lstStyle/>
                    <a:p>
                      <a:pPr indent="0" lvl="0" marL="0" rtl="0" algn="ctr">
                        <a:spcBef>
                          <a:spcPts val="0"/>
                        </a:spcBef>
                        <a:spcAft>
                          <a:spcPts val="0"/>
                        </a:spcAft>
                        <a:buNone/>
                      </a:pPr>
                      <a:r>
                        <a:rPr b="1" lang="en-US" sz="3200">
                          <a:solidFill>
                            <a:srgbClr val="16433D"/>
                          </a:solidFill>
                          <a:latin typeface="Raleway"/>
                          <a:ea typeface="Raleway"/>
                          <a:cs typeface="Raleway"/>
                          <a:sym typeface="Raleway"/>
                        </a:rPr>
                        <a:t>CNN-LSTM</a:t>
                      </a:r>
                      <a:endParaRPr b="1" sz="32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16433D"/>
                          </a:solidFill>
                          <a:latin typeface="Raleway"/>
                          <a:ea typeface="Raleway"/>
                          <a:cs typeface="Raleway"/>
                          <a:sym typeface="Raleway"/>
                        </a:rPr>
                        <a:t>0.89</a:t>
                      </a:r>
                      <a:endParaRPr sz="30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16433D"/>
                          </a:solidFill>
                          <a:latin typeface="Raleway"/>
                          <a:ea typeface="Raleway"/>
                          <a:cs typeface="Raleway"/>
                          <a:sym typeface="Raleway"/>
                        </a:rPr>
                        <a:t>0.67</a:t>
                      </a:r>
                      <a:endParaRPr sz="3000">
                        <a:solidFill>
                          <a:srgbClr val="16433D"/>
                        </a:solidFill>
                        <a:latin typeface="Raleway"/>
                        <a:ea typeface="Raleway"/>
                        <a:cs typeface="Raleway"/>
                        <a:sym typeface="Raleway"/>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488" name="Shape 488"/>
        <p:cNvGrpSpPr/>
        <p:nvPr/>
      </p:nvGrpSpPr>
      <p:grpSpPr>
        <a:xfrm>
          <a:off x="0" y="0"/>
          <a:ext cx="0" cy="0"/>
          <a:chOff x="0" y="0"/>
          <a:chExt cx="0" cy="0"/>
        </a:xfrm>
      </p:grpSpPr>
      <p:sp>
        <p:nvSpPr>
          <p:cNvPr id="489" name="Google Shape;489;p46"/>
          <p:cNvSpPr txBox="1"/>
          <p:nvPr/>
        </p:nvSpPr>
        <p:spPr>
          <a:xfrm>
            <a:off x="0" y="3400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MultiModal Results</a:t>
            </a:r>
            <a:endParaRPr b="0" i="0" sz="1400" u="none" cap="none" strike="noStrike">
              <a:solidFill>
                <a:srgbClr val="000000"/>
              </a:solidFill>
              <a:latin typeface="Arial"/>
              <a:ea typeface="Arial"/>
              <a:cs typeface="Arial"/>
              <a:sym typeface="Arial"/>
            </a:endParaRPr>
          </a:p>
        </p:txBody>
      </p:sp>
      <p:sp>
        <p:nvSpPr>
          <p:cNvPr id="490" name="Google Shape;490;p46"/>
          <p:cNvSpPr txBox="1"/>
          <p:nvPr/>
        </p:nvSpPr>
        <p:spPr>
          <a:xfrm>
            <a:off x="988650" y="3111303"/>
            <a:ext cx="16310700" cy="400200"/>
          </a:xfrm>
          <a:prstGeom prst="rect">
            <a:avLst/>
          </a:prstGeom>
          <a:noFill/>
          <a:ln>
            <a:noFill/>
          </a:ln>
        </p:spPr>
        <p:txBody>
          <a:bodyPr anchorCtr="0" anchor="t" bIns="0" lIns="0" spcFirstLastPara="1" rIns="0" wrap="square" tIns="0">
            <a:spAutoFit/>
          </a:bodyPr>
          <a:lstStyle/>
          <a:p>
            <a:pPr indent="0" lvl="0" marL="457200" rtl="0" algn="l">
              <a:lnSpc>
                <a:spcPct val="90000"/>
              </a:lnSpc>
              <a:spcBef>
                <a:spcPts val="1000"/>
              </a:spcBef>
              <a:spcAft>
                <a:spcPts val="0"/>
              </a:spcAft>
              <a:buNone/>
            </a:pPr>
            <a:r>
              <a:t/>
            </a:r>
            <a:endParaRPr sz="2600">
              <a:solidFill>
                <a:srgbClr val="334147"/>
              </a:solidFill>
              <a:latin typeface="Raleway"/>
              <a:ea typeface="Raleway"/>
              <a:cs typeface="Raleway"/>
              <a:sym typeface="Raleway"/>
            </a:endParaRPr>
          </a:p>
        </p:txBody>
      </p:sp>
      <p:cxnSp>
        <p:nvCxnSpPr>
          <p:cNvPr id="491" name="Google Shape;491;p46"/>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92" name="Google Shape;492;p46"/>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93" name="Google Shape;493;p46"/>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494" name="Google Shape;494;p46"/>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graphicFrame>
        <p:nvGraphicFramePr>
          <p:cNvPr id="495" name="Google Shape;495;p46"/>
          <p:cNvGraphicFramePr/>
          <p:nvPr/>
        </p:nvGraphicFramePr>
        <p:xfrm>
          <a:off x="832425" y="2230165"/>
          <a:ext cx="3000000" cy="3000000"/>
        </p:xfrm>
        <a:graphic>
          <a:graphicData uri="http://schemas.openxmlformats.org/drawingml/2006/table">
            <a:tbl>
              <a:tblPr>
                <a:noFill/>
                <a:tableStyleId>{1BBA8489-475B-4289-A839-7DBCD599E206}</a:tableStyleId>
              </a:tblPr>
              <a:tblGrid>
                <a:gridCol w="5701100"/>
                <a:gridCol w="5381000"/>
                <a:gridCol w="5541050"/>
              </a:tblGrid>
              <a:tr h="1131025">
                <a:tc>
                  <a:txBody>
                    <a:bodyPr/>
                    <a:lstStyle/>
                    <a:p>
                      <a:pPr indent="0" lvl="0" marL="0" rtl="0" algn="ctr">
                        <a:spcBef>
                          <a:spcPts val="0"/>
                        </a:spcBef>
                        <a:spcAft>
                          <a:spcPts val="0"/>
                        </a:spcAft>
                        <a:buNone/>
                      </a:pPr>
                      <a:r>
                        <a:rPr lang="en-US" sz="3600">
                          <a:solidFill>
                            <a:srgbClr val="16433D"/>
                          </a:solidFill>
                          <a:latin typeface="Cormorant Garamond SemiBold"/>
                          <a:ea typeface="Cormorant Garamond SemiBold"/>
                          <a:cs typeface="Cormorant Garamond SemiBold"/>
                          <a:sym typeface="Cormorant Garamond SemiBold"/>
                        </a:rPr>
                        <a:t>Models</a:t>
                      </a:r>
                      <a:endParaRPr sz="3600">
                        <a:solidFill>
                          <a:srgbClr val="16433D"/>
                        </a:solidFill>
                        <a:latin typeface="Cormorant Garamond SemiBold"/>
                        <a:ea typeface="Cormorant Garamond SemiBold"/>
                        <a:cs typeface="Cormorant Garamond SemiBold"/>
                        <a:sym typeface="Cormorant Garamond SemiBol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600">
                          <a:solidFill>
                            <a:srgbClr val="16433D"/>
                          </a:solidFill>
                          <a:latin typeface="Cormorant Garamond"/>
                          <a:ea typeface="Cormorant Garamond"/>
                          <a:cs typeface="Cormorant Garamond"/>
                          <a:sym typeface="Cormorant Garamond"/>
                        </a:rPr>
                        <a:t>Training Accuracy</a:t>
                      </a:r>
                      <a:endParaRPr b="1" sz="3600">
                        <a:solidFill>
                          <a:srgbClr val="16433D"/>
                        </a:solidFill>
                        <a:latin typeface="Cormorant Garamond"/>
                        <a:ea typeface="Cormorant Garamond"/>
                        <a:cs typeface="Cormorant Garamond"/>
                        <a:sym typeface="Cormorant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3600">
                          <a:solidFill>
                            <a:srgbClr val="16433D"/>
                          </a:solidFill>
                          <a:latin typeface="Cormorant Garamond"/>
                          <a:ea typeface="Cormorant Garamond"/>
                          <a:cs typeface="Cormorant Garamond"/>
                          <a:sym typeface="Cormorant Garamond"/>
                        </a:rPr>
                        <a:t>Validation Accuracy</a:t>
                      </a:r>
                      <a:endParaRPr b="1" sz="3600">
                        <a:solidFill>
                          <a:srgbClr val="16433D"/>
                        </a:solidFill>
                        <a:latin typeface="Cormorant Garamond"/>
                        <a:ea typeface="Cormorant Garamond"/>
                        <a:cs typeface="Cormorant Garamond"/>
                        <a:sym typeface="Cormorant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742125">
                <a:tc>
                  <a:txBody>
                    <a:bodyPr/>
                    <a:lstStyle/>
                    <a:p>
                      <a:pPr indent="0" lvl="0" marL="0" rtl="0" algn="ctr">
                        <a:spcBef>
                          <a:spcPts val="0"/>
                        </a:spcBef>
                        <a:spcAft>
                          <a:spcPts val="0"/>
                        </a:spcAft>
                        <a:buNone/>
                      </a:pPr>
                      <a:r>
                        <a:rPr b="1" lang="en-US" sz="3200">
                          <a:solidFill>
                            <a:srgbClr val="16433D"/>
                          </a:solidFill>
                          <a:latin typeface="Cormorant Garamond"/>
                          <a:ea typeface="Cormorant Garamond"/>
                          <a:cs typeface="Cormorant Garamond"/>
                          <a:sym typeface="Cormorant Garamond"/>
                        </a:rPr>
                        <a:t>MultiModal - Audio + Text</a:t>
                      </a:r>
                      <a:endParaRPr b="1" sz="3200">
                        <a:solidFill>
                          <a:srgbClr val="16433D"/>
                        </a:solidFill>
                        <a:latin typeface="Cormorant Garamond"/>
                        <a:ea typeface="Cormorant Garamond"/>
                        <a:cs typeface="Cormorant Garamond"/>
                        <a:sym typeface="Cormorant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800">
                          <a:solidFill>
                            <a:srgbClr val="16433D"/>
                          </a:solidFill>
                          <a:latin typeface="Calibri"/>
                          <a:ea typeface="Calibri"/>
                          <a:cs typeface="Calibri"/>
                          <a:sym typeface="Calibri"/>
                        </a:rPr>
                        <a:t>0.88</a:t>
                      </a:r>
                      <a:endParaRPr sz="2800">
                        <a:solidFill>
                          <a:srgbClr val="16433D"/>
                        </a:solidFill>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800">
                          <a:solidFill>
                            <a:srgbClr val="16433D"/>
                          </a:solidFill>
                          <a:latin typeface="Calibri"/>
                          <a:ea typeface="Calibri"/>
                          <a:cs typeface="Calibri"/>
                          <a:sym typeface="Calibri"/>
                        </a:rPr>
                        <a:t>0.88</a:t>
                      </a:r>
                      <a:endParaRPr sz="2800">
                        <a:solidFill>
                          <a:srgbClr val="16433D"/>
                        </a:solidFill>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93250">
                <a:tc>
                  <a:txBody>
                    <a:bodyPr/>
                    <a:lstStyle/>
                    <a:p>
                      <a:pPr indent="0" lvl="0" marL="0" rtl="0" algn="ctr">
                        <a:spcBef>
                          <a:spcPts val="0"/>
                        </a:spcBef>
                        <a:spcAft>
                          <a:spcPts val="0"/>
                        </a:spcAft>
                        <a:buClr>
                          <a:schemeClr val="dk1"/>
                        </a:buClr>
                        <a:buSzPts val="1100"/>
                        <a:buFont typeface="Arial"/>
                        <a:buNone/>
                      </a:pPr>
                      <a:r>
                        <a:rPr b="1" lang="en-US" sz="3200">
                          <a:solidFill>
                            <a:srgbClr val="16433D"/>
                          </a:solidFill>
                          <a:latin typeface="Cormorant Garamond"/>
                          <a:ea typeface="Cormorant Garamond"/>
                          <a:cs typeface="Cormorant Garamond"/>
                          <a:sym typeface="Cormorant Garamond"/>
                        </a:rPr>
                        <a:t>MultiModal - Audio + Text + Video </a:t>
                      </a:r>
                      <a:br>
                        <a:rPr b="1" lang="en-US" sz="3200">
                          <a:solidFill>
                            <a:srgbClr val="16433D"/>
                          </a:solidFill>
                          <a:latin typeface="Cormorant Garamond"/>
                          <a:ea typeface="Cormorant Garamond"/>
                          <a:cs typeface="Cormorant Garamond"/>
                          <a:sym typeface="Cormorant Garamond"/>
                        </a:rPr>
                      </a:br>
                      <a:r>
                        <a:rPr b="1" lang="en-US" sz="3200">
                          <a:solidFill>
                            <a:srgbClr val="16433D"/>
                          </a:solidFill>
                          <a:latin typeface="Cormorant Garamond"/>
                          <a:ea typeface="Cormorant Garamond"/>
                          <a:cs typeface="Cormorant Garamond"/>
                          <a:sym typeface="Cormorant Garamond"/>
                        </a:rPr>
                        <a:t>( 1 channel per modality)</a:t>
                      </a:r>
                      <a:endParaRPr b="1" sz="3200">
                        <a:solidFill>
                          <a:srgbClr val="16433D"/>
                        </a:solidFill>
                        <a:latin typeface="Cormorant Garamond"/>
                        <a:ea typeface="Cormorant Garamond"/>
                        <a:cs typeface="Cormorant Garamond"/>
                        <a:sym typeface="Cormorant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800">
                          <a:solidFill>
                            <a:srgbClr val="16433D"/>
                          </a:solidFill>
                          <a:latin typeface="Calibri"/>
                          <a:ea typeface="Calibri"/>
                          <a:cs typeface="Calibri"/>
                          <a:sym typeface="Calibri"/>
                        </a:rPr>
                        <a:t>0.57</a:t>
                      </a:r>
                      <a:endParaRPr sz="2800">
                        <a:solidFill>
                          <a:srgbClr val="16433D"/>
                        </a:solidFill>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800">
                          <a:solidFill>
                            <a:srgbClr val="16433D"/>
                          </a:solidFill>
                          <a:latin typeface="Calibri"/>
                          <a:ea typeface="Calibri"/>
                          <a:cs typeface="Calibri"/>
                          <a:sym typeface="Calibri"/>
                        </a:rPr>
                        <a:t>0.77</a:t>
                      </a:r>
                      <a:endParaRPr sz="2800">
                        <a:solidFill>
                          <a:srgbClr val="16433D"/>
                        </a:solidFill>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66000">
                <a:tc>
                  <a:txBody>
                    <a:bodyPr/>
                    <a:lstStyle/>
                    <a:p>
                      <a:pPr indent="0" lvl="0" marL="0" rtl="0" algn="ctr">
                        <a:spcBef>
                          <a:spcPts val="0"/>
                        </a:spcBef>
                        <a:spcAft>
                          <a:spcPts val="0"/>
                        </a:spcAft>
                        <a:buClr>
                          <a:schemeClr val="dk1"/>
                        </a:buClr>
                        <a:buSzPts val="1100"/>
                        <a:buFont typeface="Arial"/>
                        <a:buNone/>
                      </a:pPr>
                      <a:r>
                        <a:rPr b="1" lang="en-US" sz="3200">
                          <a:solidFill>
                            <a:srgbClr val="16433D"/>
                          </a:solidFill>
                          <a:latin typeface="Cormorant Garamond"/>
                          <a:ea typeface="Cormorant Garamond"/>
                          <a:cs typeface="Cormorant Garamond"/>
                          <a:sym typeface="Cormorant Garamond"/>
                        </a:rPr>
                        <a:t>MultiModal - Audio + Text + Video</a:t>
                      </a:r>
                      <a:br>
                        <a:rPr b="1" lang="en-US" sz="3200">
                          <a:solidFill>
                            <a:srgbClr val="16433D"/>
                          </a:solidFill>
                          <a:latin typeface="Cormorant Garamond"/>
                          <a:ea typeface="Cormorant Garamond"/>
                          <a:cs typeface="Cormorant Garamond"/>
                          <a:sym typeface="Cormorant Garamond"/>
                        </a:rPr>
                      </a:br>
                      <a:r>
                        <a:rPr b="1" lang="en-US" sz="3200">
                          <a:solidFill>
                            <a:srgbClr val="16433D"/>
                          </a:solidFill>
                          <a:latin typeface="Cormorant Garamond"/>
                          <a:ea typeface="Cormorant Garamond"/>
                          <a:cs typeface="Cormorant Garamond"/>
                          <a:sym typeface="Cormorant Garamond"/>
                        </a:rPr>
                        <a:t>(Multiple Channel per modality)</a:t>
                      </a:r>
                      <a:endParaRPr b="1" sz="3200">
                        <a:solidFill>
                          <a:srgbClr val="16433D"/>
                        </a:solidFill>
                        <a:latin typeface="Cormorant Garamond"/>
                        <a:ea typeface="Cormorant Garamond"/>
                        <a:cs typeface="Cormorant Garamond"/>
                        <a:sym typeface="Cormorant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800">
                          <a:solidFill>
                            <a:srgbClr val="16433D"/>
                          </a:solidFill>
                          <a:latin typeface="Calibri"/>
                          <a:ea typeface="Calibri"/>
                          <a:cs typeface="Calibri"/>
                          <a:sym typeface="Calibri"/>
                        </a:rPr>
                        <a:t>0.92</a:t>
                      </a:r>
                      <a:endParaRPr sz="2800">
                        <a:solidFill>
                          <a:srgbClr val="16433D"/>
                        </a:solidFill>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800">
                          <a:solidFill>
                            <a:srgbClr val="16433D"/>
                          </a:solidFill>
                          <a:latin typeface="Calibri"/>
                          <a:ea typeface="Calibri"/>
                          <a:cs typeface="Calibri"/>
                          <a:sym typeface="Calibri"/>
                        </a:rPr>
                        <a:t>0.83</a:t>
                      </a:r>
                      <a:endParaRPr sz="2800">
                        <a:solidFill>
                          <a:srgbClr val="16433D"/>
                        </a:solidFill>
                        <a:latin typeface="Calibri"/>
                        <a:ea typeface="Calibri"/>
                        <a:cs typeface="Calibri"/>
                        <a:sym typeface="Calib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499" name="Shape 499"/>
        <p:cNvGrpSpPr/>
        <p:nvPr/>
      </p:nvGrpSpPr>
      <p:grpSpPr>
        <a:xfrm>
          <a:off x="0" y="0"/>
          <a:ext cx="0" cy="0"/>
          <a:chOff x="0" y="0"/>
          <a:chExt cx="0" cy="0"/>
        </a:xfrm>
      </p:grpSpPr>
      <p:sp>
        <p:nvSpPr>
          <p:cNvPr id="500" name="Google Shape;500;p47"/>
          <p:cNvSpPr txBox="1"/>
          <p:nvPr/>
        </p:nvSpPr>
        <p:spPr>
          <a:xfrm>
            <a:off x="9612675" y="5336210"/>
            <a:ext cx="8206800" cy="1385400"/>
          </a:xfrm>
          <a:prstGeom prst="rect">
            <a:avLst/>
          </a:prstGeom>
          <a:noFill/>
          <a:ln>
            <a:noFill/>
          </a:ln>
        </p:spPr>
        <p:txBody>
          <a:bodyPr anchorCtr="0" anchor="t" bIns="0" lIns="0" spcFirstLastPara="1" rIns="0" wrap="square" tIns="0">
            <a:spAutoFit/>
          </a:bodyPr>
          <a:lstStyle/>
          <a:p>
            <a:pPr indent="0" lvl="0" marL="0" marR="0" rtl="0" algn="ctr">
              <a:lnSpc>
                <a:spcPct val="116000"/>
              </a:lnSpc>
              <a:spcBef>
                <a:spcPts val="0"/>
              </a:spcBef>
              <a:spcAft>
                <a:spcPts val="0"/>
              </a:spcAft>
              <a:buClr>
                <a:srgbClr val="000000"/>
              </a:buClr>
              <a:buSzPts val="9000"/>
              <a:buFont typeface="Arial"/>
              <a:buNone/>
            </a:pPr>
            <a:r>
              <a:rPr b="1" lang="en-US" sz="9000">
                <a:solidFill>
                  <a:srgbClr val="2E3F42"/>
                </a:solidFill>
                <a:latin typeface="Cormorant Garamond"/>
                <a:ea typeface="Cormorant Garamond"/>
                <a:cs typeface="Cormorant Garamond"/>
                <a:sym typeface="Cormorant Garamond"/>
              </a:rPr>
              <a:t>Target Outcomes</a:t>
            </a:r>
            <a:endParaRPr b="0" i="0" sz="1400" u="none" cap="none" strike="noStrike">
              <a:solidFill>
                <a:srgbClr val="000000"/>
              </a:solidFill>
              <a:latin typeface="Arial"/>
              <a:ea typeface="Arial"/>
              <a:cs typeface="Arial"/>
              <a:sym typeface="Arial"/>
            </a:endParaRPr>
          </a:p>
        </p:txBody>
      </p:sp>
      <p:cxnSp>
        <p:nvCxnSpPr>
          <p:cNvPr id="501" name="Google Shape;501;p47"/>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502" name="Google Shape;502;p47"/>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cxnSp>
        <p:nvCxnSpPr>
          <p:cNvPr id="503" name="Google Shape;503;p47"/>
          <p:cNvCxnSpPr/>
          <p:nvPr/>
        </p:nvCxnSpPr>
        <p:spPr>
          <a:xfrm rot="5400000">
            <a:off x="-1453004" y="5143500"/>
            <a:ext cx="10287000" cy="0"/>
          </a:xfrm>
          <a:prstGeom prst="straightConnector1">
            <a:avLst/>
          </a:prstGeom>
          <a:noFill/>
          <a:ln cap="flat" cmpd="sng" w="38100">
            <a:solidFill>
              <a:srgbClr val="2E3F42"/>
            </a:solidFill>
            <a:prstDash val="solid"/>
            <a:round/>
            <a:headEnd len="sm" w="sm" type="none"/>
            <a:tailEnd len="sm" w="sm" type="none"/>
          </a:ln>
        </p:spPr>
      </p:cxnSp>
      <p:grpSp>
        <p:nvGrpSpPr>
          <p:cNvPr id="504" name="Google Shape;504;p47"/>
          <p:cNvGrpSpPr/>
          <p:nvPr/>
        </p:nvGrpSpPr>
        <p:grpSpPr>
          <a:xfrm>
            <a:off x="2445965" y="4797885"/>
            <a:ext cx="2450985" cy="2461971"/>
            <a:chOff x="1813" y="0"/>
            <a:chExt cx="809173" cy="812800"/>
          </a:xfrm>
        </p:grpSpPr>
        <p:sp>
          <p:nvSpPr>
            <p:cNvPr id="505" name="Google Shape;505;p4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07" name="Google Shape;507;p47"/>
          <p:cNvSpPr txBox="1"/>
          <p:nvPr/>
        </p:nvSpPr>
        <p:spPr>
          <a:xfrm>
            <a:off x="2117121" y="4591988"/>
            <a:ext cx="3108600" cy="2306400"/>
          </a:xfrm>
          <a:prstGeom prst="rect">
            <a:avLst/>
          </a:prstGeom>
          <a:noFill/>
          <a:ln>
            <a:noFill/>
          </a:ln>
        </p:spPr>
        <p:txBody>
          <a:bodyPr anchorCtr="0" anchor="t" bIns="0" lIns="0" spcFirstLastPara="1" rIns="0" wrap="square" tIns="0">
            <a:spAutoFit/>
          </a:bodyPr>
          <a:lstStyle/>
          <a:p>
            <a:pPr indent="0" lvl="0" marL="0" marR="0" rtl="0" algn="ctr">
              <a:lnSpc>
                <a:spcPct val="116003"/>
              </a:lnSpc>
              <a:spcBef>
                <a:spcPts val="0"/>
              </a:spcBef>
              <a:spcAft>
                <a:spcPts val="0"/>
              </a:spcAft>
              <a:buClr>
                <a:srgbClr val="000000"/>
              </a:buClr>
              <a:buSzPts val="14984"/>
              <a:buFont typeface="Arial"/>
              <a:buNone/>
            </a:pPr>
            <a:r>
              <a:rPr b="1" i="0" lang="en-US" sz="14984" u="none" cap="none" strike="noStrike">
                <a:solidFill>
                  <a:srgbClr val="2E3F42"/>
                </a:solidFill>
                <a:latin typeface="Cormorant Garamond"/>
                <a:ea typeface="Cormorant Garamond"/>
                <a:cs typeface="Cormorant Garamond"/>
                <a:sym typeface="Cormorant Garamond"/>
              </a:rPr>
              <a:t>0</a:t>
            </a:r>
            <a:r>
              <a:rPr b="1" lang="en-US" sz="14984">
                <a:solidFill>
                  <a:srgbClr val="2E3F42"/>
                </a:solidFill>
                <a:latin typeface="Cormorant Garamond"/>
                <a:ea typeface="Cormorant Garamond"/>
                <a:cs typeface="Cormorant Garamond"/>
                <a:sym typeface="Cormorant Garamond"/>
              </a:rPr>
              <a:t>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511" name="Shape 511"/>
        <p:cNvGrpSpPr/>
        <p:nvPr/>
      </p:nvGrpSpPr>
      <p:grpSpPr>
        <a:xfrm>
          <a:off x="0" y="0"/>
          <a:ext cx="0" cy="0"/>
          <a:chOff x="0" y="0"/>
          <a:chExt cx="0" cy="0"/>
        </a:xfrm>
      </p:grpSpPr>
      <p:sp>
        <p:nvSpPr>
          <p:cNvPr id="512" name="Google Shape;512;p48"/>
          <p:cNvSpPr txBox="1"/>
          <p:nvPr/>
        </p:nvSpPr>
        <p:spPr>
          <a:xfrm>
            <a:off x="0" y="29637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Target Outcomes</a:t>
            </a:r>
            <a:endParaRPr sz="9000">
              <a:solidFill>
                <a:srgbClr val="2E3F42"/>
              </a:solidFill>
              <a:latin typeface="Cormorant Garamond Medium"/>
              <a:ea typeface="Cormorant Garamond Medium"/>
              <a:cs typeface="Cormorant Garamond Medium"/>
              <a:sym typeface="Cormorant Garamond Medium"/>
            </a:endParaRPr>
          </a:p>
        </p:txBody>
      </p:sp>
      <p:sp>
        <p:nvSpPr>
          <p:cNvPr id="513" name="Google Shape;513;p48"/>
          <p:cNvSpPr txBox="1"/>
          <p:nvPr/>
        </p:nvSpPr>
        <p:spPr>
          <a:xfrm>
            <a:off x="1033075" y="2400775"/>
            <a:ext cx="16310700" cy="6528000"/>
          </a:xfrm>
          <a:prstGeom prst="rect">
            <a:avLst/>
          </a:prstGeom>
          <a:noFill/>
          <a:ln>
            <a:noFill/>
          </a:ln>
        </p:spPr>
        <p:txBody>
          <a:bodyPr anchorCtr="0" anchor="t" bIns="0" lIns="0" spcFirstLastPara="1" rIns="0" wrap="square" tIns="0">
            <a:spAutoFit/>
          </a:bodyPr>
          <a:lstStyle/>
          <a:p>
            <a:pPr indent="-419100" lvl="0" marL="457200" rtl="0" algn="just">
              <a:lnSpc>
                <a:spcPct val="115000"/>
              </a:lnSpc>
              <a:spcBef>
                <a:spcPts val="1200"/>
              </a:spcBef>
              <a:spcAft>
                <a:spcPts val="0"/>
              </a:spcAft>
              <a:buClr>
                <a:srgbClr val="2E3F42"/>
              </a:buClr>
              <a:buSzPts val="3000"/>
              <a:buFont typeface="Raleway"/>
              <a:buChar char="▫"/>
            </a:pPr>
            <a:r>
              <a:rPr lang="en-US" sz="2600">
                <a:solidFill>
                  <a:srgbClr val="334147"/>
                </a:solidFill>
                <a:latin typeface="Raleway"/>
                <a:ea typeface="Raleway"/>
                <a:cs typeface="Raleway"/>
                <a:sym typeface="Raleway"/>
              </a:rPr>
              <a:t>Several deep learning-based models for identifying videos containing abusive content have been developed by fusing the modalities of video, speech, and text to show the effective results.</a:t>
            </a:r>
            <a:endParaRPr sz="2600">
              <a:solidFill>
                <a:srgbClr val="334147"/>
              </a:solidFill>
              <a:latin typeface="Raleway"/>
              <a:ea typeface="Raleway"/>
              <a:cs typeface="Raleway"/>
              <a:sym typeface="Raleway"/>
            </a:endParaRPr>
          </a:p>
          <a:p>
            <a:pPr indent="0" lvl="0" marL="457200" rtl="0" algn="just">
              <a:lnSpc>
                <a:spcPct val="115000"/>
              </a:lnSpc>
              <a:spcBef>
                <a:spcPts val="1200"/>
              </a:spcBef>
              <a:spcAft>
                <a:spcPts val="0"/>
              </a:spcAft>
              <a:buNone/>
            </a:pPr>
            <a:r>
              <a:t/>
            </a:r>
            <a:endParaRPr sz="2600">
              <a:solidFill>
                <a:srgbClr val="334147"/>
              </a:solidFill>
              <a:latin typeface="Raleway"/>
              <a:ea typeface="Raleway"/>
              <a:cs typeface="Raleway"/>
              <a:sym typeface="Raleway"/>
            </a:endParaRPr>
          </a:p>
          <a:p>
            <a:pPr indent="-419100" lvl="0" marL="457200" rtl="0" algn="just">
              <a:lnSpc>
                <a:spcPct val="115000"/>
              </a:lnSpc>
              <a:spcBef>
                <a:spcPts val="1200"/>
              </a:spcBef>
              <a:spcAft>
                <a:spcPts val="0"/>
              </a:spcAft>
              <a:buClr>
                <a:srgbClr val="2E3F42"/>
              </a:buClr>
              <a:buSzPts val="3000"/>
              <a:buFont typeface="Raleway"/>
              <a:buChar char="▫"/>
            </a:pPr>
            <a:r>
              <a:rPr lang="en-US" sz="2600">
                <a:solidFill>
                  <a:srgbClr val="334147"/>
                </a:solidFill>
                <a:latin typeface="Raleway"/>
                <a:ea typeface="Raleway"/>
                <a:cs typeface="Raleway"/>
                <a:sym typeface="Raleway"/>
              </a:rPr>
              <a:t>In order to compare the efficiency of different models, several feature combinations from three different modalities will be taken into consideration. The effectiveness of several models will be evaluated, and the best outcomes from various feature combinations across three distinct modalities will be taken into account. Hence, these actions offer a long-term, scalable solution to this issue.</a:t>
            </a:r>
            <a:endParaRPr sz="2600">
              <a:solidFill>
                <a:srgbClr val="334147"/>
              </a:solidFill>
              <a:latin typeface="Raleway"/>
              <a:ea typeface="Raleway"/>
              <a:cs typeface="Raleway"/>
              <a:sym typeface="Raleway"/>
            </a:endParaRPr>
          </a:p>
          <a:p>
            <a:pPr indent="0" lvl="0" marL="457200" rtl="0" algn="just">
              <a:lnSpc>
                <a:spcPct val="115000"/>
              </a:lnSpc>
              <a:spcBef>
                <a:spcPts val="1200"/>
              </a:spcBef>
              <a:spcAft>
                <a:spcPts val="0"/>
              </a:spcAft>
              <a:buNone/>
            </a:pPr>
            <a:r>
              <a:t/>
            </a:r>
            <a:endParaRPr sz="2600">
              <a:solidFill>
                <a:srgbClr val="334147"/>
              </a:solidFill>
              <a:latin typeface="Raleway"/>
              <a:ea typeface="Raleway"/>
              <a:cs typeface="Raleway"/>
              <a:sym typeface="Raleway"/>
            </a:endParaRPr>
          </a:p>
          <a:p>
            <a:pPr indent="-393700" lvl="0" marL="457200" rtl="0" algn="just">
              <a:lnSpc>
                <a:spcPct val="115000"/>
              </a:lnSpc>
              <a:spcBef>
                <a:spcPts val="1200"/>
              </a:spcBef>
              <a:spcAft>
                <a:spcPts val="0"/>
              </a:spcAft>
              <a:buClr>
                <a:srgbClr val="334147"/>
              </a:buClr>
              <a:buSzPts val="2600"/>
              <a:buFont typeface="Raleway"/>
              <a:buChar char="▫"/>
            </a:pPr>
            <a:r>
              <a:rPr lang="en-US" sz="2600">
                <a:solidFill>
                  <a:srgbClr val="334147"/>
                </a:solidFill>
                <a:latin typeface="Raleway"/>
                <a:ea typeface="Raleway"/>
                <a:cs typeface="Raleway"/>
                <a:sym typeface="Raleway"/>
              </a:rPr>
              <a:t>On successful implementation of this approach, it will be simple to analyse and delete damaging content, such as rude or hateful remarks or other instances of abusive language.</a:t>
            </a:r>
            <a:endParaRPr sz="2600">
              <a:solidFill>
                <a:srgbClr val="334147"/>
              </a:solidFill>
              <a:latin typeface="Raleway"/>
              <a:ea typeface="Raleway"/>
              <a:cs typeface="Raleway"/>
              <a:sym typeface="Raleway"/>
            </a:endParaRPr>
          </a:p>
          <a:p>
            <a:pPr indent="0" lvl="0" marL="457200" rtl="0" algn="just">
              <a:lnSpc>
                <a:spcPct val="115000"/>
              </a:lnSpc>
              <a:spcBef>
                <a:spcPts val="1200"/>
              </a:spcBef>
              <a:spcAft>
                <a:spcPts val="0"/>
              </a:spcAft>
              <a:buNone/>
            </a:pPr>
            <a:r>
              <a:t/>
            </a:r>
            <a:endParaRPr sz="2600">
              <a:solidFill>
                <a:srgbClr val="334147"/>
              </a:solidFill>
              <a:latin typeface="Raleway"/>
              <a:ea typeface="Raleway"/>
              <a:cs typeface="Raleway"/>
              <a:sym typeface="Raleway"/>
            </a:endParaRPr>
          </a:p>
          <a:p>
            <a:pPr indent="-393700" lvl="0" marL="457200" rtl="0" algn="just">
              <a:lnSpc>
                <a:spcPct val="115000"/>
              </a:lnSpc>
              <a:spcBef>
                <a:spcPts val="1200"/>
              </a:spcBef>
              <a:spcAft>
                <a:spcPts val="0"/>
              </a:spcAft>
              <a:buClr>
                <a:srgbClr val="334147"/>
              </a:buClr>
              <a:buSzPts val="2600"/>
              <a:buFont typeface="Raleway"/>
              <a:buChar char="▫"/>
            </a:pPr>
            <a:r>
              <a:rPr lang="en-US" sz="2600">
                <a:solidFill>
                  <a:srgbClr val="334147"/>
                </a:solidFill>
                <a:latin typeface="Raleway"/>
                <a:ea typeface="Raleway"/>
                <a:cs typeface="Raleway"/>
                <a:sym typeface="Raleway"/>
              </a:rPr>
              <a:t>Now our initial target is to publish our work in reputed conference.</a:t>
            </a:r>
            <a:endParaRPr sz="2600">
              <a:solidFill>
                <a:srgbClr val="334147"/>
              </a:solidFill>
              <a:latin typeface="Raleway"/>
              <a:ea typeface="Raleway"/>
              <a:cs typeface="Raleway"/>
              <a:sym typeface="Raleway"/>
            </a:endParaRPr>
          </a:p>
        </p:txBody>
      </p:sp>
      <p:cxnSp>
        <p:nvCxnSpPr>
          <p:cNvPr id="514" name="Google Shape;514;p48"/>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515" name="Google Shape;515;p48"/>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516" name="Google Shape;516;p48"/>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517" name="Google Shape;517;p48"/>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521" name="Shape 521"/>
        <p:cNvGrpSpPr/>
        <p:nvPr/>
      </p:nvGrpSpPr>
      <p:grpSpPr>
        <a:xfrm>
          <a:off x="0" y="0"/>
          <a:ext cx="0" cy="0"/>
          <a:chOff x="0" y="0"/>
          <a:chExt cx="0" cy="0"/>
        </a:xfrm>
      </p:grpSpPr>
      <p:cxnSp>
        <p:nvCxnSpPr>
          <p:cNvPr id="522" name="Google Shape;522;p49"/>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523" name="Google Shape;523;p49"/>
          <p:cNvCxnSpPr/>
          <p:nvPr/>
        </p:nvCxnSpPr>
        <p:spPr>
          <a:xfrm rot="5400000">
            <a:off x="6840621" y="512445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524" name="Google Shape;524;p49"/>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grpSp>
        <p:nvGrpSpPr>
          <p:cNvPr id="525" name="Google Shape;525;p49"/>
          <p:cNvGrpSpPr/>
          <p:nvPr/>
        </p:nvGrpSpPr>
        <p:grpSpPr>
          <a:xfrm>
            <a:off x="10739590" y="4778835"/>
            <a:ext cx="2450985" cy="2461971"/>
            <a:chOff x="1813" y="0"/>
            <a:chExt cx="809173" cy="812800"/>
          </a:xfrm>
        </p:grpSpPr>
        <p:sp>
          <p:nvSpPr>
            <p:cNvPr id="526" name="Google Shape;526;p49"/>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28" name="Google Shape;528;p49"/>
          <p:cNvSpPr txBox="1"/>
          <p:nvPr/>
        </p:nvSpPr>
        <p:spPr>
          <a:xfrm>
            <a:off x="10410746" y="4572938"/>
            <a:ext cx="3108600" cy="2306400"/>
          </a:xfrm>
          <a:prstGeom prst="rect">
            <a:avLst/>
          </a:prstGeom>
          <a:noFill/>
          <a:ln>
            <a:noFill/>
          </a:ln>
        </p:spPr>
        <p:txBody>
          <a:bodyPr anchorCtr="0" anchor="t" bIns="0" lIns="0" spcFirstLastPara="1" rIns="0" wrap="square" tIns="0">
            <a:spAutoFit/>
          </a:bodyPr>
          <a:lstStyle/>
          <a:p>
            <a:pPr indent="0" lvl="0" marL="0" marR="0" rtl="0" algn="ctr">
              <a:lnSpc>
                <a:spcPct val="116003"/>
              </a:lnSpc>
              <a:spcBef>
                <a:spcPts val="0"/>
              </a:spcBef>
              <a:spcAft>
                <a:spcPts val="0"/>
              </a:spcAft>
              <a:buClr>
                <a:srgbClr val="000000"/>
              </a:buClr>
              <a:buSzPts val="14984"/>
              <a:buFont typeface="Arial"/>
              <a:buNone/>
            </a:pPr>
            <a:r>
              <a:rPr b="1" i="0" lang="en-US" sz="14984" u="none" cap="none" strike="noStrike">
                <a:solidFill>
                  <a:srgbClr val="2E3F42"/>
                </a:solidFill>
                <a:latin typeface="Cormorant Garamond"/>
                <a:ea typeface="Cormorant Garamond"/>
                <a:cs typeface="Cormorant Garamond"/>
                <a:sym typeface="Cormorant Garamond"/>
              </a:rPr>
              <a:t>0</a:t>
            </a:r>
            <a:r>
              <a:rPr b="1" lang="en-US" sz="14984">
                <a:solidFill>
                  <a:srgbClr val="2E3F42"/>
                </a:solidFill>
                <a:latin typeface="Cormorant Garamond"/>
                <a:ea typeface="Cormorant Garamond"/>
                <a:cs typeface="Cormorant Garamond"/>
                <a:sym typeface="Cormorant Garamond"/>
              </a:rPr>
              <a:t>6</a:t>
            </a:r>
            <a:endParaRPr b="0" i="0" sz="1400" u="none" cap="none" strike="noStrike">
              <a:solidFill>
                <a:srgbClr val="000000"/>
              </a:solidFill>
              <a:latin typeface="Arial"/>
              <a:ea typeface="Arial"/>
              <a:cs typeface="Arial"/>
              <a:sym typeface="Arial"/>
            </a:endParaRPr>
          </a:p>
        </p:txBody>
      </p:sp>
      <p:sp>
        <p:nvSpPr>
          <p:cNvPr id="529" name="Google Shape;529;p49"/>
          <p:cNvSpPr txBox="1"/>
          <p:nvPr/>
        </p:nvSpPr>
        <p:spPr>
          <a:xfrm>
            <a:off x="565526" y="5317113"/>
            <a:ext cx="10089000" cy="1385400"/>
          </a:xfrm>
          <a:prstGeom prst="rect">
            <a:avLst/>
          </a:prstGeom>
          <a:noFill/>
          <a:ln>
            <a:noFill/>
          </a:ln>
        </p:spPr>
        <p:txBody>
          <a:bodyPr anchorCtr="0" anchor="t" bIns="0" lIns="0" spcFirstLastPara="1" rIns="0" wrap="square" tIns="0">
            <a:spAutoFit/>
          </a:bodyPr>
          <a:lstStyle/>
          <a:p>
            <a:pPr indent="0" lvl="0" marL="0" rtl="0" algn="ctr">
              <a:lnSpc>
                <a:spcPct val="116000"/>
              </a:lnSpc>
              <a:spcBef>
                <a:spcPts val="0"/>
              </a:spcBef>
              <a:spcAft>
                <a:spcPts val="0"/>
              </a:spcAft>
              <a:buClr>
                <a:schemeClr val="dk1"/>
              </a:buClr>
              <a:buSzPts val="9000"/>
              <a:buFont typeface="Arial"/>
              <a:buNone/>
            </a:pPr>
            <a:r>
              <a:rPr b="1" lang="en-US" sz="9000">
                <a:solidFill>
                  <a:srgbClr val="2E3F42"/>
                </a:solidFill>
                <a:latin typeface="Cormorant Garamond"/>
                <a:ea typeface="Cormorant Garamond"/>
                <a:cs typeface="Cormorant Garamond"/>
                <a:sym typeface="Cormorant Garamond"/>
              </a:rPr>
              <a:t>Competition Hosted</a:t>
            </a:r>
            <a:endParaRPr b="0" i="0" sz="9000" u="none" cap="none" strike="noStrike">
              <a:solidFill>
                <a:srgbClr val="2E3F42"/>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533" name="Shape 533"/>
        <p:cNvGrpSpPr/>
        <p:nvPr/>
      </p:nvGrpSpPr>
      <p:grpSpPr>
        <a:xfrm>
          <a:off x="0" y="0"/>
          <a:ext cx="0" cy="0"/>
          <a:chOff x="0" y="0"/>
          <a:chExt cx="0" cy="0"/>
        </a:xfrm>
      </p:grpSpPr>
      <p:sp>
        <p:nvSpPr>
          <p:cNvPr id="534" name="Google Shape;534;p50"/>
          <p:cNvSpPr txBox="1"/>
          <p:nvPr/>
        </p:nvSpPr>
        <p:spPr>
          <a:xfrm>
            <a:off x="0" y="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Competition Hosted</a:t>
            </a:r>
            <a:endParaRPr sz="9000">
              <a:solidFill>
                <a:srgbClr val="2E3F42"/>
              </a:solidFill>
              <a:latin typeface="Cormorant Garamond Medium"/>
              <a:ea typeface="Cormorant Garamond Medium"/>
              <a:cs typeface="Cormorant Garamond Medium"/>
              <a:sym typeface="Cormorant Garamond Medium"/>
            </a:endParaRPr>
          </a:p>
        </p:txBody>
      </p:sp>
      <p:cxnSp>
        <p:nvCxnSpPr>
          <p:cNvPr id="535" name="Google Shape;535;p50"/>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536" name="Google Shape;536;p50"/>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537" name="Google Shape;537;p50"/>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538" name="Google Shape;538;p50"/>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pic>
        <p:nvPicPr>
          <p:cNvPr id="539" name="Google Shape;539;p50"/>
          <p:cNvPicPr preferRelativeResize="0"/>
          <p:nvPr/>
        </p:nvPicPr>
        <p:blipFill>
          <a:blip r:embed="rId3">
            <a:alphaModFix/>
          </a:blip>
          <a:stretch>
            <a:fillRect/>
          </a:stretch>
        </p:blipFill>
        <p:spPr>
          <a:xfrm>
            <a:off x="3304475" y="1498975"/>
            <a:ext cx="6127524" cy="8670475"/>
          </a:xfrm>
          <a:prstGeom prst="rect">
            <a:avLst/>
          </a:prstGeom>
          <a:noFill/>
          <a:ln>
            <a:noFill/>
          </a:ln>
        </p:spPr>
      </p:pic>
      <p:sp>
        <p:nvSpPr>
          <p:cNvPr id="540" name="Google Shape;540;p50"/>
          <p:cNvSpPr txBox="1"/>
          <p:nvPr/>
        </p:nvSpPr>
        <p:spPr>
          <a:xfrm>
            <a:off x="10289688" y="5174575"/>
            <a:ext cx="714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u="sng">
                <a:solidFill>
                  <a:schemeClr val="hlink"/>
                </a:solidFill>
                <a:hlinkClick r:id="rId4"/>
              </a:rPr>
              <a:t>https://codalab.lisn.upsaclay.fr/competitions/11092</a:t>
            </a:r>
            <a:endParaRPr sz="2400" u="sng">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544" name="Shape 544"/>
        <p:cNvGrpSpPr/>
        <p:nvPr/>
      </p:nvGrpSpPr>
      <p:grpSpPr>
        <a:xfrm>
          <a:off x="0" y="0"/>
          <a:ext cx="0" cy="0"/>
          <a:chOff x="0" y="0"/>
          <a:chExt cx="0" cy="0"/>
        </a:xfrm>
      </p:grpSpPr>
      <p:sp>
        <p:nvSpPr>
          <p:cNvPr id="545" name="Google Shape;545;p51"/>
          <p:cNvSpPr txBox="1"/>
          <p:nvPr/>
        </p:nvSpPr>
        <p:spPr>
          <a:xfrm>
            <a:off x="7009850" y="5336200"/>
            <a:ext cx="10809600" cy="1385400"/>
          </a:xfrm>
          <a:prstGeom prst="rect">
            <a:avLst/>
          </a:prstGeom>
          <a:noFill/>
          <a:ln>
            <a:noFill/>
          </a:ln>
        </p:spPr>
        <p:txBody>
          <a:bodyPr anchorCtr="0" anchor="t" bIns="0" lIns="0" spcFirstLastPara="1" rIns="0" wrap="square" tIns="0">
            <a:spAutoFit/>
          </a:bodyPr>
          <a:lstStyle/>
          <a:p>
            <a:pPr indent="0" lvl="0" marL="0" marR="0" rtl="0" algn="ctr">
              <a:lnSpc>
                <a:spcPct val="116000"/>
              </a:lnSpc>
              <a:spcBef>
                <a:spcPts val="0"/>
              </a:spcBef>
              <a:spcAft>
                <a:spcPts val="0"/>
              </a:spcAft>
              <a:buClr>
                <a:srgbClr val="000000"/>
              </a:buClr>
              <a:buSzPts val="9000"/>
              <a:buFont typeface="Arial"/>
              <a:buNone/>
            </a:pPr>
            <a:r>
              <a:rPr b="1" lang="en-US" sz="9000">
                <a:solidFill>
                  <a:srgbClr val="2E3F42"/>
                </a:solidFill>
                <a:latin typeface="Cormorant Garamond"/>
                <a:ea typeface="Cormorant Garamond"/>
                <a:cs typeface="Cormorant Garamond"/>
                <a:sym typeface="Cormorant Garamond"/>
              </a:rPr>
              <a:t>Future Works </a:t>
            </a:r>
            <a:endParaRPr b="0" i="0" sz="1400" u="none" cap="none" strike="noStrike">
              <a:solidFill>
                <a:srgbClr val="000000"/>
              </a:solidFill>
              <a:latin typeface="Arial"/>
              <a:ea typeface="Arial"/>
              <a:cs typeface="Arial"/>
              <a:sym typeface="Arial"/>
            </a:endParaRPr>
          </a:p>
        </p:txBody>
      </p:sp>
      <p:cxnSp>
        <p:nvCxnSpPr>
          <p:cNvPr id="546" name="Google Shape;546;p51"/>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547" name="Google Shape;547;p51"/>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cxnSp>
        <p:nvCxnSpPr>
          <p:cNvPr id="548" name="Google Shape;548;p51"/>
          <p:cNvCxnSpPr/>
          <p:nvPr/>
        </p:nvCxnSpPr>
        <p:spPr>
          <a:xfrm rot="5400000">
            <a:off x="-1453004" y="5143500"/>
            <a:ext cx="10287000" cy="0"/>
          </a:xfrm>
          <a:prstGeom prst="straightConnector1">
            <a:avLst/>
          </a:prstGeom>
          <a:noFill/>
          <a:ln cap="flat" cmpd="sng" w="38100">
            <a:solidFill>
              <a:srgbClr val="2E3F42"/>
            </a:solidFill>
            <a:prstDash val="solid"/>
            <a:round/>
            <a:headEnd len="sm" w="sm" type="none"/>
            <a:tailEnd len="sm" w="sm" type="none"/>
          </a:ln>
        </p:spPr>
      </p:cxnSp>
      <p:grpSp>
        <p:nvGrpSpPr>
          <p:cNvPr id="549" name="Google Shape;549;p51"/>
          <p:cNvGrpSpPr/>
          <p:nvPr/>
        </p:nvGrpSpPr>
        <p:grpSpPr>
          <a:xfrm>
            <a:off x="2445965" y="4797885"/>
            <a:ext cx="2450985" cy="2461971"/>
            <a:chOff x="1813" y="0"/>
            <a:chExt cx="809173" cy="812800"/>
          </a:xfrm>
        </p:grpSpPr>
        <p:sp>
          <p:nvSpPr>
            <p:cNvPr id="550" name="Google Shape;550;p5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52" name="Google Shape;552;p51"/>
          <p:cNvSpPr txBox="1"/>
          <p:nvPr/>
        </p:nvSpPr>
        <p:spPr>
          <a:xfrm>
            <a:off x="2117121" y="4591988"/>
            <a:ext cx="3108600" cy="2306400"/>
          </a:xfrm>
          <a:prstGeom prst="rect">
            <a:avLst/>
          </a:prstGeom>
          <a:noFill/>
          <a:ln>
            <a:noFill/>
          </a:ln>
        </p:spPr>
        <p:txBody>
          <a:bodyPr anchorCtr="0" anchor="t" bIns="0" lIns="0" spcFirstLastPara="1" rIns="0" wrap="square" tIns="0">
            <a:spAutoFit/>
          </a:bodyPr>
          <a:lstStyle/>
          <a:p>
            <a:pPr indent="0" lvl="0" marL="0" marR="0" rtl="0" algn="ctr">
              <a:lnSpc>
                <a:spcPct val="116003"/>
              </a:lnSpc>
              <a:spcBef>
                <a:spcPts val="0"/>
              </a:spcBef>
              <a:spcAft>
                <a:spcPts val="0"/>
              </a:spcAft>
              <a:buClr>
                <a:srgbClr val="000000"/>
              </a:buClr>
              <a:buSzPts val="14984"/>
              <a:buFont typeface="Arial"/>
              <a:buNone/>
            </a:pPr>
            <a:r>
              <a:rPr b="1" i="0" lang="en-US" sz="14984" u="none" cap="none" strike="noStrike">
                <a:solidFill>
                  <a:srgbClr val="2E3F42"/>
                </a:solidFill>
                <a:latin typeface="Cormorant Garamond"/>
                <a:ea typeface="Cormorant Garamond"/>
                <a:cs typeface="Cormorant Garamond"/>
                <a:sym typeface="Cormorant Garamond"/>
              </a:rPr>
              <a:t>0</a:t>
            </a:r>
            <a:r>
              <a:rPr b="1" lang="en-US" sz="14984">
                <a:solidFill>
                  <a:srgbClr val="2E3F42"/>
                </a:solidFill>
                <a:latin typeface="Cormorant Garamond"/>
                <a:ea typeface="Cormorant Garamond"/>
                <a:cs typeface="Cormorant Garamond"/>
                <a:sym typeface="Cormorant Garamond"/>
              </a:rPr>
              <a:t>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153" name="Shape 153"/>
        <p:cNvGrpSpPr/>
        <p:nvPr/>
      </p:nvGrpSpPr>
      <p:grpSpPr>
        <a:xfrm>
          <a:off x="0" y="0"/>
          <a:ext cx="0" cy="0"/>
          <a:chOff x="0" y="0"/>
          <a:chExt cx="0" cy="0"/>
        </a:xfrm>
      </p:grpSpPr>
      <p:sp>
        <p:nvSpPr>
          <p:cNvPr id="154" name="Google Shape;154;p16"/>
          <p:cNvSpPr txBox="1"/>
          <p:nvPr/>
        </p:nvSpPr>
        <p:spPr>
          <a:xfrm>
            <a:off x="9612675" y="5336210"/>
            <a:ext cx="8206800" cy="1385400"/>
          </a:xfrm>
          <a:prstGeom prst="rect">
            <a:avLst/>
          </a:prstGeom>
          <a:noFill/>
          <a:ln>
            <a:noFill/>
          </a:ln>
        </p:spPr>
        <p:txBody>
          <a:bodyPr anchorCtr="0" anchor="t" bIns="0" lIns="0" spcFirstLastPara="1" rIns="0" wrap="square" tIns="0">
            <a:spAutoFit/>
          </a:bodyPr>
          <a:lstStyle/>
          <a:p>
            <a:pPr indent="0" lvl="0" marL="0" marR="0" rtl="0" algn="ctr">
              <a:lnSpc>
                <a:spcPct val="116000"/>
              </a:lnSpc>
              <a:spcBef>
                <a:spcPts val="0"/>
              </a:spcBef>
              <a:spcAft>
                <a:spcPts val="0"/>
              </a:spcAft>
              <a:buClr>
                <a:srgbClr val="000000"/>
              </a:buClr>
              <a:buSzPts val="9000"/>
              <a:buFont typeface="Arial"/>
              <a:buNone/>
            </a:pPr>
            <a:r>
              <a:rPr b="1" lang="en-US" sz="9000">
                <a:solidFill>
                  <a:srgbClr val="2E3F42"/>
                </a:solidFill>
                <a:latin typeface="Cormorant Garamond"/>
                <a:ea typeface="Cormorant Garamond"/>
                <a:cs typeface="Cormorant Garamond"/>
                <a:sym typeface="Cormorant Garamond"/>
              </a:rPr>
              <a:t>Introduction</a:t>
            </a:r>
            <a:endParaRPr b="0" i="0" sz="1400" u="none" cap="none" strike="noStrike">
              <a:solidFill>
                <a:srgbClr val="000000"/>
              </a:solidFill>
              <a:latin typeface="Arial"/>
              <a:ea typeface="Arial"/>
              <a:cs typeface="Arial"/>
              <a:sym typeface="Arial"/>
            </a:endParaRPr>
          </a:p>
        </p:txBody>
      </p:sp>
      <p:cxnSp>
        <p:nvCxnSpPr>
          <p:cNvPr id="155" name="Google Shape;155;p16"/>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156" name="Google Shape;156;p16"/>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cxnSp>
        <p:nvCxnSpPr>
          <p:cNvPr id="157" name="Google Shape;157;p16"/>
          <p:cNvCxnSpPr/>
          <p:nvPr/>
        </p:nvCxnSpPr>
        <p:spPr>
          <a:xfrm rot="5400000">
            <a:off x="-1453004" y="5143500"/>
            <a:ext cx="10287000" cy="0"/>
          </a:xfrm>
          <a:prstGeom prst="straightConnector1">
            <a:avLst/>
          </a:prstGeom>
          <a:noFill/>
          <a:ln cap="flat" cmpd="sng" w="38100">
            <a:solidFill>
              <a:srgbClr val="2E3F42"/>
            </a:solidFill>
            <a:prstDash val="solid"/>
            <a:round/>
            <a:headEnd len="sm" w="sm" type="none"/>
            <a:tailEnd len="sm" w="sm" type="none"/>
          </a:ln>
        </p:spPr>
      </p:cxnSp>
      <p:grpSp>
        <p:nvGrpSpPr>
          <p:cNvPr id="158" name="Google Shape;158;p16"/>
          <p:cNvGrpSpPr/>
          <p:nvPr/>
        </p:nvGrpSpPr>
        <p:grpSpPr>
          <a:xfrm>
            <a:off x="2445965" y="4797885"/>
            <a:ext cx="2450985" cy="2461971"/>
            <a:chOff x="1813" y="0"/>
            <a:chExt cx="809173" cy="812800"/>
          </a:xfrm>
        </p:grpSpPr>
        <p:sp>
          <p:nvSpPr>
            <p:cNvPr id="159" name="Google Shape;159;p1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1" name="Google Shape;161;p16"/>
          <p:cNvSpPr txBox="1"/>
          <p:nvPr/>
        </p:nvSpPr>
        <p:spPr>
          <a:xfrm>
            <a:off x="2117121" y="4591988"/>
            <a:ext cx="3108600" cy="2306400"/>
          </a:xfrm>
          <a:prstGeom prst="rect">
            <a:avLst/>
          </a:prstGeom>
          <a:noFill/>
          <a:ln>
            <a:noFill/>
          </a:ln>
        </p:spPr>
        <p:txBody>
          <a:bodyPr anchorCtr="0" anchor="t" bIns="0" lIns="0" spcFirstLastPara="1" rIns="0" wrap="square" tIns="0">
            <a:spAutoFit/>
          </a:bodyPr>
          <a:lstStyle/>
          <a:p>
            <a:pPr indent="0" lvl="0" marL="0" marR="0" rtl="0" algn="ctr">
              <a:lnSpc>
                <a:spcPct val="116003"/>
              </a:lnSpc>
              <a:spcBef>
                <a:spcPts val="0"/>
              </a:spcBef>
              <a:spcAft>
                <a:spcPts val="0"/>
              </a:spcAft>
              <a:buClr>
                <a:srgbClr val="000000"/>
              </a:buClr>
              <a:buSzPts val="14984"/>
              <a:buFont typeface="Arial"/>
              <a:buNone/>
            </a:pPr>
            <a:r>
              <a:rPr b="1" i="0" lang="en-US" sz="14984" u="none" cap="none" strike="noStrike">
                <a:solidFill>
                  <a:srgbClr val="2E3F42"/>
                </a:solidFill>
                <a:latin typeface="Cormorant Garamond"/>
                <a:ea typeface="Cormorant Garamond"/>
                <a:cs typeface="Cormorant Garamond"/>
                <a:sym typeface="Cormorant Garamond"/>
              </a:rPr>
              <a:t>0</a:t>
            </a:r>
            <a:r>
              <a:rPr b="1" lang="en-US" sz="14984">
                <a:solidFill>
                  <a:srgbClr val="2E3F42"/>
                </a:solidFill>
                <a:latin typeface="Cormorant Garamond"/>
                <a:ea typeface="Cormorant Garamond"/>
                <a:cs typeface="Cormorant Garamond"/>
                <a:sym typeface="Cormorant Garamond"/>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556" name="Shape 556"/>
        <p:cNvGrpSpPr/>
        <p:nvPr/>
      </p:nvGrpSpPr>
      <p:grpSpPr>
        <a:xfrm>
          <a:off x="0" y="0"/>
          <a:ext cx="0" cy="0"/>
          <a:chOff x="0" y="0"/>
          <a:chExt cx="0" cy="0"/>
        </a:xfrm>
      </p:grpSpPr>
      <p:sp>
        <p:nvSpPr>
          <p:cNvPr id="557" name="Google Shape;557;p52"/>
          <p:cNvSpPr txBox="1"/>
          <p:nvPr/>
        </p:nvSpPr>
        <p:spPr>
          <a:xfrm>
            <a:off x="0" y="29637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Future Works</a:t>
            </a:r>
            <a:endParaRPr sz="9000">
              <a:solidFill>
                <a:srgbClr val="2E3F42"/>
              </a:solidFill>
              <a:latin typeface="Cormorant Garamond Medium"/>
              <a:ea typeface="Cormorant Garamond Medium"/>
              <a:cs typeface="Cormorant Garamond Medium"/>
              <a:sym typeface="Cormorant Garamond Medium"/>
            </a:endParaRPr>
          </a:p>
        </p:txBody>
      </p:sp>
      <p:sp>
        <p:nvSpPr>
          <p:cNvPr id="558" name="Google Shape;558;p52"/>
          <p:cNvSpPr txBox="1"/>
          <p:nvPr/>
        </p:nvSpPr>
        <p:spPr>
          <a:xfrm>
            <a:off x="988650" y="3429000"/>
            <a:ext cx="16310700" cy="2701500"/>
          </a:xfrm>
          <a:prstGeom prst="rect">
            <a:avLst/>
          </a:prstGeom>
          <a:noFill/>
          <a:ln>
            <a:noFill/>
          </a:ln>
        </p:spPr>
        <p:txBody>
          <a:bodyPr anchorCtr="0" anchor="t" bIns="0" lIns="0" spcFirstLastPara="1" rIns="0" wrap="square" tIns="0">
            <a:spAutoFit/>
          </a:bodyPr>
          <a:lstStyle/>
          <a:p>
            <a:pPr indent="-393700" lvl="0" marL="457200" rtl="0" algn="just">
              <a:lnSpc>
                <a:spcPct val="115000"/>
              </a:lnSpc>
              <a:spcBef>
                <a:spcPts val="1200"/>
              </a:spcBef>
              <a:spcAft>
                <a:spcPts val="0"/>
              </a:spcAft>
              <a:buClr>
                <a:srgbClr val="334147"/>
              </a:buClr>
              <a:buSzPts val="2600"/>
              <a:buFont typeface="Raleway"/>
              <a:buChar char="▫"/>
            </a:pPr>
            <a:r>
              <a:rPr lang="en-US" sz="2600">
                <a:solidFill>
                  <a:srgbClr val="334147"/>
                </a:solidFill>
                <a:latin typeface="Raleway"/>
                <a:ea typeface="Raleway"/>
                <a:cs typeface="Raleway"/>
                <a:sym typeface="Raleway"/>
              </a:rPr>
              <a:t>Upon the approval of the paper we are working </a:t>
            </a:r>
            <a:r>
              <a:rPr lang="en-US" sz="2600">
                <a:solidFill>
                  <a:srgbClr val="334147"/>
                </a:solidFill>
                <a:latin typeface="Raleway"/>
                <a:ea typeface="Raleway"/>
                <a:cs typeface="Raleway"/>
                <a:sym typeface="Raleway"/>
              </a:rPr>
              <a:t>towards the publishing our project in the Journal of Computational Social Science.</a:t>
            </a:r>
            <a:r>
              <a:rPr lang="en-US" sz="2600">
                <a:solidFill>
                  <a:schemeClr val="dk1"/>
                </a:solidFill>
                <a:latin typeface="Raleway"/>
                <a:ea typeface="Raleway"/>
                <a:cs typeface="Raleway"/>
                <a:sym typeface="Raleway"/>
              </a:rPr>
              <a:t> </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393700" lvl="0" marL="457200" rtl="0" algn="just">
              <a:lnSpc>
                <a:spcPct val="115000"/>
              </a:lnSpc>
              <a:spcBef>
                <a:spcPts val="0"/>
              </a:spcBef>
              <a:spcAft>
                <a:spcPts val="0"/>
              </a:spcAft>
              <a:buClr>
                <a:srgbClr val="334147"/>
              </a:buClr>
              <a:buSzPts val="2600"/>
              <a:buFont typeface="Raleway"/>
              <a:buChar char="▫"/>
            </a:pPr>
            <a:r>
              <a:rPr lang="en-US" sz="2600">
                <a:solidFill>
                  <a:srgbClr val="334147"/>
                </a:solidFill>
                <a:latin typeface="Raleway"/>
                <a:ea typeface="Raleway"/>
                <a:cs typeface="Raleway"/>
                <a:sym typeface="Raleway"/>
              </a:rPr>
              <a:t>We are planning to automate the initial part of data collection and transcription.</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393700" lvl="0" marL="457200" rtl="0" algn="just">
              <a:lnSpc>
                <a:spcPct val="115000"/>
              </a:lnSpc>
              <a:spcBef>
                <a:spcPts val="0"/>
              </a:spcBef>
              <a:spcAft>
                <a:spcPts val="0"/>
              </a:spcAft>
              <a:buClr>
                <a:srgbClr val="334147"/>
              </a:buClr>
              <a:buSzPts val="2600"/>
              <a:buFont typeface="Raleway"/>
              <a:buChar char="▫"/>
            </a:pPr>
            <a:r>
              <a:rPr lang="en-US" sz="2600">
                <a:solidFill>
                  <a:srgbClr val="334147"/>
                </a:solidFill>
                <a:latin typeface="Raleway"/>
                <a:ea typeface="Raleway"/>
                <a:cs typeface="Raleway"/>
                <a:sym typeface="Raleway"/>
              </a:rPr>
              <a:t>We will also try to draft a paper based on the competition results. </a:t>
            </a:r>
            <a:endParaRPr sz="2600">
              <a:solidFill>
                <a:srgbClr val="334147"/>
              </a:solidFill>
              <a:latin typeface="Raleway"/>
              <a:ea typeface="Raleway"/>
              <a:cs typeface="Raleway"/>
              <a:sym typeface="Raleway"/>
            </a:endParaRPr>
          </a:p>
        </p:txBody>
      </p:sp>
      <p:cxnSp>
        <p:nvCxnSpPr>
          <p:cNvPr id="559" name="Google Shape;559;p52"/>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560" name="Google Shape;560;p52"/>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561" name="Google Shape;561;p52"/>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562" name="Google Shape;562;p52"/>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566" name="Shape 566"/>
        <p:cNvGrpSpPr/>
        <p:nvPr/>
      </p:nvGrpSpPr>
      <p:grpSpPr>
        <a:xfrm>
          <a:off x="0" y="0"/>
          <a:ext cx="0" cy="0"/>
          <a:chOff x="0" y="0"/>
          <a:chExt cx="0" cy="0"/>
        </a:xfrm>
      </p:grpSpPr>
      <p:grpSp>
        <p:nvGrpSpPr>
          <p:cNvPr id="567" name="Google Shape;567;p53"/>
          <p:cNvGrpSpPr/>
          <p:nvPr/>
        </p:nvGrpSpPr>
        <p:grpSpPr>
          <a:xfrm>
            <a:off x="14367944" y="1695215"/>
            <a:ext cx="6865833" cy="6896608"/>
            <a:chOff x="1813" y="0"/>
            <a:chExt cx="809173" cy="812800"/>
          </a:xfrm>
        </p:grpSpPr>
        <p:sp>
          <p:nvSpPr>
            <p:cNvPr id="568" name="Google Shape;568;p5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8D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70" name="Google Shape;570;p53"/>
          <p:cNvGrpSpPr/>
          <p:nvPr/>
        </p:nvGrpSpPr>
        <p:grpSpPr>
          <a:xfrm>
            <a:off x="-3735219" y="1695215"/>
            <a:ext cx="6865833" cy="6896608"/>
            <a:chOff x="1813" y="0"/>
            <a:chExt cx="809173" cy="812800"/>
          </a:xfrm>
        </p:grpSpPr>
        <p:sp>
          <p:nvSpPr>
            <p:cNvPr id="571" name="Google Shape;571;p5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8D3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573" name="Google Shape;573;p53"/>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574" name="Google Shape;574;p53"/>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sp>
        <p:nvSpPr>
          <p:cNvPr id="575" name="Google Shape;575;p53"/>
          <p:cNvSpPr txBox="1"/>
          <p:nvPr/>
        </p:nvSpPr>
        <p:spPr>
          <a:xfrm>
            <a:off x="0" y="3400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Reference</a:t>
            </a:r>
            <a:endParaRPr b="0" i="0" sz="1400" u="none" cap="none" strike="noStrike">
              <a:solidFill>
                <a:srgbClr val="000000"/>
              </a:solidFill>
              <a:latin typeface="Arial"/>
              <a:ea typeface="Arial"/>
              <a:cs typeface="Arial"/>
              <a:sym typeface="Arial"/>
            </a:endParaRPr>
          </a:p>
        </p:txBody>
      </p:sp>
      <p:sp>
        <p:nvSpPr>
          <p:cNvPr id="576" name="Google Shape;576;p53"/>
          <p:cNvSpPr txBox="1"/>
          <p:nvPr/>
        </p:nvSpPr>
        <p:spPr>
          <a:xfrm>
            <a:off x="587263" y="2054250"/>
            <a:ext cx="17126700" cy="7393500"/>
          </a:xfrm>
          <a:prstGeom prst="rect">
            <a:avLst/>
          </a:prstGeom>
          <a:noFill/>
          <a:ln>
            <a:noFill/>
          </a:ln>
        </p:spPr>
        <p:txBody>
          <a:bodyPr anchorCtr="0" anchor="t" bIns="0" lIns="0" spcFirstLastPara="1" rIns="0" wrap="square" tIns="0">
            <a:spAutoFit/>
          </a:bodyPr>
          <a:lstStyle/>
          <a:p>
            <a:pPr indent="-387350" lvl="0" marL="457200" rtl="0" algn="l">
              <a:lnSpc>
                <a:spcPct val="90000"/>
              </a:lnSpc>
              <a:spcBef>
                <a:spcPts val="1000"/>
              </a:spcBef>
              <a:spcAft>
                <a:spcPts val="0"/>
              </a:spcAft>
              <a:buClr>
                <a:srgbClr val="334147"/>
              </a:buClr>
              <a:buSzPts val="2500"/>
              <a:buFont typeface="Raleway Light"/>
              <a:buChar char="▫"/>
            </a:pPr>
            <a:r>
              <a:rPr lang="en-US" sz="2300">
                <a:solidFill>
                  <a:srgbClr val="334147"/>
                </a:solidFill>
                <a:latin typeface="Raleway"/>
                <a:ea typeface="Raleway"/>
                <a:cs typeface="Raleway"/>
                <a:sym typeface="Raleway"/>
              </a:rPr>
              <a:t>[1] E. W. Pamungkas, V. Basile, and V. Patti, “Towards multidomain and multilingual abusive language detection: a survey,” Personal and Ubiquitous Computing, Aug. 2021, doi: 10.1007/s00779-021-01609-1.</a:t>
            </a:r>
            <a:br>
              <a:rPr lang="en-US" sz="2300">
                <a:solidFill>
                  <a:srgbClr val="334147"/>
                </a:solidFill>
                <a:latin typeface="Raleway"/>
                <a:ea typeface="Raleway"/>
                <a:cs typeface="Raleway"/>
                <a:sym typeface="Raleway"/>
              </a:rPr>
            </a:br>
            <a:endParaRPr sz="2300">
              <a:solidFill>
                <a:srgbClr val="334147"/>
              </a:solidFill>
              <a:latin typeface="Raleway"/>
              <a:ea typeface="Raleway"/>
              <a:cs typeface="Raleway"/>
              <a:sym typeface="Raleway"/>
            </a:endParaRPr>
          </a:p>
          <a:p>
            <a:pPr indent="-387350" lvl="0" marL="457200" rtl="0" algn="l">
              <a:lnSpc>
                <a:spcPct val="90000"/>
              </a:lnSpc>
              <a:spcBef>
                <a:spcPts val="0"/>
              </a:spcBef>
              <a:spcAft>
                <a:spcPts val="0"/>
              </a:spcAft>
              <a:buClr>
                <a:srgbClr val="334147"/>
              </a:buClr>
              <a:buSzPts val="2500"/>
              <a:buFont typeface="Raleway Light"/>
              <a:buChar char="▫"/>
            </a:pPr>
            <a:r>
              <a:rPr lang="en-US" sz="2300">
                <a:solidFill>
                  <a:srgbClr val="334147"/>
                </a:solidFill>
                <a:latin typeface="Raleway"/>
                <a:ea typeface="Raleway"/>
                <a:cs typeface="Raleway"/>
                <a:sym typeface="Raleway"/>
              </a:rPr>
              <a:t>[2] Chakravarthi, Bharathi Raja et al., “DravidianMultiModality: A Dataset for Multi-modal Sentiment Analysis in Tamil and Malayalam,” arXiv.org, 2021, doi: 10.48550/arXiv.2106.04853.</a:t>
            </a:r>
            <a:endParaRPr sz="2300">
              <a:solidFill>
                <a:srgbClr val="334147"/>
              </a:solidFill>
              <a:latin typeface="Raleway"/>
              <a:ea typeface="Raleway"/>
              <a:cs typeface="Raleway"/>
              <a:sym typeface="Raleway"/>
            </a:endParaRPr>
          </a:p>
          <a:p>
            <a:pPr indent="0" lvl="0" marL="457200" rtl="0" algn="l">
              <a:lnSpc>
                <a:spcPct val="90000"/>
              </a:lnSpc>
              <a:spcBef>
                <a:spcPts val="1000"/>
              </a:spcBef>
              <a:spcAft>
                <a:spcPts val="0"/>
              </a:spcAft>
              <a:buNone/>
            </a:pPr>
            <a:r>
              <a:t/>
            </a:r>
            <a:endParaRPr sz="2300">
              <a:solidFill>
                <a:srgbClr val="334147"/>
              </a:solidFill>
              <a:latin typeface="Raleway"/>
              <a:ea typeface="Raleway"/>
              <a:cs typeface="Raleway"/>
              <a:sym typeface="Raleway"/>
            </a:endParaRPr>
          </a:p>
          <a:p>
            <a:pPr indent="-374650" lvl="0" marL="457200" rtl="0" algn="l">
              <a:lnSpc>
                <a:spcPct val="90000"/>
              </a:lnSpc>
              <a:spcBef>
                <a:spcPts val="1000"/>
              </a:spcBef>
              <a:spcAft>
                <a:spcPts val="0"/>
              </a:spcAft>
              <a:buClr>
                <a:srgbClr val="334147"/>
              </a:buClr>
              <a:buSzPts val="2300"/>
              <a:buFont typeface="Raleway"/>
              <a:buChar char="▫"/>
            </a:pPr>
            <a:r>
              <a:rPr lang="en-US" sz="2300">
                <a:solidFill>
                  <a:srgbClr val="334147"/>
                </a:solidFill>
                <a:latin typeface="Raleway"/>
                <a:ea typeface="Raleway"/>
                <a:cs typeface="Raleway"/>
                <a:sym typeface="Raleway"/>
              </a:rPr>
              <a:t>[3] R. Sharon, H. Shah, D. Mukherjee, and V. Gupta, “Multilingual and Multimodal Abuse Detection,” arXiv.org, 2022, doi: https://doi.org/10.48550/arXiv.2204.02263.</a:t>
            </a:r>
            <a:endParaRPr sz="2300">
              <a:solidFill>
                <a:srgbClr val="334147"/>
              </a:solidFill>
              <a:latin typeface="Raleway"/>
              <a:ea typeface="Raleway"/>
              <a:cs typeface="Raleway"/>
              <a:sym typeface="Raleway"/>
            </a:endParaRPr>
          </a:p>
          <a:p>
            <a:pPr indent="0" lvl="0" marL="457200" rtl="0" algn="l">
              <a:lnSpc>
                <a:spcPct val="90000"/>
              </a:lnSpc>
              <a:spcBef>
                <a:spcPts val="1000"/>
              </a:spcBef>
              <a:spcAft>
                <a:spcPts val="0"/>
              </a:spcAft>
              <a:buNone/>
            </a:pPr>
            <a:r>
              <a:t/>
            </a:r>
            <a:endParaRPr sz="2300">
              <a:solidFill>
                <a:srgbClr val="334147"/>
              </a:solidFill>
              <a:latin typeface="Raleway"/>
              <a:ea typeface="Raleway"/>
              <a:cs typeface="Raleway"/>
              <a:sym typeface="Raleway"/>
            </a:endParaRPr>
          </a:p>
          <a:p>
            <a:pPr indent="-387350" lvl="0" marL="457200" rtl="0" algn="l">
              <a:lnSpc>
                <a:spcPct val="90000"/>
              </a:lnSpc>
              <a:spcBef>
                <a:spcPts val="1000"/>
              </a:spcBef>
              <a:spcAft>
                <a:spcPts val="0"/>
              </a:spcAft>
              <a:buClr>
                <a:srgbClr val="334147"/>
              </a:buClr>
              <a:buSzPts val="2500"/>
              <a:buFont typeface="Raleway Light"/>
              <a:buChar char="▫"/>
            </a:pPr>
            <a:r>
              <a:rPr lang="en-US" sz="2300">
                <a:solidFill>
                  <a:srgbClr val="334147"/>
                </a:solidFill>
                <a:latin typeface="Raleway"/>
                <a:ea typeface="Raleway"/>
                <a:cs typeface="Raleway"/>
                <a:sym typeface="Raleway"/>
              </a:rPr>
              <a:t>[4] Nasehatul Mustakim, Nusratul Jannat, Md. Maruf Hasan, and M. Hoque, “CUET-NLP@DravidianLangTech-ACL2022: Exploiting Textual Features to Classify Sentiment of Multimodal Movie...,” </a:t>
            </a:r>
            <a:r>
              <a:rPr i="1" lang="en-US" sz="2300">
                <a:solidFill>
                  <a:srgbClr val="334147"/>
                </a:solidFill>
                <a:latin typeface="Raleway"/>
                <a:ea typeface="Raleway"/>
                <a:cs typeface="Raleway"/>
                <a:sym typeface="Raleway"/>
              </a:rPr>
              <a:t>ResearchGate</a:t>
            </a:r>
            <a:r>
              <a:rPr lang="en-US" sz="2300">
                <a:solidFill>
                  <a:srgbClr val="334147"/>
                </a:solidFill>
                <a:latin typeface="Raleway"/>
                <a:ea typeface="Raleway"/>
                <a:cs typeface="Raleway"/>
                <a:sym typeface="Raleway"/>
              </a:rPr>
              <a:t>, Aug. 12, 2022. https://www.researchgate.net/publication/362644630_CUET-NLPDravidianLangTech-ACL2022_Exploiting_Textual_Features_to_Classify_Sentiment_of_Multimodal_Movie_Reviews (accessed Aug. 28, 2022).</a:t>
            </a:r>
            <a:br>
              <a:rPr lang="en-US" sz="2300">
                <a:solidFill>
                  <a:srgbClr val="334147"/>
                </a:solidFill>
                <a:latin typeface="Raleway"/>
                <a:ea typeface="Raleway"/>
                <a:cs typeface="Raleway"/>
                <a:sym typeface="Raleway"/>
              </a:rPr>
            </a:br>
            <a:endParaRPr sz="2300">
              <a:solidFill>
                <a:srgbClr val="334147"/>
              </a:solidFill>
              <a:latin typeface="Raleway"/>
              <a:ea typeface="Raleway"/>
              <a:cs typeface="Raleway"/>
              <a:sym typeface="Raleway"/>
            </a:endParaRPr>
          </a:p>
          <a:p>
            <a:pPr indent="-387350" lvl="0" marL="457200" rtl="0" algn="l">
              <a:lnSpc>
                <a:spcPct val="90000"/>
              </a:lnSpc>
              <a:spcBef>
                <a:spcPts val="0"/>
              </a:spcBef>
              <a:spcAft>
                <a:spcPts val="0"/>
              </a:spcAft>
              <a:buClr>
                <a:srgbClr val="334147"/>
              </a:buClr>
              <a:buSzPts val="2500"/>
              <a:buFont typeface="Raleway Light"/>
              <a:buChar char="▫"/>
            </a:pPr>
            <a:r>
              <a:rPr lang="en-US" sz="2300">
                <a:solidFill>
                  <a:srgbClr val="334147"/>
                </a:solidFill>
                <a:latin typeface="Raleway"/>
                <a:ea typeface="Raleway"/>
                <a:cs typeface="Raleway"/>
                <a:sym typeface="Raleway"/>
              </a:rPr>
              <a:t>[5] V. Lopes, A. Gaspar, L. A. Alexandre, and J. Cordeiro, “An AutoML-based Approach to Multimodal Image Sentiment Analysis,” 2021 International Joint Conference on Neural Networks (IJCNN), Jul. 2021, doi: 10.1109/ijcnn52387.2021.9533552.</a:t>
            </a:r>
            <a:br>
              <a:rPr lang="en-US" sz="2300">
                <a:solidFill>
                  <a:srgbClr val="334147"/>
                </a:solidFill>
                <a:latin typeface="Raleway"/>
                <a:ea typeface="Raleway"/>
                <a:cs typeface="Raleway"/>
                <a:sym typeface="Raleway"/>
              </a:rPr>
            </a:br>
            <a:endParaRPr sz="2300">
              <a:solidFill>
                <a:srgbClr val="334147"/>
              </a:solidFill>
              <a:latin typeface="Raleway"/>
              <a:ea typeface="Raleway"/>
              <a:cs typeface="Raleway"/>
              <a:sym typeface="Raleway"/>
            </a:endParaRPr>
          </a:p>
          <a:p>
            <a:pPr indent="-387350" lvl="0" marL="457200" rtl="0" algn="l">
              <a:lnSpc>
                <a:spcPct val="90000"/>
              </a:lnSpc>
              <a:spcBef>
                <a:spcPts val="0"/>
              </a:spcBef>
              <a:spcAft>
                <a:spcPts val="0"/>
              </a:spcAft>
              <a:buClr>
                <a:srgbClr val="334147"/>
              </a:buClr>
              <a:buSzPts val="2500"/>
              <a:buFont typeface="Raleway Light"/>
              <a:buChar char="▫"/>
            </a:pPr>
            <a:r>
              <a:rPr lang="en-US" sz="2300">
                <a:solidFill>
                  <a:srgbClr val="334147"/>
                </a:solidFill>
                <a:latin typeface="Raleway"/>
                <a:ea typeface="Raleway"/>
                <a:cs typeface="Raleway"/>
                <a:sym typeface="Raleway"/>
              </a:rPr>
              <a:t>[6]S. A. Abdu, A. H. Yousef, and A. Salem, “Multimodal Video Sentiment Analysis Using Deep Learning Approaches, a Survey,” Information Fusion, vol. 76, pp. 204–226, Dec. 2021, doi: 10.1016/j.inffus.2021.06.003.</a:t>
            </a:r>
            <a:endParaRPr sz="2300">
              <a:solidFill>
                <a:srgbClr val="334147"/>
              </a:solidFill>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D6C6D"/>
        </a:solidFill>
      </p:bgPr>
    </p:bg>
    <p:spTree>
      <p:nvGrpSpPr>
        <p:cNvPr id="580" name="Shape 580"/>
        <p:cNvGrpSpPr/>
        <p:nvPr/>
      </p:nvGrpSpPr>
      <p:grpSpPr>
        <a:xfrm>
          <a:off x="0" y="0"/>
          <a:ext cx="0" cy="0"/>
          <a:chOff x="0" y="0"/>
          <a:chExt cx="0" cy="0"/>
        </a:xfrm>
      </p:grpSpPr>
      <p:cxnSp>
        <p:nvCxnSpPr>
          <p:cNvPr id="581" name="Google Shape;581;p54"/>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582" name="Google Shape;582;p54"/>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sp>
        <p:nvSpPr>
          <p:cNvPr id="583" name="Google Shape;583;p54"/>
          <p:cNvSpPr txBox="1"/>
          <p:nvPr/>
        </p:nvSpPr>
        <p:spPr>
          <a:xfrm>
            <a:off x="1" y="4431750"/>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16000"/>
              </a:lnSpc>
              <a:spcBef>
                <a:spcPts val="0"/>
              </a:spcBef>
              <a:spcAft>
                <a:spcPts val="0"/>
              </a:spcAft>
              <a:buClr>
                <a:srgbClr val="000000"/>
              </a:buClr>
              <a:buSzPts val="9000"/>
              <a:buFont typeface="Arial"/>
              <a:buNone/>
            </a:pPr>
            <a:r>
              <a:rPr lang="en-US" sz="9000">
                <a:solidFill>
                  <a:srgbClr val="D8DEDF"/>
                </a:solidFill>
                <a:latin typeface="Cormorant Garamond Medium"/>
                <a:ea typeface="Cormorant Garamond Medium"/>
                <a:cs typeface="Cormorant Garamond Medium"/>
                <a:sym typeface="Cormorant Garamond Medium"/>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165" name="Shape 165"/>
        <p:cNvGrpSpPr/>
        <p:nvPr/>
      </p:nvGrpSpPr>
      <p:grpSpPr>
        <a:xfrm>
          <a:off x="0" y="0"/>
          <a:ext cx="0" cy="0"/>
          <a:chOff x="0" y="0"/>
          <a:chExt cx="0" cy="0"/>
        </a:xfrm>
      </p:grpSpPr>
      <p:sp>
        <p:nvSpPr>
          <p:cNvPr id="166" name="Google Shape;166;p17"/>
          <p:cNvSpPr txBox="1"/>
          <p:nvPr/>
        </p:nvSpPr>
        <p:spPr>
          <a:xfrm>
            <a:off x="-21450" y="47097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Problem Statement</a:t>
            </a:r>
            <a:endParaRPr b="0" i="0" sz="1400" u="none" cap="none" strike="noStrike">
              <a:solidFill>
                <a:srgbClr val="000000"/>
              </a:solidFill>
              <a:latin typeface="Arial"/>
              <a:ea typeface="Arial"/>
              <a:cs typeface="Arial"/>
              <a:sym typeface="Arial"/>
            </a:endParaRPr>
          </a:p>
        </p:txBody>
      </p:sp>
      <p:sp>
        <p:nvSpPr>
          <p:cNvPr id="167" name="Google Shape;167;p17"/>
          <p:cNvSpPr txBox="1"/>
          <p:nvPr/>
        </p:nvSpPr>
        <p:spPr>
          <a:xfrm>
            <a:off x="901350" y="2400775"/>
            <a:ext cx="16442400" cy="7040400"/>
          </a:xfrm>
          <a:prstGeom prst="rect">
            <a:avLst/>
          </a:prstGeom>
          <a:noFill/>
          <a:ln>
            <a:noFill/>
          </a:ln>
        </p:spPr>
        <p:txBody>
          <a:bodyPr anchorCtr="0" anchor="t" bIns="0" lIns="0" spcFirstLastPara="1" rIns="0" wrap="square" tIns="0">
            <a:spAutoFit/>
          </a:bodyPr>
          <a:lstStyle/>
          <a:p>
            <a:pPr indent="-393700" lvl="0" marL="457200" rtl="0" algn="just">
              <a:spcBef>
                <a:spcPts val="0"/>
              </a:spcBef>
              <a:spcAft>
                <a:spcPts val="0"/>
              </a:spcAft>
              <a:buClr>
                <a:srgbClr val="2E3F42"/>
              </a:buClr>
              <a:buSzPts val="2600"/>
              <a:buFont typeface="Raleway"/>
              <a:buChar char="▫"/>
            </a:pPr>
            <a:r>
              <a:rPr lang="en-US" sz="2600">
                <a:solidFill>
                  <a:srgbClr val="334147"/>
                </a:solidFill>
                <a:latin typeface="Raleway"/>
                <a:ea typeface="Raleway"/>
                <a:cs typeface="Raleway"/>
                <a:sym typeface="Raleway"/>
              </a:rPr>
              <a:t>Abusive language is becoming a pertinent problem because, People use different modes of content in social media platforms such as Instagram, Facebook, Twitter and YouTube. </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393700" lvl="0" marL="457200" rtl="0" algn="just">
              <a:spcBef>
                <a:spcPts val="0"/>
              </a:spcBef>
              <a:spcAft>
                <a:spcPts val="0"/>
              </a:spcAft>
              <a:buClr>
                <a:srgbClr val="2E3F42"/>
              </a:buClr>
              <a:buSzPts val="2600"/>
              <a:buFont typeface="Raleway"/>
              <a:buChar char="▫"/>
            </a:pPr>
            <a:r>
              <a:rPr lang="en-US" sz="2600">
                <a:solidFill>
                  <a:srgbClr val="334147"/>
                </a:solidFill>
                <a:latin typeface="Raleway"/>
                <a:ea typeface="Raleway"/>
                <a:cs typeface="Raleway"/>
                <a:sym typeface="Raleway"/>
              </a:rPr>
              <a:t>Many people all around the world share their reviews, opinions and videos through online platforms in different modalities such as text, audio and video. </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393700" lvl="0" marL="457200" rtl="0" algn="just">
              <a:spcBef>
                <a:spcPts val="0"/>
              </a:spcBef>
              <a:spcAft>
                <a:spcPts val="0"/>
              </a:spcAft>
              <a:buClr>
                <a:srgbClr val="2E3F42"/>
              </a:buClr>
              <a:buSzPts val="2600"/>
              <a:buFont typeface="Raleway"/>
              <a:buChar char="▫"/>
            </a:pPr>
            <a:r>
              <a:rPr lang="en-US" sz="2600">
                <a:solidFill>
                  <a:srgbClr val="334147"/>
                </a:solidFill>
                <a:latin typeface="Raleway"/>
                <a:ea typeface="Raleway"/>
                <a:cs typeface="Raleway"/>
                <a:sym typeface="Raleway"/>
              </a:rPr>
              <a:t>These types of modalities of data are too difficult to process and analyse because of ambiguity and anonymity.</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393700" lvl="0" marL="457200" rtl="0" algn="just">
              <a:spcBef>
                <a:spcPts val="0"/>
              </a:spcBef>
              <a:spcAft>
                <a:spcPts val="0"/>
              </a:spcAft>
              <a:buClr>
                <a:srgbClr val="2E3F42"/>
              </a:buClr>
              <a:buSzPts val="2600"/>
              <a:buFont typeface="Raleway"/>
              <a:buChar char="▫"/>
            </a:pPr>
            <a:r>
              <a:rPr lang="en-US" sz="2600">
                <a:solidFill>
                  <a:srgbClr val="334147"/>
                </a:solidFill>
                <a:latin typeface="Raleway"/>
                <a:ea typeface="Raleway"/>
                <a:cs typeface="Raleway"/>
                <a:sym typeface="Raleway"/>
              </a:rPr>
              <a:t>It is easy to connect globally with less effort. This is taken as an advantage and exploits the harmful content such as hate or offensive speech or in other forms of abusive language.</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393700" lvl="0" marL="457200" rtl="0" algn="just">
              <a:spcBef>
                <a:spcPts val="800"/>
              </a:spcBef>
              <a:spcAft>
                <a:spcPts val="0"/>
              </a:spcAft>
              <a:buClr>
                <a:srgbClr val="2E3F42"/>
              </a:buClr>
              <a:buSzPts val="2600"/>
              <a:buFont typeface="Raleway"/>
              <a:buChar char="▫"/>
            </a:pPr>
            <a:r>
              <a:rPr lang="en-US" sz="2600">
                <a:solidFill>
                  <a:srgbClr val="334147"/>
                </a:solidFill>
                <a:latin typeface="Raleway"/>
                <a:ea typeface="Raleway"/>
                <a:cs typeface="Raleway"/>
                <a:sym typeface="Raleway"/>
              </a:rPr>
              <a:t>Till date, only user report mechanisms have been implemented in platforms like Twitter. These measures are not a scalable and long-term solution to this problem.</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393700" lvl="0" marL="457200" rtl="0" algn="just">
              <a:lnSpc>
                <a:spcPct val="107916"/>
              </a:lnSpc>
              <a:spcBef>
                <a:spcPts val="800"/>
              </a:spcBef>
              <a:spcAft>
                <a:spcPts val="800"/>
              </a:spcAft>
              <a:buClr>
                <a:srgbClr val="2E3F42"/>
              </a:buClr>
              <a:buSzPts val="2600"/>
              <a:buFont typeface="Raleway"/>
              <a:buChar char="▫"/>
            </a:pPr>
            <a:r>
              <a:rPr lang="en-US" sz="2600">
                <a:solidFill>
                  <a:srgbClr val="334147"/>
                </a:solidFill>
                <a:latin typeface="Raleway"/>
                <a:ea typeface="Raleway"/>
                <a:cs typeface="Raleway"/>
                <a:sym typeface="Raleway"/>
              </a:rPr>
              <a:t>Our dataset contains videos taken from You Tube and manually labelled as Abusive or Non-Abusive. The transcript of the video is also manually created in Tamil.</a:t>
            </a:r>
            <a:endParaRPr sz="2600">
              <a:solidFill>
                <a:srgbClr val="334147"/>
              </a:solidFill>
              <a:latin typeface="Raleway"/>
              <a:ea typeface="Raleway"/>
              <a:cs typeface="Raleway"/>
              <a:sym typeface="Raleway"/>
            </a:endParaRPr>
          </a:p>
        </p:txBody>
      </p:sp>
      <p:cxnSp>
        <p:nvCxnSpPr>
          <p:cNvPr id="168" name="Google Shape;168;p17"/>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169" name="Google Shape;169;p17"/>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170" name="Google Shape;170;p17"/>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171" name="Google Shape;171;p17"/>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175" name="Shape 175"/>
        <p:cNvGrpSpPr/>
        <p:nvPr/>
      </p:nvGrpSpPr>
      <p:grpSpPr>
        <a:xfrm>
          <a:off x="0" y="0"/>
          <a:ext cx="0" cy="0"/>
          <a:chOff x="0" y="0"/>
          <a:chExt cx="0" cy="0"/>
        </a:xfrm>
      </p:grpSpPr>
      <p:cxnSp>
        <p:nvCxnSpPr>
          <p:cNvPr id="176" name="Google Shape;176;p18"/>
          <p:cNvCxnSpPr/>
          <p:nvPr/>
        </p:nvCxnSpPr>
        <p:spPr>
          <a:xfrm>
            <a:off x="0" y="315973"/>
            <a:ext cx="18288000" cy="0"/>
          </a:xfrm>
          <a:prstGeom prst="straightConnector1">
            <a:avLst/>
          </a:prstGeom>
          <a:noFill/>
          <a:ln cap="flat" cmpd="sng" w="38100">
            <a:solidFill>
              <a:srgbClr val="2E3F42"/>
            </a:solidFill>
            <a:prstDash val="solid"/>
            <a:round/>
            <a:headEnd len="sm" w="sm" type="none"/>
            <a:tailEnd len="sm" w="sm" type="none"/>
          </a:ln>
        </p:spPr>
      </p:cxnSp>
      <p:cxnSp>
        <p:nvCxnSpPr>
          <p:cNvPr id="177" name="Google Shape;177;p18"/>
          <p:cNvCxnSpPr/>
          <p:nvPr/>
        </p:nvCxnSpPr>
        <p:spPr>
          <a:xfrm rot="5400000">
            <a:off x="6840621" y="512445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178" name="Google Shape;178;p18"/>
          <p:cNvCxnSpPr/>
          <p:nvPr/>
        </p:nvCxnSpPr>
        <p:spPr>
          <a:xfrm>
            <a:off x="0" y="9932927"/>
            <a:ext cx="18288000" cy="0"/>
          </a:xfrm>
          <a:prstGeom prst="straightConnector1">
            <a:avLst/>
          </a:prstGeom>
          <a:noFill/>
          <a:ln cap="flat" cmpd="sng" w="38100">
            <a:solidFill>
              <a:srgbClr val="2E3F42"/>
            </a:solidFill>
            <a:prstDash val="solid"/>
            <a:round/>
            <a:headEnd len="sm" w="sm" type="none"/>
            <a:tailEnd len="sm" w="sm" type="none"/>
          </a:ln>
        </p:spPr>
      </p:cxnSp>
      <p:grpSp>
        <p:nvGrpSpPr>
          <p:cNvPr id="179" name="Google Shape;179;p18"/>
          <p:cNvGrpSpPr/>
          <p:nvPr/>
        </p:nvGrpSpPr>
        <p:grpSpPr>
          <a:xfrm>
            <a:off x="10739590" y="4778835"/>
            <a:ext cx="2450985" cy="2461971"/>
            <a:chOff x="1813" y="0"/>
            <a:chExt cx="809173" cy="812800"/>
          </a:xfrm>
        </p:grpSpPr>
        <p:sp>
          <p:nvSpPr>
            <p:cNvPr id="180" name="Google Shape;180;p18"/>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DEDF"/>
            </a:solidFill>
            <a:ln cap="flat" cmpd="sng" w="38100">
              <a:solidFill>
                <a:srgbClr val="2E3F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18"/>
          <p:cNvSpPr txBox="1"/>
          <p:nvPr/>
        </p:nvSpPr>
        <p:spPr>
          <a:xfrm>
            <a:off x="10410746" y="4572938"/>
            <a:ext cx="3108600" cy="2306400"/>
          </a:xfrm>
          <a:prstGeom prst="rect">
            <a:avLst/>
          </a:prstGeom>
          <a:noFill/>
          <a:ln>
            <a:noFill/>
          </a:ln>
        </p:spPr>
        <p:txBody>
          <a:bodyPr anchorCtr="0" anchor="t" bIns="0" lIns="0" spcFirstLastPara="1" rIns="0" wrap="square" tIns="0">
            <a:spAutoFit/>
          </a:bodyPr>
          <a:lstStyle/>
          <a:p>
            <a:pPr indent="0" lvl="0" marL="0" marR="0" rtl="0" algn="ctr">
              <a:lnSpc>
                <a:spcPct val="116003"/>
              </a:lnSpc>
              <a:spcBef>
                <a:spcPts val="0"/>
              </a:spcBef>
              <a:spcAft>
                <a:spcPts val="0"/>
              </a:spcAft>
              <a:buClr>
                <a:srgbClr val="000000"/>
              </a:buClr>
              <a:buSzPts val="14984"/>
              <a:buFont typeface="Arial"/>
              <a:buNone/>
            </a:pPr>
            <a:r>
              <a:rPr b="1" i="0" lang="en-US" sz="14984" u="none" cap="none" strike="noStrike">
                <a:solidFill>
                  <a:srgbClr val="2E3F42"/>
                </a:solidFill>
                <a:latin typeface="Cormorant Garamond"/>
                <a:ea typeface="Cormorant Garamond"/>
                <a:cs typeface="Cormorant Garamond"/>
                <a:sym typeface="Cormorant Garamond"/>
              </a:rPr>
              <a:t>0</a:t>
            </a:r>
            <a:r>
              <a:rPr b="1" lang="en-US" sz="14984">
                <a:solidFill>
                  <a:srgbClr val="2E3F42"/>
                </a:solidFill>
                <a:latin typeface="Cormorant Garamond"/>
                <a:ea typeface="Cormorant Garamond"/>
                <a:cs typeface="Cormorant Garamond"/>
                <a:sym typeface="Cormorant Garamond"/>
              </a:rPr>
              <a:t>2</a:t>
            </a:r>
            <a:endParaRPr b="0" i="0" sz="1400" u="none" cap="none" strike="noStrike">
              <a:solidFill>
                <a:srgbClr val="000000"/>
              </a:solidFill>
              <a:latin typeface="Arial"/>
              <a:ea typeface="Arial"/>
              <a:cs typeface="Arial"/>
              <a:sym typeface="Arial"/>
            </a:endParaRPr>
          </a:p>
        </p:txBody>
      </p:sp>
      <p:sp>
        <p:nvSpPr>
          <p:cNvPr id="183" name="Google Shape;183;p18"/>
          <p:cNvSpPr txBox="1"/>
          <p:nvPr/>
        </p:nvSpPr>
        <p:spPr>
          <a:xfrm>
            <a:off x="800641" y="5317124"/>
            <a:ext cx="9144000" cy="1385400"/>
          </a:xfrm>
          <a:prstGeom prst="rect">
            <a:avLst/>
          </a:prstGeom>
          <a:noFill/>
          <a:ln>
            <a:noFill/>
          </a:ln>
        </p:spPr>
        <p:txBody>
          <a:bodyPr anchorCtr="0" anchor="t" bIns="0" lIns="0" spcFirstLastPara="1" rIns="0" wrap="square" tIns="0">
            <a:spAutoFit/>
          </a:bodyPr>
          <a:lstStyle/>
          <a:p>
            <a:pPr indent="0" lvl="0" marL="0" rtl="0" algn="l">
              <a:lnSpc>
                <a:spcPct val="116004"/>
              </a:lnSpc>
              <a:spcBef>
                <a:spcPts val="0"/>
              </a:spcBef>
              <a:spcAft>
                <a:spcPts val="0"/>
              </a:spcAft>
              <a:buClr>
                <a:schemeClr val="dk1"/>
              </a:buClr>
              <a:buSzPts val="3299"/>
              <a:buFont typeface="Arial"/>
              <a:buNone/>
            </a:pPr>
            <a:r>
              <a:rPr b="1" lang="en-US" sz="9000">
                <a:solidFill>
                  <a:srgbClr val="2E3F42"/>
                </a:solidFill>
                <a:latin typeface="Cormorant Garamond"/>
                <a:ea typeface="Cormorant Garamond"/>
                <a:cs typeface="Cormorant Garamond"/>
                <a:sym typeface="Cormorant Garamond"/>
              </a:rPr>
              <a:t>Objectives</a:t>
            </a:r>
            <a:endParaRPr b="0" i="0" sz="9000" u="none" cap="none" strike="noStrike">
              <a:solidFill>
                <a:srgbClr val="2E3F4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187" name="Shape 187"/>
        <p:cNvGrpSpPr/>
        <p:nvPr/>
      </p:nvGrpSpPr>
      <p:grpSpPr>
        <a:xfrm>
          <a:off x="0" y="0"/>
          <a:ext cx="0" cy="0"/>
          <a:chOff x="0" y="0"/>
          <a:chExt cx="0" cy="0"/>
        </a:xfrm>
      </p:grpSpPr>
      <p:sp>
        <p:nvSpPr>
          <p:cNvPr id="188" name="Google Shape;188;p19"/>
          <p:cNvSpPr txBox="1"/>
          <p:nvPr/>
        </p:nvSpPr>
        <p:spPr>
          <a:xfrm>
            <a:off x="0" y="3400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Objective</a:t>
            </a:r>
            <a:endParaRPr b="0" i="0" sz="1400" u="none" cap="none" strike="noStrike">
              <a:solidFill>
                <a:srgbClr val="000000"/>
              </a:solidFill>
              <a:latin typeface="Arial"/>
              <a:ea typeface="Arial"/>
              <a:cs typeface="Arial"/>
              <a:sym typeface="Arial"/>
            </a:endParaRPr>
          </a:p>
        </p:txBody>
      </p:sp>
      <p:cxnSp>
        <p:nvCxnSpPr>
          <p:cNvPr id="189" name="Google Shape;189;p19"/>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190" name="Google Shape;190;p19"/>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191" name="Google Shape;191;p19"/>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192" name="Google Shape;192;p19"/>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193" name="Google Shape;193;p19"/>
          <p:cNvSpPr txBox="1"/>
          <p:nvPr/>
        </p:nvSpPr>
        <p:spPr>
          <a:xfrm>
            <a:off x="866850" y="3062850"/>
            <a:ext cx="16554300" cy="4161300"/>
          </a:xfrm>
          <a:prstGeom prst="rect">
            <a:avLst/>
          </a:prstGeom>
          <a:noFill/>
          <a:ln>
            <a:noFill/>
          </a:ln>
        </p:spPr>
        <p:txBody>
          <a:bodyPr anchorCtr="0" anchor="t" bIns="91425" lIns="91425" spcFirstLastPara="1" rIns="91425" wrap="square" tIns="91425">
            <a:normAutofit/>
          </a:bodyPr>
          <a:lstStyle/>
          <a:p>
            <a:pPr indent="-368300" lvl="0" marL="457200" rtl="0" algn="l">
              <a:spcBef>
                <a:spcPts val="0"/>
              </a:spcBef>
              <a:spcAft>
                <a:spcPts val="0"/>
              </a:spcAft>
              <a:buClr>
                <a:srgbClr val="2E3F42"/>
              </a:buClr>
              <a:buSzPts val="2200"/>
              <a:buFont typeface="Raleway"/>
              <a:buAutoNum type="arabicPeriod"/>
            </a:pPr>
            <a:r>
              <a:rPr lang="en-US" sz="2600">
                <a:solidFill>
                  <a:srgbClr val="212121"/>
                </a:solidFill>
                <a:latin typeface="Raleway"/>
                <a:ea typeface="Raleway"/>
                <a:cs typeface="Raleway"/>
                <a:sym typeface="Raleway"/>
              </a:rPr>
              <a:t>To develop a dataset for multimodal Tamil abusive language detection. </a:t>
            </a:r>
            <a:br>
              <a:rPr lang="en-US" sz="2600">
                <a:solidFill>
                  <a:srgbClr val="212121"/>
                </a:solidFill>
                <a:latin typeface="Raleway"/>
                <a:ea typeface="Raleway"/>
                <a:cs typeface="Raleway"/>
                <a:sym typeface="Raleway"/>
              </a:rPr>
            </a:br>
            <a:endParaRPr sz="2600">
              <a:solidFill>
                <a:srgbClr val="212121"/>
              </a:solidFill>
              <a:latin typeface="Raleway"/>
              <a:ea typeface="Raleway"/>
              <a:cs typeface="Raleway"/>
              <a:sym typeface="Raleway"/>
            </a:endParaRPr>
          </a:p>
          <a:p>
            <a:pPr indent="-368300" lvl="0" marL="457200" rtl="0" algn="l">
              <a:spcBef>
                <a:spcPts val="0"/>
              </a:spcBef>
              <a:spcAft>
                <a:spcPts val="0"/>
              </a:spcAft>
              <a:buClr>
                <a:srgbClr val="2E3F42"/>
              </a:buClr>
              <a:buSzPts val="2200"/>
              <a:buFont typeface="Raleway"/>
              <a:buAutoNum type="arabicPeriod"/>
            </a:pPr>
            <a:r>
              <a:rPr lang="en-US" sz="2600">
                <a:solidFill>
                  <a:srgbClr val="212121"/>
                </a:solidFill>
                <a:latin typeface="Raleway"/>
                <a:ea typeface="Raleway"/>
                <a:cs typeface="Raleway"/>
                <a:sym typeface="Raleway"/>
              </a:rPr>
              <a:t>To develop deep learning based models for detecting videos containing abusive contents by incorporating video, speech and text modalities.</a:t>
            </a:r>
            <a:br>
              <a:rPr lang="en-US" sz="2600">
                <a:solidFill>
                  <a:srgbClr val="212121"/>
                </a:solidFill>
                <a:latin typeface="Raleway"/>
                <a:ea typeface="Raleway"/>
                <a:cs typeface="Raleway"/>
                <a:sym typeface="Raleway"/>
              </a:rPr>
            </a:br>
            <a:endParaRPr sz="2600">
              <a:solidFill>
                <a:srgbClr val="212121"/>
              </a:solidFill>
              <a:latin typeface="Raleway"/>
              <a:ea typeface="Raleway"/>
              <a:cs typeface="Raleway"/>
              <a:sym typeface="Raleway"/>
            </a:endParaRPr>
          </a:p>
          <a:p>
            <a:pPr indent="-368300" lvl="0" marL="457200" rtl="0" algn="l">
              <a:spcBef>
                <a:spcPts val="0"/>
              </a:spcBef>
              <a:spcAft>
                <a:spcPts val="0"/>
              </a:spcAft>
              <a:buClr>
                <a:srgbClr val="2E3F42"/>
              </a:buClr>
              <a:buSzPts val="2200"/>
              <a:buFont typeface="Raleway"/>
              <a:buAutoNum type="arabicPeriod"/>
            </a:pPr>
            <a:r>
              <a:rPr lang="en-US" sz="2600">
                <a:solidFill>
                  <a:srgbClr val="212121"/>
                </a:solidFill>
                <a:latin typeface="Raleway"/>
                <a:ea typeface="Raleway"/>
                <a:cs typeface="Raleway"/>
                <a:sym typeface="Raleway"/>
              </a:rPr>
              <a:t>To compare the performance of different models by considering different combinations of features extracted from three modalities.</a:t>
            </a:r>
            <a:endParaRPr sz="2600">
              <a:solidFill>
                <a:srgbClr val="21212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197" name="Shape 197"/>
        <p:cNvGrpSpPr/>
        <p:nvPr/>
      </p:nvGrpSpPr>
      <p:grpSpPr>
        <a:xfrm>
          <a:off x="0" y="0"/>
          <a:ext cx="0" cy="0"/>
          <a:chOff x="0" y="0"/>
          <a:chExt cx="0" cy="0"/>
        </a:xfrm>
      </p:grpSpPr>
      <p:sp>
        <p:nvSpPr>
          <p:cNvPr id="198" name="Google Shape;198;p20"/>
          <p:cNvSpPr txBox="1"/>
          <p:nvPr/>
        </p:nvSpPr>
        <p:spPr>
          <a:xfrm>
            <a:off x="0" y="340025"/>
            <a:ext cx="18288000" cy="1385400"/>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Clr>
                <a:srgbClr val="000000"/>
              </a:buClr>
              <a:buSzPts val="9000"/>
              <a:buFont typeface="Arial"/>
              <a:buNone/>
            </a:pPr>
            <a:r>
              <a:rPr lang="en-US" sz="9000">
                <a:solidFill>
                  <a:srgbClr val="2E3F42"/>
                </a:solidFill>
                <a:latin typeface="Cormorant Garamond Medium"/>
                <a:ea typeface="Cormorant Garamond Medium"/>
                <a:cs typeface="Cormorant Garamond Medium"/>
                <a:sym typeface="Cormorant Garamond Medium"/>
              </a:rPr>
              <a:t>Dataset Description</a:t>
            </a:r>
            <a:endParaRPr b="0" i="0" sz="1400" u="none" cap="none" strike="noStrike">
              <a:solidFill>
                <a:srgbClr val="000000"/>
              </a:solidFill>
              <a:latin typeface="Arial"/>
              <a:ea typeface="Arial"/>
              <a:cs typeface="Arial"/>
              <a:sym typeface="Arial"/>
            </a:endParaRPr>
          </a:p>
        </p:txBody>
      </p:sp>
      <p:sp>
        <p:nvSpPr>
          <p:cNvPr id="199" name="Google Shape;199;p20"/>
          <p:cNvSpPr txBox="1"/>
          <p:nvPr/>
        </p:nvSpPr>
        <p:spPr>
          <a:xfrm>
            <a:off x="988650" y="2417675"/>
            <a:ext cx="16310700" cy="6813600"/>
          </a:xfrm>
          <a:prstGeom prst="rect">
            <a:avLst/>
          </a:prstGeom>
          <a:noFill/>
          <a:ln>
            <a:noFill/>
          </a:ln>
        </p:spPr>
        <p:txBody>
          <a:bodyPr anchorCtr="0" anchor="t" bIns="0" lIns="0" spcFirstLastPara="1" rIns="0" wrap="square" tIns="0">
            <a:spAutoFit/>
          </a:bodyPr>
          <a:lstStyle/>
          <a:p>
            <a:pPr indent="-406400" lvl="0" marL="457200" rtl="0" algn="l">
              <a:lnSpc>
                <a:spcPct val="90000"/>
              </a:lnSpc>
              <a:spcBef>
                <a:spcPts val="1000"/>
              </a:spcBef>
              <a:spcAft>
                <a:spcPts val="0"/>
              </a:spcAft>
              <a:buClr>
                <a:srgbClr val="2E3F42"/>
              </a:buClr>
              <a:buSzPts val="2800"/>
              <a:buFont typeface="Raleway Light"/>
              <a:buChar char="▫"/>
            </a:pPr>
            <a:r>
              <a:rPr lang="en-US" sz="2600">
                <a:solidFill>
                  <a:srgbClr val="334147"/>
                </a:solidFill>
                <a:latin typeface="Raleway"/>
                <a:ea typeface="Raleway"/>
                <a:cs typeface="Raleway"/>
                <a:sym typeface="Raleway"/>
              </a:rPr>
              <a:t>We created our own dataset using the approach mentioned in the paper. [2]</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406400" lvl="0" marL="457200" rtl="0" algn="l">
              <a:lnSpc>
                <a:spcPct val="90000"/>
              </a:lnSpc>
              <a:spcBef>
                <a:spcPts val="0"/>
              </a:spcBef>
              <a:spcAft>
                <a:spcPts val="0"/>
              </a:spcAft>
              <a:buClr>
                <a:srgbClr val="2E3F42"/>
              </a:buClr>
              <a:buSzPts val="2800"/>
              <a:buFont typeface="Raleway Light"/>
              <a:buChar char="▫"/>
            </a:pPr>
            <a:r>
              <a:rPr lang="en-US" sz="2600">
                <a:solidFill>
                  <a:srgbClr val="334147"/>
                </a:solidFill>
                <a:latin typeface="Raleway"/>
                <a:ea typeface="Raleway"/>
                <a:cs typeface="Raleway"/>
                <a:sym typeface="Raleway"/>
              </a:rPr>
              <a:t>Our dataset contains videos taken from YouTube and manually labelled as Abusive or Non-Abusive.</a:t>
            </a:r>
            <a:endParaRPr sz="2600">
              <a:solidFill>
                <a:srgbClr val="334147"/>
              </a:solidFill>
              <a:latin typeface="Raleway"/>
              <a:ea typeface="Raleway"/>
              <a:cs typeface="Raleway"/>
              <a:sym typeface="Raleway"/>
            </a:endParaRPr>
          </a:p>
          <a:p>
            <a:pPr indent="0" lvl="0" marL="457200" rtl="0" algn="l">
              <a:lnSpc>
                <a:spcPct val="90000"/>
              </a:lnSpc>
              <a:spcBef>
                <a:spcPts val="1000"/>
              </a:spcBef>
              <a:spcAft>
                <a:spcPts val="0"/>
              </a:spcAft>
              <a:buNone/>
            </a:pPr>
            <a:r>
              <a:t/>
            </a:r>
            <a:endParaRPr sz="2600">
              <a:solidFill>
                <a:srgbClr val="334147"/>
              </a:solidFill>
              <a:latin typeface="Raleway"/>
              <a:ea typeface="Raleway"/>
              <a:cs typeface="Raleway"/>
              <a:sym typeface="Raleway"/>
            </a:endParaRPr>
          </a:p>
          <a:p>
            <a:pPr indent="-406400" lvl="0" marL="457200" rtl="0" algn="l">
              <a:lnSpc>
                <a:spcPct val="90000"/>
              </a:lnSpc>
              <a:spcBef>
                <a:spcPts val="1000"/>
              </a:spcBef>
              <a:spcAft>
                <a:spcPts val="0"/>
              </a:spcAft>
              <a:buClr>
                <a:srgbClr val="2E3F42"/>
              </a:buClr>
              <a:buSzPts val="2800"/>
              <a:buFont typeface="Raleway Light"/>
              <a:buChar char="▫"/>
            </a:pPr>
            <a:r>
              <a:rPr lang="en-US" sz="2600">
                <a:solidFill>
                  <a:srgbClr val="334147"/>
                </a:solidFill>
                <a:latin typeface="Raleway"/>
                <a:ea typeface="Raleway"/>
                <a:cs typeface="Raleway"/>
                <a:sym typeface="Raleway"/>
              </a:rPr>
              <a:t>The transcript of the video is also manually created in Tamil.</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393700" lvl="0" marL="457200" rtl="0" algn="l">
              <a:lnSpc>
                <a:spcPct val="90000"/>
              </a:lnSpc>
              <a:spcBef>
                <a:spcPts val="0"/>
              </a:spcBef>
              <a:spcAft>
                <a:spcPts val="0"/>
              </a:spcAft>
              <a:buClr>
                <a:srgbClr val="334147"/>
              </a:buClr>
              <a:buSzPts val="2600"/>
              <a:buFont typeface="Raleway"/>
              <a:buChar char="▫"/>
            </a:pPr>
            <a:r>
              <a:rPr lang="en-US" sz="2600">
                <a:solidFill>
                  <a:srgbClr val="334147"/>
                </a:solidFill>
                <a:latin typeface="Raleway"/>
                <a:ea typeface="Raleway"/>
                <a:cs typeface="Raleway"/>
                <a:sym typeface="Raleway"/>
              </a:rPr>
              <a:t>This dataset was labelled by Native Tamil Speakers.</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406400" lvl="0" marL="457200" rtl="0" algn="l">
              <a:lnSpc>
                <a:spcPct val="90000"/>
              </a:lnSpc>
              <a:spcBef>
                <a:spcPts val="0"/>
              </a:spcBef>
              <a:spcAft>
                <a:spcPts val="0"/>
              </a:spcAft>
              <a:buClr>
                <a:srgbClr val="2E3F42"/>
              </a:buClr>
              <a:buSzPts val="2800"/>
              <a:buFont typeface="Raleway Light"/>
              <a:buChar char="▫"/>
            </a:pPr>
            <a:r>
              <a:rPr lang="en-US" sz="2600">
                <a:solidFill>
                  <a:srgbClr val="334147"/>
                </a:solidFill>
                <a:latin typeface="Raleway"/>
                <a:ea typeface="Raleway"/>
                <a:cs typeface="Raleway"/>
                <a:sym typeface="Raleway"/>
              </a:rPr>
              <a:t>Our dataset contains</a:t>
            </a:r>
            <a:endParaRPr sz="2600">
              <a:solidFill>
                <a:srgbClr val="334147"/>
              </a:solidFill>
              <a:latin typeface="Raleway"/>
              <a:ea typeface="Raleway"/>
              <a:cs typeface="Raleway"/>
              <a:sym typeface="Raleway"/>
            </a:endParaRPr>
          </a:p>
          <a:p>
            <a:pPr indent="-393700" lvl="1" marL="914400" rtl="0" algn="l">
              <a:lnSpc>
                <a:spcPct val="90000"/>
              </a:lnSpc>
              <a:spcBef>
                <a:spcPts val="0"/>
              </a:spcBef>
              <a:spcAft>
                <a:spcPts val="0"/>
              </a:spcAft>
              <a:buClr>
                <a:srgbClr val="C59F72"/>
              </a:buClr>
              <a:buSzPts val="2600"/>
              <a:buFont typeface="Raleway Light"/>
              <a:buChar char="⬝"/>
            </a:pPr>
            <a:r>
              <a:rPr lang="en-US" sz="2600">
                <a:solidFill>
                  <a:srgbClr val="334147"/>
                </a:solidFill>
                <a:latin typeface="Raleway"/>
                <a:ea typeface="Raleway"/>
                <a:cs typeface="Raleway"/>
                <a:sym typeface="Raleway"/>
              </a:rPr>
              <a:t>47 - Abusive Videos</a:t>
            </a:r>
            <a:endParaRPr sz="2600">
              <a:solidFill>
                <a:srgbClr val="334147"/>
              </a:solidFill>
              <a:latin typeface="Raleway"/>
              <a:ea typeface="Raleway"/>
              <a:cs typeface="Raleway"/>
              <a:sym typeface="Raleway"/>
            </a:endParaRPr>
          </a:p>
          <a:p>
            <a:pPr indent="-393700" lvl="1" marL="914400" rtl="0" algn="l">
              <a:lnSpc>
                <a:spcPct val="90000"/>
              </a:lnSpc>
              <a:spcBef>
                <a:spcPts val="0"/>
              </a:spcBef>
              <a:spcAft>
                <a:spcPts val="0"/>
              </a:spcAft>
              <a:buClr>
                <a:srgbClr val="C59F72"/>
              </a:buClr>
              <a:buSzPts val="2600"/>
              <a:buFont typeface="Raleway Light"/>
              <a:buChar char="⬝"/>
            </a:pPr>
            <a:r>
              <a:rPr lang="en-US" sz="2600">
                <a:solidFill>
                  <a:srgbClr val="334147"/>
                </a:solidFill>
                <a:latin typeface="Raleway"/>
                <a:ea typeface="Raleway"/>
                <a:cs typeface="Raleway"/>
                <a:sym typeface="Raleway"/>
              </a:rPr>
              <a:t>41 - Non Abusive Videos</a:t>
            </a:r>
            <a:br>
              <a:rPr lang="en-US" sz="2600">
                <a:solidFill>
                  <a:srgbClr val="334147"/>
                </a:solidFill>
                <a:latin typeface="Raleway"/>
                <a:ea typeface="Raleway"/>
                <a:cs typeface="Raleway"/>
                <a:sym typeface="Raleway"/>
              </a:rPr>
            </a:br>
            <a:endParaRPr sz="2600">
              <a:solidFill>
                <a:srgbClr val="334147"/>
              </a:solidFill>
              <a:latin typeface="Raleway"/>
              <a:ea typeface="Raleway"/>
              <a:cs typeface="Raleway"/>
              <a:sym typeface="Raleway"/>
            </a:endParaRPr>
          </a:p>
          <a:p>
            <a:pPr indent="-406400" lvl="0" marL="457200" rtl="0" algn="l">
              <a:lnSpc>
                <a:spcPct val="90000"/>
              </a:lnSpc>
              <a:spcBef>
                <a:spcPts val="0"/>
              </a:spcBef>
              <a:spcAft>
                <a:spcPts val="0"/>
              </a:spcAft>
              <a:buClr>
                <a:srgbClr val="2E3F42"/>
              </a:buClr>
              <a:buSzPts val="2800"/>
              <a:buFont typeface="Raleway Light"/>
              <a:buChar char="▫"/>
            </a:pPr>
            <a:r>
              <a:rPr lang="en-US" sz="2600">
                <a:solidFill>
                  <a:srgbClr val="334147"/>
                </a:solidFill>
                <a:latin typeface="Raleway"/>
                <a:ea typeface="Raleway"/>
                <a:cs typeface="Raleway"/>
                <a:sym typeface="Raleway"/>
              </a:rPr>
              <a:t>For Text Transcripts:</a:t>
            </a:r>
            <a:endParaRPr sz="2600">
              <a:solidFill>
                <a:srgbClr val="334147"/>
              </a:solidFill>
              <a:latin typeface="Raleway"/>
              <a:ea typeface="Raleway"/>
              <a:cs typeface="Raleway"/>
              <a:sym typeface="Raleway"/>
            </a:endParaRPr>
          </a:p>
          <a:p>
            <a:pPr indent="-393700" lvl="1" marL="914400" rtl="0" algn="l">
              <a:lnSpc>
                <a:spcPct val="90000"/>
              </a:lnSpc>
              <a:spcBef>
                <a:spcPts val="0"/>
              </a:spcBef>
              <a:spcAft>
                <a:spcPts val="0"/>
              </a:spcAft>
              <a:buClr>
                <a:srgbClr val="C59F72"/>
              </a:buClr>
              <a:buSzPts val="2600"/>
              <a:buFont typeface="Raleway Light"/>
              <a:buChar char="⬝"/>
            </a:pPr>
            <a:r>
              <a:rPr lang="en-US" sz="2600">
                <a:solidFill>
                  <a:srgbClr val="334147"/>
                </a:solidFill>
                <a:latin typeface="Raleway"/>
                <a:ea typeface="Raleway"/>
                <a:cs typeface="Raleway"/>
                <a:sym typeface="Raleway"/>
              </a:rPr>
              <a:t>Average Word Count = 731</a:t>
            </a:r>
            <a:endParaRPr sz="2600">
              <a:solidFill>
                <a:srgbClr val="334147"/>
              </a:solidFill>
              <a:latin typeface="Raleway"/>
              <a:ea typeface="Raleway"/>
              <a:cs typeface="Raleway"/>
              <a:sym typeface="Raleway"/>
            </a:endParaRPr>
          </a:p>
          <a:p>
            <a:pPr indent="-393700" lvl="1" marL="914400" rtl="0" algn="l">
              <a:lnSpc>
                <a:spcPct val="90000"/>
              </a:lnSpc>
              <a:spcBef>
                <a:spcPts val="0"/>
              </a:spcBef>
              <a:spcAft>
                <a:spcPts val="0"/>
              </a:spcAft>
              <a:buClr>
                <a:srgbClr val="C59F72"/>
              </a:buClr>
              <a:buSzPts val="2600"/>
              <a:buFont typeface="Raleway Light"/>
              <a:buChar char="⬝"/>
            </a:pPr>
            <a:r>
              <a:rPr lang="en-US" sz="2600">
                <a:solidFill>
                  <a:srgbClr val="334147"/>
                </a:solidFill>
                <a:latin typeface="Raleway"/>
                <a:ea typeface="Raleway"/>
                <a:cs typeface="Raleway"/>
                <a:sym typeface="Raleway"/>
              </a:rPr>
              <a:t>Max Word Count = 1288</a:t>
            </a:r>
            <a:endParaRPr sz="2600">
              <a:solidFill>
                <a:srgbClr val="334147"/>
              </a:solidFill>
              <a:latin typeface="Raleway"/>
              <a:ea typeface="Raleway"/>
              <a:cs typeface="Raleway"/>
              <a:sym typeface="Raleway"/>
            </a:endParaRPr>
          </a:p>
          <a:p>
            <a:pPr indent="-393700" lvl="1" marL="914400" rtl="0" algn="l">
              <a:lnSpc>
                <a:spcPct val="90000"/>
              </a:lnSpc>
              <a:spcBef>
                <a:spcPts val="0"/>
              </a:spcBef>
              <a:spcAft>
                <a:spcPts val="0"/>
              </a:spcAft>
              <a:buClr>
                <a:srgbClr val="C59F72"/>
              </a:buClr>
              <a:buSzPts val="2600"/>
              <a:buFont typeface="Raleway Light"/>
              <a:buChar char="⬝"/>
            </a:pPr>
            <a:r>
              <a:rPr lang="en-US" sz="2600">
                <a:solidFill>
                  <a:srgbClr val="334147"/>
                </a:solidFill>
                <a:latin typeface="Raleway"/>
                <a:ea typeface="Raleway"/>
                <a:cs typeface="Raleway"/>
                <a:sym typeface="Raleway"/>
              </a:rPr>
              <a:t>Min Word Count = 174</a:t>
            </a:r>
            <a:endParaRPr sz="2600">
              <a:solidFill>
                <a:srgbClr val="334147"/>
              </a:solidFill>
              <a:latin typeface="Raleway"/>
              <a:ea typeface="Raleway"/>
              <a:cs typeface="Raleway"/>
              <a:sym typeface="Raleway"/>
            </a:endParaRPr>
          </a:p>
        </p:txBody>
      </p:sp>
      <p:cxnSp>
        <p:nvCxnSpPr>
          <p:cNvPr id="200" name="Google Shape;200;p20"/>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01" name="Google Shape;201;p20"/>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02" name="Google Shape;202;p20"/>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03" name="Google Shape;203;p20"/>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EDF"/>
        </a:solidFill>
      </p:bgPr>
    </p:bg>
    <p:spTree>
      <p:nvGrpSpPr>
        <p:cNvPr id="207" name="Shape 207"/>
        <p:cNvGrpSpPr/>
        <p:nvPr/>
      </p:nvGrpSpPr>
      <p:grpSpPr>
        <a:xfrm>
          <a:off x="0" y="0"/>
          <a:ext cx="0" cy="0"/>
          <a:chOff x="0" y="0"/>
          <a:chExt cx="0" cy="0"/>
        </a:xfrm>
      </p:grpSpPr>
      <p:cxnSp>
        <p:nvCxnSpPr>
          <p:cNvPr id="208" name="Google Shape;208;p21"/>
          <p:cNvCxnSpPr/>
          <p:nvPr/>
        </p:nvCxnSpPr>
        <p:spPr>
          <a:xfrm rot="-5400000">
            <a:off x="-4921358"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09" name="Google Shape;209;p21"/>
          <p:cNvCxnSpPr/>
          <p:nvPr/>
        </p:nvCxnSpPr>
        <p:spPr>
          <a:xfrm rot="-5400000">
            <a:off x="-5143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10" name="Google Shape;210;p21"/>
          <p:cNvCxnSpPr/>
          <p:nvPr/>
        </p:nvCxnSpPr>
        <p:spPr>
          <a:xfrm rot="-5400000">
            <a:off x="13144492" y="5143500"/>
            <a:ext cx="10287000" cy="0"/>
          </a:xfrm>
          <a:prstGeom prst="straightConnector1">
            <a:avLst/>
          </a:prstGeom>
          <a:noFill/>
          <a:ln cap="flat" cmpd="sng" w="38100">
            <a:solidFill>
              <a:srgbClr val="2E3F42"/>
            </a:solidFill>
            <a:prstDash val="solid"/>
            <a:round/>
            <a:headEnd len="sm" w="sm" type="none"/>
            <a:tailEnd len="sm" w="sm" type="none"/>
          </a:ln>
        </p:spPr>
      </p:cxnSp>
      <p:cxnSp>
        <p:nvCxnSpPr>
          <p:cNvPr id="211" name="Google Shape;211;p21"/>
          <p:cNvCxnSpPr/>
          <p:nvPr/>
        </p:nvCxnSpPr>
        <p:spPr>
          <a:xfrm rot="-5400000">
            <a:off x="12922358" y="5143500"/>
            <a:ext cx="10287000" cy="0"/>
          </a:xfrm>
          <a:prstGeom prst="straightConnector1">
            <a:avLst/>
          </a:prstGeom>
          <a:noFill/>
          <a:ln cap="flat" cmpd="sng" w="38100">
            <a:solidFill>
              <a:srgbClr val="2E3F42"/>
            </a:solidFill>
            <a:prstDash val="solid"/>
            <a:round/>
            <a:headEnd len="sm" w="sm" type="none"/>
            <a:tailEnd len="sm" w="sm" type="none"/>
          </a:ln>
        </p:spPr>
      </p:cxnSp>
      <p:sp>
        <p:nvSpPr>
          <p:cNvPr id="212" name="Google Shape;212;p21"/>
          <p:cNvSpPr txBox="1"/>
          <p:nvPr/>
        </p:nvSpPr>
        <p:spPr>
          <a:xfrm>
            <a:off x="942704" y="0"/>
            <a:ext cx="10868400" cy="13242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US" sz="3600">
                <a:solidFill>
                  <a:srgbClr val="16433D"/>
                </a:solidFill>
                <a:latin typeface="Raleway"/>
                <a:ea typeface="Raleway"/>
                <a:cs typeface="Raleway"/>
                <a:sym typeface="Raleway"/>
              </a:rPr>
              <a:t>Sample</a:t>
            </a:r>
            <a:endParaRPr b="1" sz="3600">
              <a:solidFill>
                <a:srgbClr val="16433D"/>
              </a:solidFill>
              <a:latin typeface="Raleway"/>
              <a:ea typeface="Raleway"/>
              <a:cs typeface="Raleway"/>
              <a:sym typeface="Raleway"/>
            </a:endParaRPr>
          </a:p>
        </p:txBody>
      </p:sp>
      <p:pic>
        <p:nvPicPr>
          <p:cNvPr id="213" name="Google Shape;213;p21"/>
          <p:cNvPicPr preferRelativeResize="0"/>
          <p:nvPr/>
        </p:nvPicPr>
        <p:blipFill>
          <a:blip r:embed="rId3">
            <a:alphaModFix/>
          </a:blip>
          <a:stretch>
            <a:fillRect/>
          </a:stretch>
        </p:blipFill>
        <p:spPr>
          <a:xfrm>
            <a:off x="2010799" y="1324343"/>
            <a:ext cx="3194996" cy="3243456"/>
          </a:xfrm>
          <a:prstGeom prst="rect">
            <a:avLst/>
          </a:prstGeom>
          <a:noFill/>
          <a:ln>
            <a:noFill/>
          </a:ln>
        </p:spPr>
      </p:pic>
      <p:pic>
        <p:nvPicPr>
          <p:cNvPr id="214" name="Google Shape;214;p21"/>
          <p:cNvPicPr preferRelativeResize="0"/>
          <p:nvPr/>
        </p:nvPicPr>
        <p:blipFill>
          <a:blip r:embed="rId4">
            <a:alphaModFix/>
          </a:blip>
          <a:stretch>
            <a:fillRect/>
          </a:stretch>
        </p:blipFill>
        <p:spPr>
          <a:xfrm>
            <a:off x="942704" y="5593528"/>
            <a:ext cx="2136241" cy="2194989"/>
          </a:xfrm>
          <a:prstGeom prst="rect">
            <a:avLst/>
          </a:prstGeom>
          <a:noFill/>
          <a:ln>
            <a:noFill/>
          </a:ln>
        </p:spPr>
      </p:pic>
      <p:pic>
        <p:nvPicPr>
          <p:cNvPr id="215" name="Google Shape;215;p21"/>
          <p:cNvPicPr preferRelativeResize="0"/>
          <p:nvPr/>
        </p:nvPicPr>
        <p:blipFill>
          <a:blip r:embed="rId5">
            <a:alphaModFix/>
          </a:blip>
          <a:stretch>
            <a:fillRect/>
          </a:stretch>
        </p:blipFill>
        <p:spPr>
          <a:xfrm>
            <a:off x="4363665" y="5589118"/>
            <a:ext cx="2136241" cy="2203870"/>
          </a:xfrm>
          <a:prstGeom prst="rect">
            <a:avLst/>
          </a:prstGeom>
          <a:noFill/>
          <a:ln>
            <a:noFill/>
          </a:ln>
        </p:spPr>
      </p:pic>
      <p:pic>
        <p:nvPicPr>
          <p:cNvPr id="216" name="Google Shape;216;p21"/>
          <p:cNvPicPr preferRelativeResize="0"/>
          <p:nvPr/>
        </p:nvPicPr>
        <p:blipFill>
          <a:blip r:embed="rId6">
            <a:alphaModFix/>
          </a:blip>
          <a:stretch>
            <a:fillRect/>
          </a:stretch>
        </p:blipFill>
        <p:spPr>
          <a:xfrm>
            <a:off x="444310" y="7975612"/>
            <a:ext cx="17030476" cy="2194988"/>
          </a:xfrm>
          <a:prstGeom prst="rect">
            <a:avLst/>
          </a:prstGeom>
          <a:noFill/>
          <a:ln>
            <a:noFill/>
          </a:ln>
        </p:spPr>
      </p:pic>
      <p:pic>
        <p:nvPicPr>
          <p:cNvPr id="217" name="Google Shape;217;p21"/>
          <p:cNvPicPr preferRelativeResize="0"/>
          <p:nvPr/>
        </p:nvPicPr>
        <p:blipFill>
          <a:blip r:embed="rId7">
            <a:alphaModFix/>
          </a:blip>
          <a:stretch>
            <a:fillRect/>
          </a:stretch>
        </p:blipFill>
        <p:spPr>
          <a:xfrm>
            <a:off x="6794611" y="862566"/>
            <a:ext cx="10930425" cy="5632926"/>
          </a:xfrm>
          <a:prstGeom prst="rect">
            <a:avLst/>
          </a:prstGeom>
          <a:noFill/>
          <a:ln>
            <a:noFill/>
          </a:ln>
        </p:spPr>
      </p:pic>
      <p:cxnSp>
        <p:nvCxnSpPr>
          <p:cNvPr id="218" name="Google Shape;218;p21"/>
          <p:cNvCxnSpPr>
            <a:stCxn id="213" idx="2"/>
          </p:cNvCxnSpPr>
          <p:nvPr/>
        </p:nvCxnSpPr>
        <p:spPr>
          <a:xfrm flipH="1">
            <a:off x="3606497" y="4567799"/>
            <a:ext cx="1800" cy="545700"/>
          </a:xfrm>
          <a:prstGeom prst="straightConnector1">
            <a:avLst/>
          </a:prstGeom>
          <a:noFill/>
          <a:ln cap="flat" cmpd="sng" w="9525">
            <a:solidFill>
              <a:srgbClr val="212121"/>
            </a:solidFill>
            <a:prstDash val="solid"/>
            <a:round/>
            <a:headEnd len="med" w="med" type="none"/>
            <a:tailEnd len="med" w="med" type="none"/>
          </a:ln>
        </p:spPr>
      </p:cxnSp>
      <p:cxnSp>
        <p:nvCxnSpPr>
          <p:cNvPr id="219" name="Google Shape;219;p21"/>
          <p:cNvCxnSpPr>
            <a:stCxn id="214" idx="0"/>
          </p:cNvCxnSpPr>
          <p:nvPr/>
        </p:nvCxnSpPr>
        <p:spPr>
          <a:xfrm flipH="1" rot="10800000">
            <a:off x="2010824" y="5097928"/>
            <a:ext cx="1606500" cy="495600"/>
          </a:xfrm>
          <a:prstGeom prst="straightConnector1">
            <a:avLst/>
          </a:prstGeom>
          <a:noFill/>
          <a:ln cap="flat" cmpd="sng" w="9525">
            <a:solidFill>
              <a:srgbClr val="212121"/>
            </a:solidFill>
            <a:prstDash val="solid"/>
            <a:round/>
            <a:headEnd len="med" w="med" type="none"/>
            <a:tailEnd len="med" w="med" type="none"/>
          </a:ln>
        </p:spPr>
      </p:cxnSp>
      <p:cxnSp>
        <p:nvCxnSpPr>
          <p:cNvPr id="220" name="Google Shape;220;p21"/>
          <p:cNvCxnSpPr>
            <a:stCxn id="215" idx="0"/>
          </p:cNvCxnSpPr>
          <p:nvPr/>
        </p:nvCxnSpPr>
        <p:spPr>
          <a:xfrm rot="10800000">
            <a:off x="3587686" y="5098018"/>
            <a:ext cx="1844100" cy="491100"/>
          </a:xfrm>
          <a:prstGeom prst="straightConnector1">
            <a:avLst/>
          </a:prstGeom>
          <a:noFill/>
          <a:ln cap="flat" cmpd="sng" w="9525">
            <a:solidFill>
              <a:srgbClr val="21212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