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69" r:id="rId6"/>
    <p:sldId id="270" r:id="rId7"/>
    <p:sldId id="272" r:id="rId8"/>
    <p:sldId id="27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2"/>
  </p:normalViewPr>
  <p:slideViewPr>
    <p:cSldViewPr snapToGrid="0" snapToObjects="1">
      <p:cViewPr varScale="1">
        <p:scale>
          <a:sx n="99" d="100"/>
          <a:sy n="99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9.6838883318380906E-2"/>
          <c:y val="4.26848874598071E-2"/>
          <c:w val="0.52324660931975298"/>
          <c:h val="0.84212218649517701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Intended Tasks Remaining</c:v>
                </c:pt>
              </c:strCache>
            </c:strRef>
          </c:tx>
          <c:spPr>
            <a:ln w="28440">
              <a:solidFill>
                <a:srgbClr val="B5DCDE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106</c:v>
                </c:pt>
                <c:pt idx="1">
                  <c:v>102</c:v>
                </c:pt>
                <c:pt idx="2">
                  <c:v>94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D9-6D40-8A4C-EC2C14F44A51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Actual Tasks Remaining</c:v>
                </c:pt>
              </c:strCache>
            </c:strRef>
          </c:tx>
          <c:spPr>
            <a:ln w="28440">
              <a:solidFill>
                <a:srgbClr val="2F2F98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106</c:v>
                </c:pt>
                <c:pt idx="1">
                  <c:v>102</c:v>
                </c:pt>
                <c:pt idx="2">
                  <c:v>94</c:v>
                </c:pt>
                <c:pt idx="3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D9-6D40-8A4C-EC2C14F44A51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Constant Workflow</c:v>
                </c:pt>
              </c:strCache>
            </c:strRef>
          </c:tx>
          <c:spPr>
            <a:ln w="28440">
              <a:solidFill>
                <a:srgbClr val="F9F9F9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106</c:v>
                </c:pt>
                <c:pt idx="1">
                  <c:v>56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D9-6D40-8A4C-EC2C14F44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1420183"/>
        <c:axId val="77189237"/>
      </c:lineChart>
      <c:catAx>
        <c:axId val="314201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de-DE"/>
          </a:p>
        </c:txPr>
        <c:crossAx val="77189237"/>
        <c:crosses val="autoZero"/>
        <c:auto val="1"/>
        <c:lblAlgn val="ctr"/>
        <c:lblOffset val="100"/>
        <c:noMultiLvlLbl val="1"/>
      </c:catAx>
      <c:valAx>
        <c:axId val="7718923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de-DE"/>
          </a:p>
        </c:txPr>
        <c:crossAx val="31420183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8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de-DE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 hidden="1"/>
          <p:cNvSpPr/>
          <p:nvPr/>
        </p:nvSpPr>
        <p:spPr>
          <a:xfrm>
            <a:off x="250920" y="368280"/>
            <a:ext cx="8640720" cy="107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 hidden="1"/>
          <p:cNvSpPr/>
          <p:nvPr/>
        </p:nvSpPr>
        <p:spPr>
          <a:xfrm>
            <a:off x="250920" y="196920"/>
            <a:ext cx="8640720" cy="14256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9"/>
          <p:cNvPicPr/>
          <p:nvPr/>
        </p:nvPicPr>
        <p:blipFill>
          <a:blip r:embed="rId14"/>
          <a:srcRect r="5448"/>
          <a:stretch/>
        </p:blipFill>
        <p:spPr>
          <a:xfrm>
            <a:off x="7167600" y="512640"/>
            <a:ext cx="1871280" cy="79020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 hidden="1"/>
          <p:cNvSpPr/>
          <p:nvPr/>
        </p:nvSpPr>
        <p:spPr>
          <a:xfrm>
            <a:off x="250920" y="366840"/>
            <a:ext cx="8638920" cy="12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5"/>
          <p:cNvSpPr/>
          <p:nvPr/>
        </p:nvSpPr>
        <p:spPr>
          <a:xfrm>
            <a:off x="252360" y="635760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 hidden="1"/>
          <p:cNvSpPr/>
          <p:nvPr/>
        </p:nvSpPr>
        <p:spPr>
          <a:xfrm>
            <a:off x="252360" y="6489720"/>
            <a:ext cx="7199280" cy="2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F845A6A-5B70-4D63-8250-A2887B977011}" type="datetime1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18.12.18</a:t>
            </a:fld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0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250920" y="368280"/>
            <a:ext cx="8640720" cy="2087280"/>
          </a:xfrm>
          <a:prstGeom prst="rect">
            <a:avLst/>
          </a:prstGeom>
          <a:solidFill>
            <a:srgbClr val="9C1C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250920" y="196920"/>
            <a:ext cx="8640720" cy="14256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9"/>
          <p:cNvPicPr/>
          <p:nvPr/>
        </p:nvPicPr>
        <p:blipFill>
          <a:blip r:embed="rId14"/>
          <a:srcRect r="5448"/>
          <a:stretch/>
        </p:blipFill>
        <p:spPr>
          <a:xfrm>
            <a:off x="7172280" y="657360"/>
            <a:ext cx="1871280" cy="790200"/>
          </a:xfrm>
          <a:prstGeom prst="rect">
            <a:avLst/>
          </a:prstGeom>
          <a:ln w="9360">
            <a:noFill/>
          </a:ln>
        </p:spPr>
      </p:pic>
      <p:sp>
        <p:nvSpPr>
          <p:cNvPr id="10" name="Line 9"/>
          <p:cNvSpPr/>
          <p:nvPr/>
        </p:nvSpPr>
        <p:spPr>
          <a:xfrm>
            <a:off x="252360" y="635760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250920" y="360360"/>
            <a:ext cx="8638920" cy="12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1"/>
          <p:cNvSpPr/>
          <p:nvPr/>
        </p:nvSpPr>
        <p:spPr>
          <a:xfrm>
            <a:off x="250920" y="2457360"/>
            <a:ext cx="8638920" cy="6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0920" y="368280"/>
            <a:ext cx="8640720" cy="107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250920" y="196920"/>
            <a:ext cx="8640720" cy="14256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Picture 9"/>
          <p:cNvPicPr/>
          <p:nvPr/>
        </p:nvPicPr>
        <p:blipFill>
          <a:blip r:embed="rId14"/>
          <a:srcRect r="5448"/>
          <a:stretch/>
        </p:blipFill>
        <p:spPr>
          <a:xfrm>
            <a:off x="7167600" y="512640"/>
            <a:ext cx="1871280" cy="790200"/>
          </a:xfrm>
          <a:prstGeom prst="rect">
            <a:avLst/>
          </a:prstGeom>
          <a:ln w="9360">
            <a:noFill/>
          </a:ln>
        </p:spPr>
      </p:pic>
      <p:sp>
        <p:nvSpPr>
          <p:cNvPr id="54" name="Line 3"/>
          <p:cNvSpPr/>
          <p:nvPr/>
        </p:nvSpPr>
        <p:spPr>
          <a:xfrm>
            <a:off x="250560" y="144936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250920" y="366840"/>
            <a:ext cx="8638920" cy="12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5"/>
          <p:cNvSpPr/>
          <p:nvPr/>
        </p:nvSpPr>
        <p:spPr>
          <a:xfrm>
            <a:off x="144000" y="647928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6"/>
          <p:cNvSpPr/>
          <p:nvPr/>
        </p:nvSpPr>
        <p:spPr>
          <a:xfrm>
            <a:off x="216000" y="6537240"/>
            <a:ext cx="7199280" cy="2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58920" y="1449360"/>
            <a:ext cx="6640200" cy="94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30000"/>
              </a:lnSpc>
              <a:spcAft>
                <a:spcPts val="230"/>
              </a:spcAft>
            </a:pPr>
            <a:r>
              <a:rPr lang="de-DE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 Aufgabenverwaltung besser machen!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Projekt 21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 - Benutzbarkeit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LDAP-Anbindung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Einfacher Einstieg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Stellt notwendige Informationen bereit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Direkte Anbindung zur gegebenen Infrastruktur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 - Benutzbarkeit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Benutzerstudie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Gelenkter Probelauf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Direkte Rückmeldung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Fragebogen 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 - Wartbarkeit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Automatische Tests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Greifen vor dem Einsatz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Geben Rückmeldung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Garantieren Funktionalität 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 - Wartbarkeit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Code Reviews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Selbsterklärender Code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Hilfreiche Kommentare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Sinnvolle Struktur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 - Wartbarkeit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Django 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Dem Auftraggeber bekanntes Framework 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Gute Erweiterungsmöglichkeiten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Erprobte Struktur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 - Sicherheit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Django &amp; LDAP-Anbindung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Sichere Struktur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Passwortverschlüsselung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Verschlüsselte Kommunikation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Build Process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Python, Django, Bootstrap – aktuelle Versionen</a:t>
            </a: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automatische Tests</a:t>
            </a: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 Code formatting</a:t>
            </a: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 bzw. Django kompiliert für uns</a:t>
            </a: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Website generation: VM des Fachbereichs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Stand</a:t>
            </a:r>
            <a:endParaRPr lang="de-DE" sz="2400" b="0" strike="noStrike" spc="-1">
              <a:latin typeface="Arial"/>
            </a:endParaRPr>
          </a:p>
        </p:txBody>
      </p:sp>
      <p:graphicFrame>
        <p:nvGraphicFramePr>
          <p:cNvPr id="120" name="Inhaltsplatzhalter 3"/>
          <p:cNvGraphicFramePr/>
          <p:nvPr/>
        </p:nvGraphicFramePr>
        <p:xfrm>
          <a:off x="334080" y="1619280"/>
          <a:ext cx="6821280" cy="447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Vielen Dank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Arial"/>
              </a:rPr>
              <a:t>Agenda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D12C571-8DF5-CD4B-BC41-CBD0DA0DED1E}"/>
              </a:ext>
            </a:extLst>
          </p:cNvPr>
          <p:cNvSpPr txBox="1"/>
          <p:nvPr/>
        </p:nvSpPr>
        <p:spPr>
          <a:xfrm>
            <a:off x="358920" y="1906073"/>
            <a:ext cx="8295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Einleitung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Was ist unser Thema?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Qualitätssicherung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Ziele und deren Ausführung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Aufgabenverwaltung besser machen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 descr="E:\Study\bp-master\Vortragstraining 1\Bilder\images.jpg">
            <a:extLst>
              <a:ext uri="{FF2B5EF4-FFF2-40B4-BE49-F238E27FC236}">
                <a16:creationId xmlns:a16="http://schemas.microsoft.com/office/drawing/2014/main" id="{B9B91454-DB63-3E49-A42F-2C7194E8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61526"/>
            <a:ext cx="5857916" cy="4794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4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Aufgabenverwaltung besser machen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2" descr="E:\Study\bp-master\Vortragstraining 1\Bilder\mnogozadachnost-vliyaet-na-kachestvo-raboty.jpg">
            <a:extLst>
              <a:ext uri="{FF2B5EF4-FFF2-40B4-BE49-F238E27FC236}">
                <a16:creationId xmlns:a16="http://schemas.microsoft.com/office/drawing/2014/main" id="{DDBA5ED5-3474-FF4A-8C98-00004CD5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53" y="1620000"/>
            <a:ext cx="6191293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432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Aufgabenverwaltung besser machen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4" descr="E:\Study\bp-master\Vortragstraining 1\Bilder\selbstentwickeltes-infoboard-für-personal-kanban-.png">
            <a:extLst>
              <a:ext uri="{FF2B5EF4-FFF2-40B4-BE49-F238E27FC236}">
                <a16:creationId xmlns:a16="http://schemas.microsoft.com/office/drawing/2014/main" id="{2061C5C4-6BAB-904B-9562-F35FD109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643734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9708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Aufgabenverwaltung besser machen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 descr="Benutzer">
            <a:extLst>
              <a:ext uri="{FF2B5EF4-FFF2-40B4-BE49-F238E27FC236}">
                <a16:creationId xmlns:a16="http://schemas.microsoft.com/office/drawing/2014/main" id="{2BA04C93-E2F2-B24F-9CBA-B0E432139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526" y="3859020"/>
            <a:ext cx="914400" cy="914400"/>
          </a:xfrm>
          <a:prstGeom prst="rect">
            <a:avLst/>
          </a:prstGeom>
        </p:spPr>
      </p:pic>
      <p:pic>
        <p:nvPicPr>
          <p:cNvPr id="6" name="Grafik 5" descr="Gedankenblase">
            <a:extLst>
              <a:ext uri="{FF2B5EF4-FFF2-40B4-BE49-F238E27FC236}">
                <a16:creationId xmlns:a16="http://schemas.microsoft.com/office/drawing/2014/main" id="{45341316-05D3-C048-BFBD-B7EBBC56A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63" y="3106980"/>
            <a:ext cx="914400" cy="914400"/>
          </a:xfrm>
          <a:prstGeom prst="rect">
            <a:avLst/>
          </a:prstGeom>
        </p:spPr>
      </p:pic>
      <p:pic>
        <p:nvPicPr>
          <p:cNvPr id="8" name="Grafik 7" descr="Dokument">
            <a:extLst>
              <a:ext uri="{FF2B5EF4-FFF2-40B4-BE49-F238E27FC236}">
                <a16:creationId xmlns:a16="http://schemas.microsoft.com/office/drawing/2014/main" id="{1BB73981-F889-254B-84A3-6B608A5DA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9719" y="3323763"/>
            <a:ext cx="506918" cy="506918"/>
          </a:xfrm>
          <a:prstGeom prst="rect">
            <a:avLst/>
          </a:prstGeom>
        </p:spPr>
      </p:pic>
      <p:pic>
        <p:nvPicPr>
          <p:cNvPr id="15" name="Grafik 14" descr="Dokument">
            <a:extLst>
              <a:ext uri="{FF2B5EF4-FFF2-40B4-BE49-F238E27FC236}">
                <a16:creationId xmlns:a16="http://schemas.microsoft.com/office/drawing/2014/main" id="{60442081-6FD5-6B4C-97DB-DF32D5D64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9719" y="3997420"/>
            <a:ext cx="506918" cy="506918"/>
          </a:xfrm>
          <a:prstGeom prst="rect">
            <a:avLst/>
          </a:prstGeom>
        </p:spPr>
      </p:pic>
      <p:pic>
        <p:nvPicPr>
          <p:cNvPr id="16" name="Grafik 15" descr="Dokument">
            <a:extLst>
              <a:ext uri="{FF2B5EF4-FFF2-40B4-BE49-F238E27FC236}">
                <a16:creationId xmlns:a16="http://schemas.microsoft.com/office/drawing/2014/main" id="{0340E69F-CDEE-B846-8E35-B0DE2592F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9719" y="4672985"/>
            <a:ext cx="506918" cy="506918"/>
          </a:xfrm>
          <a:prstGeom prst="rect">
            <a:avLst/>
          </a:prstGeom>
        </p:spPr>
      </p:pic>
      <p:pic>
        <p:nvPicPr>
          <p:cNvPr id="14" name="Grafik 13" descr="Prüfliste">
            <a:extLst>
              <a:ext uri="{FF2B5EF4-FFF2-40B4-BE49-F238E27FC236}">
                <a16:creationId xmlns:a16="http://schemas.microsoft.com/office/drawing/2014/main" id="{84E14BCB-2A46-A44B-AE31-95E8CC779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0596" y="1697590"/>
            <a:ext cx="869138" cy="869138"/>
          </a:xfrm>
          <a:prstGeom prst="rect">
            <a:avLst/>
          </a:prstGeom>
        </p:spPr>
      </p:pic>
      <p:pic>
        <p:nvPicPr>
          <p:cNvPr id="18" name="Grafik 17" descr="Handschlag">
            <a:extLst>
              <a:ext uri="{FF2B5EF4-FFF2-40B4-BE49-F238E27FC236}">
                <a16:creationId xmlns:a16="http://schemas.microsoft.com/office/drawing/2014/main" id="{B842372F-C8CB-A641-820E-E76B2BA43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639" y="3071535"/>
            <a:ext cx="738870" cy="738870"/>
          </a:xfrm>
          <a:prstGeom prst="rect">
            <a:avLst/>
          </a:prstGeom>
        </p:spPr>
      </p:pic>
      <p:pic>
        <p:nvPicPr>
          <p:cNvPr id="20" name="Grafik 19" descr="Monatskalender">
            <a:extLst>
              <a:ext uri="{FF2B5EF4-FFF2-40B4-BE49-F238E27FC236}">
                <a16:creationId xmlns:a16="http://schemas.microsoft.com/office/drawing/2014/main" id="{4B7BA129-150C-1745-A9A9-59CB491660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71275" y="4485019"/>
            <a:ext cx="738459" cy="738459"/>
          </a:xfrm>
          <a:prstGeom prst="rect">
            <a:avLst/>
          </a:prstGeom>
        </p:spPr>
      </p:pic>
      <p:pic>
        <p:nvPicPr>
          <p:cNvPr id="22" name="Grafik 21" descr="Aus der Cloud herunterladen">
            <a:extLst>
              <a:ext uri="{FF2B5EF4-FFF2-40B4-BE49-F238E27FC236}">
                <a16:creationId xmlns:a16="http://schemas.microsoft.com/office/drawing/2014/main" id="{4352B9A6-CDA1-0D44-BC3D-200B4FD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7639" y="1789912"/>
            <a:ext cx="684493" cy="684493"/>
          </a:xfrm>
          <a:prstGeom prst="rect">
            <a:avLst/>
          </a:prstGeom>
        </p:spPr>
      </p:pic>
      <p:pic>
        <p:nvPicPr>
          <p:cNvPr id="24" name="Grafik 23" descr="E-Mail">
            <a:extLst>
              <a:ext uri="{FF2B5EF4-FFF2-40B4-BE49-F238E27FC236}">
                <a16:creationId xmlns:a16="http://schemas.microsoft.com/office/drawing/2014/main" id="{1D712A9D-D58F-1345-A09D-AC622880EC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66849" y="4474995"/>
            <a:ext cx="729660" cy="729660"/>
          </a:xfrm>
          <a:prstGeom prst="rect">
            <a:avLst/>
          </a:prstGeom>
        </p:spPr>
      </p:pic>
      <p:pic>
        <p:nvPicPr>
          <p:cNvPr id="26" name="Grafik 25" descr="Callcenter">
            <a:extLst>
              <a:ext uri="{FF2B5EF4-FFF2-40B4-BE49-F238E27FC236}">
                <a16:creationId xmlns:a16="http://schemas.microsoft.com/office/drawing/2014/main" id="{A688BC82-1B2A-6E4B-97A6-8AECE50CA1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11380" y="3068951"/>
            <a:ext cx="738459" cy="738459"/>
          </a:xfrm>
          <a:prstGeom prst="rect">
            <a:avLst/>
          </a:prstGeom>
        </p:spPr>
      </p:pic>
      <p:pic>
        <p:nvPicPr>
          <p:cNvPr id="28" name="Grafik 27" descr="Drucker">
            <a:extLst>
              <a:ext uri="{FF2B5EF4-FFF2-40B4-BE49-F238E27FC236}">
                <a16:creationId xmlns:a16="http://schemas.microsoft.com/office/drawing/2014/main" id="{245ECF08-5318-944E-AD96-471405F3E9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71275" y="5531652"/>
            <a:ext cx="738870" cy="738870"/>
          </a:xfrm>
          <a:prstGeom prst="rect">
            <a:avLst/>
          </a:prstGeom>
        </p:spPr>
      </p:pic>
      <p:pic>
        <p:nvPicPr>
          <p:cNvPr id="30" name="Grafik 29" descr="Lehrer">
            <a:extLst>
              <a:ext uri="{FF2B5EF4-FFF2-40B4-BE49-F238E27FC236}">
                <a16:creationId xmlns:a16="http://schemas.microsoft.com/office/drawing/2014/main" id="{93219CC8-F42A-7C43-AEC4-4786DD5D015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57639" y="5531652"/>
            <a:ext cx="738870" cy="738870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46BD042-611E-3D4B-BCEC-D8C640E68E16}"/>
              </a:ext>
            </a:extLst>
          </p:cNvPr>
          <p:cNvCxnSpPr/>
          <p:nvPr/>
        </p:nvCxnSpPr>
        <p:spPr>
          <a:xfrm flipV="1">
            <a:off x="1622738" y="3644721"/>
            <a:ext cx="1262130" cy="8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3A49C9A-43D4-CD4B-AAB7-154E32DEE7B4}"/>
              </a:ext>
            </a:extLst>
          </p:cNvPr>
          <p:cNvCxnSpPr/>
          <p:nvPr/>
        </p:nvCxnSpPr>
        <p:spPr>
          <a:xfrm flipV="1">
            <a:off x="1622738" y="4288665"/>
            <a:ext cx="1262130" cy="21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76FC421-6CC6-734E-81D4-91CED96789C8}"/>
              </a:ext>
            </a:extLst>
          </p:cNvPr>
          <p:cNvCxnSpPr/>
          <p:nvPr/>
        </p:nvCxnSpPr>
        <p:spPr>
          <a:xfrm>
            <a:off x="1622738" y="4504338"/>
            <a:ext cx="1262130" cy="41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estreifter Pfeil nach rechts 36">
            <a:extLst>
              <a:ext uri="{FF2B5EF4-FFF2-40B4-BE49-F238E27FC236}">
                <a16:creationId xmlns:a16="http://schemas.microsoft.com/office/drawing/2014/main" id="{EF80229C-1045-594D-B983-201A307D3186}"/>
              </a:ext>
            </a:extLst>
          </p:cNvPr>
          <p:cNvSpPr/>
          <p:nvPr/>
        </p:nvSpPr>
        <p:spPr>
          <a:xfrm>
            <a:off x="3940935" y="4288665"/>
            <a:ext cx="785611" cy="45719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143C0BB-02FE-7E47-8262-FF7042DB3D76}"/>
              </a:ext>
            </a:extLst>
          </p:cNvPr>
          <p:cNvSpPr txBox="1"/>
          <p:nvPr/>
        </p:nvSpPr>
        <p:spPr>
          <a:xfrm>
            <a:off x="5200721" y="2540892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Cloud-Anbindung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4D1D8B-DBE2-D249-91A0-8376B0955CF0}"/>
              </a:ext>
            </a:extLst>
          </p:cNvPr>
          <p:cNvSpPr txBox="1"/>
          <p:nvPr/>
        </p:nvSpPr>
        <p:spPr>
          <a:xfrm>
            <a:off x="7340596" y="2541414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Fortschritt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89CAC6-8205-7644-A808-7E373E1C81B9}"/>
              </a:ext>
            </a:extLst>
          </p:cNvPr>
          <p:cNvSpPr txBox="1"/>
          <p:nvPr/>
        </p:nvSpPr>
        <p:spPr>
          <a:xfrm>
            <a:off x="5364594" y="3840221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Absprachen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C08B874-F761-A44F-B004-AE1E5B423CFD}"/>
              </a:ext>
            </a:extLst>
          </p:cNvPr>
          <p:cNvSpPr txBox="1"/>
          <p:nvPr/>
        </p:nvSpPr>
        <p:spPr>
          <a:xfrm>
            <a:off x="7181640" y="3861845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Live-Support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C9F33B2-7D14-E242-B1C8-1E29B0AD281B}"/>
              </a:ext>
            </a:extLst>
          </p:cNvPr>
          <p:cNvSpPr txBox="1"/>
          <p:nvPr/>
        </p:nvSpPr>
        <p:spPr>
          <a:xfrm>
            <a:off x="5200721" y="5242698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Email-Anbindung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509034F-7230-4F41-AB94-ACDEBDE76556}"/>
              </a:ext>
            </a:extLst>
          </p:cNvPr>
          <p:cNvSpPr txBox="1"/>
          <p:nvPr/>
        </p:nvSpPr>
        <p:spPr>
          <a:xfrm>
            <a:off x="7247114" y="5242698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Terminfindung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B5DCEB9-B2DC-9D40-B8B7-C7632D1893C0}"/>
              </a:ext>
            </a:extLst>
          </p:cNvPr>
          <p:cNvSpPr txBox="1"/>
          <p:nvPr/>
        </p:nvSpPr>
        <p:spPr>
          <a:xfrm>
            <a:off x="5211112" y="6172912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Präsentation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25F0057-7BA1-364D-9F28-F1396D00DCBB}"/>
              </a:ext>
            </a:extLst>
          </p:cNvPr>
          <p:cNvSpPr txBox="1"/>
          <p:nvPr/>
        </p:nvSpPr>
        <p:spPr>
          <a:xfrm>
            <a:off x="7181640" y="6217934"/>
            <a:ext cx="22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Vervielfältigung</a:t>
            </a:r>
          </a:p>
        </p:txBody>
      </p:sp>
    </p:spTree>
    <p:extLst>
      <p:ext uri="{BB962C8B-B14F-4D97-AF65-F5344CB8AC3E}">
        <p14:creationId xmlns:p14="http://schemas.microsoft.com/office/powerpoint/2010/main" val="17897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587446-D06A-1D4E-836D-6821C3C6301B}"/>
              </a:ext>
            </a:extLst>
          </p:cNvPr>
          <p:cNvSpPr/>
          <p:nvPr/>
        </p:nvSpPr>
        <p:spPr>
          <a:xfrm>
            <a:off x="270300" y="1842359"/>
            <a:ext cx="4378816" cy="3995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Aufgabenverwaltung besser machen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" name="Grafik 13" descr="Prüfliste">
            <a:extLst>
              <a:ext uri="{FF2B5EF4-FFF2-40B4-BE49-F238E27FC236}">
                <a16:creationId xmlns:a16="http://schemas.microsoft.com/office/drawing/2014/main" id="{84E14BCB-2A46-A44B-AE31-95E8CC779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708" y="2224481"/>
            <a:ext cx="869138" cy="869138"/>
          </a:xfrm>
          <a:prstGeom prst="rect">
            <a:avLst/>
          </a:prstGeom>
        </p:spPr>
      </p:pic>
      <p:pic>
        <p:nvPicPr>
          <p:cNvPr id="18" name="Grafik 17" descr="Handschlag">
            <a:extLst>
              <a:ext uri="{FF2B5EF4-FFF2-40B4-BE49-F238E27FC236}">
                <a16:creationId xmlns:a16="http://schemas.microsoft.com/office/drawing/2014/main" id="{B842372F-C8CB-A641-820E-E76B2BA4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726" y="3736125"/>
            <a:ext cx="738870" cy="738870"/>
          </a:xfrm>
          <a:prstGeom prst="rect">
            <a:avLst/>
          </a:prstGeom>
        </p:spPr>
      </p:pic>
      <p:pic>
        <p:nvPicPr>
          <p:cNvPr id="20" name="Grafik 19" descr="Monatskalender">
            <a:extLst>
              <a:ext uri="{FF2B5EF4-FFF2-40B4-BE49-F238E27FC236}">
                <a16:creationId xmlns:a16="http://schemas.microsoft.com/office/drawing/2014/main" id="{4B7BA129-150C-1745-A9A9-59CB49166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7224" y="3075486"/>
            <a:ext cx="738459" cy="738459"/>
          </a:xfrm>
          <a:prstGeom prst="rect">
            <a:avLst/>
          </a:prstGeom>
        </p:spPr>
      </p:pic>
      <p:pic>
        <p:nvPicPr>
          <p:cNvPr id="22" name="Grafik 21" descr="Aus der Cloud herunterladen">
            <a:extLst>
              <a:ext uri="{FF2B5EF4-FFF2-40B4-BE49-F238E27FC236}">
                <a16:creationId xmlns:a16="http://schemas.microsoft.com/office/drawing/2014/main" id="{4352B9A6-CDA1-0D44-BC3D-200B4FD9E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0478" y="2224481"/>
            <a:ext cx="684493" cy="684493"/>
          </a:xfrm>
          <a:prstGeom prst="rect">
            <a:avLst/>
          </a:prstGeom>
        </p:spPr>
      </p:pic>
      <p:pic>
        <p:nvPicPr>
          <p:cNvPr id="24" name="Grafik 23" descr="E-Mail">
            <a:extLst>
              <a:ext uri="{FF2B5EF4-FFF2-40B4-BE49-F238E27FC236}">
                <a16:creationId xmlns:a16="http://schemas.microsoft.com/office/drawing/2014/main" id="{1D712A9D-D58F-1345-A09D-AC622880EC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79074" y="3804792"/>
            <a:ext cx="729660" cy="729660"/>
          </a:xfrm>
          <a:prstGeom prst="rect">
            <a:avLst/>
          </a:prstGeom>
        </p:spPr>
      </p:pic>
      <p:pic>
        <p:nvPicPr>
          <p:cNvPr id="26" name="Grafik 25" descr="Callcenter">
            <a:extLst>
              <a:ext uri="{FF2B5EF4-FFF2-40B4-BE49-F238E27FC236}">
                <a16:creationId xmlns:a16="http://schemas.microsoft.com/office/drawing/2014/main" id="{A688BC82-1B2A-6E4B-97A6-8AECE50CA1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8734" y="4619795"/>
            <a:ext cx="738459" cy="738459"/>
          </a:xfrm>
          <a:prstGeom prst="rect">
            <a:avLst/>
          </a:prstGeom>
        </p:spPr>
      </p:pic>
      <p:pic>
        <p:nvPicPr>
          <p:cNvPr id="28" name="Grafik 27" descr="Drucker">
            <a:extLst>
              <a:ext uri="{FF2B5EF4-FFF2-40B4-BE49-F238E27FC236}">
                <a16:creationId xmlns:a16="http://schemas.microsoft.com/office/drawing/2014/main" id="{245ECF08-5318-944E-AD96-471405F3E9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6101" y="4554192"/>
            <a:ext cx="738870" cy="738870"/>
          </a:xfrm>
          <a:prstGeom prst="rect">
            <a:avLst/>
          </a:prstGeom>
        </p:spPr>
      </p:pic>
      <p:pic>
        <p:nvPicPr>
          <p:cNvPr id="30" name="Grafik 29" descr="Lehrer">
            <a:extLst>
              <a:ext uri="{FF2B5EF4-FFF2-40B4-BE49-F238E27FC236}">
                <a16:creationId xmlns:a16="http://schemas.microsoft.com/office/drawing/2014/main" id="{93219CC8-F42A-7C43-AEC4-4786DD5D0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3975" y="3684318"/>
            <a:ext cx="738870" cy="738870"/>
          </a:xfrm>
          <a:prstGeom prst="rect">
            <a:avLst/>
          </a:prstGeom>
        </p:spPr>
      </p:pic>
      <p:sp>
        <p:nvSpPr>
          <p:cNvPr id="7" name="Gestreifter Pfeil nach rechts 6">
            <a:extLst>
              <a:ext uri="{FF2B5EF4-FFF2-40B4-BE49-F238E27FC236}">
                <a16:creationId xmlns:a16="http://schemas.microsoft.com/office/drawing/2014/main" id="{4B72A91A-72FB-6F45-9210-C9F520B6E81B}"/>
              </a:ext>
            </a:extLst>
          </p:cNvPr>
          <p:cNvSpPr/>
          <p:nvPr/>
        </p:nvSpPr>
        <p:spPr>
          <a:xfrm>
            <a:off x="4790941" y="3804792"/>
            <a:ext cx="1017431" cy="248961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Team">
            <a:extLst>
              <a:ext uri="{FF2B5EF4-FFF2-40B4-BE49-F238E27FC236}">
                <a16:creationId xmlns:a16="http://schemas.microsoft.com/office/drawing/2014/main" id="{6A00420D-C13D-1A43-8615-6AA343664B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32270" y="1842359"/>
            <a:ext cx="914400" cy="914400"/>
          </a:xfrm>
          <a:prstGeom prst="rect">
            <a:avLst/>
          </a:prstGeom>
        </p:spPr>
      </p:pic>
      <p:pic>
        <p:nvPicPr>
          <p:cNvPr id="12" name="Grafik 11" descr="Hierarchie">
            <a:extLst>
              <a:ext uri="{FF2B5EF4-FFF2-40B4-BE49-F238E27FC236}">
                <a16:creationId xmlns:a16="http://schemas.microsoft.com/office/drawing/2014/main" id="{7E588B68-16BA-BA4D-89A4-FF4E36C2D2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32270" y="2928536"/>
            <a:ext cx="914400" cy="914400"/>
          </a:xfrm>
          <a:prstGeom prst="rect">
            <a:avLst/>
          </a:prstGeom>
        </p:spPr>
      </p:pic>
      <p:pic>
        <p:nvPicPr>
          <p:cNvPr id="17" name="Grafik 16" descr="Prüfliste">
            <a:extLst>
              <a:ext uri="{FF2B5EF4-FFF2-40B4-BE49-F238E27FC236}">
                <a16:creationId xmlns:a16="http://schemas.microsoft.com/office/drawing/2014/main" id="{3F9E827F-DF8C-7D45-9656-65439287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270" y="4068239"/>
            <a:ext cx="914400" cy="914400"/>
          </a:xfrm>
          <a:prstGeom prst="rect">
            <a:avLst/>
          </a:prstGeom>
        </p:spPr>
      </p:pic>
      <p:pic>
        <p:nvPicPr>
          <p:cNvPr id="21" name="Grafik 20" descr="Aufwärtstrend">
            <a:extLst>
              <a:ext uri="{FF2B5EF4-FFF2-40B4-BE49-F238E27FC236}">
                <a16:creationId xmlns:a16="http://schemas.microsoft.com/office/drawing/2014/main" id="{C38514B1-B9E4-354F-91A0-7A5819472C7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44890" y="5250781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18D37453-52BB-AB4A-9887-C53322CAE0DD}"/>
              </a:ext>
            </a:extLst>
          </p:cNvPr>
          <p:cNvSpPr txBox="1"/>
          <p:nvPr/>
        </p:nvSpPr>
        <p:spPr>
          <a:xfrm>
            <a:off x="7446366" y="3760475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„Erfolg“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739B7A61-1E6B-CF4F-8B88-D81AF283A6A6}"/>
              </a:ext>
            </a:extLst>
          </p:cNvPr>
          <p:cNvCxnSpPr/>
          <p:nvPr/>
        </p:nvCxnSpPr>
        <p:spPr>
          <a:xfrm>
            <a:off x="7370568" y="4169622"/>
            <a:ext cx="1159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Benutzbarkeit</a:t>
            </a:r>
            <a:endParaRPr lang="de-DE" sz="26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6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Wartbarkeit</a:t>
            </a:r>
            <a:endParaRPr lang="de-DE" sz="26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6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Sicherheit</a:t>
            </a:r>
            <a:endParaRPr lang="de-DE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Qualitätssicherung - Benutzbarkeit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Bewährtes und weit verbreitetes Framework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Intuitiv verständliche Bedienelemente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lang="de-DE" sz="2000" b="0" strike="noStrike" spc="-1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Gute Erweiterungsoptionen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165</Words>
  <Application>Microsoft Macintosh PowerPoint</Application>
  <PresentationFormat>Bildschirmpräsentation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Alex .</cp:lastModifiedBy>
  <cp:revision>27</cp:revision>
  <dcterms:created xsi:type="dcterms:W3CDTF">2009-12-23T09:42:49Z</dcterms:created>
  <dcterms:modified xsi:type="dcterms:W3CDTF">2018-12-18T08:51:19Z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