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66" r:id="rId4"/>
    <p:sldId id="272" r:id="rId5"/>
    <p:sldId id="268" r:id="rId6"/>
    <p:sldId id="269" r:id="rId7"/>
    <p:sldId id="267" r:id="rId8"/>
    <p:sldId id="270" r:id="rId9"/>
    <p:sldId id="275" r:id="rId10"/>
    <p:sldId id="274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2093" y="9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344db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344db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4344dbae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4344dbae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344dbae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4344dbae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360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247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24444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1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6625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796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70658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1061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84522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653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00956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D9575-D9E9-4973-BE78-9DBD8D05821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519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ipcpu.com/tutorial/lsn-02-regs.pdf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vision-ai-inc/Hands-on-FPGA-class/blob/main/Week3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eb.cse.msu.edu/~cse820/readings/sutherlandMicropipelinesTuring.pdf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ircuitverse.org/users/136319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with FPGA’s:</a:t>
            </a:r>
            <a:br>
              <a:rPr lang="en" dirty="0"/>
            </a:br>
            <a:r>
              <a:rPr lang="en" dirty="0"/>
              <a:t>Module 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Venkat Rangan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42C8-71CD-C949-0D3D-5F4376EA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Verilog 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752C-155E-1457-10E4-B218C6301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Pages 3-17 of </a:t>
            </a:r>
            <a:r>
              <a:rPr lang="en-US" dirty="0">
                <a:hlinkClick r:id="rId2"/>
              </a:rPr>
              <a:t>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linkClick r:id="rId3"/>
              </a:rPr>
              <a:t>Module 3: </a:t>
            </a:r>
            <a:r>
              <a:rPr lang="en-US" dirty="0"/>
              <a:t>Clocks and Verilog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7660-A801-B1B1-4C5E-BCA38314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Discussion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Pre-class: Open floor for questions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Clocks: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What is a clock?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Why do we need a clock?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Interesting things about clocks</a:t>
            </a:r>
          </a:p>
          <a:p>
            <a:pPr lvl="1" indent="-342900">
              <a:buSzPts val="1800"/>
              <a:buChar char="-"/>
            </a:pPr>
            <a:r>
              <a:rPr lang="en-US" sz="1500" dirty="0"/>
              <a:t>How are clocks used?</a:t>
            </a:r>
          </a:p>
          <a:p>
            <a:pPr lvl="1" indent="-342900">
              <a:buSzPts val="1800"/>
              <a:buChar char="-"/>
            </a:pPr>
            <a:endParaRPr lang="en-US" sz="1500" dirty="0"/>
          </a:p>
          <a:p>
            <a:pPr>
              <a:buChar char="-"/>
            </a:pPr>
            <a:r>
              <a:rPr lang="en-US" sz="1800" dirty="0"/>
              <a:t>Reset</a:t>
            </a:r>
          </a:p>
          <a:p>
            <a:pPr lvl="1">
              <a:buChar char="-"/>
            </a:pPr>
            <a:r>
              <a:rPr lang="en-US" sz="1500" dirty="0"/>
              <a:t>What is a reset</a:t>
            </a:r>
          </a:p>
          <a:p>
            <a:pPr lvl="1">
              <a:buChar char="-"/>
            </a:pPr>
            <a:r>
              <a:rPr lang="en-US" sz="1500" dirty="0"/>
              <a:t>Why do we need a Reset?</a:t>
            </a:r>
          </a:p>
          <a:p>
            <a:pPr lvl="1">
              <a:buChar char="-"/>
            </a:pPr>
            <a:r>
              <a:rPr lang="en-US" sz="1500" dirty="0"/>
              <a:t>Variety of Reset’s</a:t>
            </a:r>
            <a:endParaRPr sz="1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 dirty="0"/>
              <a:t>Intro to Verilog/Simulations/Synthesis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Open discussion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FC5F-FA12-5C7A-4C27-FA17395A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in Digital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5200-2460-84E6-444D-5CD319CF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82621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What’s the meaning of it all?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Synchronous vs. </a:t>
            </a:r>
            <a:r>
              <a:rPr lang="en-US" dirty="0">
                <a:hlinkClick r:id="rId2"/>
              </a:rPr>
              <a:t>Asynchronous</a:t>
            </a:r>
            <a:r>
              <a:rPr lang="en-US" dirty="0"/>
              <a:t>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B9ACE-0EEE-572A-F758-6982908F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118185"/>
            <a:ext cx="4396740" cy="1196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31620D-220C-662D-68A8-140A7F34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97" y="514350"/>
            <a:ext cx="2618142" cy="24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35C-1C0A-C73D-B2BC-4FEE24D3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clock?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6DA9-9293-83BB-794F-1328775D5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Clocks are one way for circuits to have 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SR Latch &amp; D Flip Flop (DFF) in </a:t>
            </a:r>
            <a:r>
              <a:rPr lang="en-US" dirty="0" err="1">
                <a:hlinkClick r:id="rId2"/>
              </a:rPr>
              <a:t>Circuitverse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DFF forms the basis of most digital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Digital Heartbeat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Synchronization between different parts of a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Every circuit knows when its time to do something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Glitches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9C63475-F8AB-0CAB-8554-8AC8E37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59230"/>
            <a:ext cx="86617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CB4-5C2E-31B5-8EEE-25FCB631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properties of a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CE3A-7A9F-4D75-DBED-89FF2D23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82436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Duty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Jitter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Setup and Hold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 frequency of operation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EB4827-CCE8-2388-F3FF-3F9CA30E2937}"/>
              </a:ext>
            </a:extLst>
          </p:cNvPr>
          <p:cNvCxnSpPr/>
          <p:nvPr/>
        </p:nvCxnSpPr>
        <p:spPr>
          <a:xfrm>
            <a:off x="6656275" y="3152200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5F554B-DFCE-E228-AE42-C764635F9725}"/>
              </a:ext>
            </a:extLst>
          </p:cNvPr>
          <p:cNvCxnSpPr>
            <a:cxnSpLocks/>
          </p:cNvCxnSpPr>
          <p:nvPr/>
        </p:nvCxnSpPr>
        <p:spPr>
          <a:xfrm flipV="1">
            <a:off x="6972326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F9611B-3DF6-6826-3556-4B4F41777D4A}"/>
              </a:ext>
            </a:extLst>
          </p:cNvPr>
          <p:cNvCxnSpPr/>
          <p:nvPr/>
        </p:nvCxnSpPr>
        <p:spPr>
          <a:xfrm>
            <a:off x="6972326" y="2946613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002A6A-1E08-DEEA-438E-2685C5740249}"/>
              </a:ext>
            </a:extLst>
          </p:cNvPr>
          <p:cNvCxnSpPr>
            <a:cxnSpLocks/>
          </p:cNvCxnSpPr>
          <p:nvPr/>
        </p:nvCxnSpPr>
        <p:spPr>
          <a:xfrm flipV="1">
            <a:off x="7290423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823D9-F053-7807-653C-5C19F7FD0747}"/>
              </a:ext>
            </a:extLst>
          </p:cNvPr>
          <p:cNvCxnSpPr/>
          <p:nvPr/>
        </p:nvCxnSpPr>
        <p:spPr>
          <a:xfrm>
            <a:off x="7287354" y="3152200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815DF-4862-FC81-36A8-F7E4F540BD80}"/>
              </a:ext>
            </a:extLst>
          </p:cNvPr>
          <p:cNvCxnSpPr>
            <a:cxnSpLocks/>
          </p:cNvCxnSpPr>
          <p:nvPr/>
        </p:nvCxnSpPr>
        <p:spPr>
          <a:xfrm flipV="1">
            <a:off x="7603405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B073C-289F-4C0E-5205-A9EDE86BC245}"/>
              </a:ext>
            </a:extLst>
          </p:cNvPr>
          <p:cNvCxnSpPr/>
          <p:nvPr/>
        </p:nvCxnSpPr>
        <p:spPr>
          <a:xfrm>
            <a:off x="7603405" y="2946613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F05014-AB27-35AE-7516-37C22C7EFC7D}"/>
              </a:ext>
            </a:extLst>
          </p:cNvPr>
          <p:cNvCxnSpPr>
            <a:cxnSpLocks/>
          </p:cNvCxnSpPr>
          <p:nvPr/>
        </p:nvCxnSpPr>
        <p:spPr>
          <a:xfrm flipV="1">
            <a:off x="7921502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F07C25-5687-F922-4AEC-E314083D55F8}"/>
              </a:ext>
            </a:extLst>
          </p:cNvPr>
          <p:cNvCxnSpPr/>
          <p:nvPr/>
        </p:nvCxnSpPr>
        <p:spPr>
          <a:xfrm>
            <a:off x="7916388" y="3152200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FB9CE9-F072-B1C8-CC58-41E7B4DBDD01}"/>
              </a:ext>
            </a:extLst>
          </p:cNvPr>
          <p:cNvCxnSpPr>
            <a:cxnSpLocks/>
          </p:cNvCxnSpPr>
          <p:nvPr/>
        </p:nvCxnSpPr>
        <p:spPr>
          <a:xfrm flipV="1">
            <a:off x="8232439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3A7AB7-3AD4-465A-4DD2-52D3388E4407}"/>
              </a:ext>
            </a:extLst>
          </p:cNvPr>
          <p:cNvCxnSpPr/>
          <p:nvPr/>
        </p:nvCxnSpPr>
        <p:spPr>
          <a:xfrm>
            <a:off x="8232439" y="2946613"/>
            <a:ext cx="31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9EAC85-8FD2-7BCE-446E-CAE671072F8D}"/>
              </a:ext>
            </a:extLst>
          </p:cNvPr>
          <p:cNvCxnSpPr>
            <a:cxnSpLocks/>
          </p:cNvCxnSpPr>
          <p:nvPr/>
        </p:nvCxnSpPr>
        <p:spPr>
          <a:xfrm flipV="1">
            <a:off x="8550536" y="2946613"/>
            <a:ext cx="0" cy="20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1CBA91-0650-7775-9A48-6D8B48B0E773}"/>
              </a:ext>
            </a:extLst>
          </p:cNvPr>
          <p:cNvSpPr txBox="1"/>
          <p:nvPr/>
        </p:nvSpPr>
        <p:spPr>
          <a:xfrm>
            <a:off x="5582315" y="2879107"/>
            <a:ext cx="9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5A514-AC52-4D39-6CFC-2778DC710C60}"/>
              </a:ext>
            </a:extLst>
          </p:cNvPr>
          <p:cNvSpPr/>
          <p:nvPr/>
        </p:nvSpPr>
        <p:spPr>
          <a:xfrm>
            <a:off x="6656276" y="3317896"/>
            <a:ext cx="220927" cy="1871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0E9FE8-F44F-0DD6-39F7-AA89F1D15C29}"/>
              </a:ext>
            </a:extLst>
          </p:cNvPr>
          <p:cNvSpPr/>
          <p:nvPr/>
        </p:nvSpPr>
        <p:spPr>
          <a:xfrm>
            <a:off x="6877203" y="3317896"/>
            <a:ext cx="95123" cy="187174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0614FF-2766-7B7E-C45A-2DF72E409780}"/>
              </a:ext>
            </a:extLst>
          </p:cNvPr>
          <p:cNvSpPr/>
          <p:nvPr/>
        </p:nvSpPr>
        <p:spPr>
          <a:xfrm>
            <a:off x="6972326" y="3317896"/>
            <a:ext cx="95123" cy="18717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FCE08-C9F4-521E-ABFA-C7F3363A8F10}"/>
              </a:ext>
            </a:extLst>
          </p:cNvPr>
          <p:cNvSpPr/>
          <p:nvPr/>
        </p:nvSpPr>
        <p:spPr>
          <a:xfrm>
            <a:off x="7067449" y="3317896"/>
            <a:ext cx="440833" cy="1871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B131-2267-CF7A-88B4-708F9BCC6A30}"/>
              </a:ext>
            </a:extLst>
          </p:cNvPr>
          <p:cNvSpPr/>
          <p:nvPr/>
        </p:nvSpPr>
        <p:spPr>
          <a:xfrm>
            <a:off x="7508282" y="3317896"/>
            <a:ext cx="95123" cy="187174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173BC4-E6B6-DA1F-35D4-EBCCA0A1F075}"/>
              </a:ext>
            </a:extLst>
          </p:cNvPr>
          <p:cNvSpPr/>
          <p:nvPr/>
        </p:nvSpPr>
        <p:spPr>
          <a:xfrm>
            <a:off x="7603405" y="3317896"/>
            <a:ext cx="95123" cy="18717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C06D8F-7C46-8ED0-B3A3-1ED8184393A9}"/>
              </a:ext>
            </a:extLst>
          </p:cNvPr>
          <p:cNvSpPr/>
          <p:nvPr/>
        </p:nvSpPr>
        <p:spPr>
          <a:xfrm>
            <a:off x="7698528" y="3317896"/>
            <a:ext cx="440833" cy="1871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9421ED-06B7-8508-3562-9C4FC33562A7}"/>
              </a:ext>
            </a:extLst>
          </p:cNvPr>
          <p:cNvSpPr/>
          <p:nvPr/>
        </p:nvSpPr>
        <p:spPr>
          <a:xfrm>
            <a:off x="8139361" y="3317896"/>
            <a:ext cx="95123" cy="187174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EEC1F9-FD1A-77C3-E5C1-F6F5F62EB48B}"/>
              </a:ext>
            </a:extLst>
          </p:cNvPr>
          <p:cNvSpPr/>
          <p:nvPr/>
        </p:nvSpPr>
        <p:spPr>
          <a:xfrm>
            <a:off x="8234484" y="3317896"/>
            <a:ext cx="95123" cy="18717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70836-D54F-5365-5A7C-574640A6866D}"/>
              </a:ext>
            </a:extLst>
          </p:cNvPr>
          <p:cNvSpPr txBox="1"/>
          <p:nvPr/>
        </p:nvSpPr>
        <p:spPr>
          <a:xfrm>
            <a:off x="6200775" y="3674576"/>
            <a:ext cx="9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C2B447-1D89-DD54-4F62-BD7A982353CB}"/>
              </a:ext>
            </a:extLst>
          </p:cNvPr>
          <p:cNvCxnSpPr>
            <a:cxnSpLocks/>
          </p:cNvCxnSpPr>
          <p:nvPr/>
        </p:nvCxnSpPr>
        <p:spPr>
          <a:xfrm flipV="1">
            <a:off x="6769731" y="3505070"/>
            <a:ext cx="158026" cy="26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4FB1C9-B59E-0114-0887-F25E61BC05E7}"/>
              </a:ext>
            </a:extLst>
          </p:cNvPr>
          <p:cNvCxnSpPr>
            <a:cxnSpLocks/>
          </p:cNvCxnSpPr>
          <p:nvPr/>
        </p:nvCxnSpPr>
        <p:spPr>
          <a:xfrm flipH="1" flipV="1">
            <a:off x="7032864" y="3505069"/>
            <a:ext cx="231961" cy="26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3EF3B6-075D-AFC4-E9AC-EB7C35FC8F52}"/>
              </a:ext>
            </a:extLst>
          </p:cNvPr>
          <p:cNvSpPr txBox="1"/>
          <p:nvPr/>
        </p:nvSpPr>
        <p:spPr>
          <a:xfrm>
            <a:off x="7113341" y="3674576"/>
            <a:ext cx="950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343367-77EE-7FD9-33AC-65651F374F8B}"/>
              </a:ext>
            </a:extLst>
          </p:cNvPr>
          <p:cNvSpPr/>
          <p:nvPr/>
        </p:nvSpPr>
        <p:spPr>
          <a:xfrm>
            <a:off x="6481373" y="1427727"/>
            <a:ext cx="490950" cy="610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F6EBA86-54EC-B58D-D1C9-B225EEA855D2}"/>
              </a:ext>
            </a:extLst>
          </p:cNvPr>
          <p:cNvSpPr/>
          <p:nvPr/>
        </p:nvSpPr>
        <p:spPr>
          <a:xfrm rot="5400000">
            <a:off x="6490898" y="1851174"/>
            <a:ext cx="67506" cy="82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F8B5D-8D98-ED14-C270-F0BC7A03FFF1}"/>
              </a:ext>
            </a:extLst>
          </p:cNvPr>
          <p:cNvSpPr/>
          <p:nvPr/>
        </p:nvSpPr>
        <p:spPr>
          <a:xfrm>
            <a:off x="8026328" y="1440437"/>
            <a:ext cx="490950" cy="610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41FDBF4-8511-7C16-A21C-0DC9FE9F2AC4}"/>
              </a:ext>
            </a:extLst>
          </p:cNvPr>
          <p:cNvSpPr/>
          <p:nvPr/>
        </p:nvSpPr>
        <p:spPr>
          <a:xfrm rot="5400000">
            <a:off x="8035853" y="1863884"/>
            <a:ext cx="67506" cy="828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F5BEC-9027-EA9E-0466-58A8704FE22D}"/>
              </a:ext>
            </a:extLst>
          </p:cNvPr>
          <p:cNvSpPr txBox="1"/>
          <p:nvPr/>
        </p:nvSpPr>
        <p:spPr>
          <a:xfrm>
            <a:off x="6789486" y="1465081"/>
            <a:ext cx="13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2506FF-0CCE-ADC8-EEE2-E5626A2536D1}"/>
              </a:ext>
            </a:extLst>
          </p:cNvPr>
          <p:cNvSpPr txBox="1"/>
          <p:nvPr/>
        </p:nvSpPr>
        <p:spPr>
          <a:xfrm>
            <a:off x="6483367" y="1465081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69B536-D38A-5562-0FE8-483CA124BC89}"/>
              </a:ext>
            </a:extLst>
          </p:cNvPr>
          <p:cNvSpPr txBox="1"/>
          <p:nvPr/>
        </p:nvSpPr>
        <p:spPr>
          <a:xfrm>
            <a:off x="8336347" y="1471127"/>
            <a:ext cx="13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69753E-593B-DFCC-8842-77CD6266E568}"/>
              </a:ext>
            </a:extLst>
          </p:cNvPr>
          <p:cNvSpPr txBox="1"/>
          <p:nvPr/>
        </p:nvSpPr>
        <p:spPr>
          <a:xfrm>
            <a:off x="8030228" y="1471127"/>
            <a:ext cx="4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Q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2D5202-7125-17F6-710E-8C475CA7A988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79029" y="1622213"/>
            <a:ext cx="2604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136270-FE25-6E4A-52CA-030044289666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7792457" y="1622214"/>
            <a:ext cx="23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EB2C9B6B-B875-8874-EBFD-A6E7DD93A0FD}"/>
              </a:ext>
            </a:extLst>
          </p:cNvPr>
          <p:cNvSpPr/>
          <p:nvPr/>
        </p:nvSpPr>
        <p:spPr>
          <a:xfrm>
            <a:off x="7237721" y="1377640"/>
            <a:ext cx="555199" cy="489147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Logic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0E31CCF-333B-CFF5-C491-897CF10A6E0B}"/>
              </a:ext>
            </a:extLst>
          </p:cNvPr>
          <p:cNvCxnSpPr>
            <a:endCxn id="36" idx="3"/>
          </p:cNvCxnSpPr>
          <p:nvPr/>
        </p:nvCxnSpPr>
        <p:spPr>
          <a:xfrm flipV="1">
            <a:off x="6014085" y="1892598"/>
            <a:ext cx="469142" cy="414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209B963-46BA-F18F-DA2C-0FDB806DE569}"/>
              </a:ext>
            </a:extLst>
          </p:cNvPr>
          <p:cNvCxnSpPr>
            <a:cxnSpLocks/>
          </p:cNvCxnSpPr>
          <p:nvPr/>
        </p:nvCxnSpPr>
        <p:spPr>
          <a:xfrm flipV="1">
            <a:off x="6014085" y="1909118"/>
            <a:ext cx="2014097" cy="397837"/>
          </a:xfrm>
          <a:prstGeom prst="bentConnector3">
            <a:avLst>
              <a:gd name="adj1" fmla="val 87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9A3B1D5-F2D9-0E0B-30C1-AEC6B44CCD4A}"/>
              </a:ext>
            </a:extLst>
          </p:cNvPr>
          <p:cNvSpPr txBox="1"/>
          <p:nvPr/>
        </p:nvSpPr>
        <p:spPr>
          <a:xfrm>
            <a:off x="5594589" y="3228723"/>
            <a:ext cx="9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998026-4C6C-015A-3C62-55C3299CEF8A}"/>
              </a:ext>
            </a:extLst>
          </p:cNvPr>
          <p:cNvCxnSpPr>
            <a:stCxn id="43" idx="1"/>
            <a:endCxn id="22" idx="0"/>
          </p:cNvCxnSpPr>
          <p:nvPr/>
        </p:nvCxnSpPr>
        <p:spPr>
          <a:xfrm flipH="1">
            <a:off x="7287866" y="1866266"/>
            <a:ext cx="227455" cy="1451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ED91128-2185-AA9B-B5EC-9786DA347B95}"/>
              </a:ext>
            </a:extLst>
          </p:cNvPr>
          <p:cNvSpPr txBox="1"/>
          <p:nvPr/>
        </p:nvSpPr>
        <p:spPr>
          <a:xfrm>
            <a:off x="5253204" y="2099776"/>
            <a:ext cx="9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7C29EA-9559-EF83-E55B-200D2AF14F9D}"/>
              </a:ext>
            </a:extLst>
          </p:cNvPr>
          <p:cNvSpPr txBox="1"/>
          <p:nvPr/>
        </p:nvSpPr>
        <p:spPr>
          <a:xfrm>
            <a:off x="7107849" y="1088442"/>
            <a:ext cx="9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266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61548-46E8-CF9D-9F3D-34DE1237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in Verilog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2BF59-9D46-FE2F-D23E-8F30B0B1A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does HW actually work?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Everything is running in parallel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All changes  happen on the positive edge of a clock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/>
              <a:t>Less commonly also on negative edge or both edges (DDR DRAM)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Between clock edges, signals propagate between registers</a:t>
            </a:r>
          </a:p>
        </p:txBody>
      </p:sp>
    </p:spTree>
    <p:extLst>
      <p:ext uri="{BB962C8B-B14F-4D97-AF65-F5344CB8AC3E}">
        <p14:creationId xmlns:p14="http://schemas.microsoft.com/office/powerpoint/2010/main" val="336761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AF90-A639-1B80-D950-85503780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E78D-A054-91D7-7CE8-DC2FACFA1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RC Oscillator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Quartz Oscillator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Exotic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Temperature compensated, Oven Controlled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GPS/Atomic Clocks</a:t>
            </a:r>
          </a:p>
        </p:txBody>
      </p:sp>
    </p:spTree>
    <p:extLst>
      <p:ext uri="{BB962C8B-B14F-4D97-AF65-F5344CB8AC3E}">
        <p14:creationId xmlns:p14="http://schemas.microsoft.com/office/powerpoint/2010/main" val="159455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778A-5EA6-087E-05BA-C8F96809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Clocks: Good design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63AE-C1F6-2344-DF05-EF2FCBD55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54510" cy="3416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Minimize number of clocks in your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Have a single clock unless absolutely necessary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Poor design </a:t>
            </a:r>
            <a:r>
              <a:rPr lang="en-US" sz="1600" dirty="0"/>
              <a:t>vs. </a:t>
            </a:r>
            <a:r>
              <a:rPr lang="en-US" sz="1600" dirty="0">
                <a:solidFill>
                  <a:srgbClr val="92D050"/>
                </a:solidFill>
              </a:rPr>
              <a:t>Good design </a:t>
            </a:r>
            <a:r>
              <a:rPr lang="en-US" sz="1600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CA85B-5179-791C-CF08-20477EE3E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372" y="570865"/>
            <a:ext cx="274343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32382-A3FC-07EE-4E79-BCF476D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95" y="2880360"/>
            <a:ext cx="4961050" cy="21718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4907B8-430E-D016-8D39-141C462C1E3B}"/>
              </a:ext>
            </a:extLst>
          </p:cNvPr>
          <p:cNvCxnSpPr>
            <a:cxnSpLocks/>
          </p:cNvCxnSpPr>
          <p:nvPr/>
        </p:nvCxnSpPr>
        <p:spPr>
          <a:xfrm flipV="1">
            <a:off x="1901190" y="1494222"/>
            <a:ext cx="4206240" cy="10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6EE2F7-D8D4-D069-239E-5EF17DC984D3}"/>
              </a:ext>
            </a:extLst>
          </p:cNvPr>
          <p:cNvCxnSpPr/>
          <p:nvPr/>
        </p:nvCxnSpPr>
        <p:spPr>
          <a:xfrm>
            <a:off x="3722370" y="2681788"/>
            <a:ext cx="438150" cy="105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1A01-672F-1A62-D94F-2AB1FF2E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67488-1E64-F67E-796B-86ED3A204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state does a system start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Whats</a:t>
            </a:r>
            <a:r>
              <a:rPr lang="en-US" dirty="0"/>
              <a:t> the state of wires at power up?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“x”, “0”, “1” states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using an external “Reset”</a:t>
            </a:r>
          </a:p>
        </p:txBody>
      </p:sp>
    </p:spTree>
    <p:extLst>
      <p:ext uri="{BB962C8B-B14F-4D97-AF65-F5344CB8AC3E}">
        <p14:creationId xmlns:p14="http://schemas.microsoft.com/office/powerpoint/2010/main" val="256241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9082</TotalTime>
  <Words>298</Words>
  <Application>Microsoft Office PowerPoint</Application>
  <PresentationFormat>On-screen Show (16:9)</PresentationFormat>
  <Paragraphs>90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Office Theme</vt:lpstr>
      <vt:lpstr>Hands on with FPGA’s: Module 3</vt:lpstr>
      <vt:lpstr>Topics</vt:lpstr>
      <vt:lpstr>Clocks in Digital Logic circuits</vt:lpstr>
      <vt:lpstr>Why clock?</vt:lpstr>
      <vt:lpstr>Important properties of a Clock</vt:lpstr>
      <vt:lpstr>Clocks in Verilog</vt:lpstr>
      <vt:lpstr>Clock Sources</vt:lpstr>
      <vt:lpstr>Clocks: Good design practice</vt:lpstr>
      <vt:lpstr>Reset</vt:lpstr>
      <vt:lpstr>Verilog Deep Dive</vt:lpstr>
      <vt:lpstr>Module 3: Clocks and Verilog basics</vt:lpstr>
      <vt:lpstr>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Electronics &amp; FPGA’s</dc:title>
  <dc:creator>Venkat Rangan</dc:creator>
  <cp:lastModifiedBy>Venkat Rangan</cp:lastModifiedBy>
  <cp:revision>16</cp:revision>
  <dcterms:modified xsi:type="dcterms:W3CDTF">2022-06-29T03:39:33Z</dcterms:modified>
</cp:coreProperties>
</file>