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17"/>
  </p:notesMasterIdLst>
  <p:sldIdLst>
    <p:sldId id="256" r:id="rId2"/>
    <p:sldId id="276" r:id="rId3"/>
    <p:sldId id="257" r:id="rId4"/>
    <p:sldId id="281" r:id="rId5"/>
    <p:sldId id="279" r:id="rId6"/>
    <p:sldId id="277" r:id="rId7"/>
    <p:sldId id="280" r:id="rId8"/>
    <p:sldId id="282" r:id="rId9"/>
    <p:sldId id="283" r:id="rId10"/>
    <p:sldId id="284" r:id="rId11"/>
    <p:sldId id="285" r:id="rId12"/>
    <p:sldId id="286" r:id="rId13"/>
    <p:sldId id="278" r:id="rId14"/>
    <p:sldId id="264" r:id="rId15"/>
    <p:sldId id="265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2093" y="9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4344dba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4344dba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302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4344dbae7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4344dbae7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4344dbae7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4344dbae7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360790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15247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3244446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201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8662509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547963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865753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70658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106197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7845229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326534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00956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D9575-D9E9-4973-BE78-9DBD8D05821E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05196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nst.eecs.berkeley.edu/~cs150/Documents/Interfaces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nyvision-ai-inc/Hands-on-FPGA-class/blob/main/Week6.m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dn.opencores.org/downloads/wbspec_b4.pdf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ichi-ishitani/tnoc" TargetMode="External"/><Relationship Id="rId2" Type="http://schemas.openxmlformats.org/officeDocument/2006/relationships/hyperlink" Target="https://developer.arm.com/documentation/#&amp;cf[navigationhierarchiesproducts]=%20Architectures,System%20Architecture,AMBA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lit_(computer_networking)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en.wikipedia.org/wiki/Network_on_a_chip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hyperlink" Target="https://github.com/taichi-ishitani/tnoc" TargetMode="External"/><Relationship Id="rId4" Type="http://schemas.openxmlformats.org/officeDocument/2006/relationships/hyperlink" Target="https://www.design-reuse.com/articles/10496/a-comparison-of-network-on-chip-and-busses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Hands on with FPGA’s:</a:t>
            </a:r>
            <a:br>
              <a:rPr lang="en" dirty="0"/>
            </a:br>
            <a:r>
              <a:rPr lang="en" dirty="0"/>
              <a:t>Module 6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Venkat Rangan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D795-4C5B-98C8-BF48-D29D87ABD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Valid-Ready Protocol</a:t>
            </a:r>
            <a:br>
              <a:rPr lang="en-US" dirty="0"/>
            </a:br>
            <a:r>
              <a:rPr lang="en-US" sz="1200" dirty="0"/>
              <a:t>Adapted from </a:t>
            </a:r>
            <a:r>
              <a:rPr lang="en-US" sz="1200" dirty="0">
                <a:hlinkClick r:id="rId3"/>
              </a:rPr>
              <a:t>https://inst.eecs.berkeley.edu/~cs150/Documents/Interfaces.pdf</a:t>
            </a:r>
            <a:endParaRPr lang="en-US" sz="16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65329A-318B-447A-3BBC-6BFBB1D97C42}"/>
              </a:ext>
            </a:extLst>
          </p:cNvPr>
          <p:cNvSpPr/>
          <p:nvPr/>
        </p:nvSpPr>
        <p:spPr>
          <a:xfrm>
            <a:off x="1021796" y="1523758"/>
            <a:ext cx="696540" cy="679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HW Block 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7C1510-EA03-43DA-2D53-1BBAA86BA6A7}"/>
              </a:ext>
            </a:extLst>
          </p:cNvPr>
          <p:cNvCxnSpPr>
            <a:cxnSpLocks/>
          </p:cNvCxnSpPr>
          <p:nvPr/>
        </p:nvCxnSpPr>
        <p:spPr>
          <a:xfrm>
            <a:off x="1718336" y="1680210"/>
            <a:ext cx="4502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BA960E-3AD3-5B29-206D-55BC33E67A26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>
            <a:off x="1718336" y="1863455"/>
            <a:ext cx="450271" cy="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A2C770-3262-05FB-BCE2-7146B8BE81BB}"/>
              </a:ext>
            </a:extLst>
          </p:cNvPr>
          <p:cNvCxnSpPr>
            <a:cxnSpLocks/>
          </p:cNvCxnSpPr>
          <p:nvPr/>
        </p:nvCxnSpPr>
        <p:spPr>
          <a:xfrm flipH="1">
            <a:off x="1718336" y="2051685"/>
            <a:ext cx="450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F020158-1785-FCCD-7EB4-57C33544EE17}"/>
              </a:ext>
            </a:extLst>
          </p:cNvPr>
          <p:cNvSpPr txBox="1"/>
          <p:nvPr/>
        </p:nvSpPr>
        <p:spPr>
          <a:xfrm>
            <a:off x="1656757" y="1481910"/>
            <a:ext cx="720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1BE977-2B69-B87A-00D8-84E66960AB7F}"/>
              </a:ext>
            </a:extLst>
          </p:cNvPr>
          <p:cNvSpPr txBox="1"/>
          <p:nvPr/>
        </p:nvSpPr>
        <p:spPr>
          <a:xfrm>
            <a:off x="1633207" y="1680210"/>
            <a:ext cx="720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Valid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37CA34-335A-1218-4FD9-CE4C68268F4A}"/>
              </a:ext>
            </a:extLst>
          </p:cNvPr>
          <p:cNvSpPr txBox="1"/>
          <p:nvPr/>
        </p:nvSpPr>
        <p:spPr>
          <a:xfrm>
            <a:off x="1633207" y="1833520"/>
            <a:ext cx="720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Ready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6EA8516-4C29-B43F-0AA8-235CDA8AD19E}"/>
              </a:ext>
            </a:extLst>
          </p:cNvPr>
          <p:cNvSpPr/>
          <p:nvPr/>
        </p:nvSpPr>
        <p:spPr>
          <a:xfrm>
            <a:off x="2168607" y="1526900"/>
            <a:ext cx="696540" cy="679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HW Block 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3CF3A1-83B3-3AB1-7FBD-C9B2905F176A}"/>
              </a:ext>
            </a:extLst>
          </p:cNvPr>
          <p:cNvSpPr txBox="1"/>
          <p:nvPr/>
        </p:nvSpPr>
        <p:spPr>
          <a:xfrm>
            <a:off x="370286" y="2662644"/>
            <a:ext cx="8663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Rule1: Data transfer happens when both Valid and Ready are active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Rule 2: No valid teasing: Once valid, cannot take away valid till ready is high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Rule 3: Ready can tease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B9775F4-DF0C-FEE9-DBBC-99D4C4C47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332" y="278445"/>
            <a:ext cx="2842518" cy="19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41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EDA66B-BA0B-4B99-5E21-6DBCE22E9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925" y="460271"/>
            <a:ext cx="2997022" cy="19955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E2E942-5448-3CBD-52E1-650677329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60" y="3797569"/>
            <a:ext cx="1963139" cy="987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10BDEF-72F8-8BA7-AF01-CD4C46A5B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2722" y="3797334"/>
            <a:ext cx="1963139" cy="9865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AA90A4-9D8F-5FF7-2C71-70B0CB36A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9885" y="3797570"/>
            <a:ext cx="1878566" cy="9807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484A34-03EE-9415-04DE-8F9D153D09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2475" y="3796298"/>
            <a:ext cx="1920985" cy="9777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B4B2EF-9D32-6DF2-88F5-D750B9BDFA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7687" y="460271"/>
            <a:ext cx="2842518" cy="19955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06B6E3-8622-9061-A8EF-7AB6CF8F539D}"/>
              </a:ext>
            </a:extLst>
          </p:cNvPr>
          <p:cNvSpPr txBox="1"/>
          <p:nvPr/>
        </p:nvSpPr>
        <p:spPr>
          <a:xfrm>
            <a:off x="1565910" y="2510790"/>
            <a:ext cx="284251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Data Transfer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1D08B8-6EDC-D1AF-696D-6C31971DDAE2}"/>
              </a:ext>
            </a:extLst>
          </p:cNvPr>
          <p:cNvSpPr txBox="1"/>
          <p:nvPr/>
        </p:nvSpPr>
        <p:spPr>
          <a:xfrm>
            <a:off x="4964429" y="2510790"/>
            <a:ext cx="2966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 data transfer (100% throughput)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6532A6-9664-BCFB-DF78-8355FC9818D5}"/>
              </a:ext>
            </a:extLst>
          </p:cNvPr>
          <p:cNvSpPr txBox="1"/>
          <p:nvPr/>
        </p:nvSpPr>
        <p:spPr>
          <a:xfrm>
            <a:off x="3466097" y="3375598"/>
            <a:ext cx="284251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Data Transfer</a:t>
            </a:r>
          </a:p>
        </p:txBody>
      </p:sp>
    </p:spTree>
    <p:extLst>
      <p:ext uri="{BB962C8B-B14F-4D97-AF65-F5344CB8AC3E}">
        <p14:creationId xmlns:p14="http://schemas.microsoft.com/office/powerpoint/2010/main" val="2755528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34275-1ECC-C091-CB1C-CAD1E4DE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97B69-AE50-B721-65B6-D15C7797E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Select FPGA Part: Make sure of the right part number!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Allocate pins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Specify clock(s)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Specify detailed Input/Output constraints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Route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Bitgen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029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BF02F-2F94-793B-DA26-8DCC1DCE7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9CA00-65B7-7548-C6D8-F78CD4A7EE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72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>
                <a:hlinkClick r:id="rId3"/>
              </a:rPr>
              <a:t>Module 6: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67660-A801-B1B1-4C5E-BCA38314FB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Challenge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Discussion</a:t>
            </a: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DB1A0-C852-4244-2EE8-FB7656AF1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Questions on Module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F96F0-CA62-9FCC-589E-180770EECC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Alarm clock</a:t>
            </a:r>
          </a:p>
        </p:txBody>
      </p:sp>
    </p:spTree>
    <p:extLst>
      <p:ext uri="{BB962C8B-B14F-4D97-AF65-F5344CB8AC3E}">
        <p14:creationId xmlns:p14="http://schemas.microsoft.com/office/powerpoint/2010/main" val="51570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Pre-class: Open floor for questions</a:t>
            </a:r>
          </a:p>
          <a:p>
            <a:pPr lvl="1" indent="-342900">
              <a:buSzPts val="1800"/>
              <a:buChar char="-"/>
            </a:pPr>
            <a:r>
              <a:rPr lang="en-US" sz="1500" dirty="0"/>
              <a:t>Module 5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en-US"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 dirty="0"/>
              <a:t>Putting blocks together</a:t>
            </a:r>
          </a:p>
          <a:p>
            <a:pPr lvl="1" indent="-342900">
              <a:buSzPts val="1800"/>
              <a:buChar char="-"/>
            </a:pPr>
            <a:r>
              <a:rPr lang="en-US" sz="1500" dirty="0"/>
              <a:t>Busses</a:t>
            </a:r>
          </a:p>
          <a:p>
            <a:pPr lvl="1" indent="-342900">
              <a:buSzPts val="1800"/>
              <a:buChar char="-"/>
            </a:pPr>
            <a:r>
              <a:rPr lang="en-US" sz="1500" dirty="0" err="1"/>
              <a:t>NoC</a:t>
            </a:r>
            <a:endParaRPr lang="en-US" sz="1500" dirty="0"/>
          </a:p>
          <a:p>
            <a:pPr lvl="1" indent="-342900">
              <a:buSzPts val="1800"/>
              <a:buChar char="-"/>
            </a:pPr>
            <a:r>
              <a:rPr lang="en-US" sz="1500" dirty="0"/>
              <a:t>Protocols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en"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FPGA Specifics</a:t>
            </a:r>
          </a:p>
          <a:p>
            <a:pPr lvl="1" indent="-342900">
              <a:buSzPts val="1800"/>
              <a:buChar char="-"/>
            </a:pPr>
            <a:endParaRPr lang="en" sz="15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Open discussion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4876-F0DC-8F36-5971-C84BAC4C7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Typical HW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E1AE7-DB3B-7BAE-04BE-2BDB2C9B4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119489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Code up small blocks, target reuse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Interconnect blocks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path vs Control path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BF64D09-A818-0E6C-A058-3B0B8B3BE215}"/>
              </a:ext>
            </a:extLst>
          </p:cNvPr>
          <p:cNvSpPr/>
          <p:nvPr/>
        </p:nvSpPr>
        <p:spPr>
          <a:xfrm>
            <a:off x="2252247" y="3700558"/>
            <a:ext cx="2239973" cy="1248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Processor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C51AFC1-D83B-7B93-4A32-7A0669DFB19F}"/>
              </a:ext>
            </a:extLst>
          </p:cNvPr>
          <p:cNvSpPr/>
          <p:nvPr/>
        </p:nvSpPr>
        <p:spPr>
          <a:xfrm>
            <a:off x="1156807" y="4219127"/>
            <a:ext cx="1095439" cy="2117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C4754A-58EB-72B2-DB08-3E6B7A7F3411}"/>
              </a:ext>
            </a:extLst>
          </p:cNvPr>
          <p:cNvSpPr txBox="1"/>
          <p:nvPr/>
        </p:nvSpPr>
        <p:spPr>
          <a:xfrm>
            <a:off x="1287844" y="432498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Pixels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3122D5E-834F-2A29-0F7C-144383E53350}"/>
              </a:ext>
            </a:extLst>
          </p:cNvPr>
          <p:cNvSpPr/>
          <p:nvPr/>
        </p:nvSpPr>
        <p:spPr>
          <a:xfrm>
            <a:off x="4492220" y="4214524"/>
            <a:ext cx="1095439" cy="2117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46A7EE-DFB1-61BA-F377-D631BAEDDEFA}"/>
              </a:ext>
            </a:extLst>
          </p:cNvPr>
          <p:cNvSpPr txBox="1"/>
          <p:nvPr/>
        </p:nvSpPr>
        <p:spPr>
          <a:xfrm>
            <a:off x="4691670" y="4315364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Pixels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463171-25F8-0BA2-08D4-9EDD7A058427}"/>
              </a:ext>
            </a:extLst>
          </p:cNvPr>
          <p:cNvCxnSpPr/>
          <p:nvPr/>
        </p:nvCxnSpPr>
        <p:spPr>
          <a:xfrm flipV="1">
            <a:off x="3933761" y="3218810"/>
            <a:ext cx="0" cy="481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04C327-F578-7060-0D08-E7B61236E795}"/>
              </a:ext>
            </a:extLst>
          </p:cNvPr>
          <p:cNvCxnSpPr/>
          <p:nvPr/>
        </p:nvCxnSpPr>
        <p:spPr>
          <a:xfrm flipV="1">
            <a:off x="4170032" y="3218810"/>
            <a:ext cx="0" cy="481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E66A17-8500-46BB-940F-E2EB2E613775}"/>
              </a:ext>
            </a:extLst>
          </p:cNvPr>
          <p:cNvSpPr txBox="1"/>
          <p:nvPr/>
        </p:nvSpPr>
        <p:spPr>
          <a:xfrm rot="16200000">
            <a:off x="3461217" y="3240661"/>
            <a:ext cx="739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Done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884B3C-A677-9268-D54D-CCB2E07118BC}"/>
              </a:ext>
            </a:extLst>
          </p:cNvPr>
          <p:cNvSpPr txBox="1"/>
          <p:nvPr/>
        </p:nvSpPr>
        <p:spPr>
          <a:xfrm rot="16200000">
            <a:off x="3722827" y="3240661"/>
            <a:ext cx="739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Busy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9A769A-4DE6-7B40-85F2-46FF5482B35B}"/>
              </a:ext>
            </a:extLst>
          </p:cNvPr>
          <p:cNvCxnSpPr/>
          <p:nvPr/>
        </p:nvCxnSpPr>
        <p:spPr>
          <a:xfrm>
            <a:off x="2569832" y="3218810"/>
            <a:ext cx="0" cy="481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D133E38-87EC-4BBA-83AC-02F0EDF0E7C4}"/>
              </a:ext>
            </a:extLst>
          </p:cNvPr>
          <p:cNvSpPr txBox="1"/>
          <p:nvPr/>
        </p:nvSpPr>
        <p:spPr>
          <a:xfrm rot="16200000">
            <a:off x="2112473" y="3159852"/>
            <a:ext cx="739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Go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EBADC2D-8EA2-B87D-3D69-D9E65ADF79E9}"/>
              </a:ext>
            </a:extLst>
          </p:cNvPr>
          <p:cNvCxnSpPr/>
          <p:nvPr/>
        </p:nvCxnSpPr>
        <p:spPr>
          <a:xfrm>
            <a:off x="2847962" y="3218810"/>
            <a:ext cx="0" cy="481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D8EA4E-4558-EA3D-1F55-74A46CAB7DB3}"/>
              </a:ext>
            </a:extLst>
          </p:cNvPr>
          <p:cNvCxnSpPr/>
          <p:nvPr/>
        </p:nvCxnSpPr>
        <p:spPr>
          <a:xfrm>
            <a:off x="3135617" y="3218810"/>
            <a:ext cx="0" cy="481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F11642-DB7A-813E-C7E4-6E72DA6BB21B}"/>
              </a:ext>
            </a:extLst>
          </p:cNvPr>
          <p:cNvCxnSpPr/>
          <p:nvPr/>
        </p:nvCxnSpPr>
        <p:spPr>
          <a:xfrm>
            <a:off x="3444227" y="3218810"/>
            <a:ext cx="0" cy="481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5F0F76E-98C6-2FF8-52EA-CABC218E732C}"/>
              </a:ext>
            </a:extLst>
          </p:cNvPr>
          <p:cNvSpPr txBox="1"/>
          <p:nvPr/>
        </p:nvSpPr>
        <p:spPr>
          <a:xfrm rot="16200000">
            <a:off x="2274756" y="3060840"/>
            <a:ext cx="9375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Num_rows</a:t>
            </a:r>
            <a:endParaRPr 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C6C6A0-EA58-38F1-51DE-31621DFA4022}"/>
              </a:ext>
            </a:extLst>
          </p:cNvPr>
          <p:cNvSpPr txBox="1"/>
          <p:nvPr/>
        </p:nvSpPr>
        <p:spPr>
          <a:xfrm rot="16200000">
            <a:off x="2575822" y="3060839"/>
            <a:ext cx="9375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Num_cols</a:t>
            </a:r>
            <a:endParaRPr 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6EA826-26F8-8638-B9A3-E56C54B1C788}"/>
              </a:ext>
            </a:extLst>
          </p:cNvPr>
          <p:cNvSpPr txBox="1"/>
          <p:nvPr/>
        </p:nvSpPr>
        <p:spPr>
          <a:xfrm rot="16200000">
            <a:off x="2755333" y="2961779"/>
            <a:ext cx="1135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Other Params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E0FD8-3583-7940-E737-AB69CEC5D593}"/>
              </a:ext>
            </a:extLst>
          </p:cNvPr>
          <p:cNvSpPr txBox="1"/>
          <p:nvPr/>
        </p:nvSpPr>
        <p:spPr>
          <a:xfrm rot="16200000">
            <a:off x="3233755" y="3208057"/>
            <a:ext cx="739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Stats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D62FC18-6CA7-96C1-BB0A-659D969BE86F}"/>
              </a:ext>
            </a:extLst>
          </p:cNvPr>
          <p:cNvCxnSpPr>
            <a:cxnSpLocks/>
          </p:cNvCxnSpPr>
          <p:nvPr/>
        </p:nvCxnSpPr>
        <p:spPr>
          <a:xfrm flipH="1" flipV="1">
            <a:off x="3701294" y="3214784"/>
            <a:ext cx="1" cy="489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3CE5B48-A121-5964-D5CC-76E41C507FD9}"/>
              </a:ext>
            </a:extLst>
          </p:cNvPr>
          <p:cNvCxnSpPr/>
          <p:nvPr/>
        </p:nvCxnSpPr>
        <p:spPr>
          <a:xfrm flipH="1">
            <a:off x="1649730" y="2099310"/>
            <a:ext cx="99060" cy="2115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7" name="Left Brace 36">
            <a:extLst>
              <a:ext uri="{FF2B5EF4-FFF2-40B4-BE49-F238E27FC236}">
                <a16:creationId xmlns:a16="http://schemas.microsoft.com/office/drawing/2014/main" id="{A93A2A1B-02CC-65F5-564D-52C3C9FF4EEE}"/>
              </a:ext>
            </a:extLst>
          </p:cNvPr>
          <p:cNvSpPr/>
          <p:nvPr/>
        </p:nvSpPr>
        <p:spPr>
          <a:xfrm rot="5400000">
            <a:off x="3219907" y="1639176"/>
            <a:ext cx="228194" cy="1874010"/>
          </a:xfrm>
          <a:prstGeom prst="lef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D69C13-585F-09F9-DE0B-DB61A4B614A9}"/>
              </a:ext>
            </a:extLst>
          </p:cNvPr>
          <p:cNvCxnSpPr>
            <a:endCxn id="37" idx="1"/>
          </p:cNvCxnSpPr>
          <p:nvPr/>
        </p:nvCxnSpPr>
        <p:spPr>
          <a:xfrm>
            <a:off x="3086820" y="2065020"/>
            <a:ext cx="247184" cy="397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943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EBEC9-10B3-B376-68E1-B43C412DC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0F827-7270-9FE7-D6FF-E89F86B0E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Common interface specification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Fast design with fewer errors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Unidirectional data flow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Clearly defined accesses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Single transactions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Burst transactions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dirty="0"/>
              <a:t>More efficient than single </a:t>
            </a:r>
            <a:r>
              <a:rPr lang="en-US" sz="1400" dirty="0" err="1"/>
              <a:t>xactions</a:t>
            </a:r>
            <a:endParaRPr lang="en-US" sz="14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dirty="0"/>
              <a:t>Well matched to external memories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E.g. Wishbone Specification</a:t>
            </a:r>
            <a:r>
              <a:rPr lang="en-US" sz="2000" dirty="0"/>
              <a:t>, AXI, Avalon…</a:t>
            </a:r>
          </a:p>
        </p:txBody>
      </p:sp>
    </p:spTree>
    <p:extLst>
      <p:ext uri="{BB962C8B-B14F-4D97-AF65-F5344CB8AC3E}">
        <p14:creationId xmlns:p14="http://schemas.microsoft.com/office/powerpoint/2010/main" val="4164021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11D93-E98E-B84C-DA44-8CAC6A8DD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A in AXI, AHB, APB…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915D2-8A14-3FC5-19C8-9A4641793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806485" cy="3416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AMBA:</a:t>
            </a:r>
            <a:r>
              <a:rPr lang="en-US" dirty="0"/>
              <a:t> ARM specification for on-chip interconnect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hlinkClick r:id="rId3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FB4ECB-EFEF-29AB-BD28-5793E2DDA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629" y="445025"/>
            <a:ext cx="3582671" cy="18134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592905-1229-1E12-8B74-FA558904D8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8112" y="2440704"/>
            <a:ext cx="3240440" cy="181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07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81B2A-0903-35E5-2BF6-2DD2E2C17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Lets build a bus!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42B36-7F29-4B44-8E07-6207BDF71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087511" cy="34164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Use </a:t>
            </a:r>
            <a:r>
              <a:rPr lang="en-US" sz="1800" dirty="0" err="1"/>
              <a:t>wb_intercon</a:t>
            </a:r>
            <a:r>
              <a:rPr lang="en-US" sz="1800" dirty="0"/>
              <a:t> script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Actual blocks not implemented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CSR: Config, Status Registers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32 bits wide, good enough for most configuration type access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C4859C-DC75-3C6E-1E88-18E03266BEFE}"/>
              </a:ext>
            </a:extLst>
          </p:cNvPr>
          <p:cNvSpPr/>
          <p:nvPr/>
        </p:nvSpPr>
        <p:spPr>
          <a:xfrm>
            <a:off x="4344042" y="2883084"/>
            <a:ext cx="1224314" cy="578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Camera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D916BB4-A87A-E62B-9B13-8A3BA0EF16D8}"/>
              </a:ext>
            </a:extLst>
          </p:cNvPr>
          <p:cNvSpPr/>
          <p:nvPr/>
        </p:nvSpPr>
        <p:spPr>
          <a:xfrm>
            <a:off x="5939640" y="2883084"/>
            <a:ext cx="1267272" cy="578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Processor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68999AA-6050-0CDD-DCFF-DEBE490F150A}"/>
              </a:ext>
            </a:extLst>
          </p:cNvPr>
          <p:cNvSpPr/>
          <p:nvPr/>
        </p:nvSpPr>
        <p:spPr>
          <a:xfrm>
            <a:off x="7618086" y="2883084"/>
            <a:ext cx="1267272" cy="578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B28BEF5-3F67-E71F-CC81-BDF95EC69762}"/>
              </a:ext>
            </a:extLst>
          </p:cNvPr>
          <p:cNvSpPr/>
          <p:nvPr/>
        </p:nvSpPr>
        <p:spPr>
          <a:xfrm>
            <a:off x="4672368" y="4061103"/>
            <a:ext cx="1267272" cy="780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EE1ED54-A31B-1FAD-48B5-FFB52CF547E0}"/>
              </a:ext>
            </a:extLst>
          </p:cNvPr>
          <p:cNvSpPr/>
          <p:nvPr/>
        </p:nvSpPr>
        <p:spPr>
          <a:xfrm>
            <a:off x="6606005" y="4061103"/>
            <a:ext cx="1267272" cy="7805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AE6A03-C3E9-69EB-4643-C2B5F21C5567}"/>
              </a:ext>
            </a:extLst>
          </p:cNvPr>
          <p:cNvSpPr txBox="1"/>
          <p:nvPr/>
        </p:nvSpPr>
        <p:spPr>
          <a:xfrm>
            <a:off x="7310532" y="653746"/>
            <a:ext cx="11905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0x60_0000 to</a:t>
            </a:r>
          </a:p>
          <a:p>
            <a:r>
              <a:rPr lang="en-US" sz="1050" dirty="0"/>
              <a:t>0x70_0000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578A12-F4E7-D0F9-A84A-23BC4BAE2265}"/>
              </a:ext>
            </a:extLst>
          </p:cNvPr>
          <p:cNvSpPr txBox="1"/>
          <p:nvPr/>
        </p:nvSpPr>
        <p:spPr>
          <a:xfrm>
            <a:off x="7336614" y="1868468"/>
            <a:ext cx="11905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0x00_0000 to</a:t>
            </a:r>
          </a:p>
          <a:p>
            <a:r>
              <a:rPr lang="en-US" sz="1050" dirty="0"/>
              <a:t>0x1F_FFFF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B71867-902D-4E3F-EEC2-ED9D4EE6ECCB}"/>
              </a:ext>
            </a:extLst>
          </p:cNvPr>
          <p:cNvSpPr/>
          <p:nvPr/>
        </p:nvSpPr>
        <p:spPr>
          <a:xfrm>
            <a:off x="5817728" y="634717"/>
            <a:ext cx="1518886" cy="466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BB423D-16A0-3F2F-2796-96749866E384}"/>
              </a:ext>
            </a:extLst>
          </p:cNvPr>
          <p:cNvSpPr/>
          <p:nvPr/>
        </p:nvSpPr>
        <p:spPr>
          <a:xfrm>
            <a:off x="5821949" y="1868151"/>
            <a:ext cx="1518886" cy="466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58CF889-6FD6-ED6E-75C4-6B0CB4415863}"/>
              </a:ext>
            </a:extLst>
          </p:cNvPr>
          <p:cNvCxnSpPr/>
          <p:nvPr/>
        </p:nvCxnSpPr>
        <p:spPr>
          <a:xfrm flipV="1">
            <a:off x="4202893" y="3740448"/>
            <a:ext cx="4722354" cy="276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3FF76AD-DC8B-8E3E-B99F-DA855906D17A}"/>
              </a:ext>
            </a:extLst>
          </p:cNvPr>
          <p:cNvSpPr txBox="1"/>
          <p:nvPr/>
        </p:nvSpPr>
        <p:spPr>
          <a:xfrm>
            <a:off x="5178662" y="3545191"/>
            <a:ext cx="1623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Wishbone 32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1E8D5E-E846-29F3-7221-5C056410EFE4}"/>
              </a:ext>
            </a:extLst>
          </p:cNvPr>
          <p:cNvCxnSpPr>
            <a:stCxn id="4" idx="2"/>
          </p:cNvCxnSpPr>
          <p:nvPr/>
        </p:nvCxnSpPr>
        <p:spPr>
          <a:xfrm>
            <a:off x="4956199" y="3461217"/>
            <a:ext cx="0" cy="29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42DA402-4368-142D-F23A-48869BB03B51}"/>
              </a:ext>
            </a:extLst>
          </p:cNvPr>
          <p:cNvCxnSpPr/>
          <p:nvPr/>
        </p:nvCxnSpPr>
        <p:spPr>
          <a:xfrm>
            <a:off x="6606005" y="3447409"/>
            <a:ext cx="0" cy="29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8ABBCA-4955-8B3C-3885-CCA81E8A4E9C}"/>
              </a:ext>
            </a:extLst>
          </p:cNvPr>
          <p:cNvCxnSpPr/>
          <p:nvPr/>
        </p:nvCxnSpPr>
        <p:spPr>
          <a:xfrm>
            <a:off x="8305930" y="3445976"/>
            <a:ext cx="0" cy="29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160300-C184-1224-6465-2D3A52964D3E}"/>
              </a:ext>
            </a:extLst>
          </p:cNvPr>
          <p:cNvCxnSpPr/>
          <p:nvPr/>
        </p:nvCxnSpPr>
        <p:spPr>
          <a:xfrm>
            <a:off x="5351007" y="3768064"/>
            <a:ext cx="0" cy="29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FB777A-9C6D-BD64-D2CD-1BFCB62A29A5}"/>
              </a:ext>
            </a:extLst>
          </p:cNvPr>
          <p:cNvCxnSpPr/>
          <p:nvPr/>
        </p:nvCxnSpPr>
        <p:spPr>
          <a:xfrm>
            <a:off x="7244244" y="3768064"/>
            <a:ext cx="0" cy="29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8C9B44E-0A57-09DB-CC87-470A90CFA2FD}"/>
              </a:ext>
            </a:extLst>
          </p:cNvPr>
          <p:cNvCxnSpPr>
            <a:stCxn id="4" idx="2"/>
          </p:cNvCxnSpPr>
          <p:nvPr/>
        </p:nvCxnSpPr>
        <p:spPr>
          <a:xfrm>
            <a:off x="4956199" y="3461217"/>
            <a:ext cx="189602" cy="5998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155F05D-7034-0FA5-346C-A6B1E2A3540C}"/>
              </a:ext>
            </a:extLst>
          </p:cNvPr>
          <p:cNvCxnSpPr>
            <a:stCxn id="5" idx="2"/>
          </p:cNvCxnSpPr>
          <p:nvPr/>
        </p:nvCxnSpPr>
        <p:spPr>
          <a:xfrm flipH="1">
            <a:off x="5907996" y="3461217"/>
            <a:ext cx="665280" cy="6382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9F5944-3794-B1B2-029F-7D34FA1C823D}"/>
              </a:ext>
            </a:extLst>
          </p:cNvPr>
          <p:cNvCxnSpPr>
            <a:stCxn id="5" idx="2"/>
          </p:cNvCxnSpPr>
          <p:nvPr/>
        </p:nvCxnSpPr>
        <p:spPr>
          <a:xfrm>
            <a:off x="6573276" y="3461217"/>
            <a:ext cx="526238" cy="5998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0953A19-C651-15B0-5490-4989F6643BCC}"/>
              </a:ext>
            </a:extLst>
          </p:cNvPr>
          <p:cNvCxnSpPr>
            <a:stCxn id="6" idx="2"/>
          </p:cNvCxnSpPr>
          <p:nvPr/>
        </p:nvCxnSpPr>
        <p:spPr>
          <a:xfrm flipH="1">
            <a:off x="5928390" y="3461217"/>
            <a:ext cx="2323332" cy="7093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03A7665-3D33-D9D9-04F3-3EB9D34ADD62}"/>
              </a:ext>
            </a:extLst>
          </p:cNvPr>
          <p:cNvSpPr/>
          <p:nvPr/>
        </p:nvSpPr>
        <p:spPr>
          <a:xfrm>
            <a:off x="5817728" y="1096860"/>
            <a:ext cx="1518886" cy="771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Empty</a:t>
            </a:r>
          </a:p>
        </p:txBody>
      </p:sp>
    </p:spTree>
    <p:extLst>
      <p:ext uri="{BB962C8B-B14F-4D97-AF65-F5344CB8AC3E}">
        <p14:creationId xmlns:p14="http://schemas.microsoft.com/office/powerpoint/2010/main" val="1942449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0EB5-780A-A003-6346-3DF5359B2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NoC</a:t>
            </a:r>
            <a:r>
              <a:rPr lang="en-US" dirty="0"/>
              <a:t> vs. Busses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1EA7B-411E-AFE8-E2BB-8A3DB6B35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321986" cy="3416400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Busses breakdown when there are many blocks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Hierarchy added to alleviate but adds delay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hlinkClick r:id="rId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Network-on-Chip</a:t>
            </a:r>
            <a:r>
              <a:rPr lang="en-US" sz="1800" dirty="0"/>
              <a:t> used for higher bandwidths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Highly scalable and easily reconfigurable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hlinkClick r:id="rId3"/>
              </a:rPr>
              <a:t>FLIT</a:t>
            </a:r>
            <a:r>
              <a:rPr lang="en-US" sz="1400" dirty="0"/>
              <a:t>, PHIT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hlinkClick r:id="rId4"/>
              </a:rPr>
              <a:t>https://www.design-reuse.com/articles/10496/a-comparison-of-network-on-chip-and-busses.html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hlinkClick r:id="rId5"/>
              </a:rPr>
              <a:t>Open Source </a:t>
            </a:r>
            <a:r>
              <a:rPr lang="en-US" sz="1800" dirty="0" err="1">
                <a:hlinkClick r:id="rId5"/>
              </a:rPr>
              <a:t>NoC</a:t>
            </a:r>
            <a:r>
              <a:rPr lang="en-US" sz="1800" dirty="0"/>
              <a:t> using AXI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CEC803-EB2B-80B1-EDF3-C9D80BD84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870" y="397844"/>
            <a:ext cx="2777432" cy="100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261B09-315B-F944-5894-E8676E52F482}"/>
              </a:ext>
            </a:extLst>
          </p:cNvPr>
          <p:cNvSpPr txBox="1"/>
          <p:nvPr/>
        </p:nvSpPr>
        <p:spPr>
          <a:xfrm>
            <a:off x="6176870" y="1406090"/>
            <a:ext cx="285666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https://ignitarium.com/network-on-chip-an-overview/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B86A505-B339-3BAB-283F-C87B915D9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549" y="2109150"/>
            <a:ext cx="3335987" cy="125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BE0AA1-2547-B0C8-162F-40CB7F1250A1}"/>
              </a:ext>
            </a:extLst>
          </p:cNvPr>
          <p:cNvSpPr txBox="1"/>
          <p:nvPr/>
        </p:nvSpPr>
        <p:spPr>
          <a:xfrm>
            <a:off x="5719670" y="3368134"/>
            <a:ext cx="285666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https://ignitarium.com/network-on-chip-an-overview/</a:t>
            </a:r>
          </a:p>
        </p:txBody>
      </p:sp>
    </p:spTree>
    <p:extLst>
      <p:ext uri="{BB962C8B-B14F-4D97-AF65-F5344CB8AC3E}">
        <p14:creationId xmlns:p14="http://schemas.microsoft.com/office/powerpoint/2010/main" val="3360460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AE051-F68F-321A-36DF-936BC0BAF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Path Interconnects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F58FF-131B-889D-290D-6A72D46D03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only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Assumes data is valid at every clock cycle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+ Valid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 bus is used only when valid is active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+ valid + ready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 flow control back to source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Most flexible and easily extensible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also use </a:t>
            </a:r>
            <a:r>
              <a:rPr lang="en-US" dirty="0" err="1"/>
              <a:t>NoC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Higher overhead but good for large chips</a:t>
            </a:r>
          </a:p>
        </p:txBody>
      </p:sp>
    </p:spTree>
    <p:extLst>
      <p:ext uri="{BB962C8B-B14F-4D97-AF65-F5344CB8AC3E}">
        <p14:creationId xmlns:p14="http://schemas.microsoft.com/office/powerpoint/2010/main" val="3234885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20034</TotalTime>
  <Words>410</Words>
  <Application>Microsoft Office PowerPoint</Application>
  <PresentationFormat>On-screen Show (16:9)</PresentationFormat>
  <Paragraphs>117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Office Theme</vt:lpstr>
      <vt:lpstr>Hands on with FPGA’s: Module 6</vt:lpstr>
      <vt:lpstr>Questions on Module 5</vt:lpstr>
      <vt:lpstr>Topics</vt:lpstr>
      <vt:lpstr>Typical HW Design</vt:lpstr>
      <vt:lpstr>Busses</vt:lpstr>
      <vt:lpstr>The A in AXI, AHB, APB…</vt:lpstr>
      <vt:lpstr>Lets build a bus!</vt:lpstr>
      <vt:lpstr>NoC vs. Busses</vt:lpstr>
      <vt:lpstr>Data Path Interconnects</vt:lpstr>
      <vt:lpstr>Valid-Ready Protocol Adapted from https://inst.eecs.berkeley.edu/~cs150/Documents/Interfaces.pdf</vt:lpstr>
      <vt:lpstr>PowerPoint Presentation</vt:lpstr>
      <vt:lpstr>FPGA Process</vt:lpstr>
      <vt:lpstr>Open</vt:lpstr>
      <vt:lpstr>Module 6:</vt:lpstr>
      <vt:lpstr>Open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Digital Electronics &amp; FPGA’s</dc:title>
  <dc:creator>Venkat Rangan</dc:creator>
  <cp:lastModifiedBy>Venkat Rangan</cp:lastModifiedBy>
  <cp:revision>57</cp:revision>
  <dcterms:modified xsi:type="dcterms:W3CDTF">2022-07-17T18:21:17Z</dcterms:modified>
</cp:coreProperties>
</file>