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76" r:id="rId3"/>
    <p:sldId id="257" r:id="rId4"/>
    <p:sldId id="279" r:id="rId5"/>
    <p:sldId id="278" r:id="rId6"/>
    <p:sldId id="280" r:id="rId7"/>
    <p:sldId id="277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5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344db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344db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344dbae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344dbae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344dba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344dba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60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24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24444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0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66250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796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065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0619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4522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265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0095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D9575-D9E9-4973-BE78-9DBD8D05821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519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ster.io/sthibault/autonomous-drone-landing-0a6e9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ogic.io/" TargetMode="External"/><Relationship Id="rId2" Type="http://schemas.openxmlformats.org/officeDocument/2006/relationships/hyperlink" Target="https://en.wikipedia.org/wiki/High-level_synthesi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hackster.io/sthibault/hardware-as-code-part-i-an-introduction-48bac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ipyard.readthedocs.io/en/latest/Chipyard-Basics/index.html" TargetMode="External"/><Relationship Id="rId2" Type="http://schemas.openxmlformats.org/officeDocument/2006/relationships/hyperlink" Target="https://www.chisel-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vision-ai-inc/Hands-on-FPGA-class/blob/main/Week8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with FPGA’s:</a:t>
            </a:r>
            <a:br>
              <a:rPr lang="en" dirty="0"/>
            </a:br>
            <a:r>
              <a:rPr lang="en" dirty="0"/>
              <a:t>Module 8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 Rangan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B1A0-C852-4244-2EE8-FB7656AF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on Module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F96F0-CA62-9FCC-589E-180770EEC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Example</a:t>
            </a:r>
            <a:r>
              <a:rPr lang="en-US" sz="2000" dirty="0"/>
              <a:t> of an end-end vision project using an FPGA: autonomous drone landing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Could this be modified for your use cases?</a:t>
            </a:r>
          </a:p>
        </p:txBody>
      </p:sp>
    </p:spTree>
    <p:extLst>
      <p:ext uri="{BB962C8B-B14F-4D97-AF65-F5344CB8AC3E}">
        <p14:creationId xmlns:p14="http://schemas.microsoft.com/office/powerpoint/2010/main" val="51570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Pre-class: Open floor for questions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Module 7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800" dirty="0"/>
          </a:p>
          <a:p>
            <a:pPr>
              <a:buChar char="-"/>
            </a:pPr>
            <a:r>
              <a:rPr lang="en" sz="1800" dirty="0"/>
              <a:t>Guest Lecture: Dave Shah</a:t>
            </a:r>
          </a:p>
          <a:p>
            <a:pPr>
              <a:buChar char="-"/>
            </a:pPr>
            <a:endParaRPr lang="en" sz="1800" dirty="0"/>
          </a:p>
          <a:p>
            <a:pPr>
              <a:buChar char="-"/>
            </a:pPr>
            <a:r>
              <a:rPr lang="en" sz="1800" dirty="0"/>
              <a:t>APIO, LiteX: River, HW Intern @ tinyVision.ai</a:t>
            </a:r>
          </a:p>
          <a:p>
            <a:pPr>
              <a:buChar char="-"/>
            </a:pPr>
            <a:endParaRPr lang="en" sz="1800" dirty="0"/>
          </a:p>
          <a:p>
            <a:pPr>
              <a:buChar char="-"/>
            </a:pPr>
            <a:r>
              <a:rPr lang="en" sz="1800" dirty="0"/>
              <a:t>Beyond Verilog:</a:t>
            </a:r>
          </a:p>
          <a:p>
            <a:pPr lvl="1">
              <a:buChar char="-"/>
            </a:pPr>
            <a:r>
              <a:rPr lang="en" sz="1500" dirty="0"/>
              <a:t>High Level Synthesis</a:t>
            </a:r>
          </a:p>
          <a:p>
            <a:pPr lvl="1">
              <a:buChar char="-"/>
            </a:pPr>
            <a:r>
              <a:rPr lang="en" sz="1500" dirty="0"/>
              <a:t>CHISEL</a:t>
            </a:r>
          </a:p>
          <a:p>
            <a:pPr lvl="1">
              <a:buChar char="-"/>
            </a:pPr>
            <a:endParaRPr lang="en" sz="1500" dirty="0"/>
          </a:p>
          <a:p>
            <a:pPr>
              <a:buChar char="-"/>
            </a:pPr>
            <a:r>
              <a:rPr lang="en" sz="1800" dirty="0"/>
              <a:t>When to use FPGA’s?</a:t>
            </a:r>
          </a:p>
          <a:p>
            <a:pPr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Open discussion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F0D7-4C4D-679E-CBDC-FB8C0A53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Exploration: A FIR filter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BAB2A-7EDC-BDCE-CE8A-ADD596DF72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FIR filter is a common design in signal processing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Design variables:</a:t>
            </a:r>
          </a:p>
          <a:p>
            <a:pPr lvl="1"/>
            <a:r>
              <a:rPr lang="en-US" sz="1400" dirty="0"/>
              <a:t>How many multipliers?</a:t>
            </a:r>
          </a:p>
          <a:p>
            <a:pPr lvl="1"/>
            <a:r>
              <a:rPr lang="en-US" sz="1400" dirty="0"/>
              <a:t>What clock speed do we want?</a:t>
            </a:r>
          </a:p>
          <a:p>
            <a:pPr lvl="1"/>
            <a:r>
              <a:rPr lang="en-US" sz="1400" dirty="0"/>
              <a:t>Design reuse:</a:t>
            </a:r>
          </a:p>
          <a:p>
            <a:pPr lvl="2"/>
            <a:r>
              <a:rPr lang="en-US" sz="1100" dirty="0" err="1"/>
              <a:t>Extendability</a:t>
            </a:r>
            <a:r>
              <a:rPr lang="en-US" sz="1100" dirty="0"/>
              <a:t> for # of taps</a:t>
            </a:r>
          </a:p>
          <a:p>
            <a:pPr lvl="2"/>
            <a:r>
              <a:rPr lang="en-US" sz="1100" dirty="0" err="1"/>
              <a:t>Bitwidths</a:t>
            </a:r>
            <a:endParaRPr lang="en-US" sz="1100" dirty="0"/>
          </a:p>
          <a:p>
            <a:pPr lvl="2"/>
            <a:r>
              <a:rPr lang="en-US" sz="1100" dirty="0"/>
              <a:t>Signed vs. unsigned</a:t>
            </a:r>
          </a:p>
          <a:p>
            <a:pPr lvl="2"/>
            <a:endParaRPr lang="en-US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B1AAE-C5B6-CB29-B41E-01B8E296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6378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050" b="0" i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 err="1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fir_filter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50" b="0" i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xn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h[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05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75715E"/>
                </a:solidFill>
                <a:effectLst/>
                <a:latin typeface="Courier New" panose="02070309020205020404" pitchFamily="49" charset="0"/>
              </a:rPr>
              <a:t>// delay line of time samples 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xd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05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,}; 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75715E"/>
                </a:solidFill>
                <a:effectLst/>
                <a:latin typeface="Courier New" panose="02070309020205020404" pitchFamily="49" charset="0"/>
              </a:rPr>
              <a:t>// filter output 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yn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75715E"/>
                </a:solidFill>
                <a:effectLst/>
                <a:latin typeface="Courier New" panose="02070309020205020404" pitchFamily="49" charset="0"/>
              </a:rPr>
              <a:t>// implementation of delay line 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xd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05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xd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xd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05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xd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xd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05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xd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xd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05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xd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xd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05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xn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75715E"/>
                </a:solidFill>
                <a:effectLst/>
                <a:latin typeface="Courier New" panose="02070309020205020404" pitchFamily="49" charset="0"/>
              </a:rPr>
              <a:t>// convolve delay line by // filter coefficients 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50" b="0" i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05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;i</a:t>
            </a:r>
            <a:r>
              <a:rPr lang="en-US" sz="105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;i</a:t>
            </a:r>
            <a:r>
              <a:rPr lang="en-US" sz="105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yn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h[</a:t>
            </a: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05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xv[</a:t>
            </a: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yn</a:t>
            </a: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0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B767-56ED-51E1-BE62-31B729D2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HLS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2E9CA-8C63-6275-6AB0-7CCB53F11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What is HLS</a:t>
            </a:r>
            <a:endParaRPr lang="en-US" dirty="0">
              <a:hlinkClick r:id="rId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HLS?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C/Python as a HDL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Interface synthesis: map I/O to stream/register/SPI etc. automatically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Architecture exploration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Fast verification</a:t>
            </a:r>
          </a:p>
          <a:p>
            <a:pPr marL="114300" indent="0">
              <a:buNone/>
            </a:pPr>
            <a:endParaRPr lang="en-US" dirty="0">
              <a:hlinkClick r:id="rId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Example: Streamlogic.io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HLS based video processing 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Hardware-as-code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6C21-4FD9-3753-7095-4C198041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HDL’s…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91C003-256E-DC25-390A-8B4D3726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CHISEL</a:t>
            </a:r>
            <a:r>
              <a:rPr lang="en-US" dirty="0"/>
              <a:t>: Commercial </a:t>
            </a:r>
            <a:r>
              <a:rPr lang="en-US" dirty="0" err="1"/>
              <a:t>RISCv</a:t>
            </a:r>
            <a:r>
              <a:rPr lang="en-US" dirty="0"/>
              <a:t> processors written using this HDL</a:t>
            </a:r>
          </a:p>
          <a:p>
            <a:pPr lvl="1"/>
            <a:r>
              <a:rPr lang="en-US" dirty="0"/>
              <a:t>See </a:t>
            </a:r>
            <a:r>
              <a:rPr lang="en-US" dirty="0" err="1">
                <a:hlinkClick r:id="rId3"/>
              </a:rPr>
              <a:t>Chipyard</a:t>
            </a:r>
            <a:r>
              <a:rPr lang="en-US" dirty="0"/>
              <a:t> for a detailed project</a:t>
            </a:r>
          </a:p>
          <a:p>
            <a:pPr lvl="1"/>
            <a:r>
              <a:rPr lang="en-US" dirty="0"/>
              <a:t>Concept of generators vs. instances</a:t>
            </a:r>
          </a:p>
          <a:p>
            <a:pPr lvl="2"/>
            <a:r>
              <a:rPr lang="en-US" dirty="0"/>
              <a:t>Also somewhat applicable to plain RTL designs!!!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FIR Filter generator example using Chisel</a:t>
            </a:r>
          </a:p>
          <a:p>
            <a:pPr lvl="2"/>
            <a:r>
              <a:rPr lang="en-US"/>
              <a:t>Generate </a:t>
            </a:r>
            <a:r>
              <a:rPr lang="en-US" dirty="0"/>
              <a:t>Verilog using:</a:t>
            </a:r>
          </a:p>
          <a:p>
            <a:pPr marL="10287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chisel3.stage.{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ChiselStage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ChiselGeneratorAnnotation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287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verilogString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chisel3.stage.ChiselStage.emitVerilog(new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(4, Seq(0.U, -1.S, 2.U, 5.U)) )</a:t>
            </a:r>
          </a:p>
          <a:p>
            <a:pPr marL="10287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verilogString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/>
              <a:t>Moving average 13 bit filter, 4 taps: </a:t>
            </a:r>
          </a:p>
          <a:p>
            <a:pPr lvl="3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new FirFilter(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Seq(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.U, 1.U,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.U,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.U))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Triangular, 8 bit filter, 5 taps: </a:t>
            </a:r>
          </a:p>
          <a:p>
            <a:pPr lvl="3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new FirFilter(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Seq(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.U, 2.U,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3.U, 2.U, 1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.U))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Many others out there!</a:t>
            </a:r>
          </a:p>
        </p:txBody>
      </p:sp>
    </p:spTree>
    <p:extLst>
      <p:ext uri="{BB962C8B-B14F-4D97-AF65-F5344CB8AC3E}">
        <p14:creationId xmlns:p14="http://schemas.microsoft.com/office/powerpoint/2010/main" val="268745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26D7-4FBA-F7E8-9DF0-016E0EBC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FPGA’s: when/where?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DE8D7B-EBFB-FC20-7770-D3D92F5F3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520001"/>
              </p:ext>
            </p:extLst>
          </p:nvPr>
        </p:nvGraphicFramePr>
        <p:xfrm>
          <a:off x="628650" y="1141413"/>
          <a:ext cx="8205634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58">
                  <a:extLst>
                    <a:ext uri="{9D8B030D-6E8A-4147-A177-3AD203B41FA5}">
                      <a16:colId xmlns:a16="http://schemas.microsoft.com/office/drawing/2014/main" val="1040976364"/>
                    </a:ext>
                  </a:extLst>
                </a:gridCol>
                <a:gridCol w="1580515">
                  <a:extLst>
                    <a:ext uri="{9D8B030D-6E8A-4147-A177-3AD203B41FA5}">
                      <a16:colId xmlns:a16="http://schemas.microsoft.com/office/drawing/2014/main" val="4230341476"/>
                    </a:ext>
                  </a:extLst>
                </a:gridCol>
                <a:gridCol w="1795342">
                  <a:extLst>
                    <a:ext uri="{9D8B030D-6E8A-4147-A177-3AD203B41FA5}">
                      <a16:colId xmlns:a16="http://schemas.microsoft.com/office/drawing/2014/main" val="1895672391"/>
                    </a:ext>
                  </a:extLst>
                </a:gridCol>
                <a:gridCol w="3212819">
                  <a:extLst>
                    <a:ext uri="{9D8B030D-6E8A-4147-A177-3AD203B41FA5}">
                      <a16:colId xmlns:a16="http://schemas.microsoft.com/office/drawing/2014/main" val="576687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Microcontroller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Ease of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Difficult:</a:t>
                      </a:r>
                    </a:p>
                    <a:p>
                      <a:r>
                        <a:rPr lang="en-US" sz="1100" dirty="0"/>
                        <a:t>you’re starting here!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Easy for simple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Some problems lend themselves well to FPGA’s vs. micro and vice-versa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2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Low to 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Usually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Wide range here for FPGA’s!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Toolchains/IDE’s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Lagging…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Well 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Flexibility/Parallelism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Micros are good enough until they aren’t </a:t>
                      </a:r>
                      <a:r>
                        <a:rPr lang="en-US" sz="1100" dirty="0">
                          <a:sym typeface="Wingdings" panose="05000000000000000000" pitchFamily="2" charset="2"/>
                        </a:rPr>
                        <a:t>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5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Energy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FPGA’s work well for compute intensive tasks, micros are good for going to sleep and doing work occasionally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5640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3A6902-E212-9420-22F0-C9FDF74C0B95}"/>
              </a:ext>
            </a:extLst>
          </p:cNvPr>
          <p:cNvSpPr txBox="1"/>
          <p:nvPr/>
        </p:nvSpPr>
        <p:spPr>
          <a:xfrm>
            <a:off x="628650" y="3931295"/>
            <a:ext cx="7993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other criteria possible, very application specific!</a:t>
            </a:r>
          </a:p>
          <a:p>
            <a:endParaRPr lang="en-US" dirty="0"/>
          </a:p>
          <a:p>
            <a:r>
              <a:rPr lang="en-US" dirty="0"/>
              <a:t>Be very aware of pros/cons of each when choosing solutions</a:t>
            </a:r>
          </a:p>
        </p:txBody>
      </p:sp>
    </p:spTree>
    <p:extLst>
      <p:ext uri="{BB962C8B-B14F-4D97-AF65-F5344CB8AC3E}">
        <p14:creationId xmlns:p14="http://schemas.microsoft.com/office/powerpoint/2010/main" val="109851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hlinkClick r:id="rId3"/>
              </a:rPr>
              <a:t>Module 8: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7660-A801-B1B1-4C5E-BCA38314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Challenge: 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Install Chisel and the </a:t>
            </a:r>
            <a:r>
              <a:rPr lang="en-US" sz="1400" dirty="0" err="1"/>
              <a:t>Chipyard</a:t>
            </a:r>
            <a:r>
              <a:rPr lang="en-US" sz="1400" dirty="0"/>
              <a:t> on your computer (Beware, </a:t>
            </a:r>
            <a:r>
              <a:rPr lang="en-US" sz="1400" dirty="0" err="1"/>
              <a:t>chipyard</a:t>
            </a:r>
            <a:r>
              <a:rPr lang="en-US" sz="1400" dirty="0"/>
              <a:t> can take a </a:t>
            </a:r>
            <a:r>
              <a:rPr lang="en-US" sz="1400" dirty="0" err="1"/>
              <a:t>loong</a:t>
            </a:r>
            <a:r>
              <a:rPr lang="en-US" sz="1400" dirty="0"/>
              <a:t> time!!!) and play with it.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Install Amaranth and apply some of the concepts you learnt in the class. You may want to try something simple like a counter at first and then start to stitch up more complex things like a CPU.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Get CFU Play installed on your machine and go through the accelerator design. You should now have enough background to start working with this complex project.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22640</TotalTime>
  <Words>665</Words>
  <Application>Microsoft Office PowerPoint</Application>
  <PresentationFormat>On-screen Show (16:9)</PresentationFormat>
  <Paragraphs>111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Wingdings</vt:lpstr>
      <vt:lpstr>Office Theme</vt:lpstr>
      <vt:lpstr>Hands on with FPGA’s: Module 8</vt:lpstr>
      <vt:lpstr>Questions on Module 7</vt:lpstr>
      <vt:lpstr>Topics</vt:lpstr>
      <vt:lpstr>Architecture Exploration: A FIR filter</vt:lpstr>
      <vt:lpstr>HLS Tools</vt:lpstr>
      <vt:lpstr>Other HDL’s…</vt:lpstr>
      <vt:lpstr>FPGA’s: when/where?</vt:lpstr>
      <vt:lpstr>Module 8:</vt:lpstr>
      <vt:lpstr>Open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Electronics &amp; FPGA’s</dc:title>
  <dc:creator>Venkat Rangan</dc:creator>
  <cp:lastModifiedBy>Venkat Rangan</cp:lastModifiedBy>
  <cp:revision>104</cp:revision>
  <dcterms:modified xsi:type="dcterms:W3CDTF">2022-08-01T01:38:02Z</dcterms:modified>
</cp:coreProperties>
</file>