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76" r:id="rId3"/>
    <p:sldId id="257" r:id="rId4"/>
    <p:sldId id="278" r:id="rId5"/>
    <p:sldId id="277" r:id="rId6"/>
    <p:sldId id="280" r:id="rId7"/>
    <p:sldId id="282" r:id="rId8"/>
    <p:sldId id="283" r:id="rId9"/>
    <p:sldId id="281" r:id="rId10"/>
    <p:sldId id="274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9" d="100"/>
          <a:sy n="249" d="100"/>
        </p:scale>
        <p:origin x="701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5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42C8-71CD-C949-0D3D-5F4376EA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752C-155E-1457-10E4-B218C630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422928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Structural 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Specific FPGA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Found in low level netlists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Excellent for timing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Brittle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Behavioral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Easy to understand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Requires logic synthesis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Sometimes have to use for IO cells, specialized blocks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E38560-631A-A8D4-7139-A2477797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35" y="1186755"/>
            <a:ext cx="390287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structural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output logic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and a1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y,a,b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// AND gate instantiation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behavioral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output logic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assign y = a &amp; b; // Behavioral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2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linkClick r:id="rId3"/>
              </a:rPr>
              <a:t>Module 5: </a:t>
            </a:r>
            <a:r>
              <a:rPr lang="en-US" dirty="0"/>
              <a:t>Memories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Code up a digital clock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Module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State Machines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Traffic light problem</a:t>
            </a:r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Memories: ROM, RAM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Memory hierarchies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Playing with Memories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Structural vs Behavioral coding styles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729457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Non-volatile: 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Volatile: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Registers: very fast, small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Compact bank of registers (register arrays)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Found in very few FPGA’s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Look Up Table 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Very small, fast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Block 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Usually ~10’s of </a:t>
            </a:r>
            <a:r>
              <a:rPr lang="en-US" sz="900" dirty="0" err="1"/>
              <a:t>Kb</a:t>
            </a:r>
            <a:endParaRPr lang="en-US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Large 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Usually ~100’s of kB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Off Chip: SRAM/DRAM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Large, slow, high energy (1000x!)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7AB47E-20F9-2606-DA6E-F264B40F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99" y="731375"/>
            <a:ext cx="5098473" cy="37896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9AC3-10DF-F3F1-95DA-F806974146D3}"/>
              </a:ext>
            </a:extLst>
          </p:cNvPr>
          <p:cNvSpPr txBox="1"/>
          <p:nvPr/>
        </p:nvSpPr>
        <p:spPr>
          <a:xfrm>
            <a:off x="4412441" y="460408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By ComputerMemoryHierarchy.png: </a:t>
            </a:r>
            <a:r>
              <a:rPr lang="en-US" sz="600" dirty="0" err="1"/>
              <a:t>User:Danlash</a:t>
            </a:r>
            <a:r>
              <a:rPr lang="en-US" sz="600" dirty="0"/>
              <a:t> at en.wikipedia.org - ComputerMemoryHierarchy.png, Public Domain, https://commons.wikimedia.org/w/index.php?curid=9439275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6F5ED-C826-C7E1-7F66-34A231037910}"/>
              </a:ext>
            </a:extLst>
          </p:cNvPr>
          <p:cNvCxnSpPr/>
          <p:nvPr/>
        </p:nvCxnSpPr>
        <p:spPr>
          <a:xfrm flipV="1">
            <a:off x="4946084" y="1460840"/>
            <a:ext cx="21479" cy="2890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E1E284-AB4B-76E2-9BCC-D980D7F94CEE}"/>
              </a:ext>
            </a:extLst>
          </p:cNvPr>
          <p:cNvSpPr txBox="1"/>
          <p:nvPr/>
        </p:nvSpPr>
        <p:spPr>
          <a:xfrm>
            <a:off x="3933761" y="2267589"/>
            <a:ext cx="111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Size, Cost, 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192E6D-0E72-5A0D-7551-CE929FB492EA}"/>
              </a:ext>
            </a:extLst>
          </p:cNvPr>
          <p:cNvCxnSpPr/>
          <p:nvPr/>
        </p:nvCxnSpPr>
        <p:spPr>
          <a:xfrm>
            <a:off x="8679814" y="1248546"/>
            <a:ext cx="61369" cy="3163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0A69D9-DA0A-9557-949C-0DB06DD0F3F4}"/>
              </a:ext>
            </a:extLst>
          </p:cNvPr>
          <p:cNvSpPr txBox="1"/>
          <p:nvPr/>
        </p:nvSpPr>
        <p:spPr>
          <a:xfrm>
            <a:off x="7614123" y="1966880"/>
            <a:ext cx="111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14270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Memories: Read Only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908061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programs,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range from a small look up table through a full program</a:t>
            </a:r>
          </a:p>
        </p:txBody>
      </p:sp>
      <p:pic>
        <p:nvPicPr>
          <p:cNvPr id="1026" name="Picture 2" descr="Image 1 - Tetris Nintendo Original Game Boy Game - Tested - Working - Authentic! ">
            <a:extLst>
              <a:ext uri="{FF2B5EF4-FFF2-40B4-BE49-F238E27FC236}">
                <a16:creationId xmlns:a16="http://schemas.microsoft.com/office/drawing/2014/main" id="{ED55F237-FF4F-A22D-D7BC-BC357A13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07" y="390277"/>
            <a:ext cx="1389647" cy="13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6810E-EB9F-74F9-1AC3-69D1AE1A2173}"/>
              </a:ext>
            </a:extLst>
          </p:cNvPr>
          <p:cNvSpPr txBox="1"/>
          <p:nvPr/>
        </p:nvSpPr>
        <p:spPr>
          <a:xfrm>
            <a:off x="6461759" y="1815966"/>
            <a:ext cx="24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cartridges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7BBD7-4D4D-BBB4-8DE6-AC921212711A}"/>
              </a:ext>
            </a:extLst>
          </p:cNvPr>
          <p:cNvSpPr txBox="1"/>
          <p:nvPr/>
        </p:nvSpPr>
        <p:spPr>
          <a:xfrm>
            <a:off x="6461759" y="3621693"/>
            <a:ext cx="24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UV EEPROM</a:t>
            </a:r>
          </a:p>
        </p:txBody>
      </p:sp>
      <p:pic>
        <p:nvPicPr>
          <p:cNvPr id="1030" name="Picture 6" descr="Blinking an LED with an original 1980s Intel 8051 microcontroller - Jay  Carlson">
            <a:extLst>
              <a:ext uri="{FF2B5EF4-FFF2-40B4-BE49-F238E27FC236}">
                <a16:creationId xmlns:a16="http://schemas.microsoft.com/office/drawing/2014/main" id="{4CD26DC1-F77A-FDF8-F771-6BA6C40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07" y="2381965"/>
            <a:ext cx="1726578" cy="11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RAM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040005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Byte access: more flexibility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Variable access widths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Single Port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Single clock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Can do a single write/read per clock cycle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Pseudo Dual Port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Independent read/write 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Can have independent clock domains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Dual Port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Each port and read/write independently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77229-6072-90F3-A3FC-09B3A3BA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05" y="56200"/>
            <a:ext cx="2237722" cy="1350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FF83D-5DFA-CF27-EB7C-BC0954AC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69" y="3186107"/>
            <a:ext cx="2160318" cy="1783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F8101-7B5B-BE3C-3F7C-2726EB13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75" y="1526435"/>
            <a:ext cx="2645783" cy="1539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04F66E-C136-C838-52C0-9BD232D8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589" y="3835868"/>
            <a:ext cx="1002116" cy="9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Memories in Digital HW: System Level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kind of memory to use?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fast?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much data?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wide should it be?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much data to process?</a:t>
            </a:r>
          </a:p>
        </p:txBody>
      </p:sp>
    </p:spTree>
    <p:extLst>
      <p:ext uri="{BB962C8B-B14F-4D97-AF65-F5344CB8AC3E}">
        <p14:creationId xmlns:p14="http://schemas.microsoft.com/office/powerpoint/2010/main" val="42127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Playing with memories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EEE5165-0867-5E84-5759-85E4FF4C4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68904"/>
              </p:ext>
            </p:extLst>
          </p:nvPr>
        </p:nvGraphicFramePr>
        <p:xfrm>
          <a:off x="628650" y="2644616"/>
          <a:ext cx="64226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25">
                  <a:extLst>
                    <a:ext uri="{9D8B030D-6E8A-4147-A177-3AD203B41FA5}">
                      <a16:colId xmlns:a16="http://schemas.microsoft.com/office/drawing/2014/main" val="2112064616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2530012500"/>
                    </a:ext>
                  </a:extLst>
                </a:gridCol>
                <a:gridCol w="819278">
                  <a:extLst>
                    <a:ext uri="{9D8B030D-6E8A-4147-A177-3AD203B41FA5}">
                      <a16:colId xmlns:a16="http://schemas.microsoft.com/office/drawing/2014/main" val="4087023983"/>
                    </a:ext>
                  </a:extLst>
                </a:gridCol>
                <a:gridCol w="3405986">
                  <a:extLst>
                    <a:ext uri="{9D8B030D-6E8A-4147-A177-3AD203B41FA5}">
                      <a16:colId xmlns:a16="http://schemas.microsoft.com/office/drawing/2014/main" val="360885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and Type of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7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7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5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5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811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5C09B-8D64-ED95-1228-729C2CFE1175}"/>
              </a:ext>
            </a:extLst>
          </p:cNvPr>
          <p:cNvSpPr txBox="1"/>
          <p:nvPr/>
        </p:nvSpPr>
        <p:spPr>
          <a:xfrm>
            <a:off x="484815" y="1179631"/>
            <a:ext cx="5302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Lattice Radiant/</a:t>
            </a:r>
            <a:r>
              <a:rPr lang="en-US" dirty="0" err="1"/>
              <a:t>Synplicity</a:t>
            </a:r>
            <a:r>
              <a:rPr lang="en-US" dirty="0"/>
              <a:t> for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as we increase memory size?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4205C-58CF-DD70-4055-50A1323A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8" y="540886"/>
            <a:ext cx="3094140" cy="18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555475" cy="572700"/>
          </a:xfrm>
        </p:spPr>
        <p:txBody>
          <a:bodyPr>
            <a:noAutofit/>
          </a:bodyPr>
          <a:lstStyle/>
          <a:p>
            <a:r>
              <a:rPr lang="en-US" sz="2400" dirty="0"/>
              <a:t>Understanding an FPGA: </a:t>
            </a:r>
            <a:br>
              <a:rPr lang="en-US" sz="2400" dirty="0"/>
            </a:br>
            <a:r>
              <a:rPr lang="en-US" sz="2400" dirty="0"/>
              <a:t>Lattice iCE40UP)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16F90-B021-9B11-524D-2B07DAE7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84" y="232713"/>
            <a:ext cx="3424336" cy="1756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68651-8BC3-2757-D48B-DA8DF5CC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4" y="1876486"/>
            <a:ext cx="4242584" cy="3087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3F856-9966-9E83-A592-C8A38F51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00" y="2482351"/>
            <a:ext cx="2962547" cy="22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19885</TotalTime>
  <Words>421</Words>
  <Application>Microsoft Office PowerPoint</Application>
  <PresentationFormat>On-screen Show (16:9)</PresentationFormat>
  <Paragraphs>120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Courier New</vt:lpstr>
      <vt:lpstr>Office Theme</vt:lpstr>
      <vt:lpstr>Hands on with FPGA’s: Module 5</vt:lpstr>
      <vt:lpstr>Questions on Module 4</vt:lpstr>
      <vt:lpstr>Topics</vt:lpstr>
      <vt:lpstr>Memory Hierarchy</vt:lpstr>
      <vt:lpstr>Memories: Read Only Memory</vt:lpstr>
      <vt:lpstr>RAM Access</vt:lpstr>
      <vt:lpstr>Memories in Digital HW: System Level decisions</vt:lpstr>
      <vt:lpstr>Playing with memories</vt:lpstr>
      <vt:lpstr>Understanding an FPGA:  Lattice iCE40UP)</vt:lpstr>
      <vt:lpstr>Coding Style</vt:lpstr>
      <vt:lpstr>Module 5: Memories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42</cp:revision>
  <dcterms:modified xsi:type="dcterms:W3CDTF">2022-07-13T17:11:04Z</dcterms:modified>
</cp:coreProperties>
</file>