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76" r:id="rId3"/>
    <p:sldId id="257" r:id="rId4"/>
    <p:sldId id="281" r:id="rId5"/>
    <p:sldId id="279" r:id="rId6"/>
    <p:sldId id="277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2093" y="9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0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.eecs.berkeley.edu/~cs150/Documents/Interface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6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pencores.org/downloads/wbspec_b4.pdf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ichi-ishitani/tnoc" TargetMode="External"/><Relationship Id="rId2" Type="http://schemas.openxmlformats.org/officeDocument/2006/relationships/hyperlink" Target="https://developer.arm.com/documentation/#&amp;cf[navigationhierarchiesproducts]=%20Architectures,System%20Architecture,AMBA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it_(computer_networking)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Network_on_a_chip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aichi-ishitani/tnoc" TargetMode="External"/><Relationship Id="rId4" Type="http://schemas.openxmlformats.org/officeDocument/2006/relationships/hyperlink" Target="https://www.design-reuse.com/articles/10496/a-comparison-of-network-on-chip-and-bus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6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D795-4C5B-98C8-BF48-D29D87AB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Valid-Ready Protocol</a:t>
            </a:r>
            <a:br>
              <a:rPr lang="en-US" dirty="0"/>
            </a:br>
            <a:r>
              <a:rPr lang="en-US" sz="1200" dirty="0"/>
              <a:t>Adapted from </a:t>
            </a:r>
            <a:r>
              <a:rPr lang="en-US" sz="1200" dirty="0">
                <a:hlinkClick r:id="rId3"/>
              </a:rPr>
              <a:t>https://inst.eecs.berkeley.edu/~cs150/Documents/Interfaces.pdf</a:t>
            </a:r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65329A-318B-447A-3BBC-6BFBB1D97C42}"/>
              </a:ext>
            </a:extLst>
          </p:cNvPr>
          <p:cNvSpPr/>
          <p:nvPr/>
        </p:nvSpPr>
        <p:spPr>
          <a:xfrm>
            <a:off x="1021796" y="1523758"/>
            <a:ext cx="696540" cy="6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HW Block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7C1510-EA03-43DA-2D53-1BBAA86BA6A7}"/>
              </a:ext>
            </a:extLst>
          </p:cNvPr>
          <p:cNvCxnSpPr>
            <a:cxnSpLocks/>
          </p:cNvCxnSpPr>
          <p:nvPr/>
        </p:nvCxnSpPr>
        <p:spPr>
          <a:xfrm>
            <a:off x="1718336" y="1680210"/>
            <a:ext cx="4502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BA960E-3AD3-5B29-206D-55BC33E67A2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718336" y="1863455"/>
            <a:ext cx="450271" cy="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A2C770-3262-05FB-BCE2-7146B8BE81BB}"/>
              </a:ext>
            </a:extLst>
          </p:cNvPr>
          <p:cNvCxnSpPr>
            <a:cxnSpLocks/>
          </p:cNvCxnSpPr>
          <p:nvPr/>
        </p:nvCxnSpPr>
        <p:spPr>
          <a:xfrm flipH="1">
            <a:off x="1718336" y="2051685"/>
            <a:ext cx="45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020158-1785-FCCD-7EB4-57C33544EE17}"/>
              </a:ext>
            </a:extLst>
          </p:cNvPr>
          <p:cNvSpPr txBox="1"/>
          <p:nvPr/>
        </p:nvSpPr>
        <p:spPr>
          <a:xfrm>
            <a:off x="1656757" y="1481910"/>
            <a:ext cx="72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BE977-2B69-B87A-00D8-84E66960AB7F}"/>
              </a:ext>
            </a:extLst>
          </p:cNvPr>
          <p:cNvSpPr txBox="1"/>
          <p:nvPr/>
        </p:nvSpPr>
        <p:spPr>
          <a:xfrm>
            <a:off x="1633207" y="1680210"/>
            <a:ext cx="72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7CA34-335A-1218-4FD9-CE4C68268F4A}"/>
              </a:ext>
            </a:extLst>
          </p:cNvPr>
          <p:cNvSpPr txBox="1"/>
          <p:nvPr/>
        </p:nvSpPr>
        <p:spPr>
          <a:xfrm>
            <a:off x="1633207" y="1833520"/>
            <a:ext cx="72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Ready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EA8516-4C29-B43F-0AA8-235CDA8AD19E}"/>
              </a:ext>
            </a:extLst>
          </p:cNvPr>
          <p:cNvSpPr/>
          <p:nvPr/>
        </p:nvSpPr>
        <p:spPr>
          <a:xfrm>
            <a:off x="2168607" y="1526900"/>
            <a:ext cx="696540" cy="6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HW Block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F3A1-83B3-3AB1-7FBD-C9B2905F176A}"/>
              </a:ext>
            </a:extLst>
          </p:cNvPr>
          <p:cNvSpPr txBox="1"/>
          <p:nvPr/>
        </p:nvSpPr>
        <p:spPr>
          <a:xfrm>
            <a:off x="370286" y="2662644"/>
            <a:ext cx="866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Rule1: Data transfer happens when both Valid and Ready are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2: No valid teasing: Once valid, cannot take away valid till ready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3: Ready can tease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9775F4-DF0C-FEE9-DBBC-99D4C4C47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332" y="278445"/>
            <a:ext cx="2842518" cy="19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DA66B-BA0B-4B99-5E21-6DBCE22E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25" y="460271"/>
            <a:ext cx="2997022" cy="1995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2E942-5448-3CBD-52E1-65067732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0" y="3797569"/>
            <a:ext cx="1963139" cy="98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0BDEF-72F8-8BA7-AF01-CD4C46A5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22" y="3797334"/>
            <a:ext cx="1963139" cy="986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A90A4-9D8F-5FF7-2C71-70B0CB36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885" y="3797570"/>
            <a:ext cx="1878566" cy="980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84A34-03EE-9415-04DE-8F9D153D0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475" y="3796298"/>
            <a:ext cx="1920985" cy="977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4B2EF-9D32-6DF2-88F5-D750B9BDF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687" y="460271"/>
            <a:ext cx="2842518" cy="1995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6B6E3-8622-9061-A8EF-7AB6CF8F539D}"/>
              </a:ext>
            </a:extLst>
          </p:cNvPr>
          <p:cNvSpPr txBox="1"/>
          <p:nvPr/>
        </p:nvSpPr>
        <p:spPr>
          <a:xfrm>
            <a:off x="1565910" y="2510790"/>
            <a:ext cx="28425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Data Transfer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08B8-6EDC-D1AF-696D-6C31971DDAE2}"/>
              </a:ext>
            </a:extLst>
          </p:cNvPr>
          <p:cNvSpPr txBox="1"/>
          <p:nvPr/>
        </p:nvSpPr>
        <p:spPr>
          <a:xfrm>
            <a:off x="4964429" y="2510790"/>
            <a:ext cx="296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data transfer (100% throughput)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532A6-9664-BCFB-DF78-8355FC9818D5}"/>
              </a:ext>
            </a:extLst>
          </p:cNvPr>
          <p:cNvSpPr txBox="1"/>
          <p:nvPr/>
        </p:nvSpPr>
        <p:spPr>
          <a:xfrm>
            <a:off x="3466097" y="3375598"/>
            <a:ext cx="28425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75552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4275-1ECC-C091-CB1C-CAD1E4D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FPGA Backend Process: </a:t>
            </a:r>
            <a:br>
              <a:rPr lang="en-US" sz="2400" dirty="0"/>
            </a:br>
            <a:r>
              <a:rPr lang="en-US" sz="1600" dirty="0"/>
              <a:t>With great control comes a great amount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7B69-AE50-B721-65B6-D15C7797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 FPGA Part: Make sure of the right part number!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Allocate pins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clock(s)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detailed Input/Output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Place: </a:t>
            </a:r>
          </a:p>
          <a:p>
            <a:pPr lvl="1"/>
            <a:r>
              <a:rPr lang="en-US" dirty="0"/>
              <a:t>Synthesized netlist is placed using complex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Route:</a:t>
            </a:r>
          </a:p>
          <a:p>
            <a:pPr lvl="1"/>
            <a:r>
              <a:rPr lang="en-US" dirty="0"/>
              <a:t>Wiring added between placed cells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Bitgen</a:t>
            </a:r>
            <a:endParaRPr lang="en-US" dirty="0"/>
          </a:p>
          <a:p>
            <a:pPr lvl="1"/>
            <a:r>
              <a:rPr lang="en-US" dirty="0"/>
              <a:t>Final binary generated that can be programmed into the FPGA</a:t>
            </a:r>
          </a:p>
        </p:txBody>
      </p:sp>
    </p:spTree>
    <p:extLst>
      <p:ext uri="{BB962C8B-B14F-4D97-AF65-F5344CB8AC3E}">
        <p14:creationId xmlns:p14="http://schemas.microsoft.com/office/powerpoint/2010/main" val="267602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82A1-89FE-8732-442E-17F7FCDE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" y="49808"/>
            <a:ext cx="7886700" cy="994172"/>
          </a:xfrm>
        </p:spPr>
        <p:txBody>
          <a:bodyPr/>
          <a:lstStyle/>
          <a:p>
            <a:r>
              <a:rPr lang="en-US" dirty="0"/>
              <a:t>Pin Allocation: Not trivial!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55E4-FBD4-AD7C-BE24-9FF7B8E93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903470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Choose IO Bank: </a:t>
            </a:r>
          </a:p>
          <a:p>
            <a:pPr lvl="1"/>
            <a:r>
              <a:rPr lang="en-US" dirty="0"/>
              <a:t>All pins in a bank share the same IO voltage</a:t>
            </a:r>
          </a:p>
          <a:p>
            <a:pPr lvl="1"/>
            <a:r>
              <a:rPr lang="en-US" dirty="0"/>
              <a:t>Some banks have faster IO than others</a:t>
            </a:r>
          </a:p>
          <a:p>
            <a:endParaRPr lang="en-US" dirty="0"/>
          </a:p>
          <a:p>
            <a:r>
              <a:rPr lang="en-US" dirty="0"/>
              <a:t>Special purpose pins</a:t>
            </a:r>
          </a:p>
          <a:p>
            <a:pPr lvl="1"/>
            <a:r>
              <a:rPr lang="en-US" dirty="0"/>
              <a:t>Clock input (Low capacitance)</a:t>
            </a:r>
          </a:p>
          <a:p>
            <a:pPr lvl="1"/>
            <a:r>
              <a:rPr lang="en-US" dirty="0"/>
              <a:t>Special routing inside the FPGA (e.g. to PLL)</a:t>
            </a:r>
          </a:p>
          <a:p>
            <a:pPr lvl="1"/>
            <a:r>
              <a:rPr lang="en-US" dirty="0"/>
              <a:t>DDR requires a DQS signal, usually a special purpose pin</a:t>
            </a:r>
          </a:p>
          <a:p>
            <a:pPr lvl="1"/>
            <a:endParaRPr lang="en-US" dirty="0"/>
          </a:p>
          <a:p>
            <a:r>
              <a:rPr lang="en-US" dirty="0"/>
              <a:t>Differential pair signals</a:t>
            </a:r>
          </a:p>
          <a:p>
            <a:r>
              <a:rPr lang="en-US" dirty="0"/>
              <a:t>IO Specification</a:t>
            </a:r>
          </a:p>
          <a:p>
            <a:pPr lvl="1"/>
            <a:r>
              <a:rPr lang="en-US" dirty="0"/>
              <a:t>IO Standard: LVCMOS18, LVCMOS33…</a:t>
            </a:r>
          </a:p>
          <a:p>
            <a:pPr lvl="1"/>
            <a:r>
              <a:rPr lang="en-US" dirty="0"/>
              <a:t>Pull up/Down</a:t>
            </a:r>
          </a:p>
          <a:p>
            <a:pPr lvl="1"/>
            <a:r>
              <a:rPr lang="en-US" dirty="0"/>
              <a:t>Slew rate</a:t>
            </a:r>
          </a:p>
          <a:p>
            <a:pPr lvl="1"/>
            <a:r>
              <a:rPr lang="en-US" dirty="0"/>
              <a:t>Open Drain</a:t>
            </a:r>
          </a:p>
          <a:p>
            <a:r>
              <a:rPr lang="en-US" dirty="0"/>
              <a:t>Go through FPGA datasheet in detail!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C0E34-AA2E-2E8A-0EAB-AB34B9E2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71" y="825199"/>
            <a:ext cx="1878330" cy="1475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52183-66EF-6317-9F4B-6C7089C1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56" y="825198"/>
            <a:ext cx="2351979" cy="14759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4B72239-CD6E-FB99-067A-49FEABD84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1009" y="2415302"/>
            <a:ext cx="3425722" cy="2331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0440D9-6B6E-5867-10F7-6383C35B6442}"/>
              </a:ext>
            </a:extLst>
          </p:cNvPr>
          <p:cNvSpPr txBox="1"/>
          <p:nvPr/>
        </p:nvSpPr>
        <p:spPr>
          <a:xfrm>
            <a:off x="5502720" y="4687878"/>
            <a:ext cx="31623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https://github.com/nobodywasishere/upduino-pinout</a:t>
            </a:r>
          </a:p>
        </p:txBody>
      </p:sp>
    </p:spTree>
    <p:extLst>
      <p:ext uri="{BB962C8B-B14F-4D97-AF65-F5344CB8AC3E}">
        <p14:creationId xmlns:p14="http://schemas.microsoft.com/office/powerpoint/2010/main" val="47125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F4A1-10EA-7A17-AEE4-5236D5E8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and related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7D56-0C88-FB2C-700C-C0A3E27B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expected clock rate?</a:t>
            </a:r>
          </a:p>
          <a:p>
            <a:r>
              <a:rPr lang="en-US" dirty="0"/>
              <a:t>How should IO be clocked? </a:t>
            </a:r>
          </a:p>
          <a:p>
            <a:pPr lvl="1"/>
            <a:r>
              <a:rPr lang="en-US" dirty="0"/>
              <a:t>How much delay does the board have?</a:t>
            </a:r>
          </a:p>
          <a:p>
            <a:r>
              <a:rPr lang="en-US" dirty="0"/>
              <a:t>Special constraints on logic</a:t>
            </a:r>
          </a:p>
          <a:p>
            <a:endParaRPr lang="en-US" dirty="0"/>
          </a:p>
          <a:p>
            <a:r>
              <a:rPr lang="en-US" dirty="0"/>
              <a:t>Can get very complex…</a:t>
            </a:r>
          </a:p>
        </p:txBody>
      </p:sp>
    </p:spTree>
    <p:extLst>
      <p:ext uri="{BB962C8B-B14F-4D97-AF65-F5344CB8AC3E}">
        <p14:creationId xmlns:p14="http://schemas.microsoft.com/office/powerpoint/2010/main" val="345824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linkClick r:id="rId3"/>
              </a:rPr>
              <a:t>Module 6: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Challenge: Go through a non-trivial FPGA </a:t>
            </a:r>
            <a:r>
              <a:rPr lang="en-US" sz="1700"/>
              <a:t>design backend</a:t>
            </a:r>
            <a:endParaRPr 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Module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Alarm clock</a:t>
            </a:r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Putting blocks together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Busses</a:t>
            </a:r>
          </a:p>
          <a:p>
            <a:pPr lvl="1" indent="-342900">
              <a:buSzPts val="1800"/>
              <a:buChar char="-"/>
            </a:pPr>
            <a:r>
              <a:rPr lang="en-US" sz="1500" dirty="0" err="1"/>
              <a:t>NoC</a:t>
            </a:r>
            <a:endParaRPr lang="en-US" sz="1500" dirty="0"/>
          </a:p>
          <a:p>
            <a:pPr lvl="1" indent="-342900">
              <a:buSzPts val="1800"/>
              <a:buChar char="-"/>
            </a:pPr>
            <a:r>
              <a:rPr lang="en-US" sz="1500" dirty="0"/>
              <a:t>Protocols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FPGA Specifics</a:t>
            </a:r>
          </a:p>
          <a:p>
            <a:pPr lvl="1" indent="-342900">
              <a:buSzPts val="1800"/>
              <a:buChar char="-"/>
            </a:pPr>
            <a:endParaRPr lang="en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876-F0DC-8F36-5971-C84BAC4C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HW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1AE7-DB3B-7BAE-04BE-2BDB2C9B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1948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up small blocks, target reuse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Interconnect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path vs Control path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F64D09-A818-0E6C-A058-3B0B8B3BE215}"/>
              </a:ext>
            </a:extLst>
          </p:cNvPr>
          <p:cNvSpPr/>
          <p:nvPr/>
        </p:nvSpPr>
        <p:spPr>
          <a:xfrm>
            <a:off x="2252247" y="3700558"/>
            <a:ext cx="2239973" cy="1248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51AFC1-D83B-7B93-4A32-7A0669DFB19F}"/>
              </a:ext>
            </a:extLst>
          </p:cNvPr>
          <p:cNvSpPr/>
          <p:nvPr/>
        </p:nvSpPr>
        <p:spPr>
          <a:xfrm>
            <a:off x="1156807" y="4219127"/>
            <a:ext cx="1095439" cy="21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4754A-58EB-72B2-DB08-3E6B7A7F3411}"/>
              </a:ext>
            </a:extLst>
          </p:cNvPr>
          <p:cNvSpPr txBox="1"/>
          <p:nvPr/>
        </p:nvSpPr>
        <p:spPr>
          <a:xfrm>
            <a:off x="1287844" y="43249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122D5E-834F-2A29-0F7C-144383E53350}"/>
              </a:ext>
            </a:extLst>
          </p:cNvPr>
          <p:cNvSpPr/>
          <p:nvPr/>
        </p:nvSpPr>
        <p:spPr>
          <a:xfrm>
            <a:off x="4492220" y="4214524"/>
            <a:ext cx="1095439" cy="21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6A7EE-DFB1-61BA-F377-D631BAEDDEFA}"/>
              </a:ext>
            </a:extLst>
          </p:cNvPr>
          <p:cNvSpPr txBox="1"/>
          <p:nvPr/>
        </p:nvSpPr>
        <p:spPr>
          <a:xfrm>
            <a:off x="4691670" y="43153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63171-25F8-0BA2-08D4-9EDD7A058427}"/>
              </a:ext>
            </a:extLst>
          </p:cNvPr>
          <p:cNvCxnSpPr/>
          <p:nvPr/>
        </p:nvCxnSpPr>
        <p:spPr>
          <a:xfrm flipV="1">
            <a:off x="3933761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04C327-F578-7060-0D08-E7B61236E795}"/>
              </a:ext>
            </a:extLst>
          </p:cNvPr>
          <p:cNvCxnSpPr/>
          <p:nvPr/>
        </p:nvCxnSpPr>
        <p:spPr>
          <a:xfrm flipV="1">
            <a:off x="4170032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E66A17-8500-46BB-940F-E2EB2E613775}"/>
              </a:ext>
            </a:extLst>
          </p:cNvPr>
          <p:cNvSpPr txBox="1"/>
          <p:nvPr/>
        </p:nvSpPr>
        <p:spPr>
          <a:xfrm rot="16200000">
            <a:off x="3461217" y="3240661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84B3C-A677-9268-D54D-CCB2E07118BC}"/>
              </a:ext>
            </a:extLst>
          </p:cNvPr>
          <p:cNvSpPr txBox="1"/>
          <p:nvPr/>
        </p:nvSpPr>
        <p:spPr>
          <a:xfrm rot="16200000">
            <a:off x="3722827" y="3240661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Busy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A769A-4DE6-7B40-85F2-46FF5482B35B}"/>
              </a:ext>
            </a:extLst>
          </p:cNvPr>
          <p:cNvCxnSpPr/>
          <p:nvPr/>
        </p:nvCxnSpPr>
        <p:spPr>
          <a:xfrm>
            <a:off x="2569832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133E38-87EC-4BBA-83AC-02F0EDF0E7C4}"/>
              </a:ext>
            </a:extLst>
          </p:cNvPr>
          <p:cNvSpPr txBox="1"/>
          <p:nvPr/>
        </p:nvSpPr>
        <p:spPr>
          <a:xfrm rot="16200000">
            <a:off x="2112473" y="3159852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BADC2D-8EA2-B87D-3D69-D9E65ADF79E9}"/>
              </a:ext>
            </a:extLst>
          </p:cNvPr>
          <p:cNvCxnSpPr/>
          <p:nvPr/>
        </p:nvCxnSpPr>
        <p:spPr>
          <a:xfrm>
            <a:off x="2847962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D8EA4E-4558-EA3D-1F55-74A46CAB7DB3}"/>
              </a:ext>
            </a:extLst>
          </p:cNvPr>
          <p:cNvCxnSpPr/>
          <p:nvPr/>
        </p:nvCxnSpPr>
        <p:spPr>
          <a:xfrm>
            <a:off x="3135617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11642-DB7A-813E-C7E4-6E72DA6BB21B}"/>
              </a:ext>
            </a:extLst>
          </p:cNvPr>
          <p:cNvCxnSpPr/>
          <p:nvPr/>
        </p:nvCxnSpPr>
        <p:spPr>
          <a:xfrm>
            <a:off x="3444227" y="3218810"/>
            <a:ext cx="0" cy="48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F0F76E-98C6-2FF8-52EA-CABC218E732C}"/>
              </a:ext>
            </a:extLst>
          </p:cNvPr>
          <p:cNvSpPr txBox="1"/>
          <p:nvPr/>
        </p:nvSpPr>
        <p:spPr>
          <a:xfrm rot="16200000">
            <a:off x="2274756" y="3060840"/>
            <a:ext cx="937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Num_rows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6C6A0-EA58-38F1-51DE-31621DFA4022}"/>
              </a:ext>
            </a:extLst>
          </p:cNvPr>
          <p:cNvSpPr txBox="1"/>
          <p:nvPr/>
        </p:nvSpPr>
        <p:spPr>
          <a:xfrm rot="16200000">
            <a:off x="2575822" y="3060839"/>
            <a:ext cx="937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Num_cols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6EA826-26F8-8638-B9A3-E56C54B1C788}"/>
              </a:ext>
            </a:extLst>
          </p:cNvPr>
          <p:cNvSpPr txBox="1"/>
          <p:nvPr/>
        </p:nvSpPr>
        <p:spPr>
          <a:xfrm rot="16200000">
            <a:off x="2755333" y="2961779"/>
            <a:ext cx="1135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Other Params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E0FD8-3583-7940-E737-AB69CEC5D593}"/>
              </a:ext>
            </a:extLst>
          </p:cNvPr>
          <p:cNvSpPr txBox="1"/>
          <p:nvPr/>
        </p:nvSpPr>
        <p:spPr>
          <a:xfrm rot="16200000">
            <a:off x="3233755" y="3208057"/>
            <a:ext cx="73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62FC18-6CA7-96C1-BB0A-659D969BE86F}"/>
              </a:ext>
            </a:extLst>
          </p:cNvPr>
          <p:cNvCxnSpPr>
            <a:cxnSpLocks/>
          </p:cNvCxnSpPr>
          <p:nvPr/>
        </p:nvCxnSpPr>
        <p:spPr>
          <a:xfrm flipH="1" flipV="1">
            <a:off x="3701294" y="3214784"/>
            <a:ext cx="1" cy="48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CE5B48-A121-5964-D5CC-76E41C507FD9}"/>
              </a:ext>
            </a:extLst>
          </p:cNvPr>
          <p:cNvCxnSpPr/>
          <p:nvPr/>
        </p:nvCxnSpPr>
        <p:spPr>
          <a:xfrm flipH="1">
            <a:off x="1649730" y="2099310"/>
            <a:ext cx="99060" cy="211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A93A2A1B-02CC-65F5-564D-52C3C9FF4EEE}"/>
              </a:ext>
            </a:extLst>
          </p:cNvPr>
          <p:cNvSpPr/>
          <p:nvPr/>
        </p:nvSpPr>
        <p:spPr>
          <a:xfrm rot="5400000">
            <a:off x="3219907" y="1639176"/>
            <a:ext cx="228194" cy="187401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D69C13-585F-09F9-DE0B-DB61A4B614A9}"/>
              </a:ext>
            </a:extLst>
          </p:cNvPr>
          <p:cNvCxnSpPr>
            <a:endCxn id="37" idx="1"/>
          </p:cNvCxnSpPr>
          <p:nvPr/>
        </p:nvCxnSpPr>
        <p:spPr>
          <a:xfrm>
            <a:off x="3086820" y="2065020"/>
            <a:ext cx="247184" cy="3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4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BEC9-10B3-B376-68E1-B43C412D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F827-7270-9FE7-D6FF-E89F86B0E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Common interface specification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Fast design with fewer errors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Unidirectional data flow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Clearly defined accesses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Single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Burst transactions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More efficient than single </a:t>
            </a:r>
            <a:r>
              <a:rPr lang="en-US" sz="1400" dirty="0" err="1"/>
              <a:t>xactions</a:t>
            </a:r>
            <a:endParaRPr lang="en-US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Well matched to external memories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E.g. Wishbone Specification</a:t>
            </a:r>
            <a:r>
              <a:rPr lang="en-US" sz="2000" dirty="0"/>
              <a:t>, AXI, Avalon…</a:t>
            </a:r>
          </a:p>
        </p:txBody>
      </p:sp>
    </p:spTree>
    <p:extLst>
      <p:ext uri="{BB962C8B-B14F-4D97-AF65-F5344CB8AC3E}">
        <p14:creationId xmlns:p14="http://schemas.microsoft.com/office/powerpoint/2010/main" val="416402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1D93-E98E-B84C-DA44-8CAC6A8D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in AXI, AHB, APB…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15D2-8A14-3FC5-19C8-9A464179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06485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AMBA:</a:t>
            </a:r>
            <a:r>
              <a:rPr lang="en-US" dirty="0"/>
              <a:t> ARM specification for on-chip interconnect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B4ECB-EFEF-29AB-BD28-5793E2DDA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29" y="445025"/>
            <a:ext cx="3582671" cy="181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92905-1229-1E12-8B74-FA558904D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112" y="2440704"/>
            <a:ext cx="3240440" cy="18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1B2A-0903-35E5-2BF6-2DD2E2C1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Lets build a bus!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2B36-7F29-4B44-8E07-6207BDF7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87511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dirty="0" err="1"/>
              <a:t>wb_intercon</a:t>
            </a:r>
            <a:r>
              <a:rPr lang="en-US" sz="1800" dirty="0"/>
              <a:t> 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Actual blocks not implemented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CSR: Config, Status Registers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32 bits wide, good enough for most configuration type access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C4859C-DC75-3C6E-1E88-18E03266BEFE}"/>
              </a:ext>
            </a:extLst>
          </p:cNvPr>
          <p:cNvSpPr/>
          <p:nvPr/>
        </p:nvSpPr>
        <p:spPr>
          <a:xfrm>
            <a:off x="4344042" y="2883084"/>
            <a:ext cx="1224314" cy="57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916BB4-A87A-E62B-9B13-8A3BA0EF16D8}"/>
              </a:ext>
            </a:extLst>
          </p:cNvPr>
          <p:cNvSpPr/>
          <p:nvPr/>
        </p:nvSpPr>
        <p:spPr>
          <a:xfrm>
            <a:off x="5939640" y="2883084"/>
            <a:ext cx="1267272" cy="57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8999AA-6050-0CDD-DCFF-DEBE490F150A}"/>
              </a:ext>
            </a:extLst>
          </p:cNvPr>
          <p:cNvSpPr/>
          <p:nvPr/>
        </p:nvSpPr>
        <p:spPr>
          <a:xfrm>
            <a:off x="7618086" y="2883084"/>
            <a:ext cx="1267272" cy="57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28BEF5-3F67-E71F-CC81-BDF95EC69762}"/>
              </a:ext>
            </a:extLst>
          </p:cNvPr>
          <p:cNvSpPr/>
          <p:nvPr/>
        </p:nvSpPr>
        <p:spPr>
          <a:xfrm>
            <a:off x="4672368" y="4061103"/>
            <a:ext cx="1267272" cy="780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E1ED54-A31B-1FAD-48B5-FFB52CF547E0}"/>
              </a:ext>
            </a:extLst>
          </p:cNvPr>
          <p:cNvSpPr/>
          <p:nvPr/>
        </p:nvSpPr>
        <p:spPr>
          <a:xfrm>
            <a:off x="6606005" y="4061103"/>
            <a:ext cx="1267272" cy="780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E6A03-C3E9-69EB-4643-C2B5F21C5567}"/>
              </a:ext>
            </a:extLst>
          </p:cNvPr>
          <p:cNvSpPr txBox="1"/>
          <p:nvPr/>
        </p:nvSpPr>
        <p:spPr>
          <a:xfrm>
            <a:off x="7310532" y="653746"/>
            <a:ext cx="11905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0x60_0000 to</a:t>
            </a:r>
          </a:p>
          <a:p>
            <a:r>
              <a:rPr lang="en-US" sz="1050" dirty="0"/>
              <a:t>0x70_0000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78A12-F4E7-D0F9-A84A-23BC4BAE2265}"/>
              </a:ext>
            </a:extLst>
          </p:cNvPr>
          <p:cNvSpPr txBox="1"/>
          <p:nvPr/>
        </p:nvSpPr>
        <p:spPr>
          <a:xfrm>
            <a:off x="7336614" y="1868468"/>
            <a:ext cx="11905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0x00_0000 to</a:t>
            </a:r>
          </a:p>
          <a:p>
            <a:r>
              <a:rPr lang="en-US" sz="1050" dirty="0"/>
              <a:t>0x1F_FFFF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B71867-902D-4E3F-EEC2-ED9D4EE6ECCB}"/>
              </a:ext>
            </a:extLst>
          </p:cNvPr>
          <p:cNvSpPr/>
          <p:nvPr/>
        </p:nvSpPr>
        <p:spPr>
          <a:xfrm>
            <a:off x="5817728" y="634717"/>
            <a:ext cx="1518886" cy="4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B423D-16A0-3F2F-2796-96749866E384}"/>
              </a:ext>
            </a:extLst>
          </p:cNvPr>
          <p:cNvSpPr/>
          <p:nvPr/>
        </p:nvSpPr>
        <p:spPr>
          <a:xfrm>
            <a:off x="5821949" y="1868151"/>
            <a:ext cx="1518886" cy="4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CF889-6FD6-ED6E-75C4-6B0CB4415863}"/>
              </a:ext>
            </a:extLst>
          </p:cNvPr>
          <p:cNvCxnSpPr/>
          <p:nvPr/>
        </p:nvCxnSpPr>
        <p:spPr>
          <a:xfrm flipV="1">
            <a:off x="4202893" y="3740448"/>
            <a:ext cx="4722354" cy="27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FF76AD-DC8B-8E3E-B99F-DA855906D17A}"/>
              </a:ext>
            </a:extLst>
          </p:cNvPr>
          <p:cNvSpPr txBox="1"/>
          <p:nvPr/>
        </p:nvSpPr>
        <p:spPr>
          <a:xfrm>
            <a:off x="5178662" y="3545191"/>
            <a:ext cx="162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Wishbone 32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1E8D5E-E846-29F3-7221-5C056410EFE4}"/>
              </a:ext>
            </a:extLst>
          </p:cNvPr>
          <p:cNvCxnSpPr>
            <a:stCxn id="4" idx="2"/>
          </p:cNvCxnSpPr>
          <p:nvPr/>
        </p:nvCxnSpPr>
        <p:spPr>
          <a:xfrm>
            <a:off x="4956199" y="3461217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2DA402-4368-142D-F23A-48869BB03B51}"/>
              </a:ext>
            </a:extLst>
          </p:cNvPr>
          <p:cNvCxnSpPr/>
          <p:nvPr/>
        </p:nvCxnSpPr>
        <p:spPr>
          <a:xfrm>
            <a:off x="6606005" y="3447409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8ABBCA-4955-8B3C-3885-CCA81E8A4E9C}"/>
              </a:ext>
            </a:extLst>
          </p:cNvPr>
          <p:cNvCxnSpPr/>
          <p:nvPr/>
        </p:nvCxnSpPr>
        <p:spPr>
          <a:xfrm>
            <a:off x="8305930" y="3445976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160300-C184-1224-6465-2D3A52964D3E}"/>
              </a:ext>
            </a:extLst>
          </p:cNvPr>
          <p:cNvCxnSpPr/>
          <p:nvPr/>
        </p:nvCxnSpPr>
        <p:spPr>
          <a:xfrm>
            <a:off x="5351007" y="3768064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B777A-9C6D-BD64-D2CD-1BFCB62A29A5}"/>
              </a:ext>
            </a:extLst>
          </p:cNvPr>
          <p:cNvCxnSpPr/>
          <p:nvPr/>
        </p:nvCxnSpPr>
        <p:spPr>
          <a:xfrm>
            <a:off x="7244244" y="3768064"/>
            <a:ext cx="0" cy="2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C9B44E-0A57-09DB-CC87-470A90CFA2FD}"/>
              </a:ext>
            </a:extLst>
          </p:cNvPr>
          <p:cNvCxnSpPr>
            <a:stCxn id="4" idx="2"/>
          </p:cNvCxnSpPr>
          <p:nvPr/>
        </p:nvCxnSpPr>
        <p:spPr>
          <a:xfrm>
            <a:off x="4956199" y="3461217"/>
            <a:ext cx="189602" cy="599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55F05D-7034-0FA5-346C-A6B1E2A3540C}"/>
              </a:ext>
            </a:extLst>
          </p:cNvPr>
          <p:cNvCxnSpPr>
            <a:stCxn id="5" idx="2"/>
          </p:cNvCxnSpPr>
          <p:nvPr/>
        </p:nvCxnSpPr>
        <p:spPr>
          <a:xfrm flipH="1">
            <a:off x="5907996" y="3461217"/>
            <a:ext cx="665280" cy="638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9F5944-3794-B1B2-029F-7D34FA1C823D}"/>
              </a:ext>
            </a:extLst>
          </p:cNvPr>
          <p:cNvCxnSpPr>
            <a:stCxn id="5" idx="2"/>
          </p:cNvCxnSpPr>
          <p:nvPr/>
        </p:nvCxnSpPr>
        <p:spPr>
          <a:xfrm>
            <a:off x="6573276" y="3461217"/>
            <a:ext cx="526238" cy="599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3A19-C651-15B0-5490-4989F6643BCC}"/>
              </a:ext>
            </a:extLst>
          </p:cNvPr>
          <p:cNvCxnSpPr>
            <a:stCxn id="6" idx="2"/>
          </p:cNvCxnSpPr>
          <p:nvPr/>
        </p:nvCxnSpPr>
        <p:spPr>
          <a:xfrm flipH="1">
            <a:off x="5928390" y="3461217"/>
            <a:ext cx="2323332" cy="709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03A7665-3D33-D9D9-04F3-3EB9D34ADD62}"/>
              </a:ext>
            </a:extLst>
          </p:cNvPr>
          <p:cNvSpPr/>
          <p:nvPr/>
        </p:nvSpPr>
        <p:spPr>
          <a:xfrm>
            <a:off x="5817728" y="1096860"/>
            <a:ext cx="1518886" cy="77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94244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0EB5-780A-A003-6346-3DF5359B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NoC</a:t>
            </a:r>
            <a:r>
              <a:rPr lang="en-US" dirty="0"/>
              <a:t> vs. Busses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EA7B-411E-AFE8-E2BB-8A3DB6B3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21986" cy="34164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Busses breakdown when there are many blocks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Hierarchy added to alleviate but adds delay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Network-on-Chip</a:t>
            </a:r>
            <a:r>
              <a:rPr lang="en-US" sz="1800" dirty="0"/>
              <a:t> used for higher bandwidths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Highly scalable and easily reconfigurable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FLIT</a:t>
            </a:r>
            <a:r>
              <a:rPr lang="en-US" sz="1400" dirty="0"/>
              <a:t>, PHIT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https://www.design-reuse.com/articles/10496/a-comparison-of-network-on-chip-and-busses.html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Open Source </a:t>
            </a:r>
            <a:r>
              <a:rPr lang="en-US" sz="1800" dirty="0" err="1">
                <a:hlinkClick r:id="rId5"/>
              </a:rPr>
              <a:t>NoC</a:t>
            </a:r>
            <a:r>
              <a:rPr lang="en-US" sz="1800" dirty="0"/>
              <a:t> using AXI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EC803-EB2B-80B1-EDF3-C9D80BD84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70" y="397844"/>
            <a:ext cx="2777432" cy="10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61B09-315B-F944-5894-E8676E52F482}"/>
              </a:ext>
            </a:extLst>
          </p:cNvPr>
          <p:cNvSpPr txBox="1"/>
          <p:nvPr/>
        </p:nvSpPr>
        <p:spPr>
          <a:xfrm>
            <a:off x="6176870" y="1406090"/>
            <a:ext cx="2856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https://ignitarium.com/network-on-chip-an-overview/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86A505-B339-3BAB-283F-C87B915D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49" y="2109150"/>
            <a:ext cx="3335987" cy="12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E0AA1-2547-B0C8-162F-40CB7F1250A1}"/>
              </a:ext>
            </a:extLst>
          </p:cNvPr>
          <p:cNvSpPr txBox="1"/>
          <p:nvPr/>
        </p:nvSpPr>
        <p:spPr>
          <a:xfrm>
            <a:off x="5719670" y="3368134"/>
            <a:ext cx="2856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https://ignitarium.com/network-on-chip-an-overview/</a:t>
            </a:r>
          </a:p>
        </p:txBody>
      </p:sp>
    </p:spTree>
    <p:extLst>
      <p:ext uri="{BB962C8B-B14F-4D97-AF65-F5344CB8AC3E}">
        <p14:creationId xmlns:p14="http://schemas.microsoft.com/office/powerpoint/2010/main" val="336046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E051-F68F-321A-36DF-936BC0BA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Path Interconnects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58FF-131B-889D-290D-6A72D46D0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Assumes data is valid at every clock cycle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+ Valid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bus is used only when valid is active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+ valid + ready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flow control back to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flexible and easily extensible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also use </a:t>
            </a:r>
            <a:r>
              <a:rPr lang="en-US" dirty="0" err="1"/>
              <a:t>NoC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overhead but good for large chips</a:t>
            </a:r>
          </a:p>
        </p:txBody>
      </p:sp>
    </p:spTree>
    <p:extLst>
      <p:ext uri="{BB962C8B-B14F-4D97-AF65-F5344CB8AC3E}">
        <p14:creationId xmlns:p14="http://schemas.microsoft.com/office/powerpoint/2010/main" val="323488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20361</TotalTime>
  <Words>582</Words>
  <Application>Microsoft Office PowerPoint</Application>
  <PresentationFormat>On-screen Show (16:9)</PresentationFormat>
  <Paragraphs>144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Office Theme</vt:lpstr>
      <vt:lpstr>Hands on with FPGA’s: Module 6</vt:lpstr>
      <vt:lpstr>Questions on Module 5</vt:lpstr>
      <vt:lpstr>Topics</vt:lpstr>
      <vt:lpstr>Typical HW Design</vt:lpstr>
      <vt:lpstr>Busses</vt:lpstr>
      <vt:lpstr>The A in AXI, AHB, APB…</vt:lpstr>
      <vt:lpstr>Lets build a bus!</vt:lpstr>
      <vt:lpstr>NoC vs. Busses</vt:lpstr>
      <vt:lpstr>Data Path Interconnects</vt:lpstr>
      <vt:lpstr>Valid-Ready Protocol Adapted from https://inst.eecs.berkeley.edu/~cs150/Documents/Interfaces.pdf</vt:lpstr>
      <vt:lpstr>PowerPoint Presentation</vt:lpstr>
      <vt:lpstr>FPGA Backend Process:  With great control comes a great amount of work</vt:lpstr>
      <vt:lpstr>Pin Allocation: Not trivial!</vt:lpstr>
      <vt:lpstr>Clock and related Specifications</vt:lpstr>
      <vt:lpstr>Module 6: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64</cp:revision>
  <dcterms:modified xsi:type="dcterms:W3CDTF">2022-07-17T23:47:33Z</dcterms:modified>
</cp:coreProperties>
</file>