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sNoj0ilzA2T+IYfseRcY2uf7c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67E176-8520-4185-A38D-1004C31226E1}">
  <a:tblStyle styleId="{5967E176-8520-4185-A38D-1004C31226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1e389c70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21e389c70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21e389c70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875534" y="1367117"/>
            <a:ext cx="9144000" cy="157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ru-RU" sz="2800" u="none" strike="noStrike">
                <a:solidFill>
                  <a:srgbClr val="000000"/>
                </a:solidFill>
              </a:rPr>
              <a:t>Разработка технического решения для системы управления отзывами в мобильном приложении “Самокат”</a:t>
            </a:r>
            <a:br>
              <a:rPr lang="ru-RU" sz="2800"/>
            </a:br>
            <a:endParaRPr sz="28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6096000" y="3917577"/>
            <a:ext cx="3657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Команда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ctrTitle"/>
          </p:nvPr>
        </p:nvSpPr>
        <p:spPr>
          <a:xfrm>
            <a:off x="1410789" y="-124017"/>
            <a:ext cx="9144000" cy="8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Calibri"/>
              <a:buNone/>
            </a:pPr>
            <a:r>
              <a:rPr b="1" lang="ru-RU" sz="4000">
                <a:solidFill>
                  <a:srgbClr val="333333"/>
                </a:solidFill>
              </a:rPr>
              <a:t>Создать новый</a:t>
            </a:r>
            <a:r>
              <a:rPr b="1" i="0" lang="ru-RU" sz="4000" u="none" strike="noStrike">
                <a:solidFill>
                  <a:srgbClr val="333333"/>
                </a:solidFill>
              </a:rPr>
              <a:t> отзыв</a:t>
            </a:r>
            <a:endParaRPr sz="4000"/>
          </a:p>
        </p:txBody>
      </p:sp>
      <p:sp>
        <p:nvSpPr>
          <p:cNvPr id="165" name="Google Shape;165;p9"/>
          <p:cNvSpPr txBox="1"/>
          <p:nvPr/>
        </p:nvSpPr>
        <p:spPr>
          <a:xfrm>
            <a:off x="3503280" y="2018778"/>
            <a:ext cx="267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Валидация размера, формата, количества медиа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6077505" y="2018777"/>
            <a:ext cx="249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факта покупки товара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1361214" y="2018778"/>
            <a:ext cx="2008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авторизации (Bearer token)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8501359" y="2018777"/>
            <a:ext cx="249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уникальности отзыва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1361214" y="3455081"/>
            <a:ext cx="412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Отправка на модерацию по webhook и получение статуса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5484326" y="3455081"/>
            <a:ext cx="301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для передачи информации в product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796" y="329260"/>
            <a:ext cx="11697325" cy="652874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>
            <p:ph type="ctrTitle"/>
          </p:nvPr>
        </p:nvSpPr>
        <p:spPr>
          <a:xfrm>
            <a:off x="2068926" y="-252367"/>
            <a:ext cx="81792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Calibri"/>
              <a:buNone/>
            </a:pPr>
            <a:r>
              <a:rPr b="1" lang="ru-RU" sz="4000">
                <a:solidFill>
                  <a:srgbClr val="333333"/>
                </a:solidFill>
              </a:rPr>
              <a:t>Редактировать </a:t>
            </a:r>
            <a:r>
              <a:rPr b="1" i="0" lang="ru-RU" sz="4000" u="none" strike="noStrike">
                <a:solidFill>
                  <a:srgbClr val="333333"/>
                </a:solidFill>
              </a:rPr>
              <a:t>отзыв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ctrTitle"/>
          </p:nvPr>
        </p:nvSpPr>
        <p:spPr>
          <a:xfrm>
            <a:off x="2013163" y="-186267"/>
            <a:ext cx="8179062" cy="8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Calibri"/>
              <a:buNone/>
            </a:pPr>
            <a:r>
              <a:rPr b="1" lang="ru-RU" sz="4000">
                <a:solidFill>
                  <a:srgbClr val="333333"/>
                </a:solidFill>
              </a:rPr>
              <a:t>Редактировать </a:t>
            </a:r>
            <a:r>
              <a:rPr b="1" i="0" lang="ru-RU" sz="4000" u="none" strike="noStrike">
                <a:solidFill>
                  <a:srgbClr val="333333"/>
                </a:solidFill>
              </a:rPr>
              <a:t>отзыв</a:t>
            </a:r>
            <a:endParaRPr sz="4000"/>
          </a:p>
        </p:txBody>
      </p:sp>
      <p:sp>
        <p:nvSpPr>
          <p:cNvPr id="184" name="Google Shape;184;p11"/>
          <p:cNvSpPr txBox="1"/>
          <p:nvPr/>
        </p:nvSpPr>
        <p:spPr>
          <a:xfrm>
            <a:off x="8271811" y="1947363"/>
            <a:ext cx="2218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Валидация размера, формата, количества медиа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6262902" y="2006558"/>
            <a:ext cx="200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авторизации (Bearer token)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10131978" y="1947216"/>
            <a:ext cx="191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уникальности отзыва</a:t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2364374" y="3525875"/>
            <a:ext cx="317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Отправка на модерацию по webhook и получение статуса</a:t>
            </a:r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5847718" y="3525875"/>
            <a:ext cx="242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для передачи информации в product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146916" y="3525875"/>
            <a:ext cx="191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Проверка, что отзыв не удален</a:t>
            </a:r>
            <a:endParaRPr/>
          </a:p>
        </p:txBody>
      </p:sp>
      <p:sp>
        <p:nvSpPr>
          <p:cNvPr id="190" name="Google Shape;190;p11"/>
          <p:cNvSpPr txBox="1"/>
          <p:nvPr/>
        </p:nvSpPr>
        <p:spPr>
          <a:xfrm>
            <a:off x="146916" y="2006558"/>
            <a:ext cx="6116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PUT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редактировании клиент отправляет полностью обновлённые данные отзыва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проще поддерживать консистентность данных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1939635" y="2410692"/>
            <a:ext cx="9753600" cy="32142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>
            <p:ph type="ctrTitle"/>
          </p:nvPr>
        </p:nvSpPr>
        <p:spPr>
          <a:xfrm>
            <a:off x="609599" y="674390"/>
            <a:ext cx="6206836" cy="157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Почему необходима разработка системы отзывов? </a:t>
            </a:r>
            <a:br>
              <a:rPr lang="ru-RU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idx="1" type="subTitle"/>
          </p:nvPr>
        </p:nvSpPr>
        <p:spPr>
          <a:xfrm>
            <a:off x="2154381" y="2743200"/>
            <a:ext cx="9324109" cy="401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ru-RU" u="none" strike="noStrike">
                <a:solidFill>
                  <a:srgbClr val="000000"/>
                </a:solidFill>
              </a:rPr>
              <a:t>Система должна повысить доверие пользователей к платформе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ru-RU" u="none" strike="noStrike">
                <a:solidFill>
                  <a:srgbClr val="000000"/>
                </a:solidFill>
              </a:rPr>
              <a:t>Система должна увеличить конверсию в покупку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ru-RU" u="none" strike="noStrike">
                <a:solidFill>
                  <a:srgbClr val="000000"/>
                </a:solidFill>
              </a:rPr>
              <a:t>Система должна снизить количество претензий по товару в службу поддержки за счет более осознанного совершения покупки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ctrTitle"/>
          </p:nvPr>
        </p:nvSpPr>
        <p:spPr>
          <a:xfrm>
            <a:off x="0" y="-259031"/>
            <a:ext cx="1468581" cy="11685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ERD</a:t>
            </a:r>
            <a:endParaRPr sz="4000"/>
          </a:p>
        </p:txBody>
      </p:sp>
      <p:sp>
        <p:nvSpPr>
          <p:cNvPr id="105" name="Google Shape;105;p3"/>
          <p:cNvSpPr txBox="1"/>
          <p:nvPr/>
        </p:nvSpPr>
        <p:spPr>
          <a:xfrm>
            <a:off x="292446" y="4694450"/>
            <a:ext cx="102290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Отзывы хранятся в отдельной сущности feedbacks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Выделена сущность mediafiles для хранения медиафайлов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Созданы новые поля в сущности DB products, в нее добавляются рейтинги и количество отзывов 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46" y="1052637"/>
            <a:ext cx="11607108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g321e389c70f_0_0"/>
          <p:cNvGraphicFramePr/>
          <p:nvPr/>
        </p:nvGraphicFramePr>
        <p:xfrm>
          <a:off x="263475" y="17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{5967E176-8520-4185-A38D-1004C31226E1}</a:tableStyleId>
              </a:tblPr>
              <a:tblGrid>
                <a:gridCol w="971550"/>
                <a:gridCol w="1171575"/>
                <a:gridCol w="819150"/>
                <a:gridCol w="1504950"/>
                <a:gridCol w="15049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Имя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Тип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Обяз.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Описание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Доп. логика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id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bigint PK 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Идентификатор отзыва</a:t>
                      </a:r>
                      <a:endParaRPr sz="1000"/>
                    </a:p>
                  </a:txBody>
                  <a:tcPr marT="25400" marB="2540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user_id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bigint FK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Идентификатор пользователя</a:t>
                      </a:r>
                      <a:endParaRPr sz="1000"/>
                    </a:p>
                  </a:txBody>
                  <a:tcPr marT="25400" marB="2540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product_id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uuid FK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Идентификатор товара</a:t>
                      </a:r>
                      <a:endParaRPr sz="1000"/>
                    </a:p>
                  </a:txBody>
                  <a:tcPr marT="25400" marB="2540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comment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varchar(200)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Комментарий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grade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integer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Оценка [enum]: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ru-RU" sz="1000"/>
                        <a:t>1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ru-RU" sz="1000"/>
                        <a:t>2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ru-RU" sz="1000"/>
                        <a:t>3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ru-RU" sz="1000"/>
                        <a:t>4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ru-RU" sz="1000"/>
                        <a:t>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status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varchar(255)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Cтатус [enum]:</a:t>
                      </a:r>
                      <a:endParaRPr sz="1000"/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ru-RU" sz="900"/>
                        <a:t>NEW</a:t>
                      </a:r>
                      <a:endParaRPr sz="900"/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ru-RU" sz="900"/>
                        <a:t>UPDATE</a:t>
                      </a:r>
                      <a:endParaRPr sz="900"/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ru-RU" sz="900"/>
                        <a:t>REVIEW</a:t>
                      </a:r>
                      <a:endParaRPr sz="900"/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ru-RU" sz="900"/>
                        <a:t>PUBLISHED</a:t>
                      </a:r>
                      <a:endParaRPr sz="900"/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ru-RU" sz="900"/>
                        <a:t>BANNED</a:t>
                      </a:r>
                      <a:endParaRPr sz="900"/>
                    </a:p>
                  </a:txBody>
                  <a:tcPr marT="25400" marB="2540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created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timestamp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Дата создания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updated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timestamp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Дата обновления</a:t>
                      </a:r>
                      <a:endParaRPr sz="1000"/>
                    </a:p>
                  </a:txBody>
                  <a:tcPr marT="25400" marB="2540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deleted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boolean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Признак удаления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g321e389c70f_0_0"/>
          <p:cNvSpPr txBox="1"/>
          <p:nvPr/>
        </p:nvSpPr>
        <p:spPr>
          <a:xfrm>
            <a:off x="223913" y="496350"/>
            <a:ext cx="6051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ru-RU" sz="2000">
                <a:solidFill>
                  <a:schemeClr val="dk1"/>
                </a:solidFill>
              </a:rPr>
              <a:t>Feedbacks</a:t>
            </a:r>
            <a:r>
              <a:rPr lang="ru-RU" sz="2000">
                <a:solidFill>
                  <a:schemeClr val="dk1"/>
                </a:solidFill>
              </a:rPr>
              <a:t> - содержит базовые данные об отзывах  пользователей</a:t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114" name="Google Shape;114;g321e389c70f_0_0"/>
          <p:cNvGraphicFramePr/>
          <p:nvPr/>
        </p:nvGraphicFramePr>
        <p:xfrm>
          <a:off x="6400300" y="185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{5967E176-8520-4185-A38D-1004C31226E1}</a:tableStyleId>
              </a:tblPr>
              <a:tblGrid>
                <a:gridCol w="916525"/>
                <a:gridCol w="916525"/>
                <a:gridCol w="916525"/>
                <a:gridCol w="1512250"/>
                <a:gridCol w="14206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Имя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Тип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Обяз.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Описание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Доп. логика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id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bigint PK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Идентификатор медиафайла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feedback_id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bigint FK 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Идентификатор отзыва</a:t>
                      </a:r>
                      <a:endParaRPr sz="1000"/>
                    </a:p>
                  </a:txBody>
                  <a:tcPr marT="25400" marB="2540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type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varchar(10)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Тип медиафайла [enum]: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ru-RU" sz="1000"/>
                        <a:t>video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ru-RU" sz="1000"/>
                        <a:t>image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url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varchar(255)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Адрес ресурса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size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double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Размер медиафайла (5мб, 1гб и т.п)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highlight>
                            <a:srgbClr val="FBFBFB"/>
                          </a:highlight>
                        </a:rPr>
                        <a:t>extension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varchar(10)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Формат медиафайла [enum]: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ru-RU" sz="1000"/>
                        <a:t>jpeg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ru-RU" sz="1000"/>
                        <a:t>png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ru-RU" sz="1000"/>
                        <a:t>mp4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ru-RU" sz="1000"/>
                        <a:t>MOV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created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timestamp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Дата прикрепления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updated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timestamp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+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Дата обновления</a:t>
                      </a:r>
                      <a:endParaRPr sz="1000"/>
                    </a:p>
                  </a:txBody>
                  <a:tcPr marT="25400" marB="2540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deleted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boolean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Признак удаления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-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g321e389c70f_0_0"/>
          <p:cNvSpPr txBox="1"/>
          <p:nvPr/>
        </p:nvSpPr>
        <p:spPr>
          <a:xfrm>
            <a:off x="6400300" y="915450"/>
            <a:ext cx="57945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Mediafiles</a:t>
            </a:r>
            <a:r>
              <a:rPr lang="ru-RU" sz="2000"/>
              <a:t> - содержит базовые данные о прикрепленных медиафайлах в отзывах пользователей.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ctrTitle"/>
          </p:nvPr>
        </p:nvSpPr>
        <p:spPr>
          <a:xfrm>
            <a:off x="-91948" y="0"/>
            <a:ext cx="3889248" cy="11685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000"/>
              <a:t>Общая архитектура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3502" t="0"/>
          <a:stretch/>
        </p:blipFill>
        <p:spPr>
          <a:xfrm>
            <a:off x="3797300" y="-17563"/>
            <a:ext cx="8394700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0" y="1168544"/>
            <a:ext cx="37973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 сервис feedback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Маршрутизация через API Gateway для сохранения архитектуры системы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взаимодействия между feedback и product используется асинхронная очередь сообщений через Kafka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разгрузка сервисов = сервис feedback может не дожидаться ответа от product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сообщения могут быть доставлены повторно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Передача отзывов на модерацию через Webhook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уменьшение задержек для пользователя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гибкость изменения сервиса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ctrTitle"/>
          </p:nvPr>
        </p:nvSpPr>
        <p:spPr>
          <a:xfrm>
            <a:off x="1517400" y="-207275"/>
            <a:ext cx="9746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Посмотреть все отзывы для товара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57" y="608266"/>
            <a:ext cx="10524686" cy="463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380075" y="5458575"/>
            <a:ext cx="603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пользователя частично анонимизировано и отображается для повышения доверия и прозрачности, остальные данные пользователя не используются и не передаются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7207050" y="5458575"/>
            <a:ext cx="306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Отбор только неудаленных и прошедших модерацию отзывов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ctrTitle"/>
          </p:nvPr>
        </p:nvSpPr>
        <p:spPr>
          <a:xfrm>
            <a:off x="1517395" y="-151847"/>
            <a:ext cx="9144000" cy="8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Calibri"/>
              <a:buNone/>
            </a:pPr>
            <a:r>
              <a:rPr b="1" i="0" lang="ru-RU" sz="4000" u="none" strike="noStrike">
                <a:solidFill>
                  <a:srgbClr val="333333"/>
                </a:solidFill>
              </a:rPr>
              <a:t>Просмотреть рейтинг товара</a:t>
            </a:r>
            <a:endParaRPr sz="4000"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614" y="802452"/>
            <a:ext cx="9745562" cy="477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0" y="5716875"/>
            <a:ext cx="56952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❑"/>
            </a:pPr>
            <a:r>
              <a:rPr lang="ru-RU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После модерации отзыва, микросервис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lang="ru-RU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обновил рейтинг товара и количество отзывов, интегрируясь с микросервисом product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6068450" y="5670675"/>
            <a:ext cx="5650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❑"/>
            </a:pPr>
            <a:r>
              <a:rPr lang="ru-RU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Хранящиеся в product рейтинг и количество отзывов загружаются при открытии карточки товара = доработка существующей ручки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9214"/>
            <a:ext cx="12192000" cy="5184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>
            <p:ph type="ctrTitle"/>
          </p:nvPr>
        </p:nvSpPr>
        <p:spPr>
          <a:xfrm>
            <a:off x="1517395" y="-151847"/>
            <a:ext cx="9144000" cy="8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Calibri"/>
              <a:buNone/>
            </a:pPr>
            <a:r>
              <a:rPr b="1" i="0" lang="ru-RU" sz="4000" u="none" strike="noStrike">
                <a:solidFill>
                  <a:srgbClr val="333333"/>
                </a:solidFill>
              </a:rPr>
              <a:t>Удалить отзыв</a:t>
            </a:r>
            <a:endParaRPr sz="4000"/>
          </a:p>
        </p:txBody>
      </p:sp>
      <p:sp>
        <p:nvSpPr>
          <p:cNvPr id="149" name="Google Shape;149;p7"/>
          <p:cNvSpPr txBox="1"/>
          <p:nvPr/>
        </p:nvSpPr>
        <p:spPr>
          <a:xfrm>
            <a:off x="0" y="5803925"/>
            <a:ext cx="291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авторизации (Bearer token)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3085549" y="5818900"/>
            <a:ext cx="447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и обновление (топик Kafka) признака существования отзыва (удален/ не удален)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7691040" y="5818900"/>
            <a:ext cx="38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Пересчет рейтинга товара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877" y="337374"/>
            <a:ext cx="10412246" cy="652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>
            <p:ph type="ctrTitle"/>
          </p:nvPr>
        </p:nvSpPr>
        <p:spPr>
          <a:xfrm>
            <a:off x="1524000" y="-258928"/>
            <a:ext cx="9144000" cy="8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Calibri"/>
              <a:buNone/>
            </a:pPr>
            <a:r>
              <a:rPr b="1" lang="ru-RU" sz="4000">
                <a:solidFill>
                  <a:srgbClr val="333333"/>
                </a:solidFill>
              </a:rPr>
              <a:t>Создать новый</a:t>
            </a:r>
            <a:r>
              <a:rPr b="1" i="0" lang="ru-RU" sz="4000" u="none" strike="noStrike">
                <a:solidFill>
                  <a:srgbClr val="333333"/>
                </a:solidFill>
              </a:rPr>
              <a:t> отзыв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2024-12-25T11:50:06Z</dcterms:created>
  <dc:creator>Microsoft Office User</dc:creator>
</cp:coreProperties>
</file>