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  <p:sldId id="285" r:id="rId4"/>
    <p:sldId id="260" r:id="rId5"/>
    <p:sldId id="287" r:id="rId6"/>
    <p:sldId id="290" r:id="rId7"/>
    <p:sldId id="288" r:id="rId8"/>
    <p:sldId id="289" r:id="rId9"/>
    <p:sldId id="291" r:id="rId10"/>
    <p:sldId id="292" r:id="rId11"/>
    <p:sldId id="293" r:id="rId12"/>
    <p:sldId id="266" r:id="rId13"/>
    <p:sldId id="281" r:id="rId14"/>
    <p:sldId id="280" r:id="rId15"/>
    <p:sldId id="269" r:id="rId16"/>
    <p:sldId id="270" r:id="rId17"/>
    <p:sldId id="271" r:id="rId18"/>
    <p:sldId id="283" r:id="rId19"/>
    <p:sldId id="282" r:id="rId20"/>
    <p:sldId id="294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72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21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9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4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1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1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D648-3228-4A63-A8DD-5F20D8135C3E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8E10-3194-4E40-B124-6BDBA885A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tumblr.com/tagged/coding-r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8229600" cy="1828800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Population Genetics</a:t>
            </a:r>
            <a:br>
              <a:rPr lang="en-GB" dirty="0" smtClean="0">
                <a:solidFill>
                  <a:srgbClr val="002060"/>
                </a:solidFill>
              </a:rPr>
            </a:br>
            <a:r>
              <a:rPr lang="en-GB" sz="2800" dirty="0" smtClean="0">
                <a:solidFill>
                  <a:srgbClr val="002060"/>
                </a:solidFill>
              </a:rPr>
              <a:t>Microsatellite Data</a:t>
            </a:r>
            <a:endParaRPr lang="en-GB" sz="6600" dirty="0">
              <a:solidFill>
                <a:srgbClr val="00206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1924" y="2852936"/>
            <a:ext cx="7416824" cy="1752600"/>
          </a:xfrm>
        </p:spPr>
        <p:txBody>
          <a:bodyPr/>
          <a:lstStyle/>
          <a:p>
            <a:r>
              <a:rPr lang="en-GB" dirty="0" smtClean="0"/>
              <a:t>Course: Practical Bioinformatics for Biologists</a:t>
            </a:r>
            <a:endParaRPr lang="en-GB" dirty="0"/>
          </a:p>
        </p:txBody>
      </p:sp>
      <p:pic>
        <p:nvPicPr>
          <p:cNvPr id="5122" name="Picture 2" descr="http://ecx.images-amazon.com/images/I/41-DVA3oUeL._SX258_BO1,204,203,20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 b="5568"/>
          <a:stretch/>
        </p:blipFill>
        <p:spPr bwMode="auto">
          <a:xfrm>
            <a:off x="187288" y="4040861"/>
            <a:ext cx="2476500" cy="26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5744585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Xenia Lopes</a:t>
            </a:r>
          </a:p>
          <a:p>
            <a:pPr algn="r"/>
            <a:r>
              <a:rPr lang="en-GB" dirty="0" smtClean="0"/>
              <a:t>Vania Rivera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1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" y="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000FF"/>
                </a:solidFill>
              </a:rPr>
              <a:t>#! Structure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Getting familiar with the software and its arguments in the command </a:t>
            </a:r>
            <a:r>
              <a:rPr lang="en-GB" dirty="0" smtClean="0"/>
              <a:t>line</a:t>
            </a:r>
          </a:p>
          <a:p>
            <a:r>
              <a:rPr lang="en-GB" dirty="0" smtClean="0"/>
              <a:t>2</a:t>
            </a:r>
            <a:r>
              <a:rPr lang="en-GB" dirty="0" smtClean="0">
                <a:solidFill>
                  <a:srgbClr val="00CC99"/>
                </a:solidFill>
              </a:rPr>
              <a:t> </a:t>
            </a:r>
            <a:r>
              <a:rPr lang="en-GB" dirty="0" smtClean="0"/>
              <a:t> nested </a:t>
            </a:r>
            <a:r>
              <a:rPr lang="en-GB" dirty="0" smtClean="0">
                <a:solidFill>
                  <a:srgbClr val="C00000"/>
                </a:solidFill>
              </a:rPr>
              <a:t>for</a:t>
            </a:r>
            <a:r>
              <a:rPr lang="en-GB" dirty="0" smtClean="0"/>
              <a:t> loops had to be added</a:t>
            </a:r>
          </a:p>
          <a:p>
            <a:pPr lvl="1"/>
            <a:r>
              <a:rPr lang="en-GB" dirty="0" smtClean="0"/>
              <a:t>Number of </a:t>
            </a:r>
            <a:r>
              <a:rPr lang="en-GB" dirty="0" smtClean="0">
                <a:solidFill>
                  <a:srgbClr val="CC00CC"/>
                </a:solidFill>
              </a:rPr>
              <a:t>iterations</a:t>
            </a:r>
          </a:p>
          <a:p>
            <a:pPr lvl="1"/>
            <a:r>
              <a:rPr lang="en-GB" dirty="0" smtClean="0"/>
              <a:t>Number of </a:t>
            </a:r>
            <a:r>
              <a:rPr lang="en-GB" dirty="0" smtClean="0">
                <a:solidFill>
                  <a:srgbClr val="CC00CC"/>
                </a:solidFill>
              </a:rPr>
              <a:t>K</a:t>
            </a:r>
          </a:p>
          <a:p>
            <a:pPr lvl="1"/>
            <a:endParaRPr lang="en-GB" dirty="0"/>
          </a:p>
          <a:p>
            <a:r>
              <a:rPr lang="en-GB" dirty="0" smtClean="0"/>
              <a:t>Creates a file per iteration per K</a:t>
            </a:r>
          </a:p>
          <a:p>
            <a:r>
              <a:rPr lang="en-GB" dirty="0" smtClean="0"/>
              <a:t>Default values if user do </a:t>
            </a:r>
            <a:r>
              <a:rPr lang="en-GB" dirty="0" smtClean="0">
                <a:solidFill>
                  <a:srgbClr val="CC00CC"/>
                </a:solidFill>
              </a:rPr>
              <a:t>not</a:t>
            </a:r>
            <a:r>
              <a:rPr lang="en-GB" dirty="0" smtClean="0"/>
              <a:t> say anything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9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67744" y="1955257"/>
            <a:ext cx="1143442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GB" dirty="0" err="1"/>
              <a:t>adegenet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268543" y="4604553"/>
            <a:ext cx="1366555" cy="408623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1955257"/>
            <a:ext cx="864096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H-W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69200" y="1955257"/>
            <a:ext cx="1597888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if statement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4655631"/>
            <a:ext cx="1152128" cy="71508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Format file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938896" y="827420"/>
            <a:ext cx="1584176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Deviations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3309058"/>
            <a:ext cx="1663040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 </a:t>
            </a:r>
            <a:r>
              <a:rPr lang="en-GB" dirty="0"/>
              <a:t>deviations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53864" y="827420"/>
            <a:ext cx="1800200" cy="408623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8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65" y="3002457"/>
            <a:ext cx="1002607" cy="10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.bp.blogspot.com/-PgmOEuevn9g/UaBUFk9-H9I/AAAAAAAAEYY/_EXEAmMi1Ko/s1600/Text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4762"/>
            <a:ext cx="1272310" cy="12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-media-cache-ak0.pinimg.com/236x/ea/df/cb/eadfcb0668ecadab8c64bb73bc748c6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70" y="5041245"/>
            <a:ext cx="22479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2879812" y="4093764"/>
            <a:ext cx="0" cy="4153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83992" y="2174568"/>
            <a:ext cx="2239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16016" y="2204864"/>
            <a:ext cx="2239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8144" y="2526281"/>
            <a:ext cx="0" cy="542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03062" y="3387213"/>
            <a:ext cx="44961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868144" y="1340768"/>
            <a:ext cx="0" cy="4924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60232" y="1031731"/>
            <a:ext cx="44961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879812" y="2409176"/>
            <a:ext cx="0" cy="443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560" y="311135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.</a:t>
            </a:r>
            <a:r>
              <a:rPr lang="en-GB" sz="2400" dirty="0" err="1" smtClean="0"/>
              <a:t>str</a:t>
            </a:r>
            <a:endParaRPr lang="en-GB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68144" y="3894433"/>
            <a:ext cx="0" cy="542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4048" y="4532545"/>
            <a:ext cx="1800200" cy="408623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Polymorphism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36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0000FF"/>
                </a:solidFill>
              </a:rPr>
              <a:t>#! Workflow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08204" y="6209576"/>
            <a:ext cx="255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C00CC"/>
                </a:solidFill>
              </a:rPr>
              <a:t>Debugging!</a:t>
            </a:r>
            <a:endParaRPr lang="en-US" sz="2400" dirty="0">
              <a:solidFill>
                <a:srgbClr val="CC00CC"/>
              </a:solidFill>
            </a:endParaRPr>
          </a:p>
        </p:txBody>
      </p:sp>
      <p:sp>
        <p:nvSpPr>
          <p:cNvPr id="33" name="5-Point Star 32"/>
          <p:cNvSpPr/>
          <p:nvPr/>
        </p:nvSpPr>
        <p:spPr>
          <a:xfrm>
            <a:off x="3131778" y="4077072"/>
            <a:ext cx="464170" cy="360039"/>
          </a:xfrm>
          <a:prstGeom prst="star5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C0099"/>
              </a:solidFill>
            </a:endParaRPr>
          </a:p>
        </p:txBody>
      </p:sp>
      <p:sp>
        <p:nvSpPr>
          <p:cNvPr id="34" name="5-Point Star 33"/>
          <p:cNvSpPr/>
          <p:nvPr/>
        </p:nvSpPr>
        <p:spPr>
          <a:xfrm>
            <a:off x="4242404" y="2427694"/>
            <a:ext cx="464170" cy="360039"/>
          </a:xfrm>
          <a:prstGeom prst="star5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C0099"/>
              </a:solidFill>
            </a:endParaRPr>
          </a:p>
        </p:txBody>
      </p:sp>
      <p:sp>
        <p:nvSpPr>
          <p:cNvPr id="35" name="5-Point Star 34"/>
          <p:cNvSpPr/>
          <p:nvPr/>
        </p:nvSpPr>
        <p:spPr>
          <a:xfrm>
            <a:off x="7580275" y="4920827"/>
            <a:ext cx="464170" cy="360039"/>
          </a:xfrm>
          <a:prstGeom prst="star5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000FF"/>
                </a:solidFill>
              </a:rPr>
              <a:t>#! Example </a:t>
            </a:r>
            <a:r>
              <a:rPr lang="en-GB" dirty="0" smtClean="0">
                <a:solidFill>
                  <a:srgbClr val="0000FF"/>
                </a:solidFill>
              </a:rPr>
              <a:t>data set</a:t>
            </a:r>
            <a:endParaRPr lang="en-GB" i="1" dirty="0">
              <a:solidFill>
                <a:srgbClr val="0000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1" t="12699" r="10722" b="28559"/>
          <a:stretch/>
        </p:blipFill>
        <p:spPr bwMode="auto">
          <a:xfrm>
            <a:off x="323528" y="1504682"/>
            <a:ext cx="8652603" cy="365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http://kikecalvo.photoshelter.com/img/pix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kikecalvo.photoshelter.com/img/pix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kikecalvo.photoshelter.com/img/pix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2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000FF"/>
                </a:solidFill>
              </a:rPr>
              <a:t>#! Research </a:t>
            </a:r>
            <a:r>
              <a:rPr lang="en-GB" dirty="0" smtClean="0">
                <a:solidFill>
                  <a:srgbClr val="0000FF"/>
                </a:solidFill>
              </a:rPr>
              <a:t>question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GB" dirty="0" smtClean="0"/>
              <a:t>Is there population structure in the NEA bottlenose dolphins?</a:t>
            </a:r>
          </a:p>
          <a:p>
            <a:pPr lvl="1"/>
            <a:r>
              <a:rPr lang="en-GB" dirty="0" smtClean="0"/>
              <a:t>Costal and pelagic</a:t>
            </a:r>
          </a:p>
          <a:p>
            <a:endParaRPr lang="en-GB" dirty="0"/>
          </a:p>
          <a:p>
            <a:r>
              <a:rPr lang="en-GB" dirty="0" smtClean="0"/>
              <a:t>More a</a:t>
            </a:r>
            <a:r>
              <a:rPr lang="en-GB" dirty="0" smtClean="0"/>
              <a:t>nthropogenic </a:t>
            </a:r>
            <a:r>
              <a:rPr lang="en-GB" dirty="0" smtClean="0"/>
              <a:t>pressure in coastal environments</a:t>
            </a:r>
            <a:endParaRPr lang="en-GB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2" t="25440" r="24702" b="28968"/>
          <a:stretch/>
        </p:blipFill>
        <p:spPr bwMode="auto">
          <a:xfrm>
            <a:off x="4492052" y="4168000"/>
            <a:ext cx="4328420" cy="250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2052" y="6381328"/>
            <a:ext cx="2671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http://kikecalvo.photoshelter.com</a:t>
            </a:r>
          </a:p>
        </p:txBody>
      </p:sp>
    </p:spTree>
    <p:extLst>
      <p:ext uri="{BB962C8B-B14F-4D97-AF65-F5344CB8AC3E}">
        <p14:creationId xmlns:p14="http://schemas.microsoft.com/office/powerpoint/2010/main" val="40960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0000FF"/>
                </a:solidFill>
              </a:rPr>
              <a:t>#! </a:t>
            </a:r>
            <a:r>
              <a:rPr lang="en-GB" dirty="0" smtClean="0">
                <a:solidFill>
                  <a:srgbClr val="0000FF"/>
                </a:solidFill>
              </a:rPr>
              <a:t>Data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2" b="44444"/>
          <a:stretch/>
        </p:blipFill>
        <p:spPr bwMode="auto">
          <a:xfrm>
            <a:off x="467544" y="1708608"/>
            <a:ext cx="8229578" cy="365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7584" y="1117766"/>
            <a:ext cx="340657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3200" dirty="0"/>
              <a:t>Structure format </a:t>
            </a: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6012160" y="5366238"/>
            <a:ext cx="1959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Population </a:t>
            </a:r>
            <a:r>
              <a:rPr lang="en-GB" sz="2400" dirty="0"/>
              <a:t>Id</a:t>
            </a:r>
          </a:p>
          <a:p>
            <a:r>
              <a:rPr lang="en-GB" sz="2400" dirty="0"/>
              <a:t>Latitude</a:t>
            </a:r>
          </a:p>
          <a:p>
            <a:r>
              <a:rPr lang="en-GB" sz="2400" dirty="0" smtClean="0"/>
              <a:t>Longitude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6588224" y="1052736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25 loci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827584" y="5582262"/>
            <a:ext cx="2056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354 individuals</a:t>
            </a:r>
          </a:p>
        </p:txBody>
      </p:sp>
    </p:spTree>
    <p:extLst>
      <p:ext uri="{BB962C8B-B14F-4D97-AF65-F5344CB8AC3E}">
        <p14:creationId xmlns:p14="http://schemas.microsoft.com/office/powerpoint/2010/main" val="9105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17659" r="35299" b="8730"/>
          <a:stretch/>
        </p:blipFill>
        <p:spPr bwMode="auto">
          <a:xfrm>
            <a:off x="1618344" y="1133764"/>
            <a:ext cx="5611956" cy="51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08" y="-17295"/>
            <a:ext cx="8229600" cy="1143000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0000FF"/>
                </a:solidFill>
              </a:rPr>
              <a:t>#! </a:t>
            </a:r>
            <a:r>
              <a:rPr lang="en-GB" dirty="0" smtClean="0">
                <a:solidFill>
                  <a:srgbClr val="0000FF"/>
                </a:solidFill>
              </a:rPr>
              <a:t>Sampling </a:t>
            </a:r>
            <a:r>
              <a:rPr lang="en-GB" dirty="0" smtClean="0">
                <a:solidFill>
                  <a:srgbClr val="0000FF"/>
                </a:solidFill>
              </a:rPr>
              <a:t>locations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035" y="6165304"/>
            <a:ext cx="3672408" cy="660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</a:lstStyle>
          <a:p>
            <a:pPr algn="r"/>
            <a:r>
              <a:rPr lang="en-GB" dirty="0"/>
              <a:t>R package </a:t>
            </a:r>
            <a:r>
              <a:rPr lang="en-GB" dirty="0" smtClean="0"/>
              <a:t>(map)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9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 t="12500" r="36303" b="13492"/>
          <a:stretch/>
        </p:blipFill>
        <p:spPr bwMode="auto">
          <a:xfrm>
            <a:off x="1454032" y="376501"/>
            <a:ext cx="6235937" cy="61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808" y="-17295"/>
            <a:ext cx="8229600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GB" dirty="0">
                <a:solidFill>
                  <a:srgbClr val="0000FF"/>
                </a:solidFill>
              </a:rPr>
              <a:t>#! </a:t>
            </a:r>
            <a:r>
              <a:rPr lang="en-GB" dirty="0" err="1" smtClean="0">
                <a:solidFill>
                  <a:srgbClr val="0000FF"/>
                </a:solidFill>
              </a:rPr>
              <a:t>Neighbor</a:t>
            </a:r>
            <a:r>
              <a:rPr lang="en-GB" dirty="0" smtClean="0">
                <a:solidFill>
                  <a:srgbClr val="0000FF"/>
                </a:solidFill>
              </a:rPr>
              <a:t> Joining Distance Tree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4033411" cy="660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342900" indent="-342900" algn="r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</a:lstStyle>
          <a:p>
            <a:r>
              <a:rPr lang="en-GB" dirty="0"/>
              <a:t>R package (</a:t>
            </a:r>
            <a:r>
              <a:rPr lang="en-GB" dirty="0" err="1"/>
              <a:t>adegenet</a:t>
            </a:r>
            <a:r>
              <a:rPr lang="en-GB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11567" r="26152" b="6250"/>
          <a:stretch/>
        </p:blipFill>
        <p:spPr bwMode="auto">
          <a:xfrm>
            <a:off x="1618344" y="404664"/>
            <a:ext cx="5611956" cy="571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796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0000FF"/>
                </a:solidFill>
              </a:rPr>
              <a:t>#! DAPC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6153300"/>
            <a:ext cx="4033411" cy="660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342900" indent="-342900" algn="r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</a:lstStyle>
          <a:p>
            <a:r>
              <a:rPr lang="en-GB" dirty="0"/>
              <a:t>R package (</a:t>
            </a:r>
            <a:r>
              <a:rPr lang="en-GB" dirty="0" err="1"/>
              <a:t>adegenet</a:t>
            </a:r>
            <a:r>
              <a:rPr lang="en-GB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21"/>
            <a:ext cx="8229600" cy="1143000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0000FF"/>
                </a:solidFill>
              </a:rPr>
              <a:t>#! </a:t>
            </a:r>
            <a:r>
              <a:rPr lang="en-GB" dirty="0" smtClean="0">
                <a:solidFill>
                  <a:srgbClr val="0000FF"/>
                </a:solidFill>
              </a:rPr>
              <a:t>STRUCTURE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Test for the whole data set</a:t>
            </a:r>
          </a:p>
          <a:p>
            <a:r>
              <a:rPr lang="en-GB" dirty="0" smtClean="0"/>
              <a:t>Structure</a:t>
            </a:r>
          </a:p>
          <a:p>
            <a:pPr lvl="1"/>
            <a:r>
              <a:rPr lang="en-GB" dirty="0" smtClean="0">
                <a:solidFill>
                  <a:srgbClr val="CC0099"/>
                </a:solidFill>
              </a:rPr>
              <a:t>5 independent runs</a:t>
            </a:r>
          </a:p>
          <a:p>
            <a:pPr lvl="1"/>
            <a:r>
              <a:rPr lang="en-GB" dirty="0" smtClean="0">
                <a:solidFill>
                  <a:srgbClr val="CC0099"/>
                </a:solidFill>
              </a:rPr>
              <a:t>K 1-5</a:t>
            </a:r>
          </a:p>
          <a:p>
            <a:pPr lvl="1"/>
            <a:r>
              <a:rPr lang="en-GB" dirty="0" smtClean="0"/>
              <a:t>Burn-in 10,000   </a:t>
            </a:r>
          </a:p>
          <a:p>
            <a:pPr lvl="1"/>
            <a:r>
              <a:rPr lang="en-GB" dirty="0" smtClean="0"/>
              <a:t>100,000 </a:t>
            </a:r>
            <a:r>
              <a:rPr lang="en-GB" dirty="0" smtClean="0"/>
              <a:t>MCMC</a:t>
            </a:r>
          </a:p>
          <a:p>
            <a:pPr lvl="1"/>
            <a:endParaRPr lang="en-GB" dirty="0" smtClean="0"/>
          </a:p>
          <a:p>
            <a:r>
              <a:rPr lang="en-GB" dirty="0" smtClean="0">
                <a:solidFill>
                  <a:srgbClr val="00B050"/>
                </a:solidFill>
              </a:rPr>
              <a:t>STRUCTURE HARVESTER v </a:t>
            </a:r>
            <a:r>
              <a:rPr lang="en-GB" dirty="0" smtClean="0">
                <a:solidFill>
                  <a:srgbClr val="00B050"/>
                </a:solidFill>
              </a:rPr>
              <a:t>0.6.94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STRUCTURE Graphical interface for plot</a:t>
            </a:r>
            <a:endParaRPr lang="en-GB" dirty="0">
              <a:solidFill>
                <a:srgbClr val="00B05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28571" r="15667" b="40278"/>
          <a:stretch/>
        </p:blipFill>
        <p:spPr bwMode="auto">
          <a:xfrm>
            <a:off x="107504" y="1726320"/>
            <a:ext cx="8969830" cy="227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476328"/>
            <a:ext cx="7696200" cy="1905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808" y="5375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0000FF"/>
                </a:solidFill>
              </a:rPr>
              <a:t>#! Most </a:t>
            </a:r>
            <a:r>
              <a:rPr lang="en-GB" dirty="0" smtClean="0">
                <a:solidFill>
                  <a:srgbClr val="0000FF"/>
                </a:solidFill>
              </a:rPr>
              <a:t>likely # of populations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" y="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000FF"/>
                </a:solidFill>
              </a:rPr>
              <a:t>#! Introduction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Population genetic studies are very useful for </a:t>
            </a:r>
            <a:r>
              <a:rPr lang="en-GB" dirty="0" smtClean="0">
                <a:solidFill>
                  <a:srgbClr val="CC00CC"/>
                </a:solidFill>
              </a:rPr>
              <a:t>conservation</a:t>
            </a:r>
            <a:r>
              <a:rPr lang="en-GB" dirty="0" smtClean="0"/>
              <a:t> and for understanding </a:t>
            </a:r>
            <a:r>
              <a:rPr lang="en-GB" dirty="0" smtClean="0">
                <a:solidFill>
                  <a:srgbClr val="CC00CC"/>
                </a:solidFill>
              </a:rPr>
              <a:t>ecological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CC00CC"/>
                </a:solidFill>
              </a:rPr>
              <a:t>behavioural</a:t>
            </a:r>
            <a:r>
              <a:rPr lang="en-GB" dirty="0" smtClean="0"/>
              <a:t> traits of species.</a:t>
            </a:r>
          </a:p>
          <a:p>
            <a:endParaRPr lang="en-GB" dirty="0"/>
          </a:p>
          <a:p>
            <a:r>
              <a:rPr lang="en-GB" dirty="0" smtClean="0"/>
              <a:t>Process done many times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7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" y="766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000FF"/>
                </a:solidFill>
              </a:rPr>
              <a:t>#! Improvements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C00CC"/>
                </a:solidFill>
              </a:rPr>
              <a:t>Harvest</a:t>
            </a:r>
          </a:p>
          <a:p>
            <a:r>
              <a:rPr lang="en-GB" dirty="0" smtClean="0">
                <a:solidFill>
                  <a:srgbClr val="CC00CC"/>
                </a:solidFill>
              </a:rPr>
              <a:t>STRUCTURE Plot</a:t>
            </a:r>
            <a:endParaRPr lang="en-GB" dirty="0" smtClean="0">
              <a:solidFill>
                <a:srgbClr val="CC00CC"/>
              </a:solidFill>
            </a:endParaRPr>
          </a:p>
          <a:p>
            <a:r>
              <a:rPr lang="en-GB" dirty="0" smtClean="0"/>
              <a:t>Run in </a:t>
            </a:r>
            <a:r>
              <a:rPr lang="en-GB" dirty="0" smtClean="0">
                <a:solidFill>
                  <a:srgbClr val="CC00CC"/>
                </a:solidFill>
              </a:rPr>
              <a:t>Peregrine</a:t>
            </a:r>
          </a:p>
          <a:p>
            <a:r>
              <a:rPr lang="en-GB" dirty="0" smtClean="0">
                <a:solidFill>
                  <a:srgbClr val="CC00CC"/>
                </a:solidFill>
              </a:rPr>
              <a:t>Layout</a:t>
            </a:r>
            <a:r>
              <a:rPr lang="en-GB" dirty="0" smtClean="0"/>
              <a:t> of figures</a:t>
            </a:r>
          </a:p>
          <a:p>
            <a:r>
              <a:rPr lang="en-GB" dirty="0" smtClean="0"/>
              <a:t>Do something if pop is in HW</a:t>
            </a:r>
          </a:p>
          <a:p>
            <a:pPr lvl="1"/>
            <a:r>
              <a:rPr lang="en-GB" dirty="0" smtClean="0">
                <a:solidFill>
                  <a:srgbClr val="00CC99"/>
                </a:solidFill>
              </a:rPr>
              <a:t>E.g. </a:t>
            </a:r>
            <a:r>
              <a:rPr lang="en-GB" dirty="0" smtClean="0"/>
              <a:t>Estimate </a:t>
            </a:r>
            <a:r>
              <a:rPr lang="en-GB" dirty="0" smtClean="0">
                <a:solidFill>
                  <a:srgbClr val="C00000"/>
                </a:solidFill>
              </a:rPr>
              <a:t>Ne</a:t>
            </a:r>
          </a:p>
          <a:p>
            <a:r>
              <a:rPr lang="en-GB" dirty="0" smtClean="0">
                <a:solidFill>
                  <a:srgbClr val="CC00CC"/>
                </a:solidFill>
              </a:rPr>
              <a:t>Error</a:t>
            </a:r>
            <a:r>
              <a:rPr lang="en-GB" dirty="0" smtClean="0"/>
              <a:t> message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7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249289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9600" dirty="0" smtClean="0">
                <a:solidFill>
                  <a:srgbClr val="0000FF"/>
                </a:solidFill>
              </a:rPr>
              <a:t>Questions</a:t>
            </a:r>
            <a:endParaRPr lang="en-GB" sz="9600" dirty="0">
              <a:solidFill>
                <a:srgbClr val="0000FF"/>
              </a:solidFill>
            </a:endParaRPr>
          </a:p>
        </p:txBody>
      </p:sp>
      <p:pic>
        <p:nvPicPr>
          <p:cNvPr id="2054" name="Picture 6" descr="http://www.languageintelligence.com/wp-content/uploads/2015/02/question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00808"/>
            <a:ext cx="1728192" cy="2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5" y="10391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000FF"/>
                </a:solidFill>
              </a:rPr>
              <a:t>#! Aim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CC99"/>
                </a:solidFill>
              </a:rPr>
              <a:t>Pipeline</a:t>
            </a:r>
            <a:r>
              <a:rPr lang="en-GB" dirty="0" smtClean="0"/>
              <a:t>: Automatize part of the process of analysing </a:t>
            </a:r>
            <a:r>
              <a:rPr lang="en-GB" dirty="0" smtClean="0">
                <a:solidFill>
                  <a:srgbClr val="CC00CC"/>
                </a:solidFill>
              </a:rPr>
              <a:t>microsatellite data </a:t>
            </a:r>
            <a:r>
              <a:rPr lang="en-GB" dirty="0" smtClean="0"/>
              <a:t>for identifying population structure. </a:t>
            </a:r>
          </a:p>
          <a:p>
            <a:endParaRPr lang="en-GB" dirty="0"/>
          </a:p>
          <a:p>
            <a:r>
              <a:rPr lang="en-GB" dirty="0" smtClean="0"/>
              <a:t>Pipeline used for any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8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67744" y="1955257"/>
            <a:ext cx="1143442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GB" dirty="0" err="1"/>
              <a:t>adegenet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268543" y="4604553"/>
            <a:ext cx="1366555" cy="408623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marmap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1955257"/>
            <a:ext cx="864096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H-W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69200" y="1955257"/>
            <a:ext cx="1597888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if statement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416316" y="692696"/>
            <a:ext cx="1152128" cy="71508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Format file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082912" y="827420"/>
            <a:ext cx="1584176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Deviations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3309058"/>
            <a:ext cx="1663040" cy="408623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 </a:t>
            </a:r>
            <a:r>
              <a:rPr lang="en-GB" dirty="0"/>
              <a:t>deviations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2280" y="3308409"/>
            <a:ext cx="1800200" cy="408623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Polymorphism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Picture 18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65" y="3002457"/>
            <a:ext cx="1002607" cy="10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pritchardlab.stanford.edu/Rosenberg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1" t="-7" r="28933" b="-1"/>
          <a:stretch/>
        </p:blipFill>
        <p:spPr bwMode="auto">
          <a:xfrm>
            <a:off x="7015740" y="1988840"/>
            <a:ext cx="2020756" cy="46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hirleycomputerservices.co.uk/wp-content/uploads/Web-Brows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1931"/>
            <a:ext cx="1772636" cy="17726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.bp.blogspot.com/-PgmOEuevn9g/UaBUFk9-H9I/AAAAAAAAEYY/_EXEAmMi1Ko/s1600/TextFi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4762"/>
            <a:ext cx="1272310" cy="12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-media-cache-ak0.pinimg.com/236x/ea/df/cb/eadfcb0668ecadab8c64bb73bc748c6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70" y="5041245"/>
            <a:ext cx="22479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1137838" y="2365572"/>
            <a:ext cx="0" cy="4153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79812" y="4093764"/>
            <a:ext cx="0" cy="4153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83992" y="2174568"/>
            <a:ext cx="2239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16016" y="2204864"/>
            <a:ext cx="2239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8144" y="2526281"/>
            <a:ext cx="0" cy="542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028384" y="1484784"/>
            <a:ext cx="0" cy="4153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03062" y="3387213"/>
            <a:ext cx="44961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96360" y="3534374"/>
            <a:ext cx="2239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868144" y="1340768"/>
            <a:ext cx="0" cy="4924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58688" y="1031731"/>
            <a:ext cx="44961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879812" y="2409176"/>
            <a:ext cx="0" cy="443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/>
          <p:cNvSpPr txBox="1"/>
          <p:nvPr/>
        </p:nvSpPr>
        <p:spPr>
          <a:xfrm>
            <a:off x="5004048" y="5855633"/>
            <a:ext cx="3564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 smtClean="0">
                <a:solidFill>
                  <a:schemeClr val="bg1"/>
                </a:solidFill>
              </a:rPr>
              <a:t>Workflow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2" y="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000FF"/>
                </a:solidFill>
              </a:rPr>
              <a:t>#! Methods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Wrapper (bash)</a:t>
            </a:r>
          </a:p>
          <a:p>
            <a:pPr lvl="1"/>
            <a:r>
              <a:rPr lang="en-GB" dirty="0">
                <a:solidFill>
                  <a:srgbClr val="00CC99"/>
                </a:solidFill>
              </a:rPr>
              <a:t>R v.3.2.3</a:t>
            </a:r>
            <a:endParaRPr lang="en-GB" dirty="0" smtClean="0">
              <a:solidFill>
                <a:srgbClr val="00CC99"/>
              </a:solidFill>
            </a:endParaRPr>
          </a:p>
          <a:p>
            <a:pPr lvl="2"/>
            <a:r>
              <a:rPr lang="en-GB" dirty="0" smtClean="0"/>
              <a:t>Package </a:t>
            </a:r>
            <a:r>
              <a:rPr lang="en-GB" dirty="0" err="1" smtClean="0"/>
              <a:t>adegenet</a:t>
            </a:r>
            <a:endParaRPr lang="en-GB" dirty="0" smtClean="0"/>
          </a:p>
          <a:p>
            <a:pPr lvl="2"/>
            <a:r>
              <a:rPr lang="en-GB" dirty="0"/>
              <a:t>Package </a:t>
            </a:r>
            <a:r>
              <a:rPr lang="en-GB" dirty="0" smtClean="0"/>
              <a:t>Maps</a:t>
            </a:r>
          </a:p>
          <a:p>
            <a:pPr lvl="2"/>
            <a:r>
              <a:rPr lang="en-GB" dirty="0" smtClean="0"/>
              <a:t>+others</a:t>
            </a:r>
          </a:p>
          <a:p>
            <a:pPr lvl="1"/>
            <a:r>
              <a:rPr lang="en-GB" dirty="0" smtClean="0">
                <a:solidFill>
                  <a:srgbClr val="00CC99"/>
                </a:solidFill>
              </a:rPr>
              <a:t>Python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Format data</a:t>
            </a:r>
          </a:p>
          <a:p>
            <a:pPr lvl="2"/>
            <a:r>
              <a:rPr lang="en-GB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Parse</a:t>
            </a:r>
            <a:r>
              <a:rPr lang="en-GB" dirty="0" smtClean="0">
                <a:sym typeface="Wingdings" panose="05000000000000000000" pitchFamily="2" charset="2"/>
              </a:rPr>
              <a:t> HW p-values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Obtain a % of loci not in HW</a:t>
            </a:r>
          </a:p>
          <a:p>
            <a:pPr lvl="2"/>
            <a:r>
              <a:rPr lang="en-GB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Parse</a:t>
            </a:r>
            <a:r>
              <a:rPr lang="en-GB" dirty="0" smtClean="0">
                <a:sym typeface="Wingdings" panose="05000000000000000000" pitchFamily="2" charset="2"/>
              </a:rPr>
              <a:t> latitude and longitude</a:t>
            </a:r>
            <a:endParaRPr lang="en-GB" dirty="0">
              <a:sym typeface="Wingdings" panose="05000000000000000000" pitchFamily="2" charset="2"/>
            </a:endParaRPr>
          </a:p>
          <a:p>
            <a:pPr lvl="2"/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If  more than 70% of loci </a:t>
            </a:r>
            <a:r>
              <a:rPr lang="en-GB" dirty="0" smtClean="0">
                <a:solidFill>
                  <a:srgbClr val="CC00CC"/>
                </a:solidFill>
                <a:sym typeface="Wingdings" panose="05000000000000000000" pitchFamily="2" charset="2"/>
              </a:rPr>
              <a:t>not</a:t>
            </a:r>
            <a:r>
              <a:rPr lang="en-GB" dirty="0" smtClean="0">
                <a:sym typeface="Wingdings" panose="05000000000000000000" pitchFamily="2" charset="2"/>
              </a:rPr>
              <a:t> in HW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Run Structure</a:t>
            </a:r>
          </a:p>
        </p:txBody>
      </p:sp>
    </p:spTree>
    <p:extLst>
      <p:ext uri="{BB962C8B-B14F-4D97-AF65-F5344CB8AC3E}">
        <p14:creationId xmlns:p14="http://schemas.microsoft.com/office/powerpoint/2010/main" val="27107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Installing software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2178" y="5013176"/>
            <a:ext cx="213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coding rage | Tumblr</a:t>
            </a:r>
            <a:endParaRPr lang="en-GB" dirty="0"/>
          </a:p>
        </p:txBody>
      </p:sp>
      <p:pic>
        <p:nvPicPr>
          <p:cNvPr id="4102" name="Picture 6" descr="http://www.clipartbest.com/cliparts/yio/g5r/yiog5rRpT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0" y="2276872"/>
            <a:ext cx="7132320" cy="38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8853" y="6309320"/>
            <a:ext cx="281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http://www.clipartbest.com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853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0000FF"/>
                </a:solidFill>
              </a:rPr>
              <a:t>#! 1</a:t>
            </a:r>
            <a:r>
              <a:rPr lang="en-GB" baseline="30000" dirty="0" smtClean="0">
                <a:solidFill>
                  <a:srgbClr val="0000FF"/>
                </a:solidFill>
              </a:rPr>
              <a:t>st</a:t>
            </a:r>
            <a:r>
              <a:rPr lang="en-GB" dirty="0" smtClean="0">
                <a:solidFill>
                  <a:srgbClr val="0000FF"/>
                </a:solidFill>
              </a:rPr>
              <a:t> Challenge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Incorporating </a:t>
            </a:r>
            <a:r>
              <a:rPr lang="en-GB" dirty="0" smtClean="0">
                <a:solidFill>
                  <a:srgbClr val="CC00CC"/>
                </a:solidFill>
              </a:rPr>
              <a:t>user input </a:t>
            </a:r>
            <a:r>
              <a:rPr lang="en-GB" dirty="0" smtClean="0"/>
              <a:t>to be used with any dataset</a:t>
            </a:r>
          </a:p>
          <a:p>
            <a:pPr lvl="1"/>
            <a:r>
              <a:rPr lang="en-GB" dirty="0" smtClean="0">
                <a:solidFill>
                  <a:srgbClr val="00CC99"/>
                </a:solidFill>
              </a:rPr>
              <a:t>Input</a:t>
            </a:r>
            <a:r>
              <a:rPr lang="en-GB" dirty="0" smtClean="0"/>
              <a:t> file</a:t>
            </a:r>
            <a:r>
              <a:rPr lang="en-GB" dirty="0" smtClean="0">
                <a:solidFill>
                  <a:srgbClr val="C00000"/>
                </a:solidFill>
              </a:rPr>
              <a:t>*</a:t>
            </a:r>
          </a:p>
          <a:p>
            <a:pPr lvl="1"/>
            <a:r>
              <a:rPr lang="en-GB" dirty="0" smtClean="0"/>
              <a:t># of individuals</a:t>
            </a:r>
            <a:r>
              <a:rPr lang="en-GB" dirty="0" smtClean="0">
                <a:solidFill>
                  <a:srgbClr val="C00000"/>
                </a:solidFill>
              </a:rPr>
              <a:t>*</a:t>
            </a:r>
          </a:p>
          <a:p>
            <a:pPr lvl="1"/>
            <a:r>
              <a:rPr lang="en-GB" dirty="0" smtClean="0"/>
              <a:t># of Loci</a:t>
            </a:r>
            <a:r>
              <a:rPr lang="en-GB" dirty="0" smtClean="0">
                <a:solidFill>
                  <a:srgbClr val="C00000"/>
                </a:solidFill>
              </a:rPr>
              <a:t>*</a:t>
            </a:r>
          </a:p>
          <a:p>
            <a:pPr lvl="1"/>
            <a:r>
              <a:rPr lang="en-GB" dirty="0" smtClean="0"/>
              <a:t>K</a:t>
            </a:r>
          </a:p>
          <a:p>
            <a:pPr lvl="1"/>
            <a:r>
              <a:rPr lang="en-GB" dirty="0" smtClean="0"/>
              <a:t># of runs or iterations</a:t>
            </a:r>
          </a:p>
          <a:p>
            <a:pPr lvl="1"/>
            <a:r>
              <a:rPr lang="en-GB" dirty="0" smtClean="0"/>
              <a:t>Name for </a:t>
            </a:r>
            <a:r>
              <a:rPr lang="en-GB" dirty="0" smtClean="0">
                <a:solidFill>
                  <a:srgbClr val="00CC99"/>
                </a:solidFill>
              </a:rPr>
              <a:t>output </a:t>
            </a:r>
            <a:r>
              <a:rPr lang="en-GB" dirty="0" smtClean="0"/>
              <a:t>file</a:t>
            </a:r>
          </a:p>
          <a:p>
            <a:pPr lvl="1"/>
            <a:endParaRPr lang="en-GB" dirty="0"/>
          </a:p>
        </p:txBody>
      </p:sp>
      <p:pic>
        <p:nvPicPr>
          <p:cNvPr id="4" name="Picture 6" descr="http://1.bp.blogspot.com/-PgmOEuevn9g/UaBUFk9-H9I/AAAAAAAAEYY/_EXEAmMi1Ko/s1600/Text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6" y="2804762"/>
            <a:ext cx="1272310" cy="12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2098" y="311135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.</a:t>
            </a:r>
            <a:r>
              <a:rPr lang="en-GB" sz="2400" dirty="0" err="1" smtClean="0"/>
              <a:t>str</a:t>
            </a:r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9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0000FF"/>
                </a:solidFill>
              </a:rPr>
              <a:t>#! 2</a:t>
            </a:r>
            <a:r>
              <a:rPr lang="en-GB" baseline="30000" dirty="0" smtClean="0">
                <a:solidFill>
                  <a:srgbClr val="0000FF"/>
                </a:solidFill>
              </a:rPr>
              <a:t>nd</a:t>
            </a:r>
            <a:r>
              <a:rPr lang="en-GB" dirty="0" smtClean="0">
                <a:solidFill>
                  <a:srgbClr val="0000FF"/>
                </a:solidFill>
              </a:rPr>
              <a:t> Challenge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000FF"/>
                </a:solidFill>
              </a:rPr>
              <a:t>#! Solution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User input in Scripts</a:t>
            </a:r>
            <a:endParaRPr lang="en-GB" dirty="0" smtClean="0"/>
          </a:p>
          <a:p>
            <a:r>
              <a:rPr lang="en-GB" dirty="0" smtClean="0"/>
              <a:t>Wrapper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00FF"/>
                </a:solidFill>
              </a:rPr>
              <a:t>#run </a:t>
            </a:r>
            <a:r>
              <a:rPr lang="en-GB" sz="2600" dirty="0" smtClean="0">
                <a:solidFill>
                  <a:srgbClr val="0000FF"/>
                </a:solidFill>
              </a:rPr>
              <a:t>python</a:t>
            </a:r>
          </a:p>
          <a:p>
            <a:pPr marL="0" indent="0">
              <a:buNone/>
            </a:pPr>
            <a:r>
              <a:rPr lang="en-GB" sz="2600" dirty="0" smtClean="0"/>
              <a:t>Coordinates.py </a:t>
            </a:r>
            <a:r>
              <a:rPr lang="en-GB" sz="2600" dirty="0">
                <a:solidFill>
                  <a:srgbClr val="9933FF"/>
                </a:solidFill>
              </a:rPr>
              <a:t>$1 </a:t>
            </a:r>
            <a:r>
              <a:rPr lang="en-GB" sz="2600" dirty="0"/>
              <a:t>LatLon_</a:t>
            </a:r>
            <a:r>
              <a:rPr lang="en-GB" sz="2600" dirty="0">
                <a:solidFill>
                  <a:srgbClr val="9933FF"/>
                </a:solidFill>
              </a:rPr>
              <a:t>$</a:t>
            </a:r>
            <a:r>
              <a:rPr lang="en-GB" sz="2600" dirty="0" smtClean="0">
                <a:solidFill>
                  <a:srgbClr val="9933FF"/>
                </a:solidFill>
              </a:rPr>
              <a:t>6</a:t>
            </a:r>
          </a:p>
          <a:p>
            <a:pPr marL="0" indent="0">
              <a:buNone/>
            </a:pPr>
            <a:endParaRPr lang="en-GB" sz="2600" dirty="0" smtClean="0">
              <a:solidFill>
                <a:srgbClr val="9933FF"/>
              </a:solidFill>
            </a:endParaRPr>
          </a:p>
          <a:p>
            <a:r>
              <a:rPr lang="en-GB" dirty="0" smtClean="0"/>
              <a:t>R</a:t>
            </a:r>
          </a:p>
          <a:p>
            <a:pPr marL="0" indent="0">
              <a:buNone/>
            </a:pPr>
            <a:r>
              <a:rPr lang="en-GB" sz="2600" dirty="0" err="1"/>
              <a:t>args</a:t>
            </a:r>
            <a:r>
              <a:rPr lang="en-GB" sz="2600" dirty="0"/>
              <a:t> </a:t>
            </a:r>
            <a:r>
              <a:rPr lang="en-GB" sz="2600" dirty="0">
                <a:solidFill>
                  <a:srgbClr val="C00000"/>
                </a:solidFill>
              </a:rPr>
              <a:t>&lt;-</a:t>
            </a:r>
            <a:r>
              <a:rPr lang="en-GB" sz="2600" dirty="0"/>
              <a:t> </a:t>
            </a:r>
            <a:r>
              <a:rPr lang="en-GB" sz="2600" dirty="0" err="1">
                <a:solidFill>
                  <a:srgbClr val="00CC99"/>
                </a:solidFill>
              </a:rPr>
              <a:t>commandArgs</a:t>
            </a:r>
            <a:r>
              <a:rPr lang="en-GB" sz="2600" dirty="0">
                <a:solidFill>
                  <a:srgbClr val="C00000"/>
                </a:solidFill>
              </a:rPr>
              <a:t>(</a:t>
            </a:r>
            <a:r>
              <a:rPr lang="en-GB" sz="2600" dirty="0">
                <a:solidFill>
                  <a:srgbClr val="CC00CC"/>
                </a:solidFill>
              </a:rPr>
              <a:t>TRUE</a:t>
            </a:r>
            <a:r>
              <a:rPr lang="en-GB" sz="2600" dirty="0" smtClean="0">
                <a:solidFill>
                  <a:srgbClr val="C00000"/>
                </a:solidFill>
              </a:rPr>
              <a:t>)</a:t>
            </a:r>
            <a:endParaRPr lang="en-GB" sz="2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2600" dirty="0"/>
              <a:t>data </a:t>
            </a:r>
            <a:r>
              <a:rPr lang="en-GB" sz="2600" dirty="0">
                <a:solidFill>
                  <a:srgbClr val="C00000"/>
                </a:solidFill>
              </a:rPr>
              <a:t>&lt;-</a:t>
            </a:r>
            <a:r>
              <a:rPr lang="en-GB" sz="2600" dirty="0"/>
              <a:t> </a:t>
            </a:r>
            <a:r>
              <a:rPr lang="en-GB" sz="2600" dirty="0" err="1">
                <a:solidFill>
                  <a:srgbClr val="00CC99"/>
                </a:solidFill>
              </a:rPr>
              <a:t>read.table</a:t>
            </a:r>
            <a:r>
              <a:rPr lang="en-GB" sz="2600" dirty="0">
                <a:solidFill>
                  <a:srgbClr val="C00000"/>
                </a:solidFill>
              </a:rPr>
              <a:t>(</a:t>
            </a:r>
            <a:r>
              <a:rPr lang="en-GB" sz="2600" dirty="0" err="1"/>
              <a:t>args</a:t>
            </a:r>
            <a:r>
              <a:rPr lang="en-GB" sz="2600" dirty="0">
                <a:solidFill>
                  <a:srgbClr val="C00000"/>
                </a:solidFill>
              </a:rPr>
              <a:t>[</a:t>
            </a:r>
            <a:r>
              <a:rPr lang="en-GB" sz="2600" dirty="0">
                <a:solidFill>
                  <a:srgbClr val="CC00CC"/>
                </a:solidFill>
              </a:rPr>
              <a:t>1</a:t>
            </a:r>
            <a:r>
              <a:rPr lang="en-GB" sz="2600" dirty="0">
                <a:solidFill>
                  <a:srgbClr val="C00000"/>
                </a:solidFill>
              </a:rPr>
              <a:t>]</a:t>
            </a:r>
            <a:r>
              <a:rPr lang="en-GB" sz="2600" dirty="0"/>
              <a:t>, header=</a:t>
            </a:r>
            <a:r>
              <a:rPr lang="en-GB" sz="2600" dirty="0">
                <a:solidFill>
                  <a:srgbClr val="CC00CC"/>
                </a:solidFill>
              </a:rPr>
              <a:t>TRUE</a:t>
            </a:r>
            <a:r>
              <a:rPr lang="en-GB" sz="26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GB" sz="2600" dirty="0" smtClean="0">
              <a:solidFill>
                <a:srgbClr val="C00000"/>
              </a:solidFill>
            </a:endParaRPr>
          </a:p>
          <a:p>
            <a:r>
              <a:rPr lang="en-GB" dirty="0" smtClean="0"/>
              <a:t>Python</a:t>
            </a:r>
            <a:endParaRPr lang="en-GB" dirty="0" smtClean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GB" sz="2600" dirty="0">
                <a:solidFill>
                  <a:srgbClr val="9933FF"/>
                </a:solidFill>
              </a:rPr>
              <a:t>import</a:t>
            </a:r>
            <a:r>
              <a:rPr lang="en-GB" sz="2600" dirty="0"/>
              <a:t> sys </a:t>
            </a:r>
            <a:endParaRPr lang="en-GB" sz="2600" dirty="0" smtClean="0"/>
          </a:p>
          <a:p>
            <a:pPr marL="0" indent="0">
              <a:buNone/>
            </a:pPr>
            <a:r>
              <a:rPr lang="en-GB" sz="2600" dirty="0" err="1" smtClean="0"/>
              <a:t>FileName</a:t>
            </a:r>
            <a:r>
              <a:rPr lang="en-GB" sz="2600" dirty="0" smtClean="0"/>
              <a:t> </a:t>
            </a:r>
            <a:r>
              <a:rPr lang="en-GB" sz="2600" dirty="0"/>
              <a:t>= </a:t>
            </a:r>
            <a:r>
              <a:rPr lang="en-GB" sz="2600" dirty="0" err="1">
                <a:solidFill>
                  <a:srgbClr val="00CC99"/>
                </a:solidFill>
              </a:rPr>
              <a:t>str</a:t>
            </a:r>
            <a:r>
              <a:rPr lang="en-GB" sz="2600" dirty="0"/>
              <a:t>(</a:t>
            </a:r>
            <a:r>
              <a:rPr lang="en-GB" sz="2600" dirty="0" err="1"/>
              <a:t>sys.argv</a:t>
            </a:r>
            <a:r>
              <a:rPr lang="en-GB" sz="2600" dirty="0"/>
              <a:t>[</a:t>
            </a:r>
            <a:r>
              <a:rPr lang="en-GB" sz="2600" dirty="0">
                <a:solidFill>
                  <a:srgbClr val="CC00CC"/>
                </a:solidFill>
              </a:rPr>
              <a:t>1</a:t>
            </a:r>
            <a:r>
              <a:rPr lang="en-GB" sz="2600" dirty="0" smtClean="0"/>
              <a:t>])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3971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16" y="-8859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0000FF"/>
                </a:solidFill>
              </a:rPr>
              <a:t>#! If statement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</a:t>
            </a:r>
            <a:r>
              <a:rPr lang="en-GB" dirty="0" smtClean="0">
                <a:solidFill>
                  <a:srgbClr val="CC00CC"/>
                </a:solidFill>
              </a:rPr>
              <a:t>several reasons </a:t>
            </a:r>
            <a:r>
              <a:rPr lang="en-GB" dirty="0" smtClean="0"/>
              <a:t>why the loci might present disequilibrium of HW but in this case we are just testing for population structure (</a:t>
            </a:r>
            <a:r>
              <a:rPr lang="en-GB" dirty="0" err="1" smtClean="0"/>
              <a:t>Wahlund</a:t>
            </a:r>
            <a:r>
              <a:rPr lang="en-GB" dirty="0" smtClean="0"/>
              <a:t> effect).</a:t>
            </a:r>
          </a:p>
          <a:p>
            <a:endParaRPr lang="en-GB" dirty="0"/>
          </a:p>
          <a:p>
            <a:r>
              <a:rPr lang="en-GB" dirty="0" smtClean="0"/>
              <a:t>Threshold </a:t>
            </a:r>
            <a:r>
              <a:rPr lang="en-GB" dirty="0" smtClean="0">
                <a:solidFill>
                  <a:srgbClr val="CC00CC"/>
                </a:solidFill>
              </a:rPr>
              <a:t>70%</a:t>
            </a:r>
            <a:endParaRPr lang="en-GB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415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Population Genetics Microsatellite Data</vt:lpstr>
      <vt:lpstr>#! Introduction</vt:lpstr>
      <vt:lpstr>#! Aim</vt:lpstr>
      <vt:lpstr>PowerPoint Presentation</vt:lpstr>
      <vt:lpstr>#! Methods</vt:lpstr>
      <vt:lpstr>PowerPoint Presentation</vt:lpstr>
      <vt:lpstr>PowerPoint Presentation</vt:lpstr>
      <vt:lpstr>#! Solution</vt:lpstr>
      <vt:lpstr>#! If statement</vt:lpstr>
      <vt:lpstr>#! Structure</vt:lpstr>
      <vt:lpstr>PowerPoint Presentation</vt:lpstr>
      <vt:lpstr>#! Example data set</vt:lpstr>
      <vt:lpstr>#! Research question</vt:lpstr>
      <vt:lpstr>#! Data</vt:lpstr>
      <vt:lpstr>#! Sampling locations</vt:lpstr>
      <vt:lpstr>#! Neighbor Joining Distance Tree</vt:lpstr>
      <vt:lpstr>PowerPoint Presentation</vt:lpstr>
      <vt:lpstr>#! STRUCTURE</vt:lpstr>
      <vt:lpstr>PowerPoint Presentation</vt:lpstr>
      <vt:lpstr>#! Improvements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Vainilla</dc:creator>
  <cp:lastModifiedBy>Vainilla</cp:lastModifiedBy>
  <cp:revision>64</cp:revision>
  <dcterms:created xsi:type="dcterms:W3CDTF">2016-01-14T21:03:19Z</dcterms:created>
  <dcterms:modified xsi:type="dcterms:W3CDTF">2016-01-28T18:35:14Z</dcterms:modified>
</cp:coreProperties>
</file>