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D5836-9F16-46CD-AD33-D47DDC2724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ED5F22-F029-4306-B81E-E8F2E3A8CD16}">
      <dgm:prSet/>
      <dgm:spPr/>
      <dgm:t>
        <a:bodyPr/>
        <a:lstStyle/>
        <a:p>
          <a:r>
            <a:rPr lang="ru-RU" b="1"/>
            <a:t>Aplicație web în timp real</a:t>
          </a:r>
          <a:endParaRPr lang="en-US"/>
        </a:p>
      </dgm:t>
    </dgm:pt>
    <dgm:pt modelId="{CDE55358-86CD-4D3C-B56A-D9D24B0C6E53}" cxnId="{B0BB2429-2C1E-4A42-9C04-82F5C59AFE91}" type="parTrans">
      <dgm:prSet/>
      <dgm:spPr/>
      <dgm:t>
        <a:bodyPr/>
        <a:lstStyle/>
        <a:p>
          <a:endParaRPr lang="en-US"/>
        </a:p>
      </dgm:t>
    </dgm:pt>
    <dgm:pt modelId="{9186E734-2C74-40AA-AD80-6BAA06593E34}" cxnId="{B0BB2429-2C1E-4A42-9C04-82F5C59AFE91}" type="sibTrans">
      <dgm:prSet/>
      <dgm:spPr/>
      <dgm:t>
        <a:bodyPr/>
        <a:lstStyle/>
        <a:p>
          <a:endParaRPr lang="en-US"/>
        </a:p>
      </dgm:t>
    </dgm:pt>
    <dgm:pt modelId="{222967D2-0496-4E9B-9E9B-BCCD027D044D}">
      <dgm:prSet/>
      <dgm:spPr/>
      <dgm:t>
        <a:bodyPr/>
        <a:lstStyle/>
        <a:p>
          <a:r>
            <a:rPr lang="ru-RU" b="1"/>
            <a:t>Aplicație de jocuri</a:t>
          </a:r>
          <a:endParaRPr lang="en-US"/>
        </a:p>
      </dgm:t>
    </dgm:pt>
    <dgm:pt modelId="{50CCAE6E-7638-4953-BA15-BFE1753A37FC}" cxnId="{F956B22B-338D-4F6D-81CD-16DAB7F2E910}" type="parTrans">
      <dgm:prSet/>
      <dgm:spPr/>
      <dgm:t>
        <a:bodyPr/>
        <a:lstStyle/>
        <a:p>
          <a:endParaRPr lang="en-US"/>
        </a:p>
      </dgm:t>
    </dgm:pt>
    <dgm:pt modelId="{F82C6D41-B77A-4889-A6B1-6E905906DAF7}" cxnId="{F956B22B-338D-4F6D-81CD-16DAB7F2E910}" type="sibTrans">
      <dgm:prSet/>
      <dgm:spPr/>
      <dgm:t>
        <a:bodyPr/>
        <a:lstStyle/>
        <a:p>
          <a:endParaRPr lang="en-US"/>
        </a:p>
      </dgm:t>
    </dgm:pt>
    <dgm:pt modelId="{D97D58EB-20B6-4B74-843F-E7D19C45EE64}">
      <dgm:prSet/>
      <dgm:spPr/>
      <dgm:t>
        <a:bodyPr/>
        <a:lstStyle/>
        <a:p>
          <a:r>
            <a:rPr lang="ru-RU" b="1"/>
            <a:t>Aplicație de chat</a:t>
          </a:r>
          <a:endParaRPr lang="en-US"/>
        </a:p>
      </dgm:t>
    </dgm:pt>
    <dgm:pt modelId="{A05CC020-7351-4FA6-B8E2-D2AE759CF752}" cxnId="{15FD88F0-B3F9-4B1C-B29C-3497CB5C616D}" type="parTrans">
      <dgm:prSet/>
      <dgm:spPr/>
      <dgm:t>
        <a:bodyPr/>
        <a:lstStyle/>
        <a:p>
          <a:endParaRPr lang="en-US"/>
        </a:p>
      </dgm:t>
    </dgm:pt>
    <dgm:pt modelId="{3752D081-9289-4E41-8C40-38236378FFBC}" cxnId="{15FD88F0-B3F9-4B1C-B29C-3497CB5C616D}" type="sibTrans">
      <dgm:prSet/>
      <dgm:spPr/>
      <dgm:t>
        <a:bodyPr/>
        <a:lstStyle/>
        <a:p>
          <a:endParaRPr lang="en-US"/>
        </a:p>
      </dgm:t>
    </dgm:pt>
    <dgm:pt modelId="{3DF0997F-47BD-48D1-8F09-B0CC92D1A43A}" type="pres">
      <dgm:prSet presAssocID="{492D5836-9F16-46CD-AD33-D47DDC272468}" presName="linear" presStyleCnt="0">
        <dgm:presLayoutVars>
          <dgm:animLvl val="lvl"/>
          <dgm:resizeHandles val="exact"/>
        </dgm:presLayoutVars>
      </dgm:prSet>
      <dgm:spPr/>
    </dgm:pt>
    <dgm:pt modelId="{8FA99381-FC64-4AB9-9FCB-9B37A082C6A1}" type="pres">
      <dgm:prSet presAssocID="{85ED5F22-F029-4306-B81E-E8F2E3A8CD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5EDAA7-5B18-4829-8F0B-7F257C3AD1E1}" type="pres">
      <dgm:prSet presAssocID="{9186E734-2C74-40AA-AD80-6BAA06593E34}" presName="spacer" presStyleCnt="0"/>
      <dgm:spPr/>
    </dgm:pt>
    <dgm:pt modelId="{32889DCC-616C-4E03-933F-76DFA22A26DC}" type="pres">
      <dgm:prSet presAssocID="{222967D2-0496-4E9B-9E9B-BCCD027D04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6F9FA1-81A7-499B-BE27-8F06A6D386E4}" type="pres">
      <dgm:prSet presAssocID="{F82C6D41-B77A-4889-A6B1-6E905906DAF7}" presName="spacer" presStyleCnt="0"/>
      <dgm:spPr/>
    </dgm:pt>
    <dgm:pt modelId="{D3F93F67-72B1-47BF-8F7B-B022CECA1388}" type="pres">
      <dgm:prSet presAssocID="{D97D58EB-20B6-4B74-843F-E7D19C45EE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B65C0D-BC5E-416F-B111-3E5CE9A8C876}" type="presOf" srcId="{D97D58EB-20B6-4B74-843F-E7D19C45EE64}" destId="{D3F93F67-72B1-47BF-8F7B-B022CECA1388}" srcOrd="0" destOrd="0" presId="urn:microsoft.com/office/officeart/2005/8/layout/vList2"/>
    <dgm:cxn modelId="{B0BB2429-2C1E-4A42-9C04-82F5C59AFE91}" srcId="{492D5836-9F16-46CD-AD33-D47DDC272468}" destId="{85ED5F22-F029-4306-B81E-E8F2E3A8CD16}" srcOrd="0" destOrd="0" parTransId="{CDE55358-86CD-4D3C-B56A-D9D24B0C6E53}" sibTransId="{9186E734-2C74-40AA-AD80-6BAA06593E34}"/>
    <dgm:cxn modelId="{F956B22B-338D-4F6D-81CD-16DAB7F2E910}" srcId="{492D5836-9F16-46CD-AD33-D47DDC272468}" destId="{222967D2-0496-4E9B-9E9B-BCCD027D044D}" srcOrd="1" destOrd="0" parTransId="{50CCAE6E-7638-4953-BA15-BFE1753A37FC}" sibTransId="{F82C6D41-B77A-4889-A6B1-6E905906DAF7}"/>
    <dgm:cxn modelId="{71B38468-6332-40F5-80AF-69831D436E46}" type="presOf" srcId="{492D5836-9F16-46CD-AD33-D47DDC272468}" destId="{3DF0997F-47BD-48D1-8F09-B0CC92D1A43A}" srcOrd="0" destOrd="0" presId="urn:microsoft.com/office/officeart/2005/8/layout/vList2"/>
    <dgm:cxn modelId="{E6D5C392-10E0-475D-86B8-F5D291026800}" type="presOf" srcId="{222967D2-0496-4E9B-9E9B-BCCD027D044D}" destId="{32889DCC-616C-4E03-933F-76DFA22A26DC}" srcOrd="0" destOrd="0" presId="urn:microsoft.com/office/officeart/2005/8/layout/vList2"/>
    <dgm:cxn modelId="{AE7CB794-EB88-4634-AE36-7BD38E1D7B6D}" type="presOf" srcId="{85ED5F22-F029-4306-B81E-E8F2E3A8CD16}" destId="{8FA99381-FC64-4AB9-9FCB-9B37A082C6A1}" srcOrd="0" destOrd="0" presId="urn:microsoft.com/office/officeart/2005/8/layout/vList2"/>
    <dgm:cxn modelId="{15FD88F0-B3F9-4B1C-B29C-3497CB5C616D}" srcId="{492D5836-9F16-46CD-AD33-D47DDC272468}" destId="{D97D58EB-20B6-4B74-843F-E7D19C45EE64}" srcOrd="2" destOrd="0" parTransId="{A05CC020-7351-4FA6-B8E2-D2AE759CF752}" sibTransId="{3752D081-9289-4E41-8C40-38236378FFBC}"/>
    <dgm:cxn modelId="{73866706-7E47-408A-B563-2FB10AE7F010}" type="presParOf" srcId="{3DF0997F-47BD-48D1-8F09-B0CC92D1A43A}" destId="{8FA99381-FC64-4AB9-9FCB-9B37A082C6A1}" srcOrd="0" destOrd="0" presId="urn:microsoft.com/office/officeart/2005/8/layout/vList2"/>
    <dgm:cxn modelId="{9DDA922A-65B1-47FE-B81A-41B43725E368}" type="presParOf" srcId="{3DF0997F-47BD-48D1-8F09-B0CC92D1A43A}" destId="{EC5EDAA7-5B18-4829-8F0B-7F257C3AD1E1}" srcOrd="1" destOrd="0" presId="urn:microsoft.com/office/officeart/2005/8/layout/vList2"/>
    <dgm:cxn modelId="{EE88C5BF-3C56-4754-BDB1-FEFB39AB6B31}" type="presParOf" srcId="{3DF0997F-47BD-48D1-8F09-B0CC92D1A43A}" destId="{32889DCC-616C-4E03-933F-76DFA22A26DC}" srcOrd="2" destOrd="0" presId="urn:microsoft.com/office/officeart/2005/8/layout/vList2"/>
    <dgm:cxn modelId="{4CF07825-3FEB-4F89-87A4-F36099E06B65}" type="presParOf" srcId="{3DF0997F-47BD-48D1-8F09-B0CC92D1A43A}" destId="{A36F9FA1-81A7-499B-BE27-8F06A6D386E4}" srcOrd="3" destOrd="0" presId="urn:microsoft.com/office/officeart/2005/8/layout/vList2"/>
    <dgm:cxn modelId="{4A13C1E1-C1CE-4130-950F-B511C516CEC2}" type="presParOf" srcId="{3DF0997F-47BD-48D1-8F09-B0CC92D1A43A}" destId="{D3F93F67-72B1-47BF-8F7B-B022CECA13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99381-FC64-4AB9-9FCB-9B37A082C6A1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b="1" kern="1200"/>
            <a:t>Aplicație web în timp real</a:t>
          </a:r>
          <a:endParaRPr lang="en-US" sz="4400" kern="1200"/>
        </a:p>
      </dsp:txBody>
      <dsp:txXfrm>
        <a:off x="85444" y="85587"/>
        <a:ext cx="6092752" cy="1579432"/>
      </dsp:txXfrm>
    </dsp:sp>
    <dsp:sp modelId="{32889DCC-616C-4E03-933F-76DFA22A26DC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b="1" kern="1200"/>
            <a:t>Aplicație de jocuri</a:t>
          </a:r>
          <a:endParaRPr lang="en-US" sz="4400" kern="1200"/>
        </a:p>
      </dsp:txBody>
      <dsp:txXfrm>
        <a:off x="85444" y="1962627"/>
        <a:ext cx="6092752" cy="1579432"/>
      </dsp:txXfrm>
    </dsp:sp>
    <dsp:sp modelId="{D3F93F67-72B1-47BF-8F7B-B022CECA1388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b="1" kern="1200"/>
            <a:t>Aplicație de chat</a:t>
          </a:r>
          <a:endParaRPr lang="en-US" sz="4400" kern="1200"/>
        </a:p>
      </dsp:txBody>
      <dsp:txXfrm>
        <a:off x="85444" y="3839668"/>
        <a:ext cx="6092752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3.xml"/><Relationship Id="rId8" Type="http://schemas.openxmlformats.org/officeDocument/2006/relationships/slide" Target="slide12.xml"/><Relationship Id="rId7" Type="http://schemas.openxmlformats.org/officeDocument/2006/relationships/slide" Target="slide1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slide" Target="slide6.xml"/><Relationship Id="rId11" Type="http://schemas.openxmlformats.org/officeDocument/2006/relationships/slideLayout" Target="../slideLayouts/slideLayout2.xml"/><Relationship Id="rId10" Type="http://schemas.openxmlformats.org/officeDocument/2006/relationships/slide" Target="slide14.xml"/><Relationship Id="rId1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1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ru-RU" sz="6100">
                <a:solidFill>
                  <a:schemeClr val="bg1"/>
                </a:solidFill>
                <a:ea typeface="+mj-lt"/>
                <a:cs typeface="+mj-lt"/>
              </a:rPr>
              <a:t>Explicarea concepției de web-socket</a:t>
            </a:r>
            <a:endParaRPr lang="ru-RU" sz="6100">
              <a:solidFill>
                <a:schemeClr val="bg1"/>
              </a:solidFill>
            </a:endParaRPr>
          </a:p>
          <a:p>
            <a:pPr algn="l"/>
            <a:endParaRPr lang="ru-RU" sz="61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38055" y="-187564"/>
            <a:ext cx="9172362" cy="26204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endParaRPr lang="ru-RU">
              <a:solidFill>
                <a:schemeClr val="bg1"/>
              </a:solidFill>
            </a:endParaRPr>
          </a:p>
          <a:p>
            <a:pPr algn="r"/>
            <a:r>
              <a:rPr lang="ru-RU" b="1" err="1">
                <a:solidFill>
                  <a:schemeClr val="bg1"/>
                </a:solidFill>
                <a:ea typeface="+mn-lt"/>
                <a:cs typeface="+mn-lt"/>
              </a:rPr>
              <a:t>Autor</a:t>
            </a:r>
            <a:r>
              <a:rPr lang="ru-RU" b="1">
                <a:solidFill>
                  <a:schemeClr val="bg1"/>
                </a:solidFill>
                <a:ea typeface="+mn-lt"/>
                <a:cs typeface="+mn-lt"/>
              </a:rPr>
              <a:t>: 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  <a:p>
            <a:pPr algn="r"/>
            <a:r>
              <a:rPr lang="ru-RU" err="1">
                <a:solidFill>
                  <a:schemeClr val="bg1"/>
                </a:solidFill>
                <a:ea typeface="+mn-lt"/>
                <a:cs typeface="+mn-lt"/>
              </a:rPr>
              <a:t>Studentul</a:t>
            </a: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chemeClr val="bg1"/>
                </a:solidFill>
                <a:ea typeface="+mn-lt"/>
                <a:cs typeface="+mn-lt"/>
              </a:rPr>
              <a:t>grupei</a:t>
            </a: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 IS11Z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  <a:p>
            <a:pPr algn="r"/>
            <a:r>
              <a:rPr lang="ru-RU" err="1">
                <a:solidFill>
                  <a:schemeClr val="bg1"/>
                </a:solidFill>
                <a:ea typeface="+mn-lt"/>
                <a:cs typeface="+mn-lt"/>
              </a:rPr>
              <a:t>Igor</a:t>
            </a: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 COSTIUC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  <a:p>
            <a:pPr algn="r"/>
            <a:r>
              <a:rPr lang="ru-RU" b="1" err="1">
                <a:solidFill>
                  <a:schemeClr val="bg1"/>
                </a:solidFill>
                <a:ea typeface="+mn-lt"/>
                <a:cs typeface="+mn-lt"/>
              </a:rPr>
              <a:t>Conducător</a:t>
            </a:r>
            <a:r>
              <a:rPr lang="ru-RU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chemeClr val="bg1"/>
                </a:solidFill>
                <a:ea typeface="+mn-lt"/>
                <a:cs typeface="+mn-lt"/>
              </a:rPr>
              <a:t>științific</a:t>
            </a:r>
            <a:r>
              <a:rPr lang="ru-RU" b="1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  <a:p>
            <a:pPr algn="r"/>
            <a:r>
              <a:rPr lang="ru-RU" err="1">
                <a:solidFill>
                  <a:schemeClr val="bg1"/>
                </a:solidFill>
                <a:ea typeface="+mn-lt"/>
                <a:cs typeface="+mn-lt"/>
              </a:rPr>
              <a:t>Olesea</a:t>
            </a: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 SKUTNIȚKI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  <a:p>
            <a:endParaRPr lang="ru-RU">
              <a:solidFill>
                <a:schemeClr val="bg1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       </a:t>
            </a:r>
            <a:r>
              <a:rPr lang="ru-RU" dirty="0" err="1">
                <a:ea typeface="+mj-lt"/>
                <a:cs typeface="+mj-lt"/>
              </a:rPr>
              <a:t>Unde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nu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trebuie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utilizat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web-socket-ul</a:t>
            </a:r>
            <a:endParaRPr lang="ru-RU" dirty="0" err="1"/>
          </a:p>
          <a:p>
            <a:endParaRPr lang="ru-RU"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err="1">
                <a:ea typeface="+mn-lt"/>
                <a:cs typeface="+mn-lt"/>
              </a:rPr>
              <a:t>Evitați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utilizarea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WebSockets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dacă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va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trimis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doar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un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număr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mesaje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sau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dacă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mesajele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sunt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foarte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rare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err="1">
                <a:ea typeface="+mn-lt"/>
                <a:cs typeface="+mn-lt"/>
              </a:rPr>
              <a:t>Cu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excepția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cazului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în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clientul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trebuie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primească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sau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acționeze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rapid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actualizări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menținerea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conexiunii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deschise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poate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</a:t>
            </a:r>
            <a:r>
              <a:rPr lang="ru-RU" dirty="0">
                <a:ea typeface="+mn-lt"/>
                <a:cs typeface="+mn-lt"/>
              </a:rPr>
              <a:t> o </a:t>
            </a:r>
            <a:r>
              <a:rPr lang="ru-RU" err="1">
                <a:ea typeface="+mn-lt"/>
                <a:cs typeface="+mn-lt"/>
              </a:rPr>
              <a:t>risipă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inutilă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resurse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ru-RU" sz="3300" b="1" dirty="0" err="1">
                <a:solidFill>
                  <a:schemeClr val="tx2"/>
                </a:solidFill>
                <a:ea typeface="+mj-lt"/>
                <a:cs typeface="+mj-lt"/>
              </a:rPr>
              <a:t>Diferențele</a:t>
            </a:r>
            <a:r>
              <a:rPr lang="ru-RU" sz="3300" b="1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ru-RU" sz="3300" b="1" dirty="0" err="1">
                <a:solidFill>
                  <a:schemeClr val="tx2"/>
                </a:solidFill>
                <a:ea typeface="+mj-lt"/>
                <a:cs typeface="+mj-lt"/>
              </a:rPr>
              <a:t>dintre</a:t>
            </a:r>
            <a:r>
              <a:rPr lang="ru-RU" sz="3300" b="1" dirty="0">
                <a:solidFill>
                  <a:schemeClr val="tx2"/>
                </a:solidFill>
                <a:ea typeface="+mj-lt"/>
                <a:cs typeface="+mj-lt"/>
              </a:rPr>
              <a:t> HTTP </a:t>
            </a:r>
            <a:r>
              <a:rPr lang="ru-RU" sz="3300" b="1" dirty="0" err="1">
                <a:solidFill>
                  <a:schemeClr val="tx2"/>
                </a:solidFill>
                <a:ea typeface="+mj-lt"/>
                <a:cs typeface="+mj-lt"/>
              </a:rPr>
              <a:t>și</a:t>
            </a:r>
            <a:r>
              <a:rPr lang="ru-RU" sz="3300" b="1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ru-RU" sz="3300" b="1" dirty="0" err="1">
                <a:solidFill>
                  <a:schemeClr val="tx2"/>
                </a:solidFill>
                <a:ea typeface="+mj-lt"/>
                <a:cs typeface="+mj-lt"/>
              </a:rPr>
              <a:t>WebSocket</a:t>
            </a:r>
            <a:r>
              <a:rPr lang="ru-RU" sz="3300" b="1" dirty="0">
                <a:solidFill>
                  <a:schemeClr val="tx2"/>
                </a:solidFill>
                <a:ea typeface="+mj-lt"/>
                <a:cs typeface="+mj-lt"/>
              </a:rPr>
              <a:t> Connection:</a:t>
            </a:r>
            <a:endParaRPr lang="ru-RU" sz="3300" b="1" dirty="0">
              <a:solidFill>
                <a:schemeClr val="tx2"/>
              </a:solidFill>
            </a:endParaRPr>
          </a:p>
          <a:p>
            <a:endParaRPr lang="ru-RU" sz="3300">
              <a:solidFill>
                <a:schemeClr val="tx2"/>
              </a:solidFill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WebSocket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este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un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protocol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de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comunicare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bidirecțional</a:t>
            </a:r>
            <a:endParaRPr lang="ru-RU" sz="1800" dirty="0" err="1">
              <a:solidFill>
                <a:schemeClr val="tx2"/>
              </a:solidFill>
              <a:cs typeface="Calibri" panose="020F0502020204030204"/>
            </a:endParaRPr>
          </a:p>
          <a:p>
            <a:endParaRPr lang="ru-RU" sz="180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Protocolul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HTTP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este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un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protocol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chemeClr val="tx2"/>
                </a:solidFill>
                <a:ea typeface="+mn-lt"/>
                <a:cs typeface="+mn-lt"/>
              </a:rPr>
              <a:t>unidirecțional</a:t>
            </a:r>
            <a:endParaRPr lang="ru-RU" sz="1800" dirty="0" err="1">
              <a:solidFill>
                <a:schemeClr val="tx2"/>
              </a:solidFill>
              <a:cs typeface="Calibri" panose="020F0502020204030204"/>
            </a:endParaRPr>
          </a:p>
          <a:p>
            <a:pPr>
              <a:buNone/>
            </a:pPr>
            <a:endParaRPr lang="ru-RU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ru-RU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/>
            <p:cNvSpPr/>
            <p:nvPr/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392" y="2648102"/>
            <a:ext cx="4142232" cy="2485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b="1" err="1">
                <a:ea typeface="+mj-lt"/>
                <a:cs typeface="+mj-lt"/>
              </a:rPr>
              <a:t>Semnificația</a:t>
            </a:r>
            <a:r>
              <a:rPr lang="ru-RU" b="1">
                <a:ea typeface="+mj-lt"/>
                <a:cs typeface="+mj-lt"/>
              </a:rPr>
              <a:t> UDP </a:t>
            </a:r>
            <a:r>
              <a:rPr lang="ru-RU" b="1" err="1">
                <a:ea typeface="+mj-lt"/>
                <a:cs typeface="+mj-lt"/>
              </a:rPr>
              <a:t>și</a:t>
            </a:r>
            <a:r>
              <a:rPr lang="ru-RU" b="1">
                <a:ea typeface="+mj-lt"/>
                <a:cs typeface="+mj-lt"/>
              </a:rPr>
              <a:t> TCP</a:t>
            </a:r>
            <a:endParaRPr lang="ru-RU"/>
          </a:p>
          <a:p>
            <a:endParaRPr lang="ru-RU"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 b="1">
                <a:ea typeface="+mn-lt"/>
                <a:cs typeface="+mn-lt"/>
              </a:rPr>
              <a:t>TCP</a:t>
            </a:r>
            <a:r>
              <a:rPr lang="ru-RU" sz="2000">
                <a:ea typeface="+mn-lt"/>
                <a:cs typeface="+mn-lt"/>
              </a:rPr>
              <a:t> este un protocol de transport pentru transferul de date în rețelele TCP/IP, care stabilește mai întâi o conexiune la rețea. </a:t>
            </a:r>
            <a:endParaRPr lang="ru-RU" sz="2000">
              <a:cs typeface="Calibri" panose="020F0502020204030204"/>
            </a:endParaRPr>
          </a:p>
          <a:p>
            <a:r>
              <a:rPr lang="ru-RU" sz="2000" b="1">
                <a:ea typeface="+mn-lt"/>
                <a:cs typeface="+mn-lt"/>
              </a:rPr>
              <a:t>UDP</a:t>
            </a:r>
            <a:r>
              <a:rPr lang="ru-RU" sz="2000">
                <a:ea typeface="+mn-lt"/>
                <a:cs typeface="+mn-lt"/>
              </a:rPr>
              <a:t> este un protocol de transport care transmite mesaje datagrame fără a fi nevoie să stabiliți o conexiune într-o rețea IP.</a:t>
            </a:r>
            <a:endParaRPr lang="ru-RU" sz="2000">
              <a:cs typeface="Calibri" panose="020F0502020204030204"/>
            </a:endParaRPr>
          </a:p>
          <a:p>
            <a:pPr marL="0" indent="0">
              <a:buNone/>
            </a:pPr>
            <a:endParaRPr lang="ru-RU" sz="2000">
              <a:cs typeface="Calibri" panose="020F0502020204030204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21" y="985131"/>
            <a:ext cx="5900896" cy="50798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Calibri Light" panose="020F0302020204030204"/>
              </a:rPr>
              <a:t>Concluzia</a:t>
            </a:r>
            <a:endParaRPr lang="ru-RU"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dirty="0">
                <a:ea typeface="+mn-lt"/>
                <a:cs typeface="+mn-lt"/>
              </a:rPr>
              <a:t>Web </a:t>
            </a:r>
            <a:r>
              <a:rPr lang="ru-RU" dirty="0" err="1">
                <a:ea typeface="+mn-lt"/>
                <a:cs typeface="+mn-lt"/>
              </a:rPr>
              <a:t>socket-urile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permit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nouă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comunicăm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serverul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direct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cu</a:t>
            </a:r>
            <a:r>
              <a:rPr lang="ru-RU" dirty="0">
                <a:ea typeface="+mn-lt"/>
                <a:cs typeface="+mn-lt"/>
              </a:rPr>
              <a:t> o </a:t>
            </a:r>
            <a:r>
              <a:rPr lang="ru-RU" dirty="0" err="1">
                <a:ea typeface="+mn-lt"/>
                <a:cs typeface="+mn-lt"/>
              </a:rPr>
              <a:t>conexiune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constantă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aceasta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permite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contruim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aplicații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tip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messenger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altele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în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conexiune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dintre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client-server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este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strict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necesară</a:t>
            </a:r>
            <a:r>
              <a:rPr lang="ru-RU" dirty="0">
                <a:ea typeface="+mn-lt"/>
                <a:cs typeface="+mn-lt"/>
              </a:rPr>
              <a:t>. </a:t>
            </a:r>
            <a:endParaRPr lang="ru-RU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o-RO" altLang="en-US"/>
              <a:t>Bibliografie</a:t>
            </a:r>
            <a:endParaRPr lang="ro-RO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n>
                  <a:solidFill>
                    <a:schemeClr val="accent1"/>
                  </a:solidFill>
                </a:ln>
              </a:rPr>
              <a:t>https://www.geeksforgeeks.org/what-is-web-socket-and-how-it-is-different-from-the-http/</a:t>
            </a:r>
            <a:endParaRPr lang="en-US">
              <a:ln>
                <a:solidFill>
                  <a:schemeClr val="accent1"/>
                </a:solidFill>
              </a:ln>
            </a:endParaRPr>
          </a:p>
          <a:p>
            <a:pPr marL="0" indent="0">
              <a:buNone/>
            </a:pPr>
            <a:r>
              <a:rPr lang="en-US">
                <a:ln>
                  <a:solidFill>
                    <a:schemeClr val="accent1"/>
                  </a:solidFill>
                </a:ln>
              </a:rPr>
              <a:t>https://sookocheff.com/post/networking/how-do-websockets-work/#:~:text=A%20WebSocket%20is%20a%20persistent,between%20a%20client%20and%20server.</a:t>
            </a:r>
            <a:endParaRPr lang="en-US">
              <a:ln>
                <a:solidFill>
                  <a:schemeClr val="accent1"/>
                </a:solidFill>
              </a:ln>
            </a:endParaRPr>
          </a:p>
          <a:p>
            <a:pPr marL="0" indent="0">
              <a:buNone/>
            </a:pPr>
            <a:r>
              <a:rPr lang="en-US">
                <a:ln>
                  <a:solidFill>
                    <a:schemeClr val="accent1"/>
                  </a:solidFill>
                </a:ln>
              </a:rPr>
              <a:t>http://pyatilistnik.org/chem-otlichaetsya-protokol-tcp-ot-udp/#:~:text=TCP%20%E2%80%93%20%D1%82%D1%80%D0%B0%D0%BD%D1%81%D0%BF%D0%BE%D1%80%D1%82%D0%BD%D1%8B%D0%B9%20%D0%BF%D1%80%D0%BE%D1%82%D0%BE%D0%BA%D0%BE%D0%BB%20%D0%BF%D0%B5%D1%80%D0%B5%D0%B4%D0%B0%D1%87%D0%B8%20%D0%B4%D0%B0%D0%BD%D0%BD%D1%8B%D1%85,%D1%83%D1%81%D1%82%D0%B0%D0%BD%D0%BE%D0%B2%D0%BA%D0%B8%20%D1%81%D0%BE%D0%B5%D0%B4%D0%B8%D0%BD%D0%B5%D0%BD%D0%B8%D1%8F%20%D0%B2%20IP%2D%D1%81%D0%B5%D1%82%D0%B8.</a:t>
            </a:r>
            <a:endParaRPr lang="en-US">
              <a:ln>
                <a:solidFill>
                  <a:schemeClr val="accent1"/>
                </a:solidFill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 panose="020F0302020204030204"/>
              </a:rPr>
              <a:t>About me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Mă numesc Costiuc Igor, învăț la USARB, îmi place să descoper tehnologii noi pentru mine, și programarea web/</a:t>
            </a:r>
            <a:endParaRPr lang="ru-RU" sz="2000">
              <a:solidFill>
                <a:srgbClr val="FFFFFF"/>
              </a:solidFill>
              <a:cs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cs typeface="Calibri Light" panose="020F0302020204030204"/>
              </a:rPr>
              <a:t>Cuprins</a:t>
            </a:r>
            <a:endParaRPr lang="ru-RU" err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7028" y="1834384"/>
            <a:ext cx="10515600" cy="4351338"/>
          </a:xfrm>
        </p:spPr>
        <p:txBody>
          <a:bodyPr vert="horz" lIns="91440" tIns="45720" rIns="91440" bIns="45720" rtlCol="0" anchor="t">
            <a:normAutofit fontScale="6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err="1">
                <a:latin typeface="Times New Roman" panose="02020603050405020304"/>
                <a:cs typeface="Calibri" panose="020F0502020204030204"/>
                <a:hlinkClick r:id="" tooltip="" action="ppaction://hlinkshowjump?jump=nextslide"/>
              </a:rPr>
              <a:t>Introducere</a:t>
            </a:r>
            <a:endParaRPr lang="ru-RU" b="1">
              <a:latin typeface="Times New Roman" panose="020206030504050203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 err="1">
                <a:latin typeface="Times New Roman" panose="02020603050405020304"/>
                <a:cs typeface="Calibri" panose="020F0502020204030204"/>
                <a:hlinkClick r:id="rId1" tooltip="" action="ppaction://hlinksldjump"/>
              </a:rPr>
              <a:t>Idea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1" tooltip="" action="ppaction://hlinksldjump"/>
              </a:rPr>
              <a:t> </a:t>
            </a:r>
            <a:r>
              <a:rPr lang="ru-RU" b="1" dirty="0" err="1">
                <a:latin typeface="Times New Roman" panose="02020603050405020304"/>
                <a:cs typeface="Calibri" panose="020F0502020204030204"/>
                <a:hlinkClick r:id="rId1" tooltip="" action="ppaction://hlinksldjump"/>
              </a:rPr>
              <a:t>de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1" tooltip="" action="ppaction://hlinksldjump"/>
              </a:rPr>
              <a:t> </a:t>
            </a:r>
            <a:r>
              <a:rPr lang="ru-RU" b="1" dirty="0" err="1">
                <a:latin typeface="Times New Roman" panose="02020603050405020304"/>
                <a:cs typeface="Calibri" panose="020F0502020204030204"/>
                <a:hlinkClick r:id="rId1" tooltip="" action="ppaction://hlinksldjump"/>
              </a:rPr>
              <a:t>WebSocket</a:t>
            </a:r>
            <a:endParaRPr lang="ru-RU" b="1">
              <a:latin typeface="Times New Roman" panose="020206030504050203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 err="1">
                <a:latin typeface="Times New Roman" panose="02020603050405020304"/>
                <a:cs typeface="Calibri" panose="020F0502020204030204"/>
                <a:hlinkClick r:id="rId2" tooltip="" action="ppaction://hlinksldjump"/>
              </a:rPr>
              <a:t>Cum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2" tooltip="" action="ppaction://hlinksldjump"/>
              </a:rPr>
              <a:t> a </a:t>
            </a:r>
            <a:r>
              <a:rPr lang="ru-RU" b="1" dirty="0" err="1">
                <a:latin typeface="Times New Roman" panose="02020603050405020304"/>
                <a:cs typeface="Calibri" panose="020F0502020204030204"/>
                <a:hlinkClick r:id="rId2" tooltip="" action="ppaction://hlinksldjump"/>
              </a:rPr>
              <a:t>apărut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2" tooltip="" action="ppaction://hlinksldjump"/>
              </a:rPr>
              <a:t> </a:t>
            </a:r>
            <a:r>
              <a:rPr lang="ru-RU" b="1" dirty="0" err="1">
                <a:latin typeface="Times New Roman" panose="02020603050405020304"/>
                <a:cs typeface="Calibri" panose="020F0502020204030204"/>
                <a:hlinkClick r:id="rId2" tooltip="" action="ppaction://hlinksldjump"/>
              </a:rPr>
              <a:t>web-socket</a:t>
            </a:r>
            <a:endParaRPr lang="ru-RU" b="1">
              <a:latin typeface="Times New Roman" panose="020206030504050203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err="1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Ce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este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web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socket-ul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și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cum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este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diferit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de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3" tooltip="" action="ppaction://hlinksldjump"/>
              </a:rPr>
              <a:t> HTTP</a:t>
            </a:r>
            <a:endParaRPr lang="ru-RU" b="1" dirty="0">
              <a:latin typeface="Times New Roman" panose="020206030504050203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latin typeface="Times New Roman" panose="02020603050405020304"/>
                <a:cs typeface="Calibri" panose="020F0502020204030204"/>
                <a:hlinkClick r:id="rId4" tooltip="" action="ppaction://hlinksldjump"/>
              </a:rPr>
              <a:t>Web Socket</a:t>
            </a:r>
            <a:endParaRPr lang="ru-RU" b="1" dirty="0">
              <a:latin typeface="Times New Roman" panose="020206030504050203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err="1">
                <a:latin typeface="Times New Roman" panose="02020603050405020304"/>
                <a:cs typeface="Calibri" panose="020F0502020204030204"/>
                <a:hlinkClick r:id="rId5" tooltip="" action="ppaction://hlinksldjump"/>
              </a:rPr>
              <a:t>Unde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5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5" tooltip="" action="ppaction://hlinksldjump"/>
              </a:rPr>
              <a:t>poate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5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5" tooltip="" action="ppaction://hlinksldjump"/>
              </a:rPr>
              <a:t>fi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5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5" tooltip="" action="ppaction://hlinksldjump"/>
              </a:rPr>
              <a:t>utilizat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5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5" tooltip="" action="ppaction://hlinksldjump"/>
              </a:rPr>
              <a:t>web-socket-ul</a:t>
            </a:r>
            <a:endParaRPr lang="ru-RU" b="1">
              <a:latin typeface="Times New Roman" panose="020206030504050203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err="1">
                <a:latin typeface="Times New Roman" panose="02020603050405020304"/>
                <a:cs typeface="Calibri" panose="020F0502020204030204"/>
                <a:hlinkClick r:id="rId6" tooltip="" action="ppaction://hlinksldjump"/>
              </a:rPr>
              <a:t>Unde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6" tooltip="" action="ppaction://hlinksldjump"/>
              </a:rPr>
              <a:t> 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6" tooltip="" action="ppaction://hlinksldjump"/>
              </a:rPr>
              <a:t>nu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6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6" tooltip="" action="ppaction://hlinksldjump"/>
              </a:rPr>
              <a:t>trebuie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6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6" tooltip="" action="ppaction://hlinksldjump"/>
              </a:rPr>
              <a:t>utilzat</a:t>
            </a:r>
            <a:r>
              <a:rPr lang="ru-RU" b="1" dirty="0">
                <a:latin typeface="Times New Roman" panose="02020603050405020304"/>
                <a:cs typeface="Calibri" panose="020F0502020204030204"/>
                <a:hlinkClick r:id="rId6" tooltip="" action="ppaction://hlinksldjump"/>
              </a:rPr>
              <a:t> </a:t>
            </a:r>
            <a:r>
              <a:rPr lang="ru-RU" b="1" err="1">
                <a:latin typeface="Times New Roman" panose="02020603050405020304"/>
                <a:cs typeface="Calibri" panose="020F0502020204030204"/>
                <a:hlinkClick r:id="rId6" tooltip="" action="ppaction://hlinksldjump"/>
              </a:rPr>
              <a:t>web-socket-ul</a:t>
            </a:r>
            <a:endParaRPr lang="ru-RU" b="1">
              <a:latin typeface="Times New Roman" panose="020206030504050203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err="1">
                <a:latin typeface="Times New Roman" panose="02020603050405020304"/>
                <a:cs typeface="Calibri Light" panose="020F0302020204030204"/>
                <a:hlinkClick r:id="rId7" tooltip="" action="ppaction://hlinksldjump"/>
              </a:rPr>
              <a:t>Diferențele</a:t>
            </a:r>
            <a:r>
              <a:rPr lang="ru-RU" b="1" dirty="0">
                <a:latin typeface="Times New Roman" panose="02020603050405020304"/>
                <a:cs typeface="Calibri Light" panose="020F0302020204030204"/>
                <a:hlinkClick r:id="rId7" tooltip="" action="ppaction://hlinksldjump"/>
              </a:rPr>
              <a:t> </a:t>
            </a:r>
            <a:r>
              <a:rPr lang="ru-RU" b="1" err="1">
                <a:latin typeface="Times New Roman" panose="02020603050405020304"/>
                <a:cs typeface="Calibri Light" panose="020F0302020204030204"/>
                <a:hlinkClick r:id="rId7" tooltip="" action="ppaction://hlinksldjump"/>
              </a:rPr>
              <a:t>dintre</a:t>
            </a:r>
            <a:r>
              <a:rPr lang="ru-RU" b="1" dirty="0">
                <a:latin typeface="Times New Roman" panose="02020603050405020304"/>
                <a:cs typeface="Calibri Light" panose="020F0302020204030204"/>
                <a:hlinkClick r:id="rId7" tooltip="" action="ppaction://hlinksldjump"/>
              </a:rPr>
              <a:t> HTTP </a:t>
            </a:r>
            <a:r>
              <a:rPr lang="ru-RU" b="1" err="1">
                <a:latin typeface="Times New Roman" panose="02020603050405020304"/>
                <a:cs typeface="Calibri Light" panose="020F0302020204030204"/>
                <a:hlinkClick r:id="rId7" tooltip="" action="ppaction://hlinksldjump"/>
              </a:rPr>
              <a:t>și</a:t>
            </a:r>
            <a:r>
              <a:rPr lang="ru-RU" b="1" dirty="0">
                <a:latin typeface="Times New Roman" panose="02020603050405020304"/>
                <a:cs typeface="Calibri Light" panose="020F0302020204030204"/>
                <a:hlinkClick r:id="rId7" tooltip="" action="ppaction://hlinksldjump"/>
              </a:rPr>
              <a:t> </a:t>
            </a:r>
            <a:r>
              <a:rPr lang="ru-RU" b="1" err="1">
                <a:latin typeface="Times New Roman" panose="02020603050405020304"/>
                <a:cs typeface="Calibri Light" panose="020F0302020204030204"/>
                <a:hlinkClick r:id="rId7" tooltip="" action="ppaction://hlinksldjump"/>
              </a:rPr>
              <a:t>WebSocket</a:t>
            </a:r>
            <a:r>
              <a:rPr lang="ru-RU" b="1" dirty="0">
                <a:latin typeface="Times New Roman" panose="02020603050405020304"/>
                <a:cs typeface="Calibri Light" panose="020F0302020204030204"/>
                <a:hlinkClick r:id="rId7" tooltip="" action="ppaction://hlinksldjump"/>
              </a:rPr>
              <a:t> Connection</a:t>
            </a:r>
            <a:endParaRPr lang="ru-RU" b="1" dirty="0">
              <a:latin typeface="Times New Roman" panose="02020603050405020304"/>
              <a:cs typeface="Calibri Light" panose="020F03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ru-RU" b="1" dirty="0">
                <a:latin typeface="Times New Roman" panose="02020603050405020304"/>
                <a:cs typeface="Calibri Light" panose="020F0302020204030204"/>
                <a:hlinkClick r:id="rId8" tooltip="" action="ppaction://hlinksldjump"/>
              </a:rPr>
              <a:t>Semnifac</a:t>
            </a:r>
            <a:r>
              <a:rPr lang="ro-RO" altLang="ru-RU" b="1" dirty="0">
                <a:latin typeface="Times New Roman" panose="02020603050405020304"/>
                <a:cs typeface="Calibri Light" panose="020F0302020204030204"/>
                <a:hlinkClick r:id="rId8" tooltip="" action="ppaction://hlinksldjump"/>
              </a:rPr>
              <a:t>ția UDP și TCP</a:t>
            </a:r>
            <a:endParaRPr lang="ro-RO" altLang="ru-RU" b="1" dirty="0">
              <a:latin typeface="Times New Roman" panose="02020603050405020304"/>
              <a:cs typeface="Calibri Light" panose="020F03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ro-RO" altLang="ru-RU" b="1" dirty="0">
                <a:latin typeface="Times New Roman" panose="02020603050405020304"/>
                <a:cs typeface="Calibri Light" panose="020F0302020204030204"/>
                <a:hlinkClick r:id="rId9" tooltip="" action="ppaction://hlinksldjump"/>
              </a:rPr>
              <a:t>Concluzia</a:t>
            </a:r>
            <a:endParaRPr lang="ro-RO" altLang="ru-RU" b="1" dirty="0">
              <a:latin typeface="Times New Roman" panose="02020603050405020304"/>
              <a:cs typeface="Calibri Light" panose="020F0302020204030204"/>
              <a:hlinkClick r:id="rId9" tooltip="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ro-RO" altLang="ru-RU" b="1" dirty="0">
                <a:latin typeface="Times New Roman" panose="02020603050405020304"/>
                <a:cs typeface="Calibri Light" panose="020F0302020204030204"/>
                <a:hlinkClick r:id="rId10" tooltip="" action="ppaction://hlinksldjump"/>
              </a:rPr>
              <a:t>Bibliografie</a:t>
            </a:r>
            <a:endParaRPr lang="ru-RU" b="1">
              <a:latin typeface="Times New Roman" panose="02020603050405020304"/>
              <a:ea typeface="+mn-lt"/>
              <a:cs typeface="+mn-lt"/>
            </a:endParaRPr>
          </a:p>
          <a:p>
            <a:pPr marL="514350" indent="-51435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274" y="854310"/>
            <a:ext cx="10515600" cy="1325563"/>
          </a:xfrm>
        </p:spPr>
        <p:txBody>
          <a:bodyPr/>
          <a:lstStyle/>
          <a:p>
            <a:pPr algn="ctr"/>
            <a:r>
              <a:rPr lang="ru-RU" b="1" dirty="0" err="1">
                <a:ea typeface="+mj-lt"/>
                <a:cs typeface="+mj-lt"/>
              </a:rPr>
              <a:t>Introducere</a:t>
            </a:r>
            <a:endParaRPr lang="ru-RU" b="1" dirty="0" err="1">
              <a:cs typeface="Calibri Light" panose="020F0302020204030204"/>
            </a:endParaRPr>
          </a:p>
          <a:p>
            <a:endParaRPr lang="ru-RU"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47" y="250648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>
                <a:ea typeface="+mn-lt"/>
                <a:cs typeface="+mn-lt"/>
              </a:rPr>
              <a:t>   </a:t>
            </a:r>
            <a:r>
              <a:rPr lang="ru-RU" err="1">
                <a:ea typeface="+mn-lt"/>
                <a:cs typeface="+mn-lt"/>
              </a:rPr>
              <a:t>În</a:t>
            </a:r>
            <a:r>
              <a:rPr lang="ru-RU">
                <a:ea typeface="+mn-lt"/>
                <a:cs typeface="+mn-lt"/>
              </a:rPr>
              <a:t> </a:t>
            </a:r>
            <a:r>
              <a:rPr lang="ru-RU" err="1">
                <a:ea typeface="+mn-lt"/>
                <a:cs typeface="+mn-lt"/>
              </a:rPr>
              <a:t>lumea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astăzi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extrem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conectată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și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constant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online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așteptăm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să</a:t>
            </a:r>
            <a:r>
              <a:rPr lang="ru-RU">
                <a:ea typeface="+mn-lt"/>
                <a:cs typeface="+mn-lt"/>
              </a:rPr>
              <a:t> </a:t>
            </a:r>
            <a:r>
              <a:rPr lang="ru-RU" err="1">
                <a:ea typeface="+mn-lt"/>
                <a:cs typeface="+mn-lt"/>
              </a:rPr>
              <a:t>primim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orice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informație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instantaneu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err="1">
                <a:ea typeface="+mn-lt"/>
                <a:cs typeface="+mn-lt"/>
              </a:rPr>
              <a:t>Gândiți-vă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la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toate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aplicațiile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care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le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folosim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pentru</a:t>
            </a:r>
            <a:r>
              <a:rPr lang="ru-RU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trimite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mesaje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sau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pentru</a:t>
            </a:r>
            <a:r>
              <a:rPr lang="ru-RU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primi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noutăți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care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sunt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renoite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în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fiecare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zi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err="1">
                <a:ea typeface="+mn-lt"/>
                <a:cs typeface="+mn-lt"/>
              </a:rPr>
              <a:t>WebSocket-urile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sunt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unul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dintre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multele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instrumente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diferite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pentru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construirea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aplicații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web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care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oferă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actualizări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și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comunicare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instantanee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în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timp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real</a:t>
            </a:r>
            <a:r>
              <a:rPr lang="ru-RU">
                <a:ea typeface="+mn-lt"/>
                <a:cs typeface="+mn-lt"/>
              </a:rPr>
              <a:t>.</a:t>
            </a:r>
            <a:endParaRPr lang="ru-RU"/>
          </a:p>
          <a:p>
            <a:pPr marL="0" indent="0">
              <a:buNone/>
            </a:pPr>
            <a:endParaRPr lang="ru-RU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err="1"/>
              <a:t>Idea</a:t>
            </a:r>
            <a:r>
              <a:rPr lang="ru-RU" b="1"/>
              <a:t> </a:t>
            </a:r>
            <a:r>
              <a:rPr lang="ru-RU" b="1" err="1"/>
              <a:t>de</a:t>
            </a:r>
            <a:r>
              <a:rPr lang="ru-RU" b="1"/>
              <a:t> </a:t>
            </a:r>
            <a:r>
              <a:rPr lang="ru-RU" b="1" err="1"/>
              <a:t>WebSocket</a:t>
            </a:r>
            <a:endParaRPr lang="ru-RU" b="1"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2670" y="28575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ru-RU" dirty="0" err="1">
                <a:ea typeface="+mn-lt"/>
                <a:cs typeface="+mn-lt"/>
              </a:rPr>
              <a:t>Ideea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WebSockets</a:t>
            </a:r>
            <a:r>
              <a:rPr lang="ru-RU" dirty="0">
                <a:ea typeface="+mn-lt"/>
                <a:cs typeface="+mn-lt"/>
              </a:rPr>
              <a:t> s-a </a:t>
            </a:r>
            <a:r>
              <a:rPr lang="ru-RU" dirty="0" err="1">
                <a:ea typeface="+mn-lt"/>
                <a:cs typeface="+mn-lt"/>
              </a:rPr>
              <a:t>născut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limitările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tehnologiei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bazate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</a:t>
            </a:r>
            <a:r>
              <a:rPr lang="ru-RU" dirty="0">
                <a:ea typeface="+mn-lt"/>
                <a:cs typeface="+mn-lt"/>
              </a:rPr>
              <a:t> HTTP. </a:t>
            </a:r>
            <a:r>
              <a:rPr lang="ru-RU" dirty="0" err="1">
                <a:ea typeface="+mn-lt"/>
                <a:cs typeface="+mn-lt"/>
              </a:rPr>
              <a:t>Cu</a:t>
            </a:r>
            <a:r>
              <a:rPr lang="ru-RU" dirty="0">
                <a:ea typeface="+mn-lt"/>
                <a:cs typeface="+mn-lt"/>
              </a:rPr>
              <a:t> HTTP, </a:t>
            </a:r>
            <a:r>
              <a:rPr lang="ru-RU" dirty="0" err="1">
                <a:ea typeface="+mn-lt"/>
                <a:cs typeface="+mn-lt"/>
              </a:rPr>
              <a:t>un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client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solicită</a:t>
            </a:r>
            <a:r>
              <a:rPr lang="ru-RU" dirty="0">
                <a:ea typeface="+mn-lt"/>
                <a:cs typeface="+mn-lt"/>
              </a:rPr>
              <a:t> o </a:t>
            </a:r>
            <a:r>
              <a:rPr lang="ru-RU" dirty="0" err="1">
                <a:ea typeface="+mn-lt"/>
                <a:cs typeface="+mn-lt"/>
              </a:rPr>
              <a:t>resursă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iar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serverul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răspunde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datele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solicitate</a:t>
            </a:r>
            <a:endParaRPr lang="ru-RU" dirty="0" err="1">
              <a:cs typeface="Calibri" panose="020F0502020204030204"/>
            </a:endParaRPr>
          </a:p>
          <a:p>
            <a:pPr marL="0" indent="0">
              <a:buNone/>
            </a:pPr>
            <a:endParaRPr lang="ru-RU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4663" y="1441793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 b="1" err="1">
                <a:solidFill>
                  <a:schemeClr val="bg1"/>
                </a:solidFill>
                <a:cs typeface="Calibri Light" panose="020F0302020204030204"/>
              </a:rPr>
              <a:t>Cum</a:t>
            </a:r>
            <a:r>
              <a:rPr lang="ru-RU" b="1">
                <a:solidFill>
                  <a:schemeClr val="bg1"/>
                </a:solidFill>
                <a:cs typeface="Calibri Light" panose="020F0302020204030204"/>
              </a:rPr>
              <a:t> a </a:t>
            </a:r>
            <a:r>
              <a:rPr lang="ru-RU" b="1" err="1">
                <a:solidFill>
                  <a:schemeClr val="bg1"/>
                </a:solidFill>
                <a:cs typeface="Calibri Light" panose="020F0302020204030204"/>
              </a:rPr>
              <a:t>apărut</a:t>
            </a:r>
            <a:r>
              <a:rPr lang="ru-RU" b="1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ru-RU" b="1" err="1">
                <a:solidFill>
                  <a:schemeClr val="bg1"/>
                </a:solidFill>
                <a:cs typeface="Calibri Light" panose="020F0302020204030204"/>
              </a:rPr>
              <a:t>web-socket</a:t>
            </a:r>
            <a:endParaRPr lang="ru-RU" b="1">
              <a:solidFill>
                <a:schemeClr val="bg1"/>
              </a:solidFill>
              <a:cs typeface="Calibri Light" panose="020F0302020204030204"/>
            </a:endParaRPr>
          </a:p>
        </p:txBody>
      </p:sp>
      <p:grpSp>
        <p:nvGrpSpPr>
          <p:cNvPr id="12" name="Graphic 190"/>
          <p:cNvGrpSpPr>
            <a:grpSpLocks noGrp="1" noRot="1" noChangeAspect="1" noMove="1" noResize="1" noUngrp="1"/>
          </p:cNvGrpSpPr>
          <p:nvPr/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/>
          <p:cNvGrpSpPr>
            <a:grpSpLocks noGrp="1" noRot="1" noChangeAspect="1" noMove="1" noResize="1" noUngrp="1"/>
          </p:cNvGrpSpPr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/>
          <p:cNvGrpSpPr>
            <a:grpSpLocks noGrp="1" noRot="1" noChangeAspect="1" noMove="1" noResize="1" noUngrp="1"/>
          </p:cNvGrpSpPr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5855" y="2013651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Web-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socket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a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apărut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din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 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cauza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limitărilor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HTTP, a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fost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nevoie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de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a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stabili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o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conexiune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dintre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client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și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server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constantă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,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care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s-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ar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controla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de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ru-RU" sz="3600" err="1">
                <a:solidFill>
                  <a:schemeClr val="bg1"/>
                </a:solidFill>
                <a:cs typeface="Calibri" panose="020F0502020204030204"/>
              </a:rPr>
              <a:t>server</a:t>
            </a:r>
            <a:r>
              <a:rPr lang="ru-RU" sz="3600">
                <a:solidFill>
                  <a:schemeClr val="bg1"/>
                </a:solidFill>
                <a:cs typeface="Calibri" panose="020F0502020204030204"/>
              </a:rPr>
              <a:t>.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830" y="553273"/>
            <a:ext cx="10515600" cy="1325563"/>
          </a:xfrm>
        </p:spPr>
        <p:txBody>
          <a:bodyPr/>
          <a:lstStyle/>
          <a:p>
            <a:r>
              <a:rPr lang="ru-RU" b="1" dirty="0" err="1">
                <a:ea typeface="+mj-lt"/>
                <a:cs typeface="+mj-lt"/>
              </a:rPr>
              <a:t>Ce</a:t>
            </a:r>
            <a:r>
              <a:rPr lang="ru-RU" b="1" dirty="0">
                <a:ea typeface="+mj-lt"/>
                <a:cs typeface="+mj-lt"/>
              </a:rPr>
              <a:t> </a:t>
            </a:r>
            <a:r>
              <a:rPr lang="ru-RU" b="1" dirty="0" err="1">
                <a:ea typeface="+mj-lt"/>
                <a:cs typeface="+mj-lt"/>
              </a:rPr>
              <a:t>este</a:t>
            </a:r>
            <a:r>
              <a:rPr lang="ru-RU" b="1" dirty="0">
                <a:ea typeface="+mj-lt"/>
                <a:cs typeface="+mj-lt"/>
              </a:rPr>
              <a:t> </a:t>
            </a:r>
            <a:r>
              <a:rPr lang="ru-RU" b="1" dirty="0" err="1">
                <a:ea typeface="+mj-lt"/>
                <a:cs typeface="+mj-lt"/>
              </a:rPr>
              <a:t>web</a:t>
            </a:r>
            <a:r>
              <a:rPr lang="ru-RU" b="1" dirty="0">
                <a:ea typeface="+mj-lt"/>
                <a:cs typeface="+mj-lt"/>
              </a:rPr>
              <a:t> </a:t>
            </a:r>
            <a:r>
              <a:rPr lang="ru-RU" b="1" dirty="0" err="1">
                <a:ea typeface="+mj-lt"/>
                <a:cs typeface="+mj-lt"/>
              </a:rPr>
              <a:t>socket-ul</a:t>
            </a:r>
            <a:r>
              <a:rPr lang="ru-RU" b="1" dirty="0">
                <a:ea typeface="+mj-lt"/>
                <a:cs typeface="+mj-lt"/>
              </a:rPr>
              <a:t> </a:t>
            </a:r>
            <a:r>
              <a:rPr lang="ru-RU" b="1" dirty="0" err="1">
                <a:ea typeface="+mj-lt"/>
                <a:cs typeface="+mj-lt"/>
              </a:rPr>
              <a:t>și</a:t>
            </a:r>
            <a:r>
              <a:rPr lang="ru-RU" b="1" dirty="0">
                <a:ea typeface="+mj-lt"/>
                <a:cs typeface="+mj-lt"/>
              </a:rPr>
              <a:t> </a:t>
            </a:r>
            <a:r>
              <a:rPr lang="ru-RU" b="1" dirty="0" err="1">
                <a:ea typeface="+mj-lt"/>
                <a:cs typeface="+mj-lt"/>
              </a:rPr>
              <a:t>cum</a:t>
            </a:r>
            <a:r>
              <a:rPr lang="ru-RU" b="1" dirty="0">
                <a:ea typeface="+mj-lt"/>
                <a:cs typeface="+mj-lt"/>
              </a:rPr>
              <a:t> </a:t>
            </a:r>
            <a:r>
              <a:rPr lang="ru-RU" b="1" dirty="0" err="1">
                <a:ea typeface="+mj-lt"/>
                <a:cs typeface="+mj-lt"/>
              </a:rPr>
              <a:t>este</a:t>
            </a:r>
            <a:r>
              <a:rPr lang="ru-RU" b="1" dirty="0">
                <a:ea typeface="+mj-lt"/>
                <a:cs typeface="+mj-lt"/>
              </a:rPr>
              <a:t> </a:t>
            </a:r>
            <a:r>
              <a:rPr lang="ru-RU" b="1" dirty="0" err="1">
                <a:ea typeface="+mj-lt"/>
                <a:cs typeface="+mj-lt"/>
              </a:rPr>
              <a:t>diferit</a:t>
            </a:r>
            <a:r>
              <a:rPr lang="ru-RU" b="1" dirty="0">
                <a:ea typeface="+mj-lt"/>
                <a:cs typeface="+mj-lt"/>
              </a:rPr>
              <a:t> </a:t>
            </a:r>
            <a:r>
              <a:rPr lang="ru-RU" b="1" dirty="0" err="1">
                <a:ea typeface="+mj-lt"/>
                <a:cs typeface="+mj-lt"/>
              </a:rPr>
              <a:t>de</a:t>
            </a:r>
            <a:r>
              <a:rPr lang="ru-RU" b="1" dirty="0">
                <a:ea typeface="+mj-lt"/>
                <a:cs typeface="+mj-lt"/>
              </a:rPr>
              <a:t> HTTP</a:t>
            </a:r>
            <a:endParaRPr lang="ru-RU" b="1" dirty="0"/>
          </a:p>
          <a:p>
            <a:endParaRPr lang="ru-RU"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b="1" dirty="0"/>
              <a:t> </a:t>
            </a:r>
            <a:r>
              <a:rPr lang="ru-RU" b="1" dirty="0" err="1"/>
              <a:t>Protocolul</a:t>
            </a:r>
            <a:r>
              <a:rPr lang="ru-RU" b="1" dirty="0"/>
              <a:t> HTTP</a:t>
            </a:r>
            <a:endParaRPr lang="ru-RU" dirty="0"/>
          </a:p>
          <a:p>
            <a:pPr>
              <a:buNone/>
            </a:pPr>
            <a:r>
              <a:rPr lang="ru-RU" dirty="0"/>
              <a:t>HTTP </a:t>
            </a:r>
            <a:r>
              <a:rPr lang="ru-RU" dirty="0" err="1"/>
              <a:t>este</a:t>
            </a:r>
            <a:r>
              <a:rPr lang="ru-RU" dirty="0"/>
              <a:t> </a:t>
            </a:r>
            <a:r>
              <a:rPr lang="ru-RU" dirty="0" err="1"/>
              <a:t>unidirecțional</a:t>
            </a:r>
            <a:r>
              <a:rPr lang="ru-RU" dirty="0"/>
              <a:t> </a:t>
            </a:r>
            <a:r>
              <a:rPr lang="ru-RU" dirty="0" err="1"/>
              <a:t>unde</a:t>
            </a:r>
            <a:r>
              <a:rPr lang="ru-RU" dirty="0"/>
              <a:t> </a:t>
            </a:r>
            <a:r>
              <a:rPr lang="ru-RU" dirty="0" err="1"/>
              <a:t>clientul</a:t>
            </a:r>
            <a:r>
              <a:rPr lang="ru-RU" dirty="0"/>
              <a:t> </a:t>
            </a:r>
            <a:r>
              <a:rPr lang="ru-RU" dirty="0" err="1"/>
              <a:t>trimite</a:t>
            </a:r>
            <a:r>
              <a:rPr lang="ru-RU" dirty="0"/>
              <a:t> </a:t>
            </a:r>
            <a:r>
              <a:rPr lang="ru-RU" dirty="0" err="1"/>
              <a:t>cererea</a:t>
            </a:r>
            <a:r>
              <a:rPr lang="ru-RU" dirty="0"/>
              <a:t> </a:t>
            </a:r>
            <a:r>
              <a:rPr lang="ru-RU" dirty="0" err="1"/>
              <a:t>și</a:t>
            </a:r>
            <a:r>
              <a:rPr lang="ru-RU" dirty="0"/>
              <a:t> </a:t>
            </a:r>
            <a:r>
              <a:rPr lang="ru-RU" dirty="0" err="1"/>
              <a:t>serverul</a:t>
            </a:r>
            <a:r>
              <a:rPr lang="ru-RU" dirty="0"/>
              <a:t> </a:t>
            </a:r>
            <a:r>
              <a:rPr lang="ru-RU" dirty="0" err="1"/>
              <a:t>trimite</a:t>
            </a:r>
            <a:r>
              <a:rPr lang="ru-RU" dirty="0"/>
              <a:t> </a:t>
            </a:r>
            <a:r>
              <a:rPr lang="ru-RU" dirty="0" err="1"/>
              <a:t>răspunsul</a:t>
            </a:r>
            <a:r>
              <a:rPr lang="ru-RU" dirty="0"/>
              <a:t>. </a:t>
            </a:r>
            <a:r>
              <a:rPr lang="ru-RU" dirty="0" err="1"/>
              <a:t>Să</a:t>
            </a:r>
            <a:r>
              <a:rPr lang="ru-RU" dirty="0"/>
              <a:t> </a:t>
            </a:r>
            <a:r>
              <a:rPr lang="ru-RU" dirty="0" err="1"/>
              <a:t>luăm</a:t>
            </a:r>
            <a:r>
              <a:rPr lang="ru-RU" dirty="0"/>
              <a:t> </a:t>
            </a:r>
            <a:r>
              <a:rPr lang="ru-RU" dirty="0" err="1"/>
              <a:t>un</a:t>
            </a:r>
            <a:r>
              <a:rPr lang="ru-RU" dirty="0"/>
              <a:t> </a:t>
            </a:r>
            <a:r>
              <a:rPr lang="ru-RU" dirty="0" err="1"/>
              <a:t>exemplu</a:t>
            </a:r>
            <a:r>
              <a:rPr lang="ru-RU" dirty="0"/>
              <a:t> </a:t>
            </a:r>
            <a:r>
              <a:rPr lang="ru-RU" dirty="0" err="1"/>
              <a:t>când</a:t>
            </a:r>
            <a:r>
              <a:rPr lang="ru-RU" dirty="0"/>
              <a:t> </a:t>
            </a:r>
            <a:r>
              <a:rPr lang="ru-RU" dirty="0" err="1"/>
              <a:t>un</a:t>
            </a:r>
            <a:r>
              <a:rPr lang="ru-RU" dirty="0"/>
              <a:t> </a:t>
            </a:r>
            <a:r>
              <a:rPr lang="ru-RU" dirty="0" err="1"/>
              <a:t>utilizator</a:t>
            </a:r>
            <a:r>
              <a:rPr lang="ru-RU" dirty="0"/>
              <a:t> </a:t>
            </a:r>
            <a:r>
              <a:rPr lang="ru-RU" dirty="0" err="1"/>
              <a:t>trimite</a:t>
            </a:r>
            <a:r>
              <a:rPr lang="ru-RU" dirty="0"/>
              <a:t> o </a:t>
            </a:r>
            <a:r>
              <a:rPr lang="ru-RU" dirty="0" err="1"/>
              <a:t>cerere</a:t>
            </a:r>
            <a:r>
              <a:rPr lang="ru-RU" dirty="0"/>
              <a:t> </a:t>
            </a:r>
            <a:r>
              <a:rPr lang="ru-RU" dirty="0" err="1"/>
              <a:t>către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această</a:t>
            </a:r>
            <a:r>
              <a:rPr lang="ru-RU" dirty="0"/>
              <a:t> </a:t>
            </a:r>
            <a:r>
              <a:rPr lang="ru-RU" dirty="0" err="1"/>
              <a:t>solicitare</a:t>
            </a:r>
            <a:r>
              <a:rPr lang="ru-RU" dirty="0"/>
              <a:t> </a:t>
            </a:r>
            <a:r>
              <a:rPr lang="ru-RU" dirty="0" err="1"/>
              <a:t>merge</a:t>
            </a:r>
            <a:r>
              <a:rPr lang="ru-RU" dirty="0"/>
              <a:t> </a:t>
            </a:r>
            <a:r>
              <a:rPr lang="ru-RU" dirty="0" err="1"/>
              <a:t>sub</a:t>
            </a:r>
            <a:r>
              <a:rPr lang="ru-RU" dirty="0"/>
              <a:t> </a:t>
            </a:r>
            <a:r>
              <a:rPr lang="ru-RU" dirty="0" err="1"/>
              <a:t>formă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HTTP </a:t>
            </a:r>
            <a:r>
              <a:rPr lang="ru-RU" dirty="0" err="1"/>
              <a:t>sau</a:t>
            </a:r>
            <a:r>
              <a:rPr lang="ru-RU" dirty="0"/>
              <a:t> HTTPS, </a:t>
            </a:r>
            <a:r>
              <a:rPr lang="ru-RU" dirty="0" err="1"/>
              <a:t>după</a:t>
            </a:r>
            <a:r>
              <a:rPr lang="ru-RU" dirty="0"/>
              <a:t> </a:t>
            </a:r>
            <a:r>
              <a:rPr lang="ru-RU" dirty="0" err="1"/>
              <a:t>primirea</a:t>
            </a:r>
            <a:r>
              <a:rPr lang="ru-RU" dirty="0"/>
              <a:t> </a:t>
            </a:r>
            <a:r>
              <a:rPr lang="ru-RU" dirty="0" err="1"/>
              <a:t>solicitării</a:t>
            </a:r>
            <a:r>
              <a:rPr lang="ru-RU" dirty="0"/>
              <a:t>, </a:t>
            </a:r>
            <a:r>
              <a:rPr lang="ru-RU" dirty="0" err="1"/>
              <a:t>serverul</a:t>
            </a:r>
            <a:r>
              <a:rPr lang="ru-RU" dirty="0"/>
              <a:t> </a:t>
            </a:r>
            <a:r>
              <a:rPr lang="ru-RU" dirty="0" err="1"/>
              <a:t>trimite</a:t>
            </a:r>
            <a:r>
              <a:rPr lang="ru-RU" dirty="0"/>
              <a:t> </a:t>
            </a:r>
            <a:r>
              <a:rPr lang="ru-RU" dirty="0" err="1"/>
              <a:t>răspunsul</a:t>
            </a:r>
            <a:r>
              <a:rPr lang="ru-RU" dirty="0"/>
              <a:t> </a:t>
            </a:r>
            <a:r>
              <a:rPr lang="ru-RU" dirty="0" err="1"/>
              <a:t>către</a:t>
            </a:r>
            <a:r>
              <a:rPr lang="ru-RU" dirty="0"/>
              <a:t> </a:t>
            </a:r>
            <a:r>
              <a:rPr lang="ru-RU" dirty="0" err="1"/>
              <a:t>client</a:t>
            </a:r>
            <a:r>
              <a:rPr lang="ru-RU" dirty="0"/>
              <a:t>, </a:t>
            </a:r>
            <a:r>
              <a:rPr lang="ru-RU" dirty="0" err="1"/>
              <a:t>fiecare</a:t>
            </a:r>
            <a:r>
              <a:rPr lang="ru-RU" dirty="0"/>
              <a:t> </a:t>
            </a:r>
            <a:r>
              <a:rPr lang="ru-RU" dirty="0" err="1"/>
              <a:t>cerere</a:t>
            </a:r>
            <a:r>
              <a:rPr lang="ru-RU" dirty="0"/>
              <a:t> </a:t>
            </a:r>
            <a:r>
              <a:rPr lang="ru-RU" dirty="0" err="1"/>
              <a:t>este</a:t>
            </a:r>
            <a:r>
              <a:rPr lang="ru-RU" dirty="0"/>
              <a:t> </a:t>
            </a:r>
            <a:r>
              <a:rPr lang="ru-RU" dirty="0" err="1"/>
              <a:t>asociată</a:t>
            </a:r>
            <a:r>
              <a:rPr lang="ru-RU" dirty="0"/>
              <a:t> </a:t>
            </a:r>
            <a:r>
              <a:rPr lang="ru-RU" dirty="0" err="1"/>
              <a:t>cu</a:t>
            </a:r>
            <a:r>
              <a:rPr lang="ru-RU" dirty="0"/>
              <a:t> </a:t>
            </a:r>
            <a:r>
              <a:rPr lang="ru-RU" dirty="0" err="1"/>
              <a:t>un</a:t>
            </a:r>
            <a:r>
              <a:rPr lang="ru-RU" dirty="0"/>
              <a:t> </a:t>
            </a:r>
            <a:r>
              <a:rPr lang="ru-RU" dirty="0" err="1"/>
              <a:t>răspuns</a:t>
            </a:r>
            <a:r>
              <a:rPr lang="ru-RU" dirty="0"/>
              <a:t> </a:t>
            </a:r>
            <a:r>
              <a:rPr lang="ru-RU" dirty="0" err="1"/>
              <a:t>corespunzător</a:t>
            </a:r>
            <a:r>
              <a:rPr lang="ru-RU" dirty="0"/>
              <a:t>, </a:t>
            </a:r>
            <a:r>
              <a:rPr lang="ru-RU" dirty="0" err="1"/>
              <a:t>după</a:t>
            </a:r>
            <a:r>
              <a:rPr lang="ru-RU" dirty="0"/>
              <a:t> </a:t>
            </a:r>
            <a:r>
              <a:rPr lang="ru-RU" dirty="0" err="1"/>
              <a:t>trimiterea</a:t>
            </a:r>
            <a:r>
              <a:rPr lang="ru-RU" dirty="0"/>
              <a:t> </a:t>
            </a:r>
            <a:r>
              <a:rPr lang="ru-RU" dirty="0" err="1"/>
              <a:t>răspunsului</a:t>
            </a:r>
            <a:r>
              <a:rPr lang="ru-RU" dirty="0"/>
              <a:t> </a:t>
            </a:r>
            <a:r>
              <a:rPr lang="ru-RU" dirty="0" err="1"/>
              <a:t>conexiunea</a:t>
            </a:r>
            <a:r>
              <a:rPr lang="ru-RU" dirty="0"/>
              <a:t> </a:t>
            </a:r>
            <a:r>
              <a:rPr lang="ru-RU" dirty="0" err="1"/>
              <a:t>se</a:t>
            </a:r>
            <a:r>
              <a:rPr lang="ru-RU" dirty="0"/>
              <a:t> </a:t>
            </a:r>
            <a:r>
              <a:rPr lang="ru-RU" dirty="0" err="1"/>
              <a:t>închide</a:t>
            </a:r>
            <a:r>
              <a:rPr lang="ru-RU" dirty="0"/>
              <a:t>, </a:t>
            </a:r>
            <a:r>
              <a:rPr lang="ru-RU" dirty="0" err="1"/>
              <a:t>fiecare</a:t>
            </a:r>
            <a:r>
              <a:rPr lang="ru-RU" dirty="0"/>
              <a:t> </a:t>
            </a:r>
            <a:r>
              <a:rPr lang="ru-RU" dirty="0" err="1"/>
              <a:t>solicitare</a:t>
            </a:r>
            <a:r>
              <a:rPr lang="ru-RU" dirty="0"/>
              <a:t> HTTP </a:t>
            </a:r>
            <a:r>
              <a:rPr lang="ru-RU" dirty="0" err="1"/>
              <a:t>sau</a:t>
            </a:r>
            <a:r>
              <a:rPr lang="ru-RU" dirty="0"/>
              <a:t> HTTPS </a:t>
            </a:r>
            <a:r>
              <a:rPr lang="ru-RU" dirty="0" err="1"/>
              <a:t>stabilește</a:t>
            </a:r>
            <a:r>
              <a:rPr lang="ru-RU" dirty="0"/>
              <a:t> </a:t>
            </a:r>
            <a:r>
              <a:rPr lang="ru-RU" dirty="0" err="1"/>
              <a:t>noua</a:t>
            </a:r>
            <a:r>
              <a:rPr lang="ru-RU" dirty="0"/>
              <a:t> </a:t>
            </a:r>
            <a:r>
              <a:rPr lang="ru-RU" dirty="0" err="1"/>
              <a:t>conexiune</a:t>
            </a:r>
            <a:r>
              <a:rPr lang="ru-RU" dirty="0"/>
              <a:t> </a:t>
            </a:r>
            <a:r>
              <a:rPr lang="ru-RU" dirty="0" err="1"/>
              <a:t>la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fiecare</a:t>
            </a:r>
            <a:r>
              <a:rPr lang="ru-RU" dirty="0"/>
              <a:t> </a:t>
            </a:r>
            <a:r>
              <a:rPr lang="ru-RU" dirty="0" err="1"/>
              <a:t>dată</a:t>
            </a:r>
            <a:r>
              <a:rPr lang="ru-RU" dirty="0"/>
              <a:t> </a:t>
            </a:r>
            <a:r>
              <a:rPr lang="ru-RU" dirty="0" err="1"/>
              <a:t>și</a:t>
            </a:r>
            <a:r>
              <a:rPr lang="ru-RU" dirty="0"/>
              <a:t> </a:t>
            </a:r>
            <a:r>
              <a:rPr lang="ru-RU" dirty="0" err="1"/>
              <a:t>după</a:t>
            </a:r>
            <a:r>
              <a:rPr lang="ru-RU" dirty="0"/>
              <a:t> </a:t>
            </a:r>
            <a:r>
              <a:rPr lang="ru-RU" dirty="0" err="1"/>
              <a:t>primirea</a:t>
            </a:r>
            <a:r>
              <a:rPr lang="ru-RU" dirty="0"/>
              <a:t> </a:t>
            </a:r>
            <a:r>
              <a:rPr lang="ru-RU" dirty="0" err="1"/>
              <a:t>răspunsului</a:t>
            </a:r>
            <a:r>
              <a:rPr lang="ru-RU" dirty="0"/>
              <a:t>, </a:t>
            </a:r>
            <a:r>
              <a:rPr lang="ru-RU" dirty="0" err="1"/>
              <a:t>conexiunea</a:t>
            </a:r>
            <a:r>
              <a:rPr lang="ru-RU" dirty="0"/>
              <a:t> </a:t>
            </a:r>
            <a:r>
              <a:rPr lang="ru-RU" dirty="0" err="1"/>
              <a:t>este</a:t>
            </a:r>
            <a:r>
              <a:rPr lang="ru-RU" dirty="0"/>
              <a:t> </a:t>
            </a:r>
            <a:r>
              <a:rPr lang="ru-RU" dirty="0" err="1"/>
              <a:t>întreruptă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la</a:t>
            </a:r>
            <a:r>
              <a:rPr lang="ru-RU" dirty="0"/>
              <a:t> </a:t>
            </a:r>
            <a:r>
              <a:rPr lang="ru-RU" dirty="0" err="1"/>
              <a:t>sine</a:t>
            </a:r>
            <a:endParaRPr lang="ru-RU" dirty="0" err="1">
              <a:cs typeface="Calibri" panose="020F0502020204030204"/>
            </a:endParaRPr>
          </a:p>
          <a:p>
            <a:pPr marL="0" indent="0">
              <a:buNone/>
            </a:pPr>
            <a:endParaRPr lang="ru-RU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0586" y="365125"/>
            <a:ext cx="10643212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None/>
            </a:pPr>
            <a:r>
              <a:rPr lang="ru-RU" sz="2000" b="1" dirty="0">
                <a:solidFill>
                  <a:srgbClr val="FFFFFF"/>
                </a:solidFill>
              </a:rPr>
              <a:t>           </a:t>
            </a:r>
            <a:r>
              <a:rPr lang="ru-RU" sz="3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Web Socket</a:t>
            </a:r>
            <a:endParaRPr lang="ru-RU" sz="3600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ru-RU" sz="2000" dirty="0" err="1">
                <a:solidFill>
                  <a:srgbClr val="FFFFFF"/>
                </a:solidFill>
              </a:rPr>
              <a:t>WebSocket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este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bidirecţional</a:t>
            </a:r>
            <a:r>
              <a:rPr lang="ru-RU" sz="2000" dirty="0">
                <a:solidFill>
                  <a:srgbClr val="FFFFFF"/>
                </a:solidFill>
              </a:rPr>
              <a:t>, </a:t>
            </a:r>
            <a:r>
              <a:rPr lang="ru-RU" sz="2000" dirty="0" err="1">
                <a:solidFill>
                  <a:srgbClr val="FFFFFF"/>
                </a:solidFill>
              </a:rPr>
              <a:t>un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protocol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full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duplex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care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este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utilizat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în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acelaşi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scenariu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comunicare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client-server</a:t>
            </a:r>
            <a:r>
              <a:rPr lang="ru-RU" sz="2000" dirty="0">
                <a:solidFill>
                  <a:srgbClr val="FFFFFF"/>
                </a:solidFill>
              </a:rPr>
              <a:t>, </a:t>
            </a:r>
            <a:r>
              <a:rPr lang="ru-RU" sz="2000" dirty="0" err="1">
                <a:solidFill>
                  <a:srgbClr val="FFFFFF"/>
                </a:solidFill>
              </a:rPr>
              <a:t>spre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deosebire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HTTP, </a:t>
            </a:r>
            <a:r>
              <a:rPr lang="ru-RU" sz="2000" dirty="0" err="1">
                <a:solidFill>
                  <a:srgbClr val="FFFFFF"/>
                </a:solidFill>
              </a:rPr>
              <a:t>începe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la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ws</a:t>
            </a:r>
            <a:r>
              <a:rPr lang="ru-RU" sz="2000" dirty="0">
                <a:solidFill>
                  <a:srgbClr val="FFFFFF"/>
                </a:solidFill>
              </a:rPr>
              <a:t>:// </a:t>
            </a:r>
            <a:r>
              <a:rPr lang="ru-RU" sz="2000" dirty="0" err="1">
                <a:solidFill>
                  <a:srgbClr val="FFFFFF"/>
                </a:solidFill>
              </a:rPr>
              <a:t>sau</a:t>
            </a:r>
            <a:r>
              <a:rPr lang="ru-RU" sz="2000" dirty="0">
                <a:solidFill>
                  <a:srgbClr val="FFFFFF"/>
                </a:solidFill>
              </a:rPr>
              <a:t> wss://. </a:t>
            </a:r>
            <a:r>
              <a:rPr lang="ru-RU" sz="2000" dirty="0" err="1">
                <a:solidFill>
                  <a:srgbClr val="FFFFFF"/>
                </a:solidFill>
              </a:rPr>
              <a:t>Este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un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protocol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cu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stare</a:t>
            </a:r>
            <a:r>
              <a:rPr lang="ru-RU" sz="2000" dirty="0">
                <a:solidFill>
                  <a:srgbClr val="FFFFFF"/>
                </a:solidFill>
              </a:rPr>
              <a:t>, </a:t>
            </a:r>
            <a:r>
              <a:rPr lang="ru-RU" sz="2000" dirty="0" err="1">
                <a:solidFill>
                  <a:srgbClr val="FFFFFF"/>
                </a:solidFill>
              </a:rPr>
              <a:t>ceea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înseamnă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conexiunea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dintre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client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şi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server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va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menţine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vie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până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când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va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fi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terminată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oricare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dintre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părţi</a:t>
            </a:r>
            <a:r>
              <a:rPr lang="ru-RU" sz="2000" dirty="0">
                <a:solidFill>
                  <a:srgbClr val="FFFFFF"/>
                </a:solidFill>
              </a:rPr>
              <a:t> (</a:t>
            </a:r>
            <a:r>
              <a:rPr lang="ru-RU" sz="2000" dirty="0" err="1">
                <a:solidFill>
                  <a:srgbClr val="FFFFFF"/>
                </a:solidFill>
              </a:rPr>
              <a:t>client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sau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server</a:t>
            </a:r>
            <a:r>
              <a:rPr lang="ru-RU" sz="2000" dirty="0">
                <a:solidFill>
                  <a:srgbClr val="FFFFFF"/>
                </a:solidFill>
              </a:rPr>
              <a:t>). </a:t>
            </a:r>
            <a:r>
              <a:rPr lang="ru-RU" sz="2000" dirty="0" err="1">
                <a:solidFill>
                  <a:srgbClr val="FFFFFF"/>
                </a:solidFill>
              </a:rPr>
              <a:t>După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închiderea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conexiunii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către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client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şi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server</a:t>
            </a:r>
            <a:r>
              <a:rPr lang="ru-RU" sz="2000" dirty="0">
                <a:solidFill>
                  <a:srgbClr val="FFFFFF"/>
                </a:solidFill>
              </a:rPr>
              <a:t>, </a:t>
            </a:r>
            <a:r>
              <a:rPr lang="ru-RU" sz="2000" dirty="0" err="1">
                <a:solidFill>
                  <a:srgbClr val="FFFFFF"/>
                </a:solidFill>
              </a:rPr>
              <a:t>conexiunea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este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încheiată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la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ambele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capete</a:t>
            </a:r>
            <a:r>
              <a:rPr lang="ru-RU" sz="2000" dirty="0">
                <a:solidFill>
                  <a:srgbClr val="FFFFFF"/>
                </a:solidFill>
              </a:rPr>
              <a:t>. </a:t>
            </a:r>
            <a:r>
              <a:rPr lang="ru-RU" sz="2000" dirty="0" err="1">
                <a:solidFill>
                  <a:srgbClr val="FFFFFF"/>
                </a:solidFill>
              </a:rPr>
              <a:t>Să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luăm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un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exemplu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comunicare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client-server</a:t>
            </a:r>
            <a:r>
              <a:rPr lang="ru-RU" sz="2000" dirty="0">
                <a:solidFill>
                  <a:srgbClr val="FFFFFF"/>
                </a:solidFill>
              </a:rPr>
              <a:t>, </a:t>
            </a:r>
            <a:r>
              <a:rPr lang="ru-RU" sz="2000" dirty="0" err="1">
                <a:solidFill>
                  <a:srgbClr val="FFFFFF"/>
                </a:solidFill>
              </a:rPr>
              <a:t>există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clientul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care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este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un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browser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web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şi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un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server</a:t>
            </a:r>
            <a:r>
              <a:rPr lang="ru-RU" sz="2000" dirty="0">
                <a:solidFill>
                  <a:srgbClr val="FFFFFF"/>
                </a:solidFill>
              </a:rPr>
              <a:t>, </a:t>
            </a:r>
            <a:r>
              <a:rPr lang="ru-RU" sz="2000" dirty="0" err="1">
                <a:solidFill>
                  <a:srgbClr val="FFFFFF"/>
                </a:solidFill>
              </a:rPr>
              <a:t>ori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câte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ori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iniţiem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conexiunea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între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client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şi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server</a:t>
            </a:r>
            <a:r>
              <a:rPr lang="ru-RU" sz="2000" dirty="0">
                <a:solidFill>
                  <a:srgbClr val="FFFFFF"/>
                </a:solidFill>
              </a:rPr>
              <a:t>, </a:t>
            </a:r>
            <a:r>
              <a:rPr lang="ru-RU" sz="2000" dirty="0" err="1">
                <a:solidFill>
                  <a:srgbClr val="FFFFFF"/>
                </a:solidFill>
              </a:rPr>
              <a:t>client-server</a:t>
            </a:r>
            <a:r>
              <a:rPr lang="ru-RU" sz="2000" dirty="0">
                <a:solidFill>
                  <a:srgbClr val="FFFFFF"/>
                </a:solidFill>
              </a:rPr>
              <a:t> a </a:t>
            </a:r>
            <a:r>
              <a:rPr lang="ru-RU" sz="2000" dirty="0" err="1">
                <a:solidFill>
                  <a:srgbClr val="FFFFFF"/>
                </a:solidFill>
              </a:rPr>
              <a:t>făcut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strângerea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mână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şi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decide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creeze</a:t>
            </a:r>
            <a:r>
              <a:rPr lang="ru-RU" sz="2000" dirty="0">
                <a:solidFill>
                  <a:srgbClr val="FFFFFF"/>
                </a:solidFill>
              </a:rPr>
              <a:t> o </a:t>
            </a:r>
            <a:r>
              <a:rPr lang="ru-RU" sz="2000" dirty="0" err="1">
                <a:solidFill>
                  <a:srgbClr val="FFFFFF"/>
                </a:solidFill>
              </a:rPr>
              <a:t>nouă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conexiune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şi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această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conexiune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va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rămâne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în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viaţă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până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când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va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fi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reziliat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oricare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dintre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ei</a:t>
            </a:r>
            <a:r>
              <a:rPr lang="ru-RU" sz="2000" dirty="0">
                <a:solidFill>
                  <a:srgbClr val="FFFFFF"/>
                </a:solidFill>
              </a:rPr>
              <a:t>. </a:t>
            </a:r>
            <a:r>
              <a:rPr lang="ru-RU" sz="2000" dirty="0" err="1">
                <a:solidFill>
                  <a:srgbClr val="FFFFFF"/>
                </a:solidFill>
              </a:rPr>
              <a:t>Când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conexiunea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este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stabilită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şi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este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live</a:t>
            </a:r>
            <a:r>
              <a:rPr lang="ru-RU" sz="2000" dirty="0">
                <a:solidFill>
                  <a:srgbClr val="FFFFFF"/>
                </a:solidFill>
              </a:rPr>
              <a:t>, </a:t>
            </a:r>
            <a:r>
              <a:rPr lang="ru-RU" sz="2000" dirty="0" err="1">
                <a:solidFill>
                  <a:srgbClr val="FFFFFF"/>
                </a:solidFill>
              </a:rPr>
              <a:t>comunicarea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are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loc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folosind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acelaşi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canal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de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conexiune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până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când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este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terminată</a:t>
            </a:r>
            <a:r>
              <a:rPr lang="ru-RU" sz="2000" dirty="0">
                <a:solidFill>
                  <a:srgbClr val="FFFFFF"/>
                </a:solidFill>
              </a:rPr>
              <a:t>.</a:t>
            </a:r>
            <a:endParaRPr lang="ru-RU" sz="2000" dirty="0">
              <a:solidFill>
                <a:srgbClr val="FFFFFF"/>
              </a:solidFill>
              <a:cs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u-RU" sz="6000">
                <a:solidFill>
                  <a:schemeClr val="bg1"/>
                </a:solidFill>
                <a:cs typeface="Calibri Light" panose="020F0302020204030204"/>
              </a:rPr>
              <a:t>Unde poate fi utilizat web-socket-ul</a:t>
            </a:r>
            <a:endParaRPr lang="ru-RU" sz="6000">
              <a:solidFill>
                <a:schemeClr val="bg1"/>
              </a:solidFill>
            </a:endParaRPr>
          </a:p>
        </p:txBody>
      </p:sp>
      <p:graphicFrame>
        <p:nvGraphicFramePr>
          <p:cNvPr id="5" name="Объект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4510</Words>
  <Application>WPS Presentation</Application>
  <PresentationFormat>Широкоэкранный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Times New Roman</vt:lpstr>
      <vt:lpstr>Microsoft YaHei</vt:lpstr>
      <vt:lpstr>Arial Unicode MS</vt:lpstr>
      <vt:lpstr>Calibri Light</vt:lpstr>
      <vt:lpstr>Calibri</vt:lpstr>
      <vt:lpstr>Тема Office</vt:lpstr>
      <vt:lpstr>Explicarea concepției de web-socket</vt:lpstr>
      <vt:lpstr>About me</vt:lpstr>
      <vt:lpstr>Cuprins</vt:lpstr>
      <vt:lpstr>Introducere</vt:lpstr>
      <vt:lpstr>Idea de WebSocket</vt:lpstr>
      <vt:lpstr>Cum a apărut web-socket</vt:lpstr>
      <vt:lpstr>Ce este web socket-ul și cum este diferit de HTTP</vt:lpstr>
      <vt:lpstr>PowerPoint 演示文稿</vt:lpstr>
      <vt:lpstr>Unde poate fi utilizat web-socket-ul</vt:lpstr>
      <vt:lpstr>       Unde nu trebuie utilizat web-socket-ul</vt:lpstr>
      <vt:lpstr>Diferențele dintre HTTP și WebSocket Connection:</vt:lpstr>
      <vt:lpstr>Semnificația UDP și TCP</vt:lpstr>
      <vt:lpstr>Concluzia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gast7</cp:lastModifiedBy>
  <cp:revision>74</cp:revision>
  <dcterms:created xsi:type="dcterms:W3CDTF">2022-05-23T09:32:00Z</dcterms:created>
  <dcterms:modified xsi:type="dcterms:W3CDTF">2022-05-23T11:10:41Z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F06AC516307A40D38D733BB3C3D054B0</vt:lpwstr>
  </property>
  <property fmtid="{D5CDD505-2E9C-101B-9397-08002B2CF9AE}" pid="3" name="KSOProductBuildVer">
    <vt:lpwstr>1033-11.2.0.10451</vt:lpwstr>
  </property>
</Properties>
</file>