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90" r:id="rId4"/>
    <p:sldId id="257" r:id="rId5"/>
    <p:sldId id="260" r:id="rId6"/>
    <p:sldId id="291" r:id="rId7"/>
    <p:sldId id="301" r:id="rId8"/>
    <p:sldId id="292" r:id="rId9"/>
    <p:sldId id="293" r:id="rId10"/>
    <p:sldId id="294" r:id="rId11"/>
    <p:sldId id="295" r:id="rId12"/>
    <p:sldId id="296" r:id="rId13"/>
    <p:sldId id="297" r:id="rId14"/>
    <p:sldId id="298" r:id="rId15"/>
    <p:sldId id="299" r:id="rId16"/>
    <p:sldId id="300" r:id="rId17"/>
    <p:sldId id="303" r:id="rId18"/>
    <p:sldId id="302" r:id="rId19"/>
    <p:sldId id="306" r:id="rId20"/>
    <p:sldId id="304" r:id="rId21"/>
    <p:sldId id="305" r:id="rId22"/>
    <p:sldId id="308" r:id="rId23"/>
    <p:sldId id="307" r:id="rId24"/>
    <p:sldId id="30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4660"/>
  </p:normalViewPr>
  <p:slideViewPr>
    <p:cSldViewPr snapToGrid="0">
      <p:cViewPr varScale="1">
        <p:scale>
          <a:sx n="84" d="100"/>
          <a:sy n="84" d="100"/>
        </p:scale>
        <p:origin x="8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48B362-FCCC-418B-82E4-3A8BB4C4ECC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259789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8B362-FCCC-418B-82E4-3A8BB4C4ECC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275759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8B362-FCCC-418B-82E4-3A8BB4C4ECC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281207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8B362-FCCC-418B-82E4-3A8BB4C4ECC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205890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48B362-FCCC-418B-82E4-3A8BB4C4ECCA}"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188352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48B362-FCCC-418B-82E4-3A8BB4C4ECC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345202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48B362-FCCC-418B-82E4-3A8BB4C4ECCA}"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318598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48B362-FCCC-418B-82E4-3A8BB4C4ECCA}"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146553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8B362-FCCC-418B-82E4-3A8BB4C4ECCA}"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188108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48B362-FCCC-418B-82E4-3A8BB4C4ECC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292314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48B362-FCCC-418B-82E4-3A8BB4C4ECCA}"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267852-B713-4B28-AD2A-A017731382A2}" type="slidenum">
              <a:rPr lang="en-IN" smtClean="0"/>
              <a:t>‹#›</a:t>
            </a:fld>
            <a:endParaRPr lang="en-IN"/>
          </a:p>
        </p:txBody>
      </p:sp>
    </p:spTree>
    <p:extLst>
      <p:ext uri="{BB962C8B-B14F-4D97-AF65-F5344CB8AC3E}">
        <p14:creationId xmlns:p14="http://schemas.microsoft.com/office/powerpoint/2010/main" val="357457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8B362-FCCC-418B-82E4-3A8BB4C4ECCA}" type="datetimeFigureOut">
              <a:rPr lang="en-IN" smtClean="0"/>
              <a:t>08-05-2023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67852-B713-4B28-AD2A-A017731382A2}" type="slidenum">
              <a:rPr lang="en-IN" smtClean="0"/>
              <a:t>‹#›</a:t>
            </a:fld>
            <a:endParaRPr lang="en-IN"/>
          </a:p>
        </p:txBody>
      </p:sp>
    </p:spTree>
    <p:extLst>
      <p:ext uri="{BB962C8B-B14F-4D97-AF65-F5344CB8AC3E}">
        <p14:creationId xmlns:p14="http://schemas.microsoft.com/office/powerpoint/2010/main" val="359223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A5E9-3BAA-4505-9132-42DA39797596}"/>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HASHING</a:t>
            </a:r>
          </a:p>
        </p:txBody>
      </p:sp>
      <p:sp>
        <p:nvSpPr>
          <p:cNvPr id="3" name="Subtitle 2">
            <a:extLst>
              <a:ext uri="{FF2B5EF4-FFF2-40B4-BE49-F238E27FC236}">
                <a16:creationId xmlns:a16="http://schemas.microsoft.com/office/drawing/2014/main" id="{4403504C-EFD0-45F2-8BF4-252083B89A53}"/>
              </a:ext>
            </a:extLst>
          </p:cNvPr>
          <p:cNvSpPr>
            <a:spLocks noGrp="1"/>
          </p:cNvSpPr>
          <p:nvPr>
            <p:ph type="subTitle" idx="1"/>
          </p:nvPr>
        </p:nvSpPr>
        <p:spPr/>
        <p:txBody>
          <a:bodyPr>
            <a:normAutofit/>
          </a:bodyPr>
          <a:lstStyle/>
          <a:p>
            <a:r>
              <a:rPr lang="en-IN" dirty="0">
                <a:latin typeface="Times New Roman" panose="02020603050405020304" pitchFamily="18" charset="0"/>
                <a:cs typeface="Times New Roman" panose="02020603050405020304" pitchFamily="18" charset="0"/>
              </a:rPr>
              <a:t>Hashing Techniques, Collision resolution</a:t>
            </a:r>
          </a:p>
        </p:txBody>
      </p:sp>
    </p:spTree>
    <p:extLst>
      <p:ext uri="{BB962C8B-B14F-4D97-AF65-F5344CB8AC3E}">
        <p14:creationId xmlns:p14="http://schemas.microsoft.com/office/powerpoint/2010/main" val="96152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6E7B-54F2-46FA-8BE0-3AD6327A59C7}"/>
              </a:ext>
            </a:extLst>
          </p:cNvPr>
          <p:cNvSpPr>
            <a:spLocks noGrp="1"/>
          </p:cNvSpPr>
          <p:nvPr>
            <p:ph type="title"/>
          </p:nvPr>
        </p:nvSpPr>
        <p:spPr>
          <a:xfrm>
            <a:off x="628650" y="-119783"/>
            <a:ext cx="78867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Multiplication Method</a:t>
            </a:r>
          </a:p>
        </p:txBody>
      </p:sp>
      <p:sp>
        <p:nvSpPr>
          <p:cNvPr id="3" name="Content Placeholder 2">
            <a:extLst>
              <a:ext uri="{FF2B5EF4-FFF2-40B4-BE49-F238E27FC236}">
                <a16:creationId xmlns:a16="http://schemas.microsoft.com/office/drawing/2014/main" id="{623F9358-FFF8-4E94-815C-5F2BC92953B9}"/>
              </a:ext>
            </a:extLst>
          </p:cNvPr>
          <p:cNvSpPr>
            <a:spLocks noGrp="1"/>
          </p:cNvSpPr>
          <p:nvPr>
            <p:ph idx="1"/>
          </p:nvPr>
        </p:nvSpPr>
        <p:spPr>
          <a:xfrm>
            <a:off x="628650" y="1253330"/>
            <a:ext cx="7886700" cy="4745687"/>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The steps involved in the multiplication method can be given as below:</a:t>
            </a: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Step 1: Choose a constant A such that 0 &lt; A &lt; 1. </a:t>
            </a:r>
          </a:p>
          <a:p>
            <a:pPr marL="0" indent="0">
              <a:buNone/>
            </a:pPr>
            <a:r>
              <a:rPr lang="en-IN" dirty="0">
                <a:latin typeface="Times New Roman" panose="02020603050405020304" pitchFamily="18" charset="0"/>
                <a:cs typeface="Times New Roman" panose="02020603050405020304" pitchFamily="18" charset="0"/>
              </a:rPr>
              <a:t>Step 2: Multiply the key k by A </a:t>
            </a:r>
          </a:p>
          <a:p>
            <a:pPr marL="0" indent="0">
              <a:buNone/>
            </a:pPr>
            <a:r>
              <a:rPr lang="en-IN" dirty="0">
                <a:latin typeface="Times New Roman" panose="02020603050405020304" pitchFamily="18" charset="0"/>
                <a:cs typeface="Times New Roman" panose="02020603050405020304" pitchFamily="18" charset="0"/>
              </a:rPr>
              <a:t>Step 3: Extract the fractional part of kA </a:t>
            </a:r>
          </a:p>
          <a:p>
            <a:pPr marL="0" indent="0">
              <a:buNone/>
            </a:pPr>
            <a:r>
              <a:rPr lang="en-IN" dirty="0">
                <a:latin typeface="Times New Roman" panose="02020603050405020304" pitchFamily="18" charset="0"/>
                <a:cs typeface="Times New Roman" panose="02020603050405020304" pitchFamily="18" charset="0"/>
              </a:rPr>
              <a:t>Step 4: Multiply the result of Step 3 by m and take the floor.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Hence, the hash function can be given as,</a:t>
            </a:r>
          </a:p>
          <a:p>
            <a:pPr marL="0" indent="0">
              <a:buNone/>
            </a:pPr>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h</a:t>
            </a:r>
            <a:r>
              <a:rPr lang="en-IN" dirty="0">
                <a:latin typeface="Times New Roman" panose="02020603050405020304" pitchFamily="18" charset="0"/>
                <a:cs typeface="Times New Roman" panose="02020603050405020304" pitchFamily="18" charset="0"/>
              </a:rPr>
              <a:t> (x) = └ m ( k × A mod 1) ┘</a:t>
            </a:r>
          </a:p>
          <a:p>
            <a:pPr marL="0" indent="0">
              <a:buNone/>
            </a:pPr>
            <a:r>
              <a:rPr lang="en-IN" dirty="0">
                <a:latin typeface="Times New Roman" panose="02020603050405020304" pitchFamily="18" charset="0"/>
                <a:cs typeface="Times New Roman" panose="02020603050405020304" pitchFamily="18" charset="0"/>
              </a:rPr>
              <a:t>where, k × A mod 1 gives the fractional part of k × A and m is the total number of indices in the hash table.</a:t>
            </a:r>
          </a:p>
        </p:txBody>
      </p:sp>
    </p:spTree>
    <p:extLst>
      <p:ext uri="{BB962C8B-B14F-4D97-AF65-F5344CB8AC3E}">
        <p14:creationId xmlns:p14="http://schemas.microsoft.com/office/powerpoint/2010/main" val="406184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273FE-A8E5-4D60-BA7B-521528DBA75D}"/>
              </a:ext>
            </a:extLst>
          </p:cNvPr>
          <p:cNvSpPr>
            <a:spLocks noGrp="1"/>
          </p:cNvSpPr>
          <p:nvPr>
            <p:ph idx="1"/>
          </p:nvPr>
        </p:nvSpPr>
        <p:spPr>
          <a:xfrm>
            <a:off x="767196" y="1423844"/>
            <a:ext cx="78867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Example: Given a hash table of size 1000, map the key 12345 to an appropriate location in the hash table</a:t>
            </a:r>
          </a:p>
          <a:p>
            <a:pPr marL="0" indent="0">
              <a:buNone/>
            </a:pPr>
            <a:r>
              <a:rPr lang="en-IN" sz="2400" dirty="0">
                <a:latin typeface="Times New Roman" panose="02020603050405020304" pitchFamily="18" charset="0"/>
                <a:cs typeface="Times New Roman" panose="02020603050405020304" pitchFamily="18" charset="0"/>
              </a:rPr>
              <a:t>We will use A = 0.618033, m = 1000 and k = 12345</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(12345) = └ 1000 ( 12345 × 0.618033 mod 1 ) ┘</a:t>
            </a:r>
          </a:p>
          <a:p>
            <a:pPr marL="0" indent="0">
              <a:buNone/>
            </a:pPr>
            <a:r>
              <a:rPr lang="en-IN" sz="2400" dirty="0">
                <a:latin typeface="Times New Roman" panose="02020603050405020304" pitchFamily="18" charset="0"/>
                <a:cs typeface="Times New Roman" panose="02020603050405020304" pitchFamily="18" charset="0"/>
              </a:rPr>
              <a:t>	= └ 1000 ( 7629.617385 mod 1 ) ┘</a:t>
            </a:r>
          </a:p>
          <a:p>
            <a:pPr marL="0" indent="0">
              <a:buNone/>
            </a:pPr>
            <a:r>
              <a:rPr lang="en-IN" sz="2400" dirty="0">
                <a:latin typeface="Times New Roman" panose="02020603050405020304" pitchFamily="18" charset="0"/>
                <a:cs typeface="Times New Roman" panose="02020603050405020304" pitchFamily="18" charset="0"/>
              </a:rPr>
              <a:t>	= └ 1000 ( 0.617385) ┘</a:t>
            </a:r>
          </a:p>
          <a:p>
            <a:pPr marL="0" indent="0">
              <a:buNone/>
            </a:pPr>
            <a:r>
              <a:rPr lang="en-IN" sz="2400" dirty="0">
                <a:latin typeface="Times New Roman" panose="02020603050405020304" pitchFamily="18" charset="0"/>
                <a:cs typeface="Times New Roman" panose="02020603050405020304" pitchFamily="18" charset="0"/>
              </a:rPr>
              <a:t>	= 617.385</a:t>
            </a:r>
          </a:p>
          <a:p>
            <a:pPr marL="0" indent="0">
              <a:buNone/>
            </a:pPr>
            <a:r>
              <a:rPr lang="en-IN" sz="2400" dirty="0">
                <a:latin typeface="Times New Roman" panose="02020603050405020304" pitchFamily="18" charset="0"/>
                <a:cs typeface="Times New Roman" panose="02020603050405020304" pitchFamily="18" charset="0"/>
              </a:rPr>
              <a:t>	= 617</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72B8871-0B2F-4856-AAE2-3686EFA1333C}"/>
              </a:ext>
            </a:extLst>
          </p:cNvPr>
          <p:cNvSpPr txBox="1">
            <a:spLocks/>
          </p:cNvSpPr>
          <p:nvPr/>
        </p:nvSpPr>
        <p:spPr>
          <a:xfrm>
            <a:off x="628650" y="-11978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a:latin typeface="Times New Roman" panose="02020603050405020304" pitchFamily="18" charset="0"/>
                <a:cs typeface="Times New Roman" panose="02020603050405020304" pitchFamily="18" charset="0"/>
              </a:rPr>
              <a:t>Multiplication Method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48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87AA-10BC-4885-A16B-4C6B7597D765}"/>
              </a:ext>
            </a:extLst>
          </p:cNvPr>
          <p:cNvSpPr>
            <a:spLocks noGrp="1"/>
          </p:cNvSpPr>
          <p:nvPr>
            <p:ph type="title"/>
          </p:nvPr>
        </p:nvSpPr>
        <p:spPr>
          <a:xfrm>
            <a:off x="628650" y="93807"/>
            <a:ext cx="78867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Mid Square Method</a:t>
            </a:r>
            <a:endParaRPr lang="en-IN" sz="4000" dirty="0"/>
          </a:p>
        </p:txBody>
      </p:sp>
      <p:sp>
        <p:nvSpPr>
          <p:cNvPr id="3" name="Content Placeholder 2">
            <a:extLst>
              <a:ext uri="{FF2B5EF4-FFF2-40B4-BE49-F238E27FC236}">
                <a16:creationId xmlns:a16="http://schemas.microsoft.com/office/drawing/2014/main" id="{87D933AD-1E9C-403F-B607-D08397395051}"/>
              </a:ext>
            </a:extLst>
          </p:cNvPr>
          <p:cNvSpPr>
            <a:spLocks noGrp="1"/>
          </p:cNvSpPr>
          <p:nvPr>
            <p:ph idx="1"/>
          </p:nvPr>
        </p:nvSpPr>
        <p:spPr>
          <a:xfrm>
            <a:off x="628650" y="1419370"/>
            <a:ext cx="8127423" cy="4351338"/>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Mid square method is a good hash function which works in two steps.</a:t>
            </a:r>
          </a:p>
          <a:p>
            <a:pPr marL="0" indent="0">
              <a:buNone/>
            </a:pPr>
            <a:r>
              <a:rPr lang="en-IN" sz="2200" dirty="0">
                <a:latin typeface="Times New Roman" panose="02020603050405020304" pitchFamily="18" charset="0"/>
                <a:cs typeface="Times New Roman" panose="02020603050405020304" pitchFamily="18" charset="0"/>
              </a:rPr>
              <a:t>Step 1: Square the value of the key. That is, find k</a:t>
            </a:r>
            <a:r>
              <a:rPr lang="en-IN" sz="2200" baseline="30000" dirty="0">
                <a:latin typeface="Times New Roman" panose="02020603050405020304" pitchFamily="18" charset="0"/>
                <a:cs typeface="Times New Roman" panose="02020603050405020304" pitchFamily="18" charset="0"/>
              </a:rPr>
              <a:t>2</a:t>
            </a:r>
          </a:p>
          <a:p>
            <a:pPr marL="0" indent="0">
              <a:buNone/>
            </a:pPr>
            <a:r>
              <a:rPr lang="en-IN" sz="2200" dirty="0">
                <a:latin typeface="Times New Roman" panose="02020603050405020304" pitchFamily="18" charset="0"/>
                <a:cs typeface="Times New Roman" panose="02020603050405020304" pitchFamily="18" charset="0"/>
              </a:rPr>
              <a:t>Step 2: Extract the middle r bits of the result obtained in Step 1.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Example: Calculate the hash value for keys 1234 and 5642 using the mid square method. The hash table has 100 memory locations.</a:t>
            </a:r>
          </a:p>
          <a:p>
            <a:r>
              <a:rPr lang="en-IN" sz="2200" dirty="0">
                <a:latin typeface="Times New Roman" panose="02020603050405020304" pitchFamily="18" charset="0"/>
                <a:cs typeface="Times New Roman" panose="02020603050405020304" pitchFamily="18" charset="0"/>
              </a:rPr>
              <a:t>Note the hash table has 100 memory locations whose indices vary from 0-99. this means, only two digits are needed to map the key to a location in the hash table, so r = 2.</a:t>
            </a:r>
          </a:p>
          <a:p>
            <a:r>
              <a:rPr lang="en-IN" sz="2200" dirty="0">
                <a:latin typeface="Times New Roman" panose="02020603050405020304" pitchFamily="18" charset="0"/>
                <a:cs typeface="Times New Roman" panose="02020603050405020304" pitchFamily="18" charset="0"/>
              </a:rPr>
              <a:t>When k = 1234, k</a:t>
            </a:r>
            <a:r>
              <a:rPr lang="en-IN" sz="2200" baseline="30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 1522756, </a:t>
            </a:r>
            <a:r>
              <a:rPr lang="en-IN" sz="2200" b="1" i="1" dirty="0">
                <a:latin typeface="Times New Roman" panose="02020603050405020304" pitchFamily="18" charset="0"/>
                <a:cs typeface="Times New Roman" panose="02020603050405020304" pitchFamily="18" charset="0"/>
              </a:rPr>
              <a:t>h</a:t>
            </a:r>
            <a:r>
              <a:rPr lang="en-IN" sz="2200" dirty="0">
                <a:latin typeface="Times New Roman" panose="02020603050405020304" pitchFamily="18" charset="0"/>
                <a:cs typeface="Times New Roman" panose="02020603050405020304" pitchFamily="18" charset="0"/>
              </a:rPr>
              <a:t> (k) = 22 </a:t>
            </a:r>
          </a:p>
          <a:p>
            <a:r>
              <a:rPr lang="en-IN" sz="2200" dirty="0">
                <a:latin typeface="Times New Roman" panose="02020603050405020304" pitchFamily="18" charset="0"/>
                <a:cs typeface="Times New Roman" panose="02020603050405020304" pitchFamily="18" charset="0"/>
              </a:rPr>
              <a:t>When k = 5642, k</a:t>
            </a:r>
            <a:r>
              <a:rPr lang="en-IN" sz="2200" baseline="30000" dirty="0">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 = 31832164, </a:t>
            </a:r>
            <a:r>
              <a:rPr lang="en-IN" sz="2200" b="1" i="1" dirty="0">
                <a:latin typeface="Times New Roman" panose="02020603050405020304" pitchFamily="18" charset="0"/>
                <a:cs typeface="Times New Roman" panose="02020603050405020304" pitchFamily="18" charset="0"/>
              </a:rPr>
              <a:t>h</a:t>
            </a:r>
            <a:r>
              <a:rPr lang="en-IN" sz="2200" dirty="0">
                <a:latin typeface="Times New Roman" panose="02020603050405020304" pitchFamily="18" charset="0"/>
                <a:cs typeface="Times New Roman" panose="02020603050405020304" pitchFamily="18" charset="0"/>
              </a:rPr>
              <a:t> (k) = 32</a:t>
            </a:r>
          </a:p>
        </p:txBody>
      </p:sp>
    </p:spTree>
    <p:extLst>
      <p:ext uri="{BB962C8B-B14F-4D97-AF65-F5344CB8AC3E}">
        <p14:creationId xmlns:p14="http://schemas.microsoft.com/office/powerpoint/2010/main" val="381260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F83F-E127-41A9-9D43-46EEE330BDC8}"/>
              </a:ext>
            </a:extLst>
          </p:cNvPr>
          <p:cNvSpPr>
            <a:spLocks noGrp="1"/>
          </p:cNvSpPr>
          <p:nvPr>
            <p:ph type="title"/>
          </p:nvPr>
        </p:nvSpPr>
        <p:spPr>
          <a:xfrm>
            <a:off x="628650" y="0"/>
            <a:ext cx="78867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Folding Method</a:t>
            </a:r>
          </a:p>
        </p:txBody>
      </p:sp>
      <p:sp>
        <p:nvSpPr>
          <p:cNvPr id="3" name="Content Placeholder 2">
            <a:extLst>
              <a:ext uri="{FF2B5EF4-FFF2-40B4-BE49-F238E27FC236}">
                <a16:creationId xmlns:a16="http://schemas.microsoft.com/office/drawing/2014/main" id="{BEA4035A-5F90-4B0F-80B6-BF2CDFE9C0F4}"/>
              </a:ext>
            </a:extLst>
          </p:cNvPr>
          <p:cNvSpPr>
            <a:spLocks noGrp="1"/>
          </p:cNvSpPr>
          <p:nvPr>
            <p:ph idx="1"/>
          </p:nvPr>
        </p:nvSpPr>
        <p:spPr>
          <a:xfrm>
            <a:off x="628650" y="1325563"/>
            <a:ext cx="7886700" cy="4351338"/>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The folding method works in two steps.</a:t>
            </a:r>
          </a:p>
          <a:p>
            <a:pPr marL="0" indent="0" algn="just">
              <a:buNone/>
            </a:pPr>
            <a:r>
              <a:rPr lang="en-IN" sz="2400" dirty="0">
                <a:latin typeface="Times New Roman" panose="02020603050405020304" pitchFamily="18" charset="0"/>
                <a:cs typeface="Times New Roman" panose="02020603050405020304" pitchFamily="18" charset="0"/>
              </a:rPr>
              <a:t>Step 1: Divide the key value into a number of parts. That is divide k into parts, k1, k2, …, </a:t>
            </a:r>
            <a:r>
              <a:rPr lang="en-IN" sz="2400" dirty="0" err="1">
                <a:latin typeface="Times New Roman" panose="02020603050405020304" pitchFamily="18" charset="0"/>
                <a:cs typeface="Times New Roman" panose="02020603050405020304" pitchFamily="18" charset="0"/>
              </a:rPr>
              <a:t>kn</a:t>
            </a:r>
            <a:r>
              <a:rPr lang="en-IN" sz="2400" dirty="0">
                <a:latin typeface="Times New Roman" panose="02020603050405020304" pitchFamily="18" charset="0"/>
                <a:cs typeface="Times New Roman" panose="02020603050405020304" pitchFamily="18" charset="0"/>
              </a:rPr>
              <a:t>, where each part has the same number of digits except the last part which may have lesser digits than the other parts.</a:t>
            </a:r>
          </a:p>
          <a:p>
            <a:pPr marL="0" indent="0" algn="just">
              <a:buNone/>
            </a:pPr>
            <a:r>
              <a:rPr lang="en-IN" sz="2400" dirty="0">
                <a:latin typeface="Times New Roman" panose="02020603050405020304" pitchFamily="18" charset="0"/>
                <a:cs typeface="Times New Roman" panose="02020603050405020304" pitchFamily="18" charset="0"/>
              </a:rPr>
              <a:t>Step 2: Add the individual parts. That is obtain the sum of k1 + k2 + .. + kn. Hash value is produced by ignoring the last carry, if any. </a:t>
            </a:r>
          </a:p>
        </p:txBody>
      </p:sp>
      <p:graphicFrame>
        <p:nvGraphicFramePr>
          <p:cNvPr id="4" name="Group 3">
            <a:extLst>
              <a:ext uri="{FF2B5EF4-FFF2-40B4-BE49-F238E27FC236}">
                <a16:creationId xmlns:a16="http://schemas.microsoft.com/office/drawing/2014/main" id="{BB58485B-A745-45BB-80FD-F6857AEDC969}"/>
              </a:ext>
            </a:extLst>
          </p:cNvPr>
          <p:cNvGraphicFramePr>
            <a:graphicFrameLocks/>
          </p:cNvGraphicFramePr>
          <p:nvPr>
            <p:extLst>
              <p:ext uri="{D42A27DB-BD31-4B8C-83A1-F6EECF244321}">
                <p14:modId xmlns:p14="http://schemas.microsoft.com/office/powerpoint/2010/main" val="1986630306"/>
              </p:ext>
            </p:extLst>
          </p:nvPr>
        </p:nvGraphicFramePr>
        <p:xfrm>
          <a:off x="628651" y="4585019"/>
          <a:ext cx="8030443" cy="1701120"/>
        </p:xfrm>
        <a:graphic>
          <a:graphicData uri="http://schemas.openxmlformats.org/drawingml/2006/table">
            <a:tbl>
              <a:tblPr>
                <a:tableStyleId>{616DA210-FB5B-4158-B5E0-FEB733F419BA}</a:tableStyleId>
              </a:tblPr>
              <a:tblGrid>
                <a:gridCol w="1685058">
                  <a:extLst>
                    <a:ext uri="{9D8B030D-6E8A-4147-A177-3AD203B41FA5}">
                      <a16:colId xmlns:a16="http://schemas.microsoft.com/office/drawing/2014/main" val="610619522"/>
                    </a:ext>
                  </a:extLst>
                </a:gridCol>
                <a:gridCol w="2895600">
                  <a:extLst>
                    <a:ext uri="{9D8B030D-6E8A-4147-A177-3AD203B41FA5}">
                      <a16:colId xmlns:a16="http://schemas.microsoft.com/office/drawing/2014/main" val="1407260640"/>
                    </a:ext>
                  </a:extLst>
                </a:gridCol>
                <a:gridCol w="1773382">
                  <a:extLst>
                    <a:ext uri="{9D8B030D-6E8A-4147-A177-3AD203B41FA5}">
                      <a16:colId xmlns:a16="http://schemas.microsoft.com/office/drawing/2014/main" val="3892669377"/>
                    </a:ext>
                  </a:extLst>
                </a:gridCol>
                <a:gridCol w="1676403">
                  <a:extLst>
                    <a:ext uri="{9D8B030D-6E8A-4147-A177-3AD203B41FA5}">
                      <a16:colId xmlns:a16="http://schemas.microsoft.com/office/drawing/2014/main" val="2467316558"/>
                    </a:ext>
                  </a:extLst>
                </a:gridCol>
              </a:tblGrid>
              <a:tr h="34671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b="1" u="none" strike="noStrike" cap="none" normalizeH="0" baseline="0">
                          <a:ln>
                            <a:noFill/>
                          </a:ln>
                          <a:effectLst/>
                          <a:latin typeface="Times New Roman" panose="02020603050405020304" pitchFamily="18" charset="0"/>
                          <a:cs typeface="Times New Roman" panose="02020603050405020304" pitchFamily="18" charset="0"/>
                        </a:rPr>
                        <a:t>Key</a:t>
                      </a:r>
                      <a:endPar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u="none" strike="noStrike" cap="none" normalizeH="0" baseline="0">
                          <a:ln>
                            <a:noFill/>
                          </a:ln>
                          <a:effectLst/>
                          <a:latin typeface="Times New Roman" panose="02020603050405020304" pitchFamily="18" charset="0"/>
                          <a:cs typeface="Times New Roman" panose="02020603050405020304" pitchFamily="18" charset="0"/>
                        </a:rPr>
                        <a:t>5678</a:t>
                      </a:r>
                      <a:endPar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u="none" strike="noStrike" cap="none" normalizeH="0" baseline="0">
                          <a:ln>
                            <a:noFill/>
                          </a:ln>
                          <a:effectLst/>
                          <a:latin typeface="Times New Roman" panose="02020603050405020304" pitchFamily="18" charset="0"/>
                          <a:cs typeface="Times New Roman" panose="02020603050405020304" pitchFamily="18" charset="0"/>
                        </a:rPr>
                        <a:t>321</a:t>
                      </a:r>
                      <a:endPar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b="1" u="none" strike="noStrike" cap="none" normalizeH="0" baseline="0" dirty="0">
                          <a:ln>
                            <a:noFill/>
                          </a:ln>
                          <a:effectLst/>
                          <a:latin typeface="Times New Roman" panose="02020603050405020304" pitchFamily="18" charset="0"/>
                          <a:cs typeface="Times New Roman" panose="02020603050405020304" pitchFamily="18" charset="0"/>
                        </a:rPr>
                        <a:t>34567</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2448015876"/>
                  </a:ext>
                </a:extLst>
              </a:tr>
              <a:tr h="34671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Parts</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56 and 78</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32 and 1</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34, 56 and 7</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4053164967"/>
                  </a:ext>
                </a:extLst>
              </a:tr>
              <a:tr h="34671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Sum</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134</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33</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97</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1408843013"/>
                  </a:ext>
                </a:extLst>
              </a:tr>
              <a:tr h="512400">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Hashed Value</a:t>
                      </a:r>
                      <a:endParaRPr kumimoji="0" lang="en-US" altLang="en-US" sz="2000" b="1" i="0" u="none" strike="noStrike" cap="none" normalizeH="0" baseline="0" dirty="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34 (ignore the last carry)</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Times New Roman" panose="02020603050405020304" pitchFamily="18" charset="0"/>
                          <a:cs typeface="Times New Roman" panose="02020603050405020304" pitchFamily="18" charset="0"/>
                        </a:rPr>
                        <a:t>33</a:t>
                      </a:r>
                      <a:endParaRPr kumimoji="0" lang="en-US" altLang="en-US" sz="2000" b="1" i="0" u="none" strike="noStrike" cap="none" normalizeH="0" baseline="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Times New Roman" panose="02020603050405020304" pitchFamily="18" charset="0"/>
                          <a:cs typeface="Times New Roman" panose="02020603050405020304" pitchFamily="18" charset="0"/>
                        </a:rPr>
                        <a:t>97</a:t>
                      </a:r>
                      <a:endParaRPr kumimoji="0" lang="en-US" altLang="en-US" sz="2000" b="1" i="0" u="none" strike="noStrike" cap="none" normalizeH="0" baseline="0" dirty="0">
                        <a:ln>
                          <a:noFill/>
                        </a:ln>
                        <a:solidFill>
                          <a:srgbClr val="CC3300"/>
                        </a:solidFill>
                        <a:effectLst/>
                        <a:latin typeface="Times New Roman" panose="02020603050405020304" pitchFamily="18" charset="0"/>
                        <a:cs typeface="Times New Roman" panose="02020603050405020304" pitchFamily="18" charset="0"/>
                      </a:endParaRPr>
                    </a:p>
                  </a:txBody>
                  <a:tcPr anchor="ctr" horzOverflow="overflow"/>
                </a:tc>
                <a:extLst>
                  <a:ext uri="{0D108BD9-81ED-4DB2-BD59-A6C34878D82A}">
                    <a16:rowId xmlns:a16="http://schemas.microsoft.com/office/drawing/2014/main" val="1316946833"/>
                  </a:ext>
                </a:extLst>
              </a:tr>
            </a:tbl>
          </a:graphicData>
        </a:graphic>
      </p:graphicFrame>
    </p:spTree>
    <p:extLst>
      <p:ext uri="{BB962C8B-B14F-4D97-AF65-F5344CB8AC3E}">
        <p14:creationId xmlns:p14="http://schemas.microsoft.com/office/powerpoint/2010/main" val="307426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BDE0-2B51-489E-BB5A-5F6F5CC51CE1}"/>
              </a:ext>
            </a:extLst>
          </p:cNvPr>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Collision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CA5D0D-A4B9-4C02-AFDB-C7C0B096FC7F}"/>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Collision occurs when the hash function maps two different keys to same location. Therefore, a method used to solve the problem of collision also called collision resolution technique is applied. The two most popular method of resolving collision are:</a:t>
            </a:r>
          </a:p>
          <a:p>
            <a:pPr marL="0" indent="0" algn="just">
              <a:buNone/>
            </a:pPr>
            <a:r>
              <a:rPr lang="en-IN" sz="2400" dirty="0">
                <a:latin typeface="Times New Roman" panose="02020603050405020304" pitchFamily="18" charset="0"/>
                <a:cs typeface="Times New Roman" panose="02020603050405020304" pitchFamily="18" charset="0"/>
              </a:rPr>
              <a:t>	1. Collision resolution by open addressing -</a:t>
            </a:r>
          </a:p>
          <a:p>
            <a:pPr marL="0" indent="0" algn="just">
              <a:buNone/>
            </a:pPr>
            <a:r>
              <a:rPr lang="en-IN" sz="2200" dirty="0">
                <a:latin typeface="Times New Roman" panose="02020603050405020304" pitchFamily="18" charset="0"/>
                <a:cs typeface="Times New Roman" panose="02020603050405020304" pitchFamily="18" charset="0"/>
              </a:rPr>
              <a:t>		Linear &amp; Quadratic Probing, Double Hashing</a:t>
            </a:r>
          </a:p>
          <a:p>
            <a:pPr marL="0" indent="0" algn="just">
              <a:buNone/>
            </a:pPr>
            <a:r>
              <a:rPr lang="en-IN" sz="2400" dirty="0">
                <a:latin typeface="Times New Roman" panose="02020603050405020304" pitchFamily="18" charset="0"/>
                <a:cs typeface="Times New Roman" panose="02020603050405020304" pitchFamily="18" charset="0"/>
              </a:rPr>
              <a:t>	2. Collision resolution by chaining</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08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8957-53B6-4E37-BB78-ACFC4109FA0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Collision resolution by open addressing</a:t>
            </a:r>
            <a:endParaRPr lang="en-IN" sz="3600" dirty="0"/>
          </a:p>
        </p:txBody>
      </p:sp>
      <p:sp>
        <p:nvSpPr>
          <p:cNvPr id="3" name="Content Placeholder 2">
            <a:extLst>
              <a:ext uri="{FF2B5EF4-FFF2-40B4-BE49-F238E27FC236}">
                <a16:creationId xmlns:a16="http://schemas.microsoft.com/office/drawing/2014/main" id="{0E72A22A-0208-4492-A839-E88508AADEAE}"/>
              </a:ext>
            </a:extLst>
          </p:cNvPr>
          <p:cNvSpPr>
            <a:spLocks noGrp="1"/>
          </p:cNvSpPr>
          <p:nvPr>
            <p:ph idx="1"/>
          </p:nvPr>
        </p:nvSpPr>
        <p:spPr>
          <a:xfrm>
            <a:off x="628650" y="1690689"/>
            <a:ext cx="7886700" cy="4351338"/>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Idea - </a:t>
            </a:r>
            <a:r>
              <a:rPr lang="en-IN" sz="2400" dirty="0">
                <a:latin typeface="Times New Roman" panose="02020603050405020304" pitchFamily="18" charset="0"/>
                <a:cs typeface="Times New Roman" panose="02020603050405020304" pitchFamily="18" charset="0"/>
              </a:rPr>
              <a:t>Once a collision takes place, open addressing computes new positions using a probe sequence and the next record is stored in that position.</a:t>
            </a:r>
          </a:p>
          <a:p>
            <a:pPr marL="0" indent="0">
              <a:buNone/>
            </a:pPr>
            <a:r>
              <a:rPr lang="en-IN" sz="2400" b="1" dirty="0">
                <a:latin typeface="Times New Roman" panose="02020603050405020304" pitchFamily="18" charset="0"/>
                <a:cs typeface="Times New Roman" panose="02020603050405020304" pitchFamily="18" charset="0"/>
              </a:rPr>
              <a:t>(1) Linear Probing</a:t>
            </a:r>
          </a:p>
          <a:p>
            <a:r>
              <a:rPr lang="en-IN" sz="2400" dirty="0">
                <a:latin typeface="Times New Roman" panose="02020603050405020304" pitchFamily="18" charset="0"/>
                <a:cs typeface="Times New Roman" panose="02020603050405020304" pitchFamily="18" charset="0"/>
              </a:rPr>
              <a:t>The simplest approach to resolve a collision is linear probing. In this technique, if a value is already stored at location generated by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(k), then the following hash function is used to resolve the collision.</a:t>
            </a:r>
          </a:p>
          <a:p>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(k,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(k) +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mod m</a:t>
            </a:r>
          </a:p>
          <a:p>
            <a:r>
              <a:rPr lang="en-IN" sz="2400" dirty="0">
                <a:latin typeface="Times New Roman" panose="02020603050405020304" pitchFamily="18" charset="0"/>
                <a:cs typeface="Times New Roman" panose="02020603050405020304" pitchFamily="18" charset="0"/>
              </a:rPr>
              <a:t>where, m is the size of the hash table,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(k) = k mod m and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the probe number and varies from 0 to m-1</a:t>
            </a:r>
          </a:p>
        </p:txBody>
      </p:sp>
    </p:spTree>
    <p:extLst>
      <p:ext uri="{BB962C8B-B14F-4D97-AF65-F5344CB8AC3E}">
        <p14:creationId xmlns:p14="http://schemas.microsoft.com/office/powerpoint/2010/main" val="360046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ED4C-C676-41DB-950A-7E0FB2A33CF7}"/>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Linear Probing</a:t>
            </a:r>
            <a:endParaRPr lang="en-IN" sz="4000" dirty="0"/>
          </a:p>
        </p:txBody>
      </p:sp>
      <p:sp>
        <p:nvSpPr>
          <p:cNvPr id="3" name="Content Placeholder 2">
            <a:extLst>
              <a:ext uri="{FF2B5EF4-FFF2-40B4-BE49-F238E27FC236}">
                <a16:creationId xmlns:a16="http://schemas.microsoft.com/office/drawing/2014/main" id="{D9FDC9AD-8A5B-4A69-A857-CC44FD9895BD}"/>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Consider a hash table with size = 10. Using Division method for hashing with linear probing insert the keys 72, 27, 36, 24, 63, 81 and 92 into the table.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94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DB2C-3CDA-4485-9058-488A1B1B2E36}"/>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Quadratic Probing</a:t>
            </a:r>
            <a:endParaRPr lang="en-IN" sz="4000" dirty="0"/>
          </a:p>
        </p:txBody>
      </p:sp>
      <p:sp>
        <p:nvSpPr>
          <p:cNvPr id="3" name="Content Placeholder 2">
            <a:extLst>
              <a:ext uri="{FF2B5EF4-FFF2-40B4-BE49-F238E27FC236}">
                <a16:creationId xmlns:a16="http://schemas.microsoft.com/office/drawing/2014/main" id="{2DC6F044-72AD-47F2-B6FE-392D254238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826FD2-9906-4576-9671-D0F0A0931B76}"/>
              </a:ext>
            </a:extLst>
          </p:cNvPr>
          <p:cNvPicPr>
            <a:picLocks noChangeAspect="1"/>
          </p:cNvPicPr>
          <p:nvPr/>
        </p:nvPicPr>
        <p:blipFill>
          <a:blip r:embed="rId2"/>
          <a:stretch>
            <a:fillRect/>
          </a:stretch>
        </p:blipFill>
        <p:spPr>
          <a:xfrm>
            <a:off x="864177" y="1825625"/>
            <a:ext cx="7965795" cy="4821382"/>
          </a:xfrm>
          <a:prstGeom prst="rect">
            <a:avLst/>
          </a:prstGeom>
        </p:spPr>
      </p:pic>
    </p:spTree>
    <p:extLst>
      <p:ext uri="{BB962C8B-B14F-4D97-AF65-F5344CB8AC3E}">
        <p14:creationId xmlns:p14="http://schemas.microsoft.com/office/powerpoint/2010/main" val="64196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0A15-FD9F-46BA-BCF3-87EEDCF1FAC2}"/>
              </a:ext>
            </a:extLst>
          </p:cNvPr>
          <p:cNvSpPr>
            <a:spLocks noGrp="1"/>
          </p:cNvSpPr>
          <p:nvPr>
            <p:ph type="title"/>
          </p:nvPr>
        </p:nvSpPr>
        <p:spPr>
          <a:xfrm>
            <a:off x="753341" y="387928"/>
            <a:ext cx="7886700" cy="843248"/>
          </a:xfrm>
        </p:spPr>
        <p:txBody>
          <a:bodyPr/>
          <a:lstStyle/>
          <a:p>
            <a:pPr algn="ctr"/>
            <a:r>
              <a:rPr lang="en-IN" dirty="0">
                <a:latin typeface="Times New Roman" panose="02020603050405020304" pitchFamily="18" charset="0"/>
                <a:cs typeface="Times New Roman" panose="02020603050405020304" pitchFamily="18" charset="0"/>
              </a:rPr>
              <a:t>Quadratic Probing</a:t>
            </a:r>
            <a:endParaRPr lang="en-IN" dirty="0"/>
          </a:p>
        </p:txBody>
      </p:sp>
      <p:sp>
        <p:nvSpPr>
          <p:cNvPr id="3" name="Content Placeholder 2">
            <a:extLst>
              <a:ext uri="{FF2B5EF4-FFF2-40B4-BE49-F238E27FC236}">
                <a16:creationId xmlns:a16="http://schemas.microsoft.com/office/drawing/2014/main" id="{D1204FCA-2F17-4117-938D-CD0C71CF0CB4}"/>
              </a:ext>
            </a:extLst>
          </p:cNvPr>
          <p:cNvSpPr>
            <a:spLocks noGrp="1"/>
          </p:cNvSpPr>
          <p:nvPr>
            <p:ph idx="1"/>
          </p:nvPr>
        </p:nvSpPr>
        <p:spPr>
          <a:xfrm>
            <a:off x="753341" y="1538723"/>
            <a:ext cx="7886700" cy="4351338"/>
          </a:xfrm>
        </p:spPr>
        <p:txBody>
          <a:bodyPr/>
          <a:lstStyle/>
          <a:p>
            <a:pPr marL="0" indent="0">
              <a:buNone/>
            </a:pPr>
            <a:r>
              <a:rPr lang="en-IN" sz="2400" b="1" dirty="0">
                <a:latin typeface="Times New Roman" panose="02020603050405020304" pitchFamily="18" charset="0"/>
                <a:cs typeface="Times New Roman" panose="02020603050405020304" pitchFamily="18" charset="0"/>
              </a:rPr>
              <a:t>(2) Quadratic Probing</a:t>
            </a:r>
          </a:p>
          <a:p>
            <a:r>
              <a:rPr lang="en-IN" sz="2400" dirty="0">
                <a:latin typeface="Times New Roman" panose="02020603050405020304" pitchFamily="18" charset="0"/>
                <a:cs typeface="Times New Roman" panose="02020603050405020304" pitchFamily="18" charset="0"/>
              </a:rPr>
              <a:t>In this technique, if a value is already stored at location generated by h(k), then the following hash function is used to resolve the collision.</a:t>
            </a:r>
          </a:p>
          <a:p>
            <a:pPr marL="0" indent="0">
              <a:buNone/>
            </a:pP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[h(k) + c</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i + c</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i</a:t>
            </a:r>
            <a:r>
              <a:rPr lang="en-IN" sz="2400" baseline="30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mod m</a:t>
            </a:r>
          </a:p>
          <a:p>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where, m is the size of the hash table, h(k) = k mod m and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the probe number that varies from 0 to m-1 and c</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and c</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are constants such that c</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 0. </a:t>
            </a:r>
          </a:p>
          <a:p>
            <a:endParaRPr lang="en-IN" dirty="0"/>
          </a:p>
        </p:txBody>
      </p:sp>
    </p:spTree>
    <p:extLst>
      <p:ext uri="{BB962C8B-B14F-4D97-AF65-F5344CB8AC3E}">
        <p14:creationId xmlns:p14="http://schemas.microsoft.com/office/powerpoint/2010/main" val="391922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FAD6-704B-41A6-8F94-F690E0BB66FB}"/>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Quadratic Probing</a:t>
            </a:r>
            <a:endParaRPr lang="en-IN" sz="4000" dirty="0"/>
          </a:p>
        </p:txBody>
      </p:sp>
      <p:sp>
        <p:nvSpPr>
          <p:cNvPr id="3" name="Content Placeholder 2">
            <a:extLst>
              <a:ext uri="{FF2B5EF4-FFF2-40B4-BE49-F238E27FC236}">
                <a16:creationId xmlns:a16="http://schemas.microsoft.com/office/drawing/2014/main" id="{538BA9FE-8743-46C6-A314-D0875289757B}"/>
              </a:ext>
            </a:extLst>
          </p:cNvPr>
          <p:cNvSpPr>
            <a:spLocks noGrp="1"/>
          </p:cNvSpPr>
          <p:nvPr>
            <p:ph idx="1"/>
          </p:nvPr>
        </p:nvSpPr>
        <p:spPr/>
        <p:txBody>
          <a:bodyPr/>
          <a:lstStyle/>
          <a:p>
            <a:pPr marL="0" indent="0" algn="just">
              <a:buNone/>
            </a:pPr>
            <a:r>
              <a:rPr lang="en-IN" sz="2400" b="1"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Consider a hash table with size = 10. Using quadratic probing insert the keys 27, 36, 24, 63, 81 and 101 into the table. Take c</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 1 and c</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 2. </a:t>
            </a:r>
          </a:p>
          <a:p>
            <a:pPr marL="0" indent="0" algn="just">
              <a:buNone/>
            </a:pPr>
            <a:r>
              <a:rPr lang="en-IN" sz="2400" dirty="0">
                <a:latin typeface="Times New Roman" panose="02020603050405020304" pitchFamily="18" charset="0"/>
                <a:cs typeface="Times New Roman" panose="02020603050405020304" pitchFamily="18" charset="0"/>
              </a:rPr>
              <a:t>Assume h(k) = k mod m</a:t>
            </a:r>
            <a:endParaRPr lang="en-IN" dirty="0"/>
          </a:p>
        </p:txBody>
      </p:sp>
    </p:spTree>
    <p:extLst>
      <p:ext uri="{BB962C8B-B14F-4D97-AF65-F5344CB8AC3E}">
        <p14:creationId xmlns:p14="http://schemas.microsoft.com/office/powerpoint/2010/main" val="9699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97B13CE-24FD-47CD-9738-3DC7F22BC6E6}"/>
              </a:ext>
            </a:extLst>
          </p:cNvPr>
          <p:cNvSpPr>
            <a:spLocks noGrp="1" noChangeArrowheads="1"/>
          </p:cNvSpPr>
          <p:nvPr>
            <p:ph type="title"/>
          </p:nvPr>
        </p:nvSpPr>
        <p:spPr>
          <a:xfrm>
            <a:off x="304800" y="0"/>
            <a:ext cx="8229600" cy="1143000"/>
          </a:xfrm>
        </p:spPr>
        <p:txBody>
          <a:bodyPr/>
          <a:lstStyle/>
          <a:p>
            <a:pPr algn="ctr"/>
            <a:r>
              <a:rPr lang="en-US" altLang="en-US" sz="2200" b="1" u="sng" dirty="0">
                <a:latin typeface="Times New Roman" panose="02020603050405020304" pitchFamily="18" charset="0"/>
                <a:cs typeface="Times New Roman" panose="02020603050405020304" pitchFamily="18" charset="0"/>
              </a:rPr>
              <a:t>INTRODUCTION </a:t>
            </a:r>
          </a:p>
        </p:txBody>
      </p:sp>
      <p:sp>
        <p:nvSpPr>
          <p:cNvPr id="99331" name="Rectangle 3">
            <a:extLst>
              <a:ext uri="{FF2B5EF4-FFF2-40B4-BE49-F238E27FC236}">
                <a16:creationId xmlns:a16="http://schemas.microsoft.com/office/drawing/2014/main" id="{43EC011C-7B12-40DD-9CA6-C3D7D4B0D16E}"/>
              </a:ext>
            </a:extLst>
          </p:cNvPr>
          <p:cNvSpPr>
            <a:spLocks noGrp="1" noChangeArrowheads="1"/>
          </p:cNvSpPr>
          <p:nvPr>
            <p:ph type="body" idx="1"/>
          </p:nvPr>
        </p:nvSpPr>
        <p:spPr>
          <a:xfrm>
            <a:off x="714375" y="1143000"/>
            <a:ext cx="7829550" cy="1087437"/>
          </a:xfrm>
        </p:spPr>
        <p:txBody>
          <a:bodyPr>
            <a:normAutofit/>
          </a:bodyPr>
          <a:lstStyle/>
          <a:p>
            <a:pPr>
              <a:lnSpc>
                <a:spcPct val="115000"/>
              </a:lnSpc>
            </a:pPr>
            <a:r>
              <a:rPr lang="en-US" altLang="en-US" sz="2000" dirty="0">
                <a:latin typeface="Times New Roman" panose="02020603050405020304" pitchFamily="18" charset="0"/>
                <a:cs typeface="Times New Roman" panose="02020603050405020304" pitchFamily="18" charset="0"/>
              </a:rPr>
              <a:t>Is there any way in which searching can be done in constant time, irrespective of the number of elements in the array?</a:t>
            </a:r>
          </a:p>
        </p:txBody>
      </p:sp>
      <p:sp>
        <p:nvSpPr>
          <p:cNvPr id="99337" name="Rectangle 9">
            <a:extLst>
              <a:ext uri="{FF2B5EF4-FFF2-40B4-BE49-F238E27FC236}">
                <a16:creationId xmlns:a16="http://schemas.microsoft.com/office/drawing/2014/main" id="{55B15F2E-418C-475B-A63F-08C0ED97D5A4}"/>
              </a:ext>
            </a:extLst>
          </p:cNvPr>
          <p:cNvSpPr>
            <a:spLocks noChangeArrowheads="1"/>
          </p:cNvSpPr>
          <p:nvPr/>
        </p:nvSpPr>
        <p:spPr bwMode="auto">
          <a:xfrm>
            <a:off x="1314450" y="2320925"/>
            <a:ext cx="1406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99338" name="Rectangle 10">
            <a:extLst>
              <a:ext uri="{FF2B5EF4-FFF2-40B4-BE49-F238E27FC236}">
                <a16:creationId xmlns:a16="http://schemas.microsoft.com/office/drawing/2014/main" id="{2B313507-6A31-440C-BD36-EAEE32D2F5CF}"/>
              </a:ext>
            </a:extLst>
          </p:cNvPr>
          <p:cNvSpPr>
            <a:spLocks noChangeArrowheads="1"/>
          </p:cNvSpPr>
          <p:nvPr/>
        </p:nvSpPr>
        <p:spPr bwMode="auto">
          <a:xfrm>
            <a:off x="1314450" y="2320925"/>
            <a:ext cx="1406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99339" name="Rectangle 11">
            <a:extLst>
              <a:ext uri="{FF2B5EF4-FFF2-40B4-BE49-F238E27FC236}">
                <a16:creationId xmlns:a16="http://schemas.microsoft.com/office/drawing/2014/main" id="{3BA1E920-B547-4EC0-B541-29972F5B8391}"/>
              </a:ext>
            </a:extLst>
          </p:cNvPr>
          <p:cNvSpPr>
            <a:spLocks noChangeArrowheads="1"/>
          </p:cNvSpPr>
          <p:nvPr/>
        </p:nvSpPr>
        <p:spPr bwMode="auto">
          <a:xfrm>
            <a:off x="1314450" y="2320925"/>
            <a:ext cx="1406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99340" name="Rectangle 12">
            <a:extLst>
              <a:ext uri="{FF2B5EF4-FFF2-40B4-BE49-F238E27FC236}">
                <a16:creationId xmlns:a16="http://schemas.microsoft.com/office/drawing/2014/main" id="{57CF3855-8CB4-4BCA-B89F-6A8EECA0A20C}"/>
              </a:ext>
            </a:extLst>
          </p:cNvPr>
          <p:cNvSpPr>
            <a:spLocks noChangeArrowheads="1"/>
          </p:cNvSpPr>
          <p:nvPr/>
        </p:nvSpPr>
        <p:spPr bwMode="auto">
          <a:xfrm>
            <a:off x="1314450" y="2320925"/>
            <a:ext cx="1406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sp>
        <p:nvSpPr>
          <p:cNvPr id="99341" name="Rectangle 13">
            <a:extLst>
              <a:ext uri="{FF2B5EF4-FFF2-40B4-BE49-F238E27FC236}">
                <a16:creationId xmlns:a16="http://schemas.microsoft.com/office/drawing/2014/main" id="{0681B031-8D46-4EA9-AF91-99036F0E2254}"/>
              </a:ext>
            </a:extLst>
          </p:cNvPr>
          <p:cNvSpPr>
            <a:spLocks noChangeArrowheads="1"/>
          </p:cNvSpPr>
          <p:nvPr/>
        </p:nvSpPr>
        <p:spPr bwMode="auto">
          <a:xfrm>
            <a:off x="1314450" y="2320925"/>
            <a:ext cx="1406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N"/>
          </a:p>
        </p:txBody>
      </p:sp>
      <p:graphicFrame>
        <p:nvGraphicFramePr>
          <p:cNvPr id="99342" name="Group 14">
            <a:extLst>
              <a:ext uri="{FF2B5EF4-FFF2-40B4-BE49-F238E27FC236}">
                <a16:creationId xmlns:a16="http://schemas.microsoft.com/office/drawing/2014/main" id="{2D99C5B2-8C9F-4452-AA04-BD616EF75022}"/>
              </a:ext>
            </a:extLst>
          </p:cNvPr>
          <p:cNvGraphicFramePr>
            <a:graphicFrameLocks noGrp="1"/>
          </p:cNvGraphicFramePr>
          <p:nvPr>
            <p:extLst>
              <p:ext uri="{D42A27DB-BD31-4B8C-83A1-F6EECF244321}">
                <p14:modId xmlns:p14="http://schemas.microsoft.com/office/powerpoint/2010/main" val="1433280157"/>
              </p:ext>
            </p:extLst>
          </p:nvPr>
        </p:nvGraphicFramePr>
        <p:xfrm>
          <a:off x="1247775" y="2216582"/>
          <a:ext cx="6762750" cy="4267197"/>
        </p:xfrm>
        <a:graphic>
          <a:graphicData uri="http://schemas.openxmlformats.org/drawingml/2006/table">
            <a:tbl>
              <a:tblPr>
                <a:tableStyleId>{616DA210-FB5B-4158-B5E0-FEB733F419BA}</a:tableStyleId>
              </a:tblPr>
              <a:tblGrid>
                <a:gridCol w="2446375">
                  <a:extLst>
                    <a:ext uri="{9D8B030D-6E8A-4147-A177-3AD203B41FA5}">
                      <a16:colId xmlns:a16="http://schemas.microsoft.com/office/drawing/2014/main" val="3016041719"/>
                    </a:ext>
                  </a:extLst>
                </a:gridCol>
                <a:gridCol w="4316375">
                  <a:extLst>
                    <a:ext uri="{9D8B030D-6E8A-4147-A177-3AD203B41FA5}">
                      <a16:colId xmlns:a16="http://schemas.microsoft.com/office/drawing/2014/main" val="2457419709"/>
                    </a:ext>
                  </a:extLst>
                </a:gridCol>
              </a:tblGrid>
              <a:tr h="40845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KEY</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anchor="ct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ARRAY OF EMPLOYEE’S RECORD</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anchor="ctr" horzOverflow="overflow"/>
                </a:tc>
                <a:extLst>
                  <a:ext uri="{0D108BD9-81ED-4DB2-BD59-A6C34878D82A}">
                    <a16:rowId xmlns:a16="http://schemas.microsoft.com/office/drawing/2014/main" val="1781559424"/>
                  </a:ext>
                </a:extLst>
              </a:tr>
              <a:tr h="4685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Key 0                      [0]</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Record of employee having Emp_ID 0</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3991247766"/>
                  </a:ext>
                </a:extLst>
              </a:tr>
              <a:tr h="4661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Key 1                      [1]</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Record of employee having Emp_ID 1</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595342559"/>
                  </a:ext>
                </a:extLst>
              </a:tr>
              <a:tr h="4685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Key 2                      [2]</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Record of employee having Emp_ID 2</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4095837337"/>
                  </a:ext>
                </a:extLst>
              </a:tr>
              <a:tr h="75925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155098300"/>
                  </a:ext>
                </a:extLst>
              </a:tr>
              <a:tr h="76165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1915110974"/>
                  </a:ext>
                </a:extLst>
              </a:tr>
              <a:tr h="4661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Key 98                    [98]</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a:ln>
                            <a:noFill/>
                          </a:ln>
                          <a:effectLst/>
                        </a:rPr>
                        <a:t>Record of employee having Emp_ID 98</a:t>
                      </a:r>
                      <a:endParaRPr kumimoji="0" lang="en-US" altLang="en-US" sz="1600" b="1" i="0" u="none" strike="noStrike" cap="none" normalizeH="0" baseline="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2240250881"/>
                  </a:ext>
                </a:extLst>
              </a:tr>
              <a:tr h="46852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Key 99                    [99]</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u="none" strike="noStrike" cap="none" normalizeH="0" baseline="0" dirty="0">
                          <a:ln>
                            <a:noFill/>
                          </a:ln>
                          <a:effectLst/>
                        </a:rPr>
                        <a:t>Record of employee having </a:t>
                      </a:r>
                      <a:r>
                        <a:rPr kumimoji="0" lang="en-US" altLang="en-US" sz="1600" u="none" strike="noStrike" cap="none" normalizeH="0" baseline="0" dirty="0" err="1">
                          <a:ln>
                            <a:noFill/>
                          </a:ln>
                          <a:effectLst/>
                        </a:rPr>
                        <a:t>Emp_ID</a:t>
                      </a:r>
                      <a:r>
                        <a:rPr kumimoji="0" lang="en-US" altLang="en-US" sz="1600" u="none" strike="noStrike" cap="none" normalizeH="0" baseline="0" dirty="0">
                          <a:ln>
                            <a:noFill/>
                          </a:ln>
                          <a:effectLst/>
                        </a:rPr>
                        <a:t> 99</a:t>
                      </a:r>
                      <a:endParaRPr kumimoji="0" lang="en-US" altLang="en-US" sz="1600" b="1" i="0" u="none" strike="noStrike" cap="none" normalizeH="0" baseline="0" dirty="0">
                        <a:ln>
                          <a:noFill/>
                        </a:ln>
                        <a:solidFill>
                          <a:srgbClr val="CC3300"/>
                        </a:solidFill>
                        <a:effectLst/>
                        <a:latin typeface="Arial" panose="020B0604020202020204" pitchFamily="34" charset="0"/>
                      </a:endParaRPr>
                    </a:p>
                  </a:txBody>
                  <a:tcPr horzOverflow="overflow"/>
                </a:tc>
                <a:extLst>
                  <a:ext uri="{0D108BD9-81ED-4DB2-BD59-A6C34878D82A}">
                    <a16:rowId xmlns:a16="http://schemas.microsoft.com/office/drawing/2014/main" val="2922267056"/>
                  </a:ext>
                </a:extLst>
              </a:tr>
            </a:tbl>
          </a:graphicData>
        </a:graphic>
      </p:graphicFrame>
    </p:spTree>
    <p:extLst>
      <p:ext uri="{BB962C8B-B14F-4D97-AF65-F5344CB8AC3E}">
        <p14:creationId xmlns:p14="http://schemas.microsoft.com/office/powerpoint/2010/main" val="2701200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7F05-B82B-4CC6-A609-DE1C540FD2F8}"/>
              </a:ext>
            </a:extLst>
          </p:cNvPr>
          <p:cNvSpPr>
            <a:spLocks noGrp="1"/>
          </p:cNvSpPr>
          <p:nvPr>
            <p:ph type="title"/>
          </p:nvPr>
        </p:nvSpPr>
        <p:spPr>
          <a:xfrm>
            <a:off x="628650" y="330200"/>
            <a:ext cx="7886700" cy="701674"/>
          </a:xfrm>
        </p:spPr>
        <p:txBody>
          <a:bodyPr>
            <a:normAutofit/>
          </a:bodyPr>
          <a:lstStyle/>
          <a:p>
            <a:pPr algn="ctr"/>
            <a:r>
              <a:rPr lang="en-IN" sz="4000" dirty="0">
                <a:latin typeface="Times New Roman" panose="02020603050405020304" pitchFamily="18" charset="0"/>
                <a:cs typeface="Times New Roman" panose="02020603050405020304" pitchFamily="18" charset="0"/>
              </a:rPr>
              <a:t>Double Hashing</a:t>
            </a:r>
          </a:p>
        </p:txBody>
      </p:sp>
      <p:sp>
        <p:nvSpPr>
          <p:cNvPr id="3" name="Content Placeholder 2">
            <a:extLst>
              <a:ext uri="{FF2B5EF4-FFF2-40B4-BE49-F238E27FC236}">
                <a16:creationId xmlns:a16="http://schemas.microsoft.com/office/drawing/2014/main" id="{502FDBC5-9E62-4569-901F-CF22D634DF21}"/>
              </a:ext>
            </a:extLst>
          </p:cNvPr>
          <p:cNvSpPr>
            <a:spLocks noGrp="1"/>
          </p:cNvSpPr>
          <p:nvPr>
            <p:ph idx="1"/>
          </p:nvPr>
        </p:nvSpPr>
        <p:spPr>
          <a:xfrm>
            <a:off x="628650" y="1163782"/>
            <a:ext cx="7886700" cy="5013181"/>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(3) Double Hashing</a:t>
            </a:r>
          </a:p>
          <a:p>
            <a:r>
              <a:rPr lang="en-IN" sz="2400" dirty="0">
                <a:latin typeface="Times New Roman" panose="02020603050405020304" pitchFamily="18" charset="0"/>
                <a:cs typeface="Times New Roman" panose="02020603050405020304" pitchFamily="18" charset="0"/>
              </a:rPr>
              <a:t>To start with double hashing uses one hash value and then repeatedly steps forward an interval until an empty location is reached. The interval is decided using a second, independent hash function, hence the name double hashing. </a:t>
            </a:r>
          </a:p>
          <a:p>
            <a:r>
              <a:rPr lang="en-IN" sz="2400" dirty="0">
                <a:latin typeface="Times New Roman" panose="02020603050405020304" pitchFamily="18" charset="0"/>
                <a:cs typeface="Times New Roman" panose="02020603050405020304" pitchFamily="18" charset="0"/>
              </a:rPr>
              <a:t>Therefore, in double hashing we use two hash functions rather a single function. The hash function in case of double hashing can be given as,</a:t>
            </a:r>
          </a:p>
          <a:p>
            <a:pPr marL="0" indent="0">
              <a:buNone/>
            </a:pP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[h</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(k) + ih</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(k)] mod m</a:t>
            </a:r>
          </a:p>
          <a:p>
            <a:pPr marL="0" indent="0">
              <a:buNone/>
            </a:pPr>
            <a:r>
              <a:rPr lang="en-IN" sz="2400" dirty="0">
                <a:latin typeface="Times New Roman" panose="02020603050405020304" pitchFamily="18" charset="0"/>
                <a:cs typeface="Times New Roman" panose="02020603050405020304" pitchFamily="18" charset="0"/>
              </a:rPr>
              <a:t>where, m is the size of the hash table, h</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(k) and h</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(k) are two hash functions given as, h</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(k) = k mod m, h</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(k) = k mod m’,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is the probe number that varies from 0 to m-1 and m’ is chosen to be less than m. we can choose m’ = m-1 or m-2. </a:t>
            </a:r>
          </a:p>
        </p:txBody>
      </p:sp>
    </p:spTree>
    <p:extLst>
      <p:ext uri="{BB962C8B-B14F-4D97-AF65-F5344CB8AC3E}">
        <p14:creationId xmlns:p14="http://schemas.microsoft.com/office/powerpoint/2010/main" val="644664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F527-D02B-4BEF-907A-3E2E9BF131B0}"/>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Double Hashing</a:t>
            </a:r>
            <a:endParaRPr lang="en-IN" sz="4000" dirty="0"/>
          </a:p>
        </p:txBody>
      </p:sp>
      <p:sp>
        <p:nvSpPr>
          <p:cNvPr id="5" name="Rectangle 2">
            <a:extLst>
              <a:ext uri="{FF2B5EF4-FFF2-40B4-BE49-F238E27FC236}">
                <a16:creationId xmlns:a16="http://schemas.microsoft.com/office/drawing/2014/main" id="{D310245B-053D-4375-B03D-3EB00677030E}"/>
              </a:ext>
            </a:extLst>
          </p:cNvPr>
          <p:cNvSpPr>
            <a:spLocks noGrp="1" noChangeArrowheads="1"/>
          </p:cNvSpPr>
          <p:nvPr>
            <p:ph idx="1"/>
          </p:nvPr>
        </p:nvSpPr>
        <p:spPr bwMode="auto">
          <a:xfrm>
            <a:off x="628650" y="1878832"/>
            <a:ext cx="7886700" cy="155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lgn="just" eaLnBrk="0" hangingPunct="0">
              <a:buNone/>
            </a:pPr>
            <a:r>
              <a:rPr lang="en-US" altLang="en-US" sz="2400" b="1" dirty="0">
                <a:latin typeface="Times New Roman" panose="02020603050405020304" pitchFamily="18" charset="0"/>
                <a:cs typeface="Times New Roman" panose="02020603050405020304" pitchFamily="18" charset="0"/>
              </a:rPr>
              <a:t>Example:</a:t>
            </a:r>
            <a:r>
              <a:rPr lang="en-US" altLang="en-US" sz="2400" dirty="0">
                <a:latin typeface="Times New Roman" panose="02020603050405020304" pitchFamily="18" charset="0"/>
                <a:cs typeface="Times New Roman" panose="02020603050405020304" pitchFamily="18" charset="0"/>
              </a:rPr>
              <a:t> Consider a hash table with size = 11. Using double hashing insert the keys 72, 27, 36, 24, 63, 81, 92 and 101 into the table. </a:t>
            </a:r>
          </a:p>
          <a:p>
            <a:pPr marL="0" indent="0" eaLnBrk="0" hangingPunct="0">
              <a:buNone/>
            </a:pPr>
            <a:r>
              <a:rPr lang="en-US" altLang="en-US" sz="2400" dirty="0">
                <a:latin typeface="Times New Roman" panose="02020603050405020304" pitchFamily="18" charset="0"/>
                <a:cs typeface="Times New Roman" panose="02020603050405020304" pitchFamily="18" charset="0"/>
              </a:rPr>
              <a:t>Take h</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k mod 10 and h</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k mod 8. </a:t>
            </a:r>
          </a:p>
        </p:txBody>
      </p:sp>
    </p:spTree>
    <p:extLst>
      <p:ext uri="{BB962C8B-B14F-4D97-AF65-F5344CB8AC3E}">
        <p14:creationId xmlns:p14="http://schemas.microsoft.com/office/powerpoint/2010/main" val="403284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7E01-C083-436C-B442-6F02E8B4D076}"/>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Double Hashing</a:t>
            </a:r>
          </a:p>
        </p:txBody>
      </p:sp>
      <p:sp>
        <p:nvSpPr>
          <p:cNvPr id="3" name="Content Placeholder 2">
            <a:extLst>
              <a:ext uri="{FF2B5EF4-FFF2-40B4-BE49-F238E27FC236}">
                <a16:creationId xmlns:a16="http://schemas.microsoft.com/office/drawing/2014/main" id="{50101707-708E-41E2-ABDE-3D0629400835}"/>
              </a:ext>
            </a:extLst>
          </p:cNvPr>
          <p:cNvSpPr>
            <a:spLocks noGrp="1"/>
          </p:cNvSpPr>
          <p:nvPr>
            <p:ph idx="1"/>
          </p:nvPr>
        </p:nvSpPr>
        <p:spPr>
          <a:xfrm>
            <a:off x="628650" y="1825625"/>
            <a:ext cx="7886700" cy="1707284"/>
          </a:xfrm>
        </p:spPr>
        <p:txBody>
          <a:bodyPr/>
          <a:lstStyle/>
          <a:p>
            <a:pPr marL="0" indent="0">
              <a:buNone/>
            </a:pPr>
            <a:r>
              <a:rPr lang="en-IN" dirty="0">
                <a:latin typeface="Times New Roman" panose="02020603050405020304" pitchFamily="18" charset="0"/>
                <a:cs typeface="Times New Roman" panose="02020603050405020304" pitchFamily="18" charset="0"/>
              </a:rPr>
              <a:t>Example: h1(k) = k mod 13, h2(k) = (8-k) mod 8</a:t>
            </a:r>
          </a:p>
          <a:p>
            <a:pPr marL="0" indent="0">
              <a:buNone/>
            </a:pPr>
            <a:r>
              <a:rPr lang="en-IN" dirty="0">
                <a:latin typeface="Times New Roman" panose="02020603050405020304" pitchFamily="18" charset="0"/>
                <a:cs typeface="Times New Roman" panose="02020603050405020304" pitchFamily="18" charset="0"/>
              </a:rPr>
              <a:t>	      Keys: 18, 41, 22, 44, 59, 32, 31, 73</a:t>
            </a:r>
          </a:p>
          <a:p>
            <a:pPr marL="0" indent="0">
              <a:buNone/>
            </a:pPr>
            <a:r>
              <a:rPr lang="en-IN" dirty="0">
                <a:latin typeface="Times New Roman" panose="02020603050405020304" pitchFamily="18" charset="0"/>
                <a:cs typeface="Times New Roman" panose="02020603050405020304" pitchFamily="18" charset="0"/>
              </a:rPr>
              <a:t>                Hash table size = 13</a:t>
            </a:r>
          </a:p>
        </p:txBody>
      </p:sp>
      <p:grpSp>
        <p:nvGrpSpPr>
          <p:cNvPr id="46" name="Group 45">
            <a:extLst>
              <a:ext uri="{FF2B5EF4-FFF2-40B4-BE49-F238E27FC236}">
                <a16:creationId xmlns:a16="http://schemas.microsoft.com/office/drawing/2014/main" id="{71C4332C-942E-4CCD-B225-990595F50A73}"/>
              </a:ext>
            </a:extLst>
          </p:cNvPr>
          <p:cNvGrpSpPr/>
          <p:nvPr/>
        </p:nvGrpSpPr>
        <p:grpSpPr>
          <a:xfrm>
            <a:off x="628650" y="4322571"/>
            <a:ext cx="7883597" cy="1134449"/>
            <a:chOff x="628650" y="4322571"/>
            <a:chExt cx="7883597" cy="1134449"/>
          </a:xfrm>
        </p:grpSpPr>
        <p:grpSp>
          <p:nvGrpSpPr>
            <p:cNvPr id="6" name="Group 5">
              <a:extLst>
                <a:ext uri="{FF2B5EF4-FFF2-40B4-BE49-F238E27FC236}">
                  <a16:creationId xmlns:a16="http://schemas.microsoft.com/office/drawing/2014/main" id="{0616033D-849C-48C4-976D-8D845FF71C88}"/>
                </a:ext>
              </a:extLst>
            </p:cNvPr>
            <p:cNvGrpSpPr/>
            <p:nvPr/>
          </p:nvGrpSpPr>
          <p:grpSpPr>
            <a:xfrm>
              <a:off x="628650" y="4322618"/>
              <a:ext cx="604405" cy="1134402"/>
              <a:chOff x="628650" y="4322618"/>
              <a:chExt cx="604405" cy="1134402"/>
            </a:xfrm>
          </p:grpSpPr>
          <p:sp>
            <p:nvSpPr>
              <p:cNvPr id="4" name="Rectangle 3">
                <a:extLst>
                  <a:ext uri="{FF2B5EF4-FFF2-40B4-BE49-F238E27FC236}">
                    <a16:creationId xmlns:a16="http://schemas.microsoft.com/office/drawing/2014/main" id="{E5A47F14-D3A6-422F-964A-7E4A3BB8C9AB}"/>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44</a:t>
                </a:r>
              </a:p>
            </p:txBody>
          </p:sp>
          <p:sp>
            <p:nvSpPr>
              <p:cNvPr id="5" name="TextBox 4">
                <a:extLst>
                  <a:ext uri="{FF2B5EF4-FFF2-40B4-BE49-F238E27FC236}">
                    <a16:creationId xmlns:a16="http://schemas.microsoft.com/office/drawing/2014/main" id="{7A706C09-5339-4654-A796-712ECE43AAE8}"/>
                  </a:ext>
                </a:extLst>
              </p:cNvPr>
              <p:cNvSpPr txBox="1"/>
              <p:nvPr/>
            </p:nvSpPr>
            <p:spPr>
              <a:xfrm>
                <a:off x="780009" y="5056910"/>
                <a:ext cx="453046" cy="400110"/>
              </a:xfrm>
              <a:prstGeom prst="rect">
                <a:avLst/>
              </a:prstGeom>
              <a:noFill/>
            </p:spPr>
            <p:txBody>
              <a:bodyPr wrap="square" rtlCol="0">
                <a:spAutoFit/>
              </a:bodyPr>
              <a:lstStyle/>
              <a:p>
                <a:r>
                  <a:rPr lang="en-IN" sz="2000" dirty="0"/>
                  <a:t>0</a:t>
                </a:r>
                <a:endParaRPr lang="en-IN" dirty="0"/>
              </a:p>
            </p:txBody>
          </p:sp>
        </p:grpSp>
        <p:grpSp>
          <p:nvGrpSpPr>
            <p:cNvPr id="7" name="Group 6">
              <a:extLst>
                <a:ext uri="{FF2B5EF4-FFF2-40B4-BE49-F238E27FC236}">
                  <a16:creationId xmlns:a16="http://schemas.microsoft.com/office/drawing/2014/main" id="{EBB20DE2-933C-45F9-9C51-4AACA6E798F6}"/>
                </a:ext>
              </a:extLst>
            </p:cNvPr>
            <p:cNvGrpSpPr/>
            <p:nvPr/>
          </p:nvGrpSpPr>
          <p:grpSpPr>
            <a:xfrm>
              <a:off x="1238255" y="4322613"/>
              <a:ext cx="604405" cy="1134402"/>
              <a:chOff x="628650" y="4322618"/>
              <a:chExt cx="604405" cy="1134402"/>
            </a:xfrm>
          </p:grpSpPr>
          <p:sp>
            <p:nvSpPr>
              <p:cNvPr id="8" name="Rectangle 7">
                <a:extLst>
                  <a:ext uri="{FF2B5EF4-FFF2-40B4-BE49-F238E27FC236}">
                    <a16:creationId xmlns:a16="http://schemas.microsoft.com/office/drawing/2014/main" id="{6A065F1A-F110-4B8C-BEF7-51D5794E6AC4}"/>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9" name="TextBox 8">
                <a:extLst>
                  <a:ext uri="{FF2B5EF4-FFF2-40B4-BE49-F238E27FC236}">
                    <a16:creationId xmlns:a16="http://schemas.microsoft.com/office/drawing/2014/main" id="{12C8FD39-5525-428B-88E1-A396CA53BD8C}"/>
                  </a:ext>
                </a:extLst>
              </p:cNvPr>
              <p:cNvSpPr txBox="1"/>
              <p:nvPr/>
            </p:nvSpPr>
            <p:spPr>
              <a:xfrm>
                <a:off x="780009" y="5056910"/>
                <a:ext cx="453046" cy="400110"/>
              </a:xfrm>
              <a:prstGeom prst="rect">
                <a:avLst/>
              </a:prstGeom>
              <a:noFill/>
            </p:spPr>
            <p:txBody>
              <a:bodyPr wrap="square" rtlCol="0">
                <a:spAutoFit/>
              </a:bodyPr>
              <a:lstStyle/>
              <a:p>
                <a:r>
                  <a:rPr lang="en-IN" sz="2000" dirty="0"/>
                  <a:t>1</a:t>
                </a:r>
                <a:endParaRPr lang="en-IN" dirty="0"/>
              </a:p>
            </p:txBody>
          </p:sp>
        </p:grpSp>
        <p:grpSp>
          <p:nvGrpSpPr>
            <p:cNvPr id="10" name="Group 9">
              <a:extLst>
                <a:ext uri="{FF2B5EF4-FFF2-40B4-BE49-F238E27FC236}">
                  <a16:creationId xmlns:a16="http://schemas.microsoft.com/office/drawing/2014/main" id="{2A3C7347-D8D7-4A5A-9C73-76A422DDCA99}"/>
                </a:ext>
              </a:extLst>
            </p:cNvPr>
            <p:cNvGrpSpPr/>
            <p:nvPr/>
          </p:nvGrpSpPr>
          <p:grpSpPr>
            <a:xfrm>
              <a:off x="1846815" y="4322613"/>
              <a:ext cx="604405" cy="1134402"/>
              <a:chOff x="628650" y="4322618"/>
              <a:chExt cx="604405" cy="1134402"/>
            </a:xfrm>
          </p:grpSpPr>
          <p:sp>
            <p:nvSpPr>
              <p:cNvPr id="11" name="Rectangle 10">
                <a:extLst>
                  <a:ext uri="{FF2B5EF4-FFF2-40B4-BE49-F238E27FC236}">
                    <a16:creationId xmlns:a16="http://schemas.microsoft.com/office/drawing/2014/main" id="{E12CF60F-0163-42CA-8694-D42EB91BE42D}"/>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41</a:t>
                </a:r>
              </a:p>
            </p:txBody>
          </p:sp>
          <p:sp>
            <p:nvSpPr>
              <p:cNvPr id="12" name="TextBox 11">
                <a:extLst>
                  <a:ext uri="{FF2B5EF4-FFF2-40B4-BE49-F238E27FC236}">
                    <a16:creationId xmlns:a16="http://schemas.microsoft.com/office/drawing/2014/main" id="{C2CA4492-A392-4805-B393-05FEC2EC7F75}"/>
                  </a:ext>
                </a:extLst>
              </p:cNvPr>
              <p:cNvSpPr txBox="1"/>
              <p:nvPr/>
            </p:nvSpPr>
            <p:spPr>
              <a:xfrm>
                <a:off x="780009" y="5056910"/>
                <a:ext cx="453046" cy="400110"/>
              </a:xfrm>
              <a:prstGeom prst="rect">
                <a:avLst/>
              </a:prstGeom>
              <a:noFill/>
            </p:spPr>
            <p:txBody>
              <a:bodyPr wrap="square" rtlCol="0">
                <a:spAutoFit/>
              </a:bodyPr>
              <a:lstStyle/>
              <a:p>
                <a:r>
                  <a:rPr lang="en-IN" sz="2000" dirty="0"/>
                  <a:t>2</a:t>
                </a:r>
                <a:endParaRPr lang="en-IN" dirty="0"/>
              </a:p>
            </p:txBody>
          </p:sp>
        </p:grpSp>
        <p:grpSp>
          <p:nvGrpSpPr>
            <p:cNvPr id="13" name="Group 12">
              <a:extLst>
                <a:ext uri="{FF2B5EF4-FFF2-40B4-BE49-F238E27FC236}">
                  <a16:creationId xmlns:a16="http://schemas.microsoft.com/office/drawing/2014/main" id="{B8A844DE-9A1B-4319-A885-AFD1E610A870}"/>
                </a:ext>
              </a:extLst>
            </p:cNvPr>
            <p:cNvGrpSpPr/>
            <p:nvPr/>
          </p:nvGrpSpPr>
          <p:grpSpPr>
            <a:xfrm>
              <a:off x="2451220" y="4322604"/>
              <a:ext cx="604405" cy="1134402"/>
              <a:chOff x="628650" y="4322618"/>
              <a:chExt cx="604405" cy="1134402"/>
            </a:xfrm>
          </p:grpSpPr>
          <p:sp>
            <p:nvSpPr>
              <p:cNvPr id="14" name="Rectangle 13">
                <a:extLst>
                  <a:ext uri="{FF2B5EF4-FFF2-40B4-BE49-F238E27FC236}">
                    <a16:creationId xmlns:a16="http://schemas.microsoft.com/office/drawing/2014/main" id="{E37319AA-2019-4C8B-A2BC-D5AA436AA2B6}"/>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73</a:t>
                </a:r>
              </a:p>
            </p:txBody>
          </p:sp>
          <p:sp>
            <p:nvSpPr>
              <p:cNvPr id="15" name="TextBox 14">
                <a:extLst>
                  <a:ext uri="{FF2B5EF4-FFF2-40B4-BE49-F238E27FC236}">
                    <a16:creationId xmlns:a16="http://schemas.microsoft.com/office/drawing/2014/main" id="{C091026F-9C57-4580-ABF1-2E38314340DE}"/>
                  </a:ext>
                </a:extLst>
              </p:cNvPr>
              <p:cNvSpPr txBox="1"/>
              <p:nvPr/>
            </p:nvSpPr>
            <p:spPr>
              <a:xfrm>
                <a:off x="780009" y="5056910"/>
                <a:ext cx="453046" cy="400110"/>
              </a:xfrm>
              <a:prstGeom prst="rect">
                <a:avLst/>
              </a:prstGeom>
              <a:noFill/>
            </p:spPr>
            <p:txBody>
              <a:bodyPr wrap="square" rtlCol="0">
                <a:spAutoFit/>
              </a:bodyPr>
              <a:lstStyle/>
              <a:p>
                <a:r>
                  <a:rPr lang="en-IN" sz="2000" dirty="0"/>
                  <a:t>3</a:t>
                </a:r>
                <a:endParaRPr lang="en-IN" dirty="0"/>
              </a:p>
            </p:txBody>
          </p:sp>
        </p:grpSp>
        <p:grpSp>
          <p:nvGrpSpPr>
            <p:cNvPr id="16" name="Group 15">
              <a:extLst>
                <a:ext uri="{FF2B5EF4-FFF2-40B4-BE49-F238E27FC236}">
                  <a16:creationId xmlns:a16="http://schemas.microsoft.com/office/drawing/2014/main" id="{5130DAFD-DFC1-433B-B98D-1685F4A18847}"/>
                </a:ext>
              </a:extLst>
            </p:cNvPr>
            <p:cNvGrpSpPr/>
            <p:nvPr/>
          </p:nvGrpSpPr>
          <p:grpSpPr>
            <a:xfrm>
              <a:off x="3061857" y="4322604"/>
              <a:ext cx="604405" cy="1134402"/>
              <a:chOff x="628650" y="4322618"/>
              <a:chExt cx="604405" cy="1134402"/>
            </a:xfrm>
          </p:grpSpPr>
          <p:sp>
            <p:nvSpPr>
              <p:cNvPr id="17" name="Rectangle 16">
                <a:extLst>
                  <a:ext uri="{FF2B5EF4-FFF2-40B4-BE49-F238E27FC236}">
                    <a16:creationId xmlns:a16="http://schemas.microsoft.com/office/drawing/2014/main" id="{41353915-7574-429F-BB32-558B4A9EAFFE}"/>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18" name="TextBox 17">
                <a:extLst>
                  <a:ext uri="{FF2B5EF4-FFF2-40B4-BE49-F238E27FC236}">
                    <a16:creationId xmlns:a16="http://schemas.microsoft.com/office/drawing/2014/main" id="{5BBA4E6A-25B0-4A07-8E90-C613020EE846}"/>
                  </a:ext>
                </a:extLst>
              </p:cNvPr>
              <p:cNvSpPr txBox="1"/>
              <p:nvPr/>
            </p:nvSpPr>
            <p:spPr>
              <a:xfrm>
                <a:off x="780009" y="5056910"/>
                <a:ext cx="453046" cy="400110"/>
              </a:xfrm>
              <a:prstGeom prst="rect">
                <a:avLst/>
              </a:prstGeom>
              <a:noFill/>
            </p:spPr>
            <p:txBody>
              <a:bodyPr wrap="square" rtlCol="0">
                <a:spAutoFit/>
              </a:bodyPr>
              <a:lstStyle/>
              <a:p>
                <a:r>
                  <a:rPr lang="en-IN" sz="2000" dirty="0"/>
                  <a:t>4</a:t>
                </a:r>
                <a:endParaRPr lang="en-IN" dirty="0"/>
              </a:p>
            </p:txBody>
          </p:sp>
        </p:grpSp>
        <p:grpSp>
          <p:nvGrpSpPr>
            <p:cNvPr id="19" name="Group 18">
              <a:extLst>
                <a:ext uri="{FF2B5EF4-FFF2-40B4-BE49-F238E27FC236}">
                  <a16:creationId xmlns:a16="http://schemas.microsoft.com/office/drawing/2014/main" id="{3B64346E-37C4-4805-8154-AED62B891A81}"/>
                </a:ext>
              </a:extLst>
            </p:cNvPr>
            <p:cNvGrpSpPr/>
            <p:nvPr/>
          </p:nvGrpSpPr>
          <p:grpSpPr>
            <a:xfrm>
              <a:off x="3673885" y="4322595"/>
              <a:ext cx="604405" cy="1134402"/>
              <a:chOff x="628650" y="4322618"/>
              <a:chExt cx="604405" cy="1134402"/>
            </a:xfrm>
          </p:grpSpPr>
          <p:sp>
            <p:nvSpPr>
              <p:cNvPr id="20" name="Rectangle 19">
                <a:extLst>
                  <a:ext uri="{FF2B5EF4-FFF2-40B4-BE49-F238E27FC236}">
                    <a16:creationId xmlns:a16="http://schemas.microsoft.com/office/drawing/2014/main" id="{631DA449-C029-4775-A323-BEC64807A147}"/>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18</a:t>
                </a:r>
              </a:p>
            </p:txBody>
          </p:sp>
          <p:sp>
            <p:nvSpPr>
              <p:cNvPr id="21" name="TextBox 20">
                <a:extLst>
                  <a:ext uri="{FF2B5EF4-FFF2-40B4-BE49-F238E27FC236}">
                    <a16:creationId xmlns:a16="http://schemas.microsoft.com/office/drawing/2014/main" id="{9909D6C4-F2F5-4B6A-873A-A792333C54FB}"/>
                  </a:ext>
                </a:extLst>
              </p:cNvPr>
              <p:cNvSpPr txBox="1"/>
              <p:nvPr/>
            </p:nvSpPr>
            <p:spPr>
              <a:xfrm>
                <a:off x="780009" y="5056910"/>
                <a:ext cx="453046" cy="400110"/>
              </a:xfrm>
              <a:prstGeom prst="rect">
                <a:avLst/>
              </a:prstGeom>
              <a:noFill/>
            </p:spPr>
            <p:txBody>
              <a:bodyPr wrap="square" rtlCol="0">
                <a:spAutoFit/>
              </a:bodyPr>
              <a:lstStyle/>
              <a:p>
                <a:r>
                  <a:rPr lang="en-IN" sz="2000" dirty="0"/>
                  <a:t>5</a:t>
                </a:r>
                <a:endParaRPr lang="en-IN" dirty="0"/>
              </a:p>
            </p:txBody>
          </p:sp>
        </p:grpSp>
        <p:grpSp>
          <p:nvGrpSpPr>
            <p:cNvPr id="22" name="Group 21">
              <a:extLst>
                <a:ext uri="{FF2B5EF4-FFF2-40B4-BE49-F238E27FC236}">
                  <a16:creationId xmlns:a16="http://schemas.microsoft.com/office/drawing/2014/main" id="{714BFA19-AD5F-4072-956C-548A9D4B88E2}"/>
                </a:ext>
              </a:extLst>
            </p:cNvPr>
            <p:cNvGrpSpPr/>
            <p:nvPr/>
          </p:nvGrpSpPr>
          <p:grpSpPr>
            <a:xfrm>
              <a:off x="4278290" y="4322586"/>
              <a:ext cx="604405" cy="1134402"/>
              <a:chOff x="628650" y="4322618"/>
              <a:chExt cx="604405" cy="1134402"/>
            </a:xfrm>
          </p:grpSpPr>
          <p:sp>
            <p:nvSpPr>
              <p:cNvPr id="23" name="Rectangle 22">
                <a:extLst>
                  <a:ext uri="{FF2B5EF4-FFF2-40B4-BE49-F238E27FC236}">
                    <a16:creationId xmlns:a16="http://schemas.microsoft.com/office/drawing/2014/main" id="{447D1601-50E7-48CF-9B7F-D5E499C0A8EA}"/>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32</a:t>
                </a:r>
              </a:p>
            </p:txBody>
          </p:sp>
          <p:sp>
            <p:nvSpPr>
              <p:cNvPr id="24" name="TextBox 23">
                <a:extLst>
                  <a:ext uri="{FF2B5EF4-FFF2-40B4-BE49-F238E27FC236}">
                    <a16:creationId xmlns:a16="http://schemas.microsoft.com/office/drawing/2014/main" id="{C8F20574-E963-44DB-BB2E-E1E22D175DF9}"/>
                  </a:ext>
                </a:extLst>
              </p:cNvPr>
              <p:cNvSpPr txBox="1"/>
              <p:nvPr/>
            </p:nvSpPr>
            <p:spPr>
              <a:xfrm>
                <a:off x="780009" y="5056910"/>
                <a:ext cx="453046" cy="400110"/>
              </a:xfrm>
              <a:prstGeom prst="rect">
                <a:avLst/>
              </a:prstGeom>
              <a:noFill/>
            </p:spPr>
            <p:txBody>
              <a:bodyPr wrap="square" rtlCol="0">
                <a:spAutoFit/>
              </a:bodyPr>
              <a:lstStyle/>
              <a:p>
                <a:r>
                  <a:rPr lang="en-IN" sz="2000" dirty="0"/>
                  <a:t>6</a:t>
                </a:r>
                <a:endParaRPr lang="en-IN" dirty="0"/>
              </a:p>
            </p:txBody>
          </p:sp>
        </p:grpSp>
        <p:grpSp>
          <p:nvGrpSpPr>
            <p:cNvPr id="25" name="Group 24">
              <a:extLst>
                <a:ext uri="{FF2B5EF4-FFF2-40B4-BE49-F238E27FC236}">
                  <a16:creationId xmlns:a16="http://schemas.microsoft.com/office/drawing/2014/main" id="{A9FBB0C7-F7DF-4F75-AB5C-42534D61207A}"/>
                </a:ext>
              </a:extLst>
            </p:cNvPr>
            <p:cNvGrpSpPr/>
            <p:nvPr/>
          </p:nvGrpSpPr>
          <p:grpSpPr>
            <a:xfrm>
              <a:off x="4882695" y="4322586"/>
              <a:ext cx="604405" cy="1134402"/>
              <a:chOff x="628650" y="4322618"/>
              <a:chExt cx="604405" cy="1134402"/>
            </a:xfrm>
          </p:grpSpPr>
          <p:sp>
            <p:nvSpPr>
              <p:cNvPr id="26" name="Rectangle 25">
                <a:extLst>
                  <a:ext uri="{FF2B5EF4-FFF2-40B4-BE49-F238E27FC236}">
                    <a16:creationId xmlns:a16="http://schemas.microsoft.com/office/drawing/2014/main" id="{DDB9C04A-45CF-424E-8FF1-F9D9B0BD8578}"/>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59</a:t>
                </a:r>
              </a:p>
            </p:txBody>
          </p:sp>
          <p:sp>
            <p:nvSpPr>
              <p:cNvPr id="27" name="TextBox 26">
                <a:extLst>
                  <a:ext uri="{FF2B5EF4-FFF2-40B4-BE49-F238E27FC236}">
                    <a16:creationId xmlns:a16="http://schemas.microsoft.com/office/drawing/2014/main" id="{FEF03181-150C-4BA5-B985-DABBB565F0D5}"/>
                  </a:ext>
                </a:extLst>
              </p:cNvPr>
              <p:cNvSpPr txBox="1"/>
              <p:nvPr/>
            </p:nvSpPr>
            <p:spPr>
              <a:xfrm>
                <a:off x="780009" y="5056910"/>
                <a:ext cx="453046" cy="400110"/>
              </a:xfrm>
              <a:prstGeom prst="rect">
                <a:avLst/>
              </a:prstGeom>
              <a:noFill/>
            </p:spPr>
            <p:txBody>
              <a:bodyPr wrap="square" rtlCol="0">
                <a:spAutoFit/>
              </a:bodyPr>
              <a:lstStyle/>
              <a:p>
                <a:r>
                  <a:rPr lang="en-IN" sz="2000" dirty="0"/>
                  <a:t>7</a:t>
                </a:r>
                <a:endParaRPr lang="en-IN" dirty="0"/>
              </a:p>
            </p:txBody>
          </p:sp>
        </p:grpSp>
        <p:grpSp>
          <p:nvGrpSpPr>
            <p:cNvPr id="28" name="Group 27">
              <a:extLst>
                <a:ext uri="{FF2B5EF4-FFF2-40B4-BE49-F238E27FC236}">
                  <a16:creationId xmlns:a16="http://schemas.microsoft.com/office/drawing/2014/main" id="{DD844779-483A-4E02-8AD5-43A1D181B25B}"/>
                </a:ext>
              </a:extLst>
            </p:cNvPr>
            <p:cNvGrpSpPr/>
            <p:nvPr/>
          </p:nvGrpSpPr>
          <p:grpSpPr>
            <a:xfrm>
              <a:off x="5480868" y="4322586"/>
              <a:ext cx="604405" cy="1134402"/>
              <a:chOff x="628650" y="4322618"/>
              <a:chExt cx="604405" cy="1134402"/>
            </a:xfrm>
          </p:grpSpPr>
          <p:sp>
            <p:nvSpPr>
              <p:cNvPr id="29" name="Rectangle 28">
                <a:extLst>
                  <a:ext uri="{FF2B5EF4-FFF2-40B4-BE49-F238E27FC236}">
                    <a16:creationId xmlns:a16="http://schemas.microsoft.com/office/drawing/2014/main" id="{42AFD6DF-ADEA-401D-A64C-E9C53AB33C7D}"/>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31</a:t>
                </a:r>
              </a:p>
            </p:txBody>
          </p:sp>
          <p:sp>
            <p:nvSpPr>
              <p:cNvPr id="30" name="TextBox 29">
                <a:extLst>
                  <a:ext uri="{FF2B5EF4-FFF2-40B4-BE49-F238E27FC236}">
                    <a16:creationId xmlns:a16="http://schemas.microsoft.com/office/drawing/2014/main" id="{6FB9A745-C29E-45C6-9E0D-1C182CA5F66D}"/>
                  </a:ext>
                </a:extLst>
              </p:cNvPr>
              <p:cNvSpPr txBox="1"/>
              <p:nvPr/>
            </p:nvSpPr>
            <p:spPr>
              <a:xfrm>
                <a:off x="780009" y="5056910"/>
                <a:ext cx="453046" cy="400110"/>
              </a:xfrm>
              <a:prstGeom prst="rect">
                <a:avLst/>
              </a:prstGeom>
              <a:noFill/>
            </p:spPr>
            <p:txBody>
              <a:bodyPr wrap="square" rtlCol="0">
                <a:spAutoFit/>
              </a:bodyPr>
              <a:lstStyle/>
              <a:p>
                <a:r>
                  <a:rPr lang="en-IN" sz="2000" dirty="0"/>
                  <a:t>8</a:t>
                </a:r>
                <a:endParaRPr lang="en-IN" dirty="0"/>
              </a:p>
            </p:txBody>
          </p:sp>
        </p:grpSp>
        <p:grpSp>
          <p:nvGrpSpPr>
            <p:cNvPr id="31" name="Group 30">
              <a:extLst>
                <a:ext uri="{FF2B5EF4-FFF2-40B4-BE49-F238E27FC236}">
                  <a16:creationId xmlns:a16="http://schemas.microsoft.com/office/drawing/2014/main" id="{DF34E4B6-4675-4A0D-A7FC-DADE3CB6C22C}"/>
                </a:ext>
              </a:extLst>
            </p:cNvPr>
            <p:cNvGrpSpPr/>
            <p:nvPr/>
          </p:nvGrpSpPr>
          <p:grpSpPr>
            <a:xfrm>
              <a:off x="6087005" y="4322576"/>
              <a:ext cx="604405" cy="1134402"/>
              <a:chOff x="628650" y="4322618"/>
              <a:chExt cx="604405" cy="1134402"/>
            </a:xfrm>
          </p:grpSpPr>
          <p:sp>
            <p:nvSpPr>
              <p:cNvPr id="32" name="Rectangle 31">
                <a:extLst>
                  <a:ext uri="{FF2B5EF4-FFF2-40B4-BE49-F238E27FC236}">
                    <a16:creationId xmlns:a16="http://schemas.microsoft.com/office/drawing/2014/main" id="{54FC36CC-C1F3-460C-8E77-0BD11A88FC0A}"/>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22</a:t>
                </a:r>
              </a:p>
            </p:txBody>
          </p:sp>
          <p:sp>
            <p:nvSpPr>
              <p:cNvPr id="33" name="TextBox 32">
                <a:extLst>
                  <a:ext uri="{FF2B5EF4-FFF2-40B4-BE49-F238E27FC236}">
                    <a16:creationId xmlns:a16="http://schemas.microsoft.com/office/drawing/2014/main" id="{DDE19793-E740-42CA-A5D9-2C025BEDA6C3}"/>
                  </a:ext>
                </a:extLst>
              </p:cNvPr>
              <p:cNvSpPr txBox="1"/>
              <p:nvPr/>
            </p:nvSpPr>
            <p:spPr>
              <a:xfrm>
                <a:off x="780009" y="5056910"/>
                <a:ext cx="453046" cy="400110"/>
              </a:xfrm>
              <a:prstGeom prst="rect">
                <a:avLst/>
              </a:prstGeom>
              <a:noFill/>
            </p:spPr>
            <p:txBody>
              <a:bodyPr wrap="square" rtlCol="0">
                <a:spAutoFit/>
              </a:bodyPr>
              <a:lstStyle/>
              <a:p>
                <a:r>
                  <a:rPr lang="en-IN" sz="2000" dirty="0"/>
                  <a:t>9</a:t>
                </a:r>
                <a:endParaRPr lang="en-IN" dirty="0"/>
              </a:p>
            </p:txBody>
          </p:sp>
        </p:grpSp>
        <p:grpSp>
          <p:nvGrpSpPr>
            <p:cNvPr id="34" name="Group 33">
              <a:extLst>
                <a:ext uri="{FF2B5EF4-FFF2-40B4-BE49-F238E27FC236}">
                  <a16:creationId xmlns:a16="http://schemas.microsoft.com/office/drawing/2014/main" id="{F65587D6-FBDF-4189-BBA6-685594477297}"/>
                </a:ext>
              </a:extLst>
            </p:cNvPr>
            <p:cNvGrpSpPr/>
            <p:nvPr/>
          </p:nvGrpSpPr>
          <p:grpSpPr>
            <a:xfrm>
              <a:off x="6696613" y="4322571"/>
              <a:ext cx="604405" cy="1134402"/>
              <a:chOff x="628650" y="4322618"/>
              <a:chExt cx="604405" cy="1134402"/>
            </a:xfrm>
          </p:grpSpPr>
          <p:sp>
            <p:nvSpPr>
              <p:cNvPr id="35" name="Rectangle 34">
                <a:extLst>
                  <a:ext uri="{FF2B5EF4-FFF2-40B4-BE49-F238E27FC236}">
                    <a16:creationId xmlns:a16="http://schemas.microsoft.com/office/drawing/2014/main" id="{56133F79-AE93-4F29-8A89-6B43ACFC3370}"/>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36" name="TextBox 35">
                <a:extLst>
                  <a:ext uri="{FF2B5EF4-FFF2-40B4-BE49-F238E27FC236}">
                    <a16:creationId xmlns:a16="http://schemas.microsoft.com/office/drawing/2014/main" id="{B750E573-BFD7-400A-83D3-A717416AE051}"/>
                  </a:ext>
                </a:extLst>
              </p:cNvPr>
              <p:cNvSpPr txBox="1"/>
              <p:nvPr/>
            </p:nvSpPr>
            <p:spPr>
              <a:xfrm>
                <a:off x="780009" y="5056910"/>
                <a:ext cx="453046" cy="400110"/>
              </a:xfrm>
              <a:prstGeom prst="rect">
                <a:avLst/>
              </a:prstGeom>
              <a:noFill/>
            </p:spPr>
            <p:txBody>
              <a:bodyPr wrap="square" rtlCol="0">
                <a:spAutoFit/>
              </a:bodyPr>
              <a:lstStyle/>
              <a:p>
                <a:r>
                  <a:rPr lang="en-IN" sz="2000" dirty="0"/>
                  <a:t>10</a:t>
                </a:r>
                <a:endParaRPr lang="en-IN" dirty="0"/>
              </a:p>
            </p:txBody>
          </p:sp>
        </p:grpSp>
        <p:grpSp>
          <p:nvGrpSpPr>
            <p:cNvPr id="37" name="Group 36">
              <a:extLst>
                <a:ext uri="{FF2B5EF4-FFF2-40B4-BE49-F238E27FC236}">
                  <a16:creationId xmlns:a16="http://schemas.microsoft.com/office/drawing/2014/main" id="{DE36EF2D-7F22-434A-AE16-611208932BBD}"/>
                </a:ext>
              </a:extLst>
            </p:cNvPr>
            <p:cNvGrpSpPr/>
            <p:nvPr/>
          </p:nvGrpSpPr>
          <p:grpSpPr>
            <a:xfrm>
              <a:off x="7304492" y="4322571"/>
              <a:ext cx="604405" cy="1134402"/>
              <a:chOff x="628650" y="4322618"/>
              <a:chExt cx="604405" cy="1134402"/>
            </a:xfrm>
          </p:grpSpPr>
          <p:sp>
            <p:nvSpPr>
              <p:cNvPr id="38" name="Rectangle 37">
                <a:extLst>
                  <a:ext uri="{FF2B5EF4-FFF2-40B4-BE49-F238E27FC236}">
                    <a16:creationId xmlns:a16="http://schemas.microsoft.com/office/drawing/2014/main" id="{037C8F3A-5BEE-462B-9E84-48211B487AAE}"/>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39" name="TextBox 38">
                <a:extLst>
                  <a:ext uri="{FF2B5EF4-FFF2-40B4-BE49-F238E27FC236}">
                    <a16:creationId xmlns:a16="http://schemas.microsoft.com/office/drawing/2014/main" id="{7126EA91-249C-454B-A43B-A944603E1CF3}"/>
                  </a:ext>
                </a:extLst>
              </p:cNvPr>
              <p:cNvSpPr txBox="1"/>
              <p:nvPr/>
            </p:nvSpPr>
            <p:spPr>
              <a:xfrm>
                <a:off x="780009" y="5056910"/>
                <a:ext cx="453046" cy="400110"/>
              </a:xfrm>
              <a:prstGeom prst="rect">
                <a:avLst/>
              </a:prstGeom>
              <a:noFill/>
            </p:spPr>
            <p:txBody>
              <a:bodyPr wrap="square" rtlCol="0">
                <a:spAutoFit/>
              </a:bodyPr>
              <a:lstStyle/>
              <a:p>
                <a:r>
                  <a:rPr lang="en-IN" sz="2000" dirty="0"/>
                  <a:t>11</a:t>
                </a:r>
                <a:endParaRPr lang="en-IN" dirty="0"/>
              </a:p>
            </p:txBody>
          </p:sp>
        </p:grpSp>
        <p:grpSp>
          <p:nvGrpSpPr>
            <p:cNvPr id="40" name="Group 39">
              <a:extLst>
                <a:ext uri="{FF2B5EF4-FFF2-40B4-BE49-F238E27FC236}">
                  <a16:creationId xmlns:a16="http://schemas.microsoft.com/office/drawing/2014/main" id="{AD5B8161-BD9E-450A-AD57-734B063463EA}"/>
                </a:ext>
              </a:extLst>
            </p:cNvPr>
            <p:cNvGrpSpPr/>
            <p:nvPr/>
          </p:nvGrpSpPr>
          <p:grpSpPr>
            <a:xfrm>
              <a:off x="7907842" y="4322571"/>
              <a:ext cx="604405" cy="1134402"/>
              <a:chOff x="628650" y="4322618"/>
              <a:chExt cx="604405" cy="1134402"/>
            </a:xfrm>
          </p:grpSpPr>
          <p:sp>
            <p:nvSpPr>
              <p:cNvPr id="41" name="Rectangle 40">
                <a:extLst>
                  <a:ext uri="{FF2B5EF4-FFF2-40B4-BE49-F238E27FC236}">
                    <a16:creationId xmlns:a16="http://schemas.microsoft.com/office/drawing/2014/main" id="{96177250-BB86-495D-B59B-D9898AFB7236}"/>
                  </a:ext>
                </a:extLst>
              </p:cNvPr>
              <p:cNvSpPr/>
              <p:nvPr/>
            </p:nvSpPr>
            <p:spPr>
              <a:xfrm>
                <a:off x="628650" y="4322618"/>
                <a:ext cx="604405" cy="623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chemeClr val="tx1"/>
                  </a:solidFill>
                </a:endParaRPr>
              </a:p>
            </p:txBody>
          </p:sp>
          <p:sp>
            <p:nvSpPr>
              <p:cNvPr id="42" name="TextBox 41">
                <a:extLst>
                  <a:ext uri="{FF2B5EF4-FFF2-40B4-BE49-F238E27FC236}">
                    <a16:creationId xmlns:a16="http://schemas.microsoft.com/office/drawing/2014/main" id="{35254E93-CFE4-4B0E-822C-D9A1C8009AEA}"/>
                  </a:ext>
                </a:extLst>
              </p:cNvPr>
              <p:cNvSpPr txBox="1"/>
              <p:nvPr/>
            </p:nvSpPr>
            <p:spPr>
              <a:xfrm>
                <a:off x="780009" y="5056910"/>
                <a:ext cx="453046" cy="400110"/>
              </a:xfrm>
              <a:prstGeom prst="rect">
                <a:avLst/>
              </a:prstGeom>
              <a:noFill/>
            </p:spPr>
            <p:txBody>
              <a:bodyPr wrap="square" rtlCol="0">
                <a:spAutoFit/>
              </a:bodyPr>
              <a:lstStyle/>
              <a:p>
                <a:r>
                  <a:rPr lang="en-IN" sz="2000" dirty="0"/>
                  <a:t>12</a:t>
                </a:r>
                <a:endParaRPr lang="en-IN" dirty="0"/>
              </a:p>
            </p:txBody>
          </p:sp>
        </p:grpSp>
      </p:grpSp>
    </p:spTree>
    <p:extLst>
      <p:ext uri="{BB962C8B-B14F-4D97-AF65-F5344CB8AC3E}">
        <p14:creationId xmlns:p14="http://schemas.microsoft.com/office/powerpoint/2010/main" val="83242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CB7F-6EF8-4D68-A6E1-598F7D8174D1}"/>
              </a:ext>
            </a:extLst>
          </p:cNvPr>
          <p:cNvSpPr>
            <a:spLocks noGrp="1"/>
          </p:cNvSpPr>
          <p:nvPr>
            <p:ph type="title"/>
          </p:nvPr>
        </p:nvSpPr>
        <p:spPr>
          <a:xfrm>
            <a:off x="794904" y="337127"/>
            <a:ext cx="7886700" cy="687819"/>
          </a:xfrm>
        </p:spPr>
        <p:txBody>
          <a:bodyPr>
            <a:normAutofit fontScale="90000"/>
          </a:bodyPr>
          <a:lstStyle/>
          <a:p>
            <a:r>
              <a:rPr lang="en-IN" dirty="0">
                <a:latin typeface="Times New Roman" panose="02020603050405020304" pitchFamily="18" charset="0"/>
                <a:cs typeface="Times New Roman" panose="02020603050405020304" pitchFamily="18" charset="0"/>
              </a:rPr>
              <a:t>Collision resolution by chaining</a:t>
            </a:r>
            <a:endParaRPr lang="en-IN" dirty="0"/>
          </a:p>
        </p:txBody>
      </p:sp>
      <p:sp>
        <p:nvSpPr>
          <p:cNvPr id="3" name="Content Placeholder 2">
            <a:extLst>
              <a:ext uri="{FF2B5EF4-FFF2-40B4-BE49-F238E27FC236}">
                <a16:creationId xmlns:a16="http://schemas.microsoft.com/office/drawing/2014/main" id="{42A3A54D-55DB-4E42-A466-708E1E434FD0}"/>
              </a:ext>
            </a:extLst>
          </p:cNvPr>
          <p:cNvSpPr>
            <a:spLocks noGrp="1"/>
          </p:cNvSpPr>
          <p:nvPr>
            <p:ph idx="1"/>
          </p:nvPr>
        </p:nvSpPr>
        <p:spPr>
          <a:xfrm>
            <a:off x="628650" y="1253331"/>
            <a:ext cx="7886700" cy="4351338"/>
          </a:xfrm>
        </p:spPr>
        <p:txBody>
          <a:bodyPr>
            <a:normAutofit/>
          </a:bodyPr>
          <a:lstStyle/>
          <a:p>
            <a:r>
              <a:rPr lang="en-IN" sz="2400" dirty="0">
                <a:latin typeface="Times New Roman" panose="02020603050405020304" pitchFamily="18" charset="0"/>
                <a:cs typeface="Times New Roman" panose="02020603050405020304" pitchFamily="18" charset="0"/>
              </a:rPr>
              <a:t>In chaining, each location in the hash table stores a pointer to a linked list that contains the all key values that were hashed to the same location. </a:t>
            </a:r>
          </a:p>
        </p:txBody>
      </p:sp>
      <p:graphicFrame>
        <p:nvGraphicFramePr>
          <p:cNvPr id="4" name="Group 50">
            <a:extLst>
              <a:ext uri="{FF2B5EF4-FFF2-40B4-BE49-F238E27FC236}">
                <a16:creationId xmlns:a16="http://schemas.microsoft.com/office/drawing/2014/main" id="{1A5884C9-F53E-469C-81BE-423D933B7AC6}"/>
              </a:ext>
            </a:extLst>
          </p:cNvPr>
          <p:cNvGraphicFramePr>
            <a:graphicFrameLocks noGrp="1"/>
          </p:cNvGraphicFramePr>
          <p:nvPr>
            <p:extLst>
              <p:ext uri="{D42A27DB-BD31-4B8C-83A1-F6EECF244321}">
                <p14:modId xmlns:p14="http://schemas.microsoft.com/office/powerpoint/2010/main" val="2768553456"/>
              </p:ext>
            </p:extLst>
          </p:nvPr>
        </p:nvGraphicFramePr>
        <p:xfrm>
          <a:off x="2035102" y="2824741"/>
          <a:ext cx="1176338" cy="3497580"/>
        </p:xfrm>
        <a:graphic>
          <a:graphicData uri="http://schemas.openxmlformats.org/drawingml/2006/table">
            <a:tbl>
              <a:tblPr/>
              <a:tblGrid>
                <a:gridCol w="355600">
                  <a:extLst>
                    <a:ext uri="{9D8B030D-6E8A-4147-A177-3AD203B41FA5}">
                      <a16:colId xmlns:a16="http://schemas.microsoft.com/office/drawing/2014/main" val="150354833"/>
                    </a:ext>
                  </a:extLst>
                </a:gridCol>
                <a:gridCol w="820738">
                  <a:extLst>
                    <a:ext uri="{9D8B030D-6E8A-4147-A177-3AD203B41FA5}">
                      <a16:colId xmlns:a16="http://schemas.microsoft.com/office/drawing/2014/main" val="2290688847"/>
                    </a:ext>
                  </a:extLst>
                </a:gridCol>
              </a:tblGrid>
              <a:tr h="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0</a:t>
                      </a:r>
                      <a:endParaRPr kumimoji="0" lang="en-US" altLang="en-US" sz="2800" b="1" i="0" u="none" strike="noStrike" cap="none" normalizeH="0" baseline="0" dirty="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2761719593"/>
                  </a:ext>
                </a:extLst>
              </a:tr>
              <a:tr h="1508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1</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1126569818"/>
                  </a:ext>
                </a:extLst>
              </a:tr>
              <a:tr h="2333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2</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1068019208"/>
                  </a:ext>
                </a:extLst>
              </a:tr>
              <a:tr h="222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3</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3561690229"/>
                  </a:ext>
                </a:extLst>
              </a:tr>
              <a:tr h="1508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4</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1732892000"/>
                  </a:ext>
                </a:extLst>
              </a:tr>
              <a:tr h="133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5</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3341623554"/>
                  </a:ext>
                </a:extLst>
              </a:tr>
              <a:tr h="2190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6</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388353361"/>
                  </a:ext>
                </a:extLst>
              </a:tr>
              <a:tr h="1539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7</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40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849796617"/>
                  </a:ext>
                </a:extLst>
              </a:tr>
              <a:tr h="2190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8</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3261267074"/>
                  </a:ext>
                </a:extLst>
              </a:tr>
              <a:tr h="2190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a:ln>
                            <a:noFill/>
                          </a:ln>
                          <a:solidFill>
                            <a:srgbClr val="993300"/>
                          </a:solidFill>
                          <a:effectLst/>
                          <a:latin typeface="Times New Roman" panose="02020603050405020304" pitchFamily="18" charset="0"/>
                          <a:cs typeface="Times New Roman" panose="02020603050405020304" pitchFamily="18" charset="0"/>
                        </a:rPr>
                        <a:t>9</a:t>
                      </a:r>
                      <a:endParaRPr kumimoji="0" lang="en-US" altLang="en-US" sz="2800" b="1" i="0" u="none" strike="noStrike" cap="none" normalizeH="0" baseline="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993300"/>
                          </a:solidFill>
                          <a:effectLst/>
                          <a:latin typeface="Times New Roman" panose="02020603050405020304" pitchFamily="18" charset="0"/>
                          <a:cs typeface="Times New Roman" panose="02020603050405020304" pitchFamily="18" charset="0"/>
                        </a:rPr>
                        <a:t>NULL</a:t>
                      </a:r>
                      <a:endParaRPr kumimoji="0" lang="en-US" altLang="en-US" sz="2800" b="1" i="0" u="none" strike="noStrike" cap="none" normalizeH="0" baseline="0" dirty="0">
                        <a:ln>
                          <a:noFill/>
                        </a:ln>
                        <a:solidFill>
                          <a:srgbClr val="9933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4DD"/>
                    </a:solidFill>
                  </a:tcPr>
                </a:tc>
                <a:extLst>
                  <a:ext uri="{0D108BD9-81ED-4DB2-BD59-A6C34878D82A}">
                    <a16:rowId xmlns:a16="http://schemas.microsoft.com/office/drawing/2014/main" val="1554952698"/>
                  </a:ext>
                </a:extLst>
              </a:tr>
            </a:tbl>
          </a:graphicData>
        </a:graphic>
      </p:graphicFrame>
      <p:sp>
        <p:nvSpPr>
          <p:cNvPr id="5" name="Rectangle 85">
            <a:extLst>
              <a:ext uri="{FF2B5EF4-FFF2-40B4-BE49-F238E27FC236}">
                <a16:creationId xmlns:a16="http://schemas.microsoft.com/office/drawing/2014/main" id="{B9D25E0C-A3CB-4834-A8C0-378BA398A3E8}"/>
              </a:ext>
            </a:extLst>
          </p:cNvPr>
          <p:cNvSpPr>
            <a:spLocks noChangeArrowheads="1"/>
          </p:cNvSpPr>
          <p:nvPr/>
        </p:nvSpPr>
        <p:spPr bwMode="auto">
          <a:xfrm>
            <a:off x="3463636" y="5415700"/>
            <a:ext cx="6096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50" b="1">
                <a:solidFill>
                  <a:srgbClr val="993300"/>
                </a:solidFill>
                <a:latin typeface="Tahoma" panose="020B0604030504040204" pitchFamily="34" charset="0"/>
              </a:rPr>
              <a:t>7</a:t>
            </a:r>
            <a:r>
              <a:rPr lang="en-US" altLang="en-US" sz="1000" b="1">
                <a:solidFill>
                  <a:srgbClr val="993300"/>
                </a:solidFill>
                <a:latin typeface="Tahoma" panose="020B0604030504040204" pitchFamily="34" charset="0"/>
              </a:rPr>
              <a:t>   </a:t>
            </a:r>
            <a:endParaRPr lang="en-US" altLang="en-US" sz="2000" b="1">
              <a:solidFill>
                <a:srgbClr val="993300"/>
              </a:solidFill>
              <a:latin typeface="Tahoma" panose="020B0604030504040204" pitchFamily="34" charset="0"/>
            </a:endParaRPr>
          </a:p>
        </p:txBody>
      </p:sp>
      <p:sp>
        <p:nvSpPr>
          <p:cNvPr id="6" name="Rectangle 86">
            <a:extLst>
              <a:ext uri="{FF2B5EF4-FFF2-40B4-BE49-F238E27FC236}">
                <a16:creationId xmlns:a16="http://schemas.microsoft.com/office/drawing/2014/main" id="{D5EEBD01-E7EB-4430-807D-0463C9452008}"/>
              </a:ext>
            </a:extLst>
          </p:cNvPr>
          <p:cNvSpPr>
            <a:spLocks noChangeArrowheads="1"/>
          </p:cNvSpPr>
          <p:nvPr/>
        </p:nvSpPr>
        <p:spPr bwMode="auto">
          <a:xfrm>
            <a:off x="3449782" y="4812348"/>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50" b="1">
                <a:solidFill>
                  <a:srgbClr val="993300"/>
                </a:solidFill>
                <a:latin typeface="Tahoma" panose="020B0604030504040204" pitchFamily="34" charset="0"/>
              </a:rPr>
              <a:t>24    </a:t>
            </a:r>
            <a:r>
              <a:rPr lang="en-US" altLang="en-US" sz="1000" b="1">
                <a:solidFill>
                  <a:srgbClr val="993300"/>
                </a:solidFill>
                <a:latin typeface="Tahoma" panose="020B0604030504040204" pitchFamily="34" charset="0"/>
              </a:rPr>
              <a:t>  </a:t>
            </a:r>
            <a:r>
              <a:rPr lang="en-US" altLang="en-US" sz="900" b="1">
                <a:solidFill>
                  <a:srgbClr val="993300"/>
                </a:solidFill>
                <a:latin typeface="Tahoma" panose="020B0604030504040204" pitchFamily="34" charset="0"/>
              </a:rPr>
              <a:t>X</a:t>
            </a:r>
            <a:endParaRPr lang="en-US" altLang="en-US" sz="2000" b="1">
              <a:solidFill>
                <a:srgbClr val="993300"/>
              </a:solidFill>
              <a:latin typeface="Tahoma" panose="020B0604030504040204" pitchFamily="34" charset="0"/>
            </a:endParaRPr>
          </a:p>
        </p:txBody>
      </p:sp>
      <p:sp>
        <p:nvSpPr>
          <p:cNvPr id="7" name="Rectangle 87">
            <a:extLst>
              <a:ext uri="{FF2B5EF4-FFF2-40B4-BE49-F238E27FC236}">
                <a16:creationId xmlns:a16="http://schemas.microsoft.com/office/drawing/2014/main" id="{A65C991F-FA68-4C07-A71A-F4D4FB3861D5}"/>
              </a:ext>
            </a:extLst>
          </p:cNvPr>
          <p:cNvSpPr>
            <a:spLocks noChangeArrowheads="1"/>
          </p:cNvSpPr>
          <p:nvPr/>
        </p:nvSpPr>
        <p:spPr bwMode="auto">
          <a:xfrm>
            <a:off x="3463636" y="3049531"/>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50" b="1">
                <a:solidFill>
                  <a:srgbClr val="993300"/>
                </a:solidFill>
                <a:latin typeface="Tahoma" panose="020B0604030504040204" pitchFamily="34" charset="0"/>
              </a:rPr>
              <a:t>18    </a:t>
            </a:r>
            <a:r>
              <a:rPr lang="en-US" altLang="en-US" sz="1000" b="1">
                <a:solidFill>
                  <a:srgbClr val="993300"/>
                </a:solidFill>
                <a:latin typeface="Tahoma" panose="020B0604030504040204" pitchFamily="34" charset="0"/>
              </a:rPr>
              <a:t>  </a:t>
            </a:r>
            <a:r>
              <a:rPr lang="en-US" altLang="en-US" sz="900" b="1">
                <a:solidFill>
                  <a:srgbClr val="993300"/>
                </a:solidFill>
                <a:latin typeface="Tahoma" panose="020B0604030504040204" pitchFamily="34" charset="0"/>
              </a:rPr>
              <a:t>X</a:t>
            </a:r>
            <a:endParaRPr lang="en-US" altLang="en-US" sz="2000" b="1">
              <a:solidFill>
                <a:srgbClr val="993300"/>
              </a:solidFill>
              <a:latin typeface="Tahoma" panose="020B0604030504040204" pitchFamily="34" charset="0"/>
            </a:endParaRPr>
          </a:p>
        </p:txBody>
      </p:sp>
      <p:sp>
        <p:nvSpPr>
          <p:cNvPr id="8" name="Line 88">
            <a:extLst>
              <a:ext uri="{FF2B5EF4-FFF2-40B4-BE49-F238E27FC236}">
                <a16:creationId xmlns:a16="http://schemas.microsoft.com/office/drawing/2014/main" id="{AACA4584-3CB4-474C-A55D-A2FF654FDF2A}"/>
              </a:ext>
            </a:extLst>
          </p:cNvPr>
          <p:cNvSpPr>
            <a:spLocks noChangeShapeType="1"/>
          </p:cNvSpPr>
          <p:nvPr/>
        </p:nvSpPr>
        <p:spPr bwMode="auto">
          <a:xfrm>
            <a:off x="3827318" y="3049531"/>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2000"/>
          </a:p>
        </p:txBody>
      </p:sp>
      <p:sp>
        <p:nvSpPr>
          <p:cNvPr id="9" name="Line 89">
            <a:extLst>
              <a:ext uri="{FF2B5EF4-FFF2-40B4-BE49-F238E27FC236}">
                <a16:creationId xmlns:a16="http://schemas.microsoft.com/office/drawing/2014/main" id="{76CEA16D-C047-428A-A58A-D6835498B106}"/>
              </a:ext>
            </a:extLst>
          </p:cNvPr>
          <p:cNvSpPr>
            <a:spLocks noChangeShapeType="1"/>
          </p:cNvSpPr>
          <p:nvPr/>
        </p:nvSpPr>
        <p:spPr bwMode="auto">
          <a:xfrm>
            <a:off x="3858490" y="481234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2000"/>
          </a:p>
        </p:txBody>
      </p:sp>
      <p:sp>
        <p:nvSpPr>
          <p:cNvPr id="10" name="Line 90">
            <a:extLst>
              <a:ext uri="{FF2B5EF4-FFF2-40B4-BE49-F238E27FC236}">
                <a16:creationId xmlns:a16="http://schemas.microsoft.com/office/drawing/2014/main" id="{CE460833-9E63-46E8-8842-A545699DFC18}"/>
              </a:ext>
            </a:extLst>
          </p:cNvPr>
          <p:cNvSpPr>
            <a:spLocks noChangeShapeType="1"/>
          </p:cNvSpPr>
          <p:nvPr/>
        </p:nvSpPr>
        <p:spPr bwMode="auto">
          <a:xfrm>
            <a:off x="3844636" y="5431086"/>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2000"/>
          </a:p>
        </p:txBody>
      </p:sp>
      <p:sp>
        <p:nvSpPr>
          <p:cNvPr id="11" name="Line 91">
            <a:extLst>
              <a:ext uri="{FF2B5EF4-FFF2-40B4-BE49-F238E27FC236}">
                <a16:creationId xmlns:a16="http://schemas.microsoft.com/office/drawing/2014/main" id="{F5B19B0F-B616-4B90-A924-E5F5B71B005F}"/>
              </a:ext>
            </a:extLst>
          </p:cNvPr>
          <p:cNvSpPr>
            <a:spLocks noChangeShapeType="1"/>
          </p:cNvSpPr>
          <p:nvPr/>
        </p:nvSpPr>
        <p:spPr bwMode="auto">
          <a:xfrm>
            <a:off x="3158836" y="5530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2" name="Line 92">
            <a:extLst>
              <a:ext uri="{FF2B5EF4-FFF2-40B4-BE49-F238E27FC236}">
                <a16:creationId xmlns:a16="http://schemas.microsoft.com/office/drawing/2014/main" id="{B4E8B869-91AB-4A7A-AD2F-454135FCBC67}"/>
              </a:ext>
            </a:extLst>
          </p:cNvPr>
          <p:cNvSpPr>
            <a:spLocks noChangeShapeType="1"/>
          </p:cNvSpPr>
          <p:nvPr/>
        </p:nvSpPr>
        <p:spPr bwMode="auto">
          <a:xfrm>
            <a:off x="3144982" y="4900644"/>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3" name="Line 93">
            <a:extLst>
              <a:ext uri="{FF2B5EF4-FFF2-40B4-BE49-F238E27FC236}">
                <a16:creationId xmlns:a16="http://schemas.microsoft.com/office/drawing/2014/main" id="{25E35473-01EA-416A-BFD7-C57F975EBB7D}"/>
              </a:ext>
            </a:extLst>
          </p:cNvPr>
          <p:cNvSpPr>
            <a:spLocks noChangeShapeType="1"/>
          </p:cNvSpPr>
          <p:nvPr/>
        </p:nvSpPr>
        <p:spPr bwMode="auto">
          <a:xfrm>
            <a:off x="3144982" y="315843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4" name="Line 94">
            <a:extLst>
              <a:ext uri="{FF2B5EF4-FFF2-40B4-BE49-F238E27FC236}">
                <a16:creationId xmlns:a16="http://schemas.microsoft.com/office/drawing/2014/main" id="{F25E1E16-6DCF-46C2-85AB-6E48CFC212A9}"/>
              </a:ext>
            </a:extLst>
          </p:cNvPr>
          <p:cNvSpPr>
            <a:spLocks noChangeShapeType="1"/>
          </p:cNvSpPr>
          <p:nvPr/>
        </p:nvSpPr>
        <p:spPr bwMode="auto">
          <a:xfrm>
            <a:off x="3997036" y="54919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000"/>
          </a:p>
        </p:txBody>
      </p:sp>
      <p:sp>
        <p:nvSpPr>
          <p:cNvPr id="15" name="Rectangle 95">
            <a:extLst>
              <a:ext uri="{FF2B5EF4-FFF2-40B4-BE49-F238E27FC236}">
                <a16:creationId xmlns:a16="http://schemas.microsoft.com/office/drawing/2014/main" id="{4D70B918-BC0F-49E2-9386-21ACC6D7DA0A}"/>
              </a:ext>
            </a:extLst>
          </p:cNvPr>
          <p:cNvSpPr>
            <a:spLocks noChangeArrowheads="1"/>
          </p:cNvSpPr>
          <p:nvPr/>
        </p:nvSpPr>
        <p:spPr bwMode="auto">
          <a:xfrm>
            <a:off x="4301836" y="5415700"/>
            <a:ext cx="685800" cy="228600"/>
          </a:xfrm>
          <a:prstGeom prst="rect">
            <a:avLst/>
          </a:prstGeom>
          <a:solidFill>
            <a:srgbClr val="FFFFFF"/>
          </a:solidFill>
          <a:ln w="9525">
            <a:solidFill>
              <a:schemeClr val="tx1"/>
            </a:solidFill>
            <a:miter lim="800000"/>
            <a:headEnd/>
            <a:tailEnd/>
          </a:ln>
        </p:spPr>
        <p:txBody>
          <a:bodyPr/>
          <a:lstStyle/>
          <a:p>
            <a:pPr eaLnBrk="0" hangingPunct="0"/>
            <a:r>
              <a:rPr lang="en-US" altLang="en-US" sz="1050" b="1">
                <a:solidFill>
                  <a:srgbClr val="993300"/>
                </a:solidFill>
                <a:latin typeface="Tahoma" panose="020B0604030504040204" pitchFamily="34" charset="0"/>
              </a:rPr>
              <a:t>52    </a:t>
            </a:r>
            <a:r>
              <a:rPr lang="en-US" altLang="en-US" sz="1000" b="1">
                <a:solidFill>
                  <a:srgbClr val="993300"/>
                </a:solidFill>
                <a:latin typeface="Tahoma" panose="020B0604030504040204" pitchFamily="34" charset="0"/>
              </a:rPr>
              <a:t>  </a:t>
            </a:r>
            <a:r>
              <a:rPr lang="en-US" altLang="en-US" sz="900" b="1">
                <a:solidFill>
                  <a:srgbClr val="993300"/>
                </a:solidFill>
                <a:latin typeface="Tahoma" panose="020B0604030504040204" pitchFamily="34" charset="0"/>
              </a:rPr>
              <a:t>X</a:t>
            </a:r>
            <a:endParaRPr lang="en-US" altLang="en-US" sz="2000" b="1">
              <a:solidFill>
                <a:srgbClr val="993300"/>
              </a:solidFill>
              <a:latin typeface="Tahoma" panose="020B0604030504040204" pitchFamily="34" charset="0"/>
            </a:endParaRPr>
          </a:p>
        </p:txBody>
      </p:sp>
      <p:sp>
        <p:nvSpPr>
          <p:cNvPr id="16" name="Line 96">
            <a:extLst>
              <a:ext uri="{FF2B5EF4-FFF2-40B4-BE49-F238E27FC236}">
                <a16:creationId xmlns:a16="http://schemas.microsoft.com/office/drawing/2014/main" id="{8F48B767-920C-4AF6-B5AA-D459BB9094D2}"/>
              </a:ext>
            </a:extLst>
          </p:cNvPr>
          <p:cNvSpPr>
            <a:spLocks noChangeShapeType="1"/>
          </p:cNvSpPr>
          <p:nvPr/>
        </p:nvSpPr>
        <p:spPr bwMode="auto">
          <a:xfrm>
            <a:off x="4606636" y="54157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sz="2000"/>
          </a:p>
        </p:txBody>
      </p:sp>
    </p:spTree>
    <p:extLst>
      <p:ext uri="{BB962C8B-B14F-4D97-AF65-F5344CB8AC3E}">
        <p14:creationId xmlns:p14="http://schemas.microsoft.com/office/powerpoint/2010/main" val="59376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82D-9330-45A1-99C4-9789C45C0F72}"/>
              </a:ext>
            </a:extLst>
          </p:cNvPr>
          <p:cNvSpPr>
            <a:spLocks noGrp="1"/>
          </p:cNvSpPr>
          <p:nvPr>
            <p:ph type="title"/>
          </p:nvPr>
        </p:nvSpPr>
        <p:spPr>
          <a:xfrm>
            <a:off x="628650" y="365127"/>
            <a:ext cx="7886700" cy="798656"/>
          </a:xfrm>
        </p:spPr>
        <p:txBody>
          <a:bodyPr>
            <a:normAutofit/>
          </a:bodyPr>
          <a:lstStyle/>
          <a:p>
            <a:pPr algn="ctr"/>
            <a:r>
              <a:rPr lang="en-IN" sz="4000" dirty="0">
                <a:latin typeface="Times New Roman" panose="02020603050405020304" pitchFamily="18" charset="0"/>
                <a:cs typeface="Times New Roman" panose="02020603050405020304" pitchFamily="18" charset="0"/>
              </a:rPr>
              <a:t>Hashing</a:t>
            </a:r>
          </a:p>
        </p:txBody>
      </p:sp>
      <p:sp>
        <p:nvSpPr>
          <p:cNvPr id="3" name="Content Placeholder 2">
            <a:extLst>
              <a:ext uri="{FF2B5EF4-FFF2-40B4-BE49-F238E27FC236}">
                <a16:creationId xmlns:a16="http://schemas.microsoft.com/office/drawing/2014/main" id="{3C7130AF-FF25-4B39-9233-87E0004EFF4B}"/>
              </a:ext>
            </a:extLst>
          </p:cNvPr>
          <p:cNvSpPr>
            <a:spLocks noGrp="1"/>
          </p:cNvSpPr>
          <p:nvPr>
            <p:ph idx="1"/>
          </p:nvPr>
        </p:nvSpPr>
        <p:spPr>
          <a:xfrm>
            <a:off x="439015" y="1482436"/>
            <a:ext cx="8265969" cy="463910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Ques.  </a:t>
            </a:r>
            <a:r>
              <a:rPr lang="en-IN" sz="2400" dirty="0">
                <a:latin typeface="Times New Roman" panose="02020603050405020304" pitchFamily="18" charset="0"/>
                <a:cs typeface="Times New Roman" panose="02020603050405020304" pitchFamily="18" charset="0"/>
              </a:rPr>
              <a:t>Size of hash table = 12</a:t>
            </a:r>
          </a:p>
          <a:p>
            <a:pPr marL="0" indent="0" algn="just">
              <a:buNone/>
            </a:pPr>
            <a:r>
              <a:rPr lang="en-IN" sz="2400" dirty="0">
                <a:latin typeface="Times New Roman" panose="02020603050405020304" pitchFamily="18" charset="0"/>
                <a:cs typeface="Times New Roman" panose="02020603050405020304" pitchFamily="18" charset="0"/>
              </a:rPr>
              <a:t>	Keys: 67, 46, 155, 288, 123, 465, 141</a:t>
            </a:r>
          </a:p>
          <a:p>
            <a:pPr marL="539750" indent="-539750" algn="just">
              <a:buNone/>
            </a:pPr>
            <a:r>
              <a:rPr lang="en-IN" sz="2400" dirty="0">
                <a:latin typeface="Times New Roman" panose="02020603050405020304" pitchFamily="18" charset="0"/>
                <a:cs typeface="Times New Roman" panose="02020603050405020304" pitchFamily="18" charset="0"/>
              </a:rPr>
              <a:t>(1) Perform Mid square technique for hashing with quadratic   probing.</a:t>
            </a:r>
          </a:p>
          <a:p>
            <a:pPr marL="539750" indent="-539750" algn="just">
              <a:buNone/>
            </a:pPr>
            <a:r>
              <a:rPr lang="en-IN" sz="2400" dirty="0">
                <a:latin typeface="Times New Roman" panose="02020603050405020304" pitchFamily="18" charset="0"/>
                <a:cs typeface="Times New Roman" panose="02020603050405020304" pitchFamily="18" charset="0"/>
              </a:rPr>
              <a:t>(2)  Perform Double hashing by using Mid square method for first hashing and second hashing is defined by h</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(k) = x mod 11.</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The hashed values of key 141 for subpart (1) and (2) are:</a:t>
            </a:r>
          </a:p>
          <a:p>
            <a:pPr marL="900113" indent="385763">
              <a:buAutoNum type="alphaLcParenBoth"/>
            </a:pPr>
            <a:r>
              <a:rPr lang="en-IN" sz="2400" dirty="0">
                <a:latin typeface="Times New Roman" panose="02020603050405020304" pitchFamily="18" charset="0"/>
                <a:cs typeface="Times New Roman" panose="02020603050405020304" pitchFamily="18" charset="0"/>
              </a:rPr>
              <a:t> 7, 9				(b) 6, 10</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highlight>
                  <a:srgbClr val="FFFF00"/>
                </a:highlight>
                <a:latin typeface="Times New Roman" panose="02020603050405020304" pitchFamily="18" charset="0"/>
                <a:cs typeface="Times New Roman" panose="02020603050405020304" pitchFamily="18" charset="0"/>
              </a:rPr>
              <a:t>(c)  6, 8</a:t>
            </a:r>
            <a:r>
              <a:rPr lang="en-IN" sz="2400" dirty="0">
                <a:latin typeface="Times New Roman" panose="02020603050405020304" pitchFamily="18" charset="0"/>
                <a:cs typeface="Times New Roman" panose="02020603050405020304" pitchFamily="18" charset="0"/>
              </a:rPr>
              <a:t>			(d)  6, 9</a:t>
            </a:r>
          </a:p>
        </p:txBody>
      </p:sp>
    </p:spTree>
    <p:extLst>
      <p:ext uri="{BB962C8B-B14F-4D97-AF65-F5344CB8AC3E}">
        <p14:creationId xmlns:p14="http://schemas.microsoft.com/office/powerpoint/2010/main" val="222438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6">
            <a:extLst>
              <a:ext uri="{FF2B5EF4-FFF2-40B4-BE49-F238E27FC236}">
                <a16:creationId xmlns:a16="http://schemas.microsoft.com/office/drawing/2014/main" id="{43C33B3C-63C3-412B-9BA7-B05059C3F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B4BE31-EFCA-4696-9324-3B11459F4DA0}" type="slidenum">
              <a:rPr lang="en-US" altLang="en-US">
                <a:latin typeface="Times New Roman" panose="02020603050405020304" pitchFamily="18" charset="0"/>
                <a:cs typeface="Times New Roman" panose="02020603050405020304" pitchFamily="18" charset="0"/>
              </a:rPr>
              <a:pPr eaLnBrk="1" hangingPunct="1"/>
              <a:t>3</a:t>
            </a:fld>
            <a:endParaRPr lang="en-US" altLang="en-US">
              <a:latin typeface="Times New Roman" panose="02020603050405020304" pitchFamily="18" charset="0"/>
              <a:cs typeface="Times New Roman" panose="02020603050405020304" pitchFamily="18" charset="0"/>
            </a:endParaRPr>
          </a:p>
        </p:txBody>
      </p:sp>
      <p:sp>
        <p:nvSpPr>
          <p:cNvPr id="5123" name="Rectangle 2">
            <a:extLst>
              <a:ext uri="{FF2B5EF4-FFF2-40B4-BE49-F238E27FC236}">
                <a16:creationId xmlns:a16="http://schemas.microsoft.com/office/drawing/2014/main" id="{FA96F7E0-7554-4CAE-8423-2EBBAB07CDA0}"/>
              </a:ext>
            </a:extLst>
          </p:cNvPr>
          <p:cNvSpPr>
            <a:spLocks noGrp="1" noChangeArrowheads="1"/>
          </p:cNvSpPr>
          <p:nvPr>
            <p:ph type="title"/>
          </p:nvPr>
        </p:nvSpPr>
        <p:spPr>
          <a:xfrm>
            <a:off x="609600" y="381000"/>
            <a:ext cx="8077200" cy="1143000"/>
          </a:xfrm>
        </p:spPr>
        <p:txBody>
          <a:bodyPr>
            <a:normAutofit/>
          </a:bodyPr>
          <a:lstStyle/>
          <a:p>
            <a:pPr algn="ctr" eaLnBrk="1" hangingPunct="1"/>
            <a:r>
              <a:rPr lang="en-US" altLang="en-US" sz="3600" dirty="0">
                <a:latin typeface="Times New Roman" panose="02020603050405020304" pitchFamily="18" charset="0"/>
                <a:cs typeface="Times New Roman" panose="02020603050405020304" pitchFamily="18" charset="0"/>
              </a:rPr>
              <a:t>Hash Functions and Hash Tables</a:t>
            </a:r>
          </a:p>
        </p:txBody>
      </p:sp>
      <p:sp>
        <p:nvSpPr>
          <p:cNvPr id="5124" name="Rectangle 3">
            <a:extLst>
              <a:ext uri="{FF2B5EF4-FFF2-40B4-BE49-F238E27FC236}">
                <a16:creationId xmlns:a16="http://schemas.microsoft.com/office/drawing/2014/main" id="{4A7D762D-5085-47EF-A2E1-48F086054A29}"/>
              </a:ext>
            </a:extLst>
          </p:cNvPr>
          <p:cNvSpPr>
            <a:spLocks noGrp="1" noChangeArrowheads="1"/>
          </p:cNvSpPr>
          <p:nvPr>
            <p:ph type="body" sz="half" idx="1"/>
          </p:nvPr>
        </p:nvSpPr>
        <p:spPr>
          <a:xfrm>
            <a:off x="685800" y="1828799"/>
            <a:ext cx="8001000" cy="4128655"/>
          </a:xfrm>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Hashing has 2 major components</a:t>
            </a:r>
          </a:p>
          <a:p>
            <a:pPr lvl="1" eaLnBrk="1" hangingPunct="1"/>
            <a:r>
              <a:rPr lang="en-US" altLang="en-US" dirty="0">
                <a:latin typeface="Times New Roman" panose="02020603050405020304" pitchFamily="18" charset="0"/>
                <a:cs typeface="Times New Roman" panose="02020603050405020304" pitchFamily="18" charset="0"/>
              </a:rPr>
              <a:t>Hash function </a:t>
            </a:r>
            <a:r>
              <a:rPr lang="en-US" altLang="en-US" b="1" i="1" dirty="0">
                <a:latin typeface="Times New Roman" panose="02020603050405020304" pitchFamily="18" charset="0"/>
                <a:cs typeface="Times New Roman" panose="02020603050405020304" pitchFamily="18" charset="0"/>
              </a:rPr>
              <a:t>h</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latin typeface="Times New Roman" panose="02020603050405020304" pitchFamily="18" charset="0"/>
                <a:cs typeface="Times New Roman" panose="02020603050405020304" pitchFamily="18" charset="0"/>
              </a:rPr>
              <a:t>Hash Table Data Structure  of size </a:t>
            </a:r>
            <a:r>
              <a:rPr lang="en-US" altLang="en-US" b="1" i="1" dirty="0">
                <a:latin typeface="Times New Roman" panose="02020603050405020304" pitchFamily="18" charset="0"/>
                <a:cs typeface="Times New Roman" panose="02020603050405020304" pitchFamily="18" charset="0"/>
              </a:rPr>
              <a:t>N</a:t>
            </a:r>
            <a:endParaRPr lang="en-US" altLang="en-US"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A </a:t>
            </a:r>
            <a:r>
              <a:rPr lang="en-US" altLang="en-US" sz="2400" dirty="0">
                <a:solidFill>
                  <a:schemeClr val="tx2"/>
                </a:solidFill>
                <a:latin typeface="Times New Roman" panose="02020603050405020304" pitchFamily="18" charset="0"/>
                <a:cs typeface="Times New Roman" panose="02020603050405020304" pitchFamily="18" charset="0"/>
              </a:rPr>
              <a:t>hash function</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h</a:t>
            </a:r>
            <a:r>
              <a:rPr lang="en-US" altLang="en-US" sz="2400" dirty="0">
                <a:latin typeface="Times New Roman" panose="02020603050405020304" pitchFamily="18" charset="0"/>
                <a:cs typeface="Times New Roman" panose="02020603050405020304" pitchFamily="18" charset="0"/>
              </a:rPr>
              <a:t> maps keys (a identifying element of record set) to hash value or hash key which refers to specific location in Hash table</a:t>
            </a:r>
          </a:p>
          <a:p>
            <a:pPr eaLnBrk="1" hangingPunct="1"/>
            <a:r>
              <a:rPr lang="en-US" altLang="en-US" sz="2400" dirty="0">
                <a:latin typeface="Times New Roman" panose="02020603050405020304" pitchFamily="18" charset="0"/>
                <a:cs typeface="Times New Roman" panose="02020603050405020304" pitchFamily="18" charset="0"/>
              </a:rPr>
              <a:t>Example:</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h</a:t>
            </a:r>
            <a:r>
              <a:rPr lang="en-US" altLang="en-US" sz="2400" dirty="0">
                <a:latin typeface="Times New Roman" panose="02020603050405020304" pitchFamily="18" charset="0"/>
                <a:cs typeface="Times New Roman" panose="02020603050405020304" pitchFamily="18" charset="0"/>
              </a:rPr>
              <a:t>(</a:t>
            </a:r>
            <a:r>
              <a:rPr lang="en-US" altLang="en-US" sz="2400" b="1"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 </a:t>
            </a:r>
            <a:r>
              <a:rPr lang="en-US" altLang="en-US" sz="2400" b="1"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mod </a:t>
            </a:r>
            <a:r>
              <a:rPr lang="en-US" altLang="en-US" sz="2400" b="1" i="1" dirty="0">
                <a:latin typeface="Times New Roman" panose="02020603050405020304" pitchFamily="18" charset="0"/>
                <a:cs typeface="Times New Roman" panose="02020603050405020304" pitchFamily="18" charset="0"/>
              </a:rPr>
              <a:t>N</a:t>
            </a:r>
            <a:br>
              <a:rPr lang="en-US" altLang="en-US" sz="2400" b="1" i="1"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is a hash function for integer keys</a:t>
            </a:r>
          </a:p>
          <a:p>
            <a:pPr eaLnBrk="1" hangingPunct="1"/>
            <a:r>
              <a:rPr lang="en-US" altLang="en-US" sz="2400" dirty="0">
                <a:latin typeface="Times New Roman" panose="02020603050405020304" pitchFamily="18" charset="0"/>
                <a:cs typeface="Times New Roman" panose="02020603050405020304" pitchFamily="18" charset="0"/>
              </a:rPr>
              <a:t>The integer </a:t>
            </a:r>
            <a:r>
              <a:rPr lang="en-US" altLang="en-US" sz="2400" b="1" i="1" dirty="0">
                <a:latin typeface="Times New Roman" panose="02020603050405020304" pitchFamily="18" charset="0"/>
                <a:cs typeface="Times New Roman" panose="02020603050405020304" pitchFamily="18" charset="0"/>
              </a:rPr>
              <a:t>h</a:t>
            </a:r>
            <a:r>
              <a:rPr lang="en-US" altLang="en-US" sz="2400" dirty="0">
                <a:latin typeface="Times New Roman" panose="02020603050405020304" pitchFamily="18" charset="0"/>
                <a:cs typeface="Times New Roman" panose="02020603050405020304" pitchFamily="18" charset="0"/>
              </a:rPr>
              <a:t>(</a:t>
            </a:r>
            <a:r>
              <a:rPr lang="en-US" altLang="en-US" sz="2400" b="1"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is called the </a:t>
            </a:r>
            <a:r>
              <a:rPr lang="en-US" altLang="en-US" sz="2400" dirty="0">
                <a:solidFill>
                  <a:schemeClr val="tx2"/>
                </a:solidFill>
                <a:latin typeface="Times New Roman" panose="02020603050405020304" pitchFamily="18" charset="0"/>
                <a:cs typeface="Times New Roman" panose="02020603050405020304" pitchFamily="18" charset="0"/>
              </a:rPr>
              <a:t>hash value</a:t>
            </a:r>
            <a:r>
              <a:rPr lang="en-US" altLang="en-US" sz="2400" dirty="0">
                <a:latin typeface="Times New Roman" panose="02020603050405020304" pitchFamily="18" charset="0"/>
                <a:cs typeface="Times New Roman" panose="02020603050405020304" pitchFamily="18" charset="0"/>
              </a:rPr>
              <a:t> of key </a:t>
            </a:r>
            <a:r>
              <a:rPr lang="en-US" altLang="en-US" sz="2400" b="1" i="1"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45770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4EE0-2C89-4564-A5AD-0AC91C47600F}"/>
              </a:ext>
            </a:extLst>
          </p:cNvPr>
          <p:cNvSpPr>
            <a:spLocks noGrp="1"/>
          </p:cNvSpPr>
          <p:nvPr>
            <p:ph type="title"/>
          </p:nvPr>
        </p:nvSpPr>
        <p:spPr>
          <a:xfrm>
            <a:off x="628650" y="185738"/>
            <a:ext cx="7886700" cy="646256"/>
          </a:xfrm>
        </p:spPr>
        <p:txBody>
          <a:bodyPr>
            <a:normAutofit/>
          </a:bodyPr>
          <a:lstStyle/>
          <a:p>
            <a:pPr algn="ctr"/>
            <a:r>
              <a:rPr lang="en-IN" sz="3600" dirty="0">
                <a:latin typeface="Times New Roman" panose="02020603050405020304" pitchFamily="18" charset="0"/>
                <a:cs typeface="Times New Roman" panose="02020603050405020304" pitchFamily="18" charset="0"/>
              </a:rPr>
              <a:t>HASH TABLE</a:t>
            </a:r>
          </a:p>
        </p:txBody>
      </p:sp>
      <p:pic>
        <p:nvPicPr>
          <p:cNvPr id="5" name="Picture 4">
            <a:extLst>
              <a:ext uri="{FF2B5EF4-FFF2-40B4-BE49-F238E27FC236}">
                <a16:creationId xmlns:a16="http://schemas.microsoft.com/office/drawing/2014/main" id="{10AB8A57-45B8-4900-ADB9-CB8422976F20}"/>
              </a:ext>
            </a:extLst>
          </p:cNvPr>
          <p:cNvPicPr>
            <a:picLocks noChangeAspect="1"/>
          </p:cNvPicPr>
          <p:nvPr/>
        </p:nvPicPr>
        <p:blipFill>
          <a:blip r:embed="rId2"/>
          <a:stretch>
            <a:fillRect/>
          </a:stretch>
        </p:blipFill>
        <p:spPr>
          <a:xfrm>
            <a:off x="2569176" y="3708115"/>
            <a:ext cx="4358098" cy="2964147"/>
          </a:xfrm>
          <a:prstGeom prst="rect">
            <a:avLst/>
          </a:prstGeom>
        </p:spPr>
      </p:pic>
      <p:sp>
        <p:nvSpPr>
          <p:cNvPr id="7" name="Rectangle 6">
            <a:extLst>
              <a:ext uri="{FF2B5EF4-FFF2-40B4-BE49-F238E27FC236}">
                <a16:creationId xmlns:a16="http://schemas.microsoft.com/office/drawing/2014/main" id="{2367DB45-2FDE-4E66-91AF-0D2EC9F5CBFC}"/>
              </a:ext>
            </a:extLst>
          </p:cNvPr>
          <p:cNvSpPr/>
          <p:nvPr/>
        </p:nvSpPr>
        <p:spPr>
          <a:xfrm>
            <a:off x="698368" y="1210893"/>
            <a:ext cx="8099714" cy="2308324"/>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Hash Table is a data structure in which keys are mapped to array positions by a hash function. </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value stored in the Hash Table can be searched in O(1) time using a hash function to generate an address from the key (by producing the index of the array where the value is stored). </a:t>
            </a:r>
          </a:p>
        </p:txBody>
      </p:sp>
    </p:spTree>
    <p:extLst>
      <p:ext uri="{BB962C8B-B14F-4D97-AF65-F5344CB8AC3E}">
        <p14:creationId xmlns:p14="http://schemas.microsoft.com/office/powerpoint/2010/main" val="412231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2BED-41B4-430A-A553-F49EFC1D4BCB}"/>
              </a:ext>
            </a:extLst>
          </p:cNvPr>
          <p:cNvSpPr>
            <a:spLocks noGrp="1"/>
          </p:cNvSpPr>
          <p:nvPr>
            <p:ph type="title"/>
          </p:nvPr>
        </p:nvSpPr>
        <p:spPr/>
        <p:txBody>
          <a:bodyPr/>
          <a:lstStyle/>
          <a:p>
            <a:pPr algn="ctr"/>
            <a:r>
              <a:rPr lang="en-IN" dirty="0"/>
              <a:t>HASHING</a:t>
            </a:r>
          </a:p>
        </p:txBody>
      </p:sp>
      <p:sp>
        <p:nvSpPr>
          <p:cNvPr id="3" name="Content Placeholder 2">
            <a:extLst>
              <a:ext uri="{FF2B5EF4-FFF2-40B4-BE49-F238E27FC236}">
                <a16:creationId xmlns:a16="http://schemas.microsoft.com/office/drawing/2014/main" id="{DA2CF295-1F88-4320-ACAA-F3E63D144BA1}"/>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In a hash table, an element with key k is stored at index h(k) not k. This means, a hash function h is used to calculate the index at which the element with key k will be stored. Thus, the process of mapping keys to appropriate locations (or indexes) in a hash table is called </a:t>
            </a:r>
            <a:r>
              <a:rPr lang="en-IN" sz="2400" b="1" dirty="0">
                <a:latin typeface="Times New Roman" panose="02020603050405020304" pitchFamily="18" charset="0"/>
                <a:cs typeface="Times New Roman" panose="02020603050405020304" pitchFamily="18" charset="0"/>
              </a:rPr>
              <a:t>hashing</a:t>
            </a:r>
            <a:r>
              <a:rPr lang="en-IN" sz="2400" dirty="0">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When two or more keys maps to the same memory location, a </a:t>
            </a:r>
            <a:r>
              <a:rPr lang="en-IN" sz="2400" b="1" dirty="0">
                <a:latin typeface="Times New Roman" panose="02020603050405020304" pitchFamily="18" charset="0"/>
                <a:cs typeface="Times New Roman" panose="02020603050405020304" pitchFamily="18" charset="0"/>
              </a:rPr>
              <a:t>collision</a:t>
            </a:r>
            <a:r>
              <a:rPr lang="en-IN" sz="2400" dirty="0">
                <a:latin typeface="Times New Roman" panose="02020603050405020304" pitchFamily="18" charset="0"/>
                <a:cs typeface="Times New Roman" panose="02020603050405020304" pitchFamily="18" charset="0"/>
              </a:rPr>
              <a:t> is said to occur.</a:t>
            </a:r>
          </a:p>
        </p:txBody>
      </p:sp>
    </p:spTree>
    <p:extLst>
      <p:ext uri="{BB962C8B-B14F-4D97-AF65-F5344CB8AC3E}">
        <p14:creationId xmlns:p14="http://schemas.microsoft.com/office/powerpoint/2010/main" val="67411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B891-7192-48CA-ADCF-10254715C2C7}"/>
              </a:ext>
            </a:extLst>
          </p:cNvPr>
          <p:cNvSpPr>
            <a:spLocks noGrp="1"/>
          </p:cNvSpPr>
          <p:nvPr>
            <p:ph type="title"/>
          </p:nvPr>
        </p:nvSpPr>
        <p:spPr>
          <a:xfrm>
            <a:off x="628650" y="0"/>
            <a:ext cx="7886700" cy="1325563"/>
          </a:xfrm>
        </p:spPr>
        <p:txBody>
          <a:bodyPr/>
          <a:lstStyle/>
          <a:p>
            <a:pPr algn="ctr"/>
            <a:r>
              <a:rPr lang="en-IN" dirty="0">
                <a:latin typeface="Times New Roman" panose="02020603050405020304" pitchFamily="18" charset="0"/>
                <a:cs typeface="Times New Roman" panose="02020603050405020304" pitchFamily="18" charset="0"/>
              </a:rPr>
              <a:t>Hash Function</a:t>
            </a:r>
          </a:p>
        </p:txBody>
      </p:sp>
      <p:sp>
        <p:nvSpPr>
          <p:cNvPr id="3" name="Content Placeholder 2">
            <a:extLst>
              <a:ext uri="{FF2B5EF4-FFF2-40B4-BE49-F238E27FC236}">
                <a16:creationId xmlns:a16="http://schemas.microsoft.com/office/drawing/2014/main" id="{96BC05AD-8299-4A3F-8C9B-54D0663AEA86}"/>
              </a:ext>
            </a:extLst>
          </p:cNvPr>
          <p:cNvSpPr>
            <a:spLocks noGrp="1"/>
          </p:cNvSpPr>
          <p:nvPr>
            <p:ph idx="1"/>
          </p:nvPr>
        </p:nvSpPr>
        <p:spPr>
          <a:xfrm>
            <a:off x="725632" y="1407245"/>
            <a:ext cx="7886700" cy="4351338"/>
          </a:xfrm>
        </p:spPr>
        <p:txBody>
          <a:bodyPr>
            <a:normAutofit/>
          </a:bodyPr>
          <a:lstStyle/>
          <a:p>
            <a:pPr algn="just"/>
            <a:r>
              <a:rPr lang="en-IN" dirty="0">
                <a:latin typeface="Times New Roman" panose="02020603050405020304" pitchFamily="18" charset="0"/>
                <a:cs typeface="Times New Roman" panose="02020603050405020304" pitchFamily="18" charset="0"/>
              </a:rPr>
              <a:t>Hash Function, </a:t>
            </a:r>
            <a:r>
              <a:rPr lang="en-IN" b="1" i="1" dirty="0">
                <a:latin typeface="Times New Roman" panose="02020603050405020304" pitchFamily="18" charset="0"/>
                <a:cs typeface="Times New Roman" panose="02020603050405020304" pitchFamily="18" charset="0"/>
              </a:rPr>
              <a:t>h</a:t>
            </a:r>
            <a:r>
              <a:rPr lang="en-IN" dirty="0">
                <a:latin typeface="Times New Roman" panose="02020603050405020304" pitchFamily="18" charset="0"/>
                <a:cs typeface="Times New Roman" panose="02020603050405020304" pitchFamily="18" charset="0"/>
              </a:rPr>
              <a:t> is simply a mathematical formula which when applied to the key, produces an integer which can be used as an index for the key in the hash table. </a:t>
            </a:r>
          </a:p>
          <a:p>
            <a:pPr algn="just"/>
            <a:r>
              <a:rPr lang="en-IN" dirty="0">
                <a:latin typeface="Times New Roman" panose="02020603050405020304" pitchFamily="18" charset="0"/>
                <a:cs typeface="Times New Roman" panose="02020603050405020304" pitchFamily="18" charset="0"/>
              </a:rPr>
              <a:t>A good hash function can only minimize the number of collisions by spreading the elements uniformly throughout the array. </a:t>
            </a:r>
          </a:p>
          <a:p>
            <a:pPr algn="just"/>
            <a:r>
              <a:rPr lang="en-US" altLang="en-US" b="1" i="1" u="sng" dirty="0">
                <a:latin typeface="Times New Roman" panose="02020603050405020304" pitchFamily="18" charset="0"/>
              </a:rPr>
              <a:t>Hashed key</a:t>
            </a:r>
            <a:r>
              <a:rPr lang="en-US" altLang="en-US" dirty="0">
                <a:latin typeface="Times New Roman" panose="02020603050405020304" pitchFamily="18" charset="0"/>
              </a:rPr>
              <a:t>: the result of applying a hash function to a key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3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82B4-D050-46F7-874C-A7C08071C83A}"/>
              </a:ext>
            </a:extLst>
          </p:cNvPr>
          <p:cNvSpPr>
            <a:spLocks noGrp="1"/>
          </p:cNvSpPr>
          <p:nvPr>
            <p:ph type="title"/>
          </p:nvPr>
        </p:nvSpPr>
        <p:spPr>
          <a:xfrm>
            <a:off x="628650" y="309418"/>
            <a:ext cx="7886700" cy="743238"/>
          </a:xfrm>
        </p:spPr>
        <p:txBody>
          <a:bodyPr>
            <a:normAutofit/>
          </a:bodyPr>
          <a:lstStyle/>
          <a:p>
            <a:pPr algn="ctr"/>
            <a:r>
              <a:rPr lang="en-US" altLang="en-US" sz="3600" dirty="0">
                <a:latin typeface="Times New Roman" panose="02020603050405020304" pitchFamily="18" charset="0"/>
                <a:cs typeface="Times New Roman" panose="02020603050405020304" pitchFamily="18" charset="0"/>
              </a:rPr>
              <a:t>Applications of Hashing</a:t>
            </a:r>
            <a:endParaRPr lang="en-IN" sz="3600" dirty="0"/>
          </a:p>
        </p:txBody>
      </p:sp>
      <p:sp>
        <p:nvSpPr>
          <p:cNvPr id="3" name="Content Placeholder 2">
            <a:extLst>
              <a:ext uri="{FF2B5EF4-FFF2-40B4-BE49-F238E27FC236}">
                <a16:creationId xmlns:a16="http://schemas.microsoft.com/office/drawing/2014/main" id="{078F69A9-4FC3-45B3-8762-BF6CC6F6D7A3}"/>
              </a:ext>
            </a:extLst>
          </p:cNvPr>
          <p:cNvSpPr>
            <a:spLocks noGrp="1"/>
          </p:cNvSpPr>
          <p:nvPr>
            <p:ph idx="1"/>
          </p:nvPr>
        </p:nvSpPr>
        <p:spPr>
          <a:xfrm>
            <a:off x="628650" y="1253330"/>
            <a:ext cx="7886700" cy="5295251"/>
          </a:xfrm>
        </p:spPr>
        <p:txBody>
          <a:bodyPr>
            <a:normAutofit/>
          </a:bodyPr>
          <a:lstStyle/>
          <a:p>
            <a:pPr>
              <a:lnSpc>
                <a:spcPct val="120000"/>
              </a:lnSpc>
            </a:pPr>
            <a:r>
              <a:rPr lang="en-US" altLang="en-US" sz="2000" dirty="0">
                <a:latin typeface="Times New Roman" panose="02020603050405020304" pitchFamily="18" charset="0"/>
                <a:cs typeface="Times New Roman" panose="02020603050405020304" pitchFamily="18" charset="0"/>
              </a:rPr>
              <a:t>Hashing - quickly search and retrieve information. </a:t>
            </a:r>
          </a:p>
          <a:p>
            <a:pPr>
              <a:lnSpc>
                <a:spcPct val="120000"/>
              </a:lnSpc>
            </a:pPr>
            <a:r>
              <a:rPr lang="en-US" altLang="en-US" sz="2000" dirty="0">
                <a:latin typeface="Times New Roman" panose="02020603050405020304" pitchFamily="18" charset="0"/>
                <a:cs typeface="Times New Roman" panose="02020603050405020304" pitchFamily="18" charset="0"/>
              </a:rPr>
              <a:t>Hashing is used for </a:t>
            </a:r>
            <a:r>
              <a:rPr lang="en-US" altLang="en-US" sz="2000" b="1" dirty="0">
                <a:latin typeface="Times New Roman" panose="02020603050405020304" pitchFamily="18" charset="0"/>
                <a:cs typeface="Times New Roman" panose="02020603050405020304" pitchFamily="18" charset="0"/>
              </a:rPr>
              <a:t>database indexing</a:t>
            </a:r>
            <a:r>
              <a:rPr lang="en-US" altLang="en-US" sz="2000" dirty="0">
                <a:latin typeface="Times New Roman" panose="02020603050405020304" pitchFamily="18" charset="0"/>
                <a:cs typeface="Times New Roman" panose="02020603050405020304" pitchFamily="18" charset="0"/>
              </a:rPr>
              <a:t>. Some DBMSs store a separate file known as indexes. When data has to be retrieved from a file, the key information is first found in the appropriate index file which references the exact record location of the data in the database file. This key information in the index file is often stored as a hashed value. </a:t>
            </a:r>
          </a:p>
          <a:p>
            <a:pPr>
              <a:lnSpc>
                <a:spcPct val="120000"/>
              </a:lnSpc>
            </a:pPr>
            <a:r>
              <a:rPr lang="en-US" altLang="en-US" sz="2000" dirty="0">
                <a:latin typeface="Times New Roman" panose="02020603050405020304" pitchFamily="18" charset="0"/>
                <a:cs typeface="Times New Roman" panose="02020603050405020304" pitchFamily="18" charset="0"/>
              </a:rPr>
              <a:t>Hashing is used as </a:t>
            </a:r>
            <a:r>
              <a:rPr lang="en-US" altLang="en-US" sz="2000" b="1" dirty="0">
                <a:latin typeface="Times New Roman" panose="02020603050405020304" pitchFamily="18" charset="0"/>
                <a:cs typeface="Times New Roman" panose="02020603050405020304" pitchFamily="18" charset="0"/>
              </a:rPr>
              <a:t>symbol tables</a:t>
            </a:r>
            <a:r>
              <a:rPr lang="en-US" altLang="en-US" sz="2000" dirty="0">
                <a:latin typeface="Times New Roman" panose="02020603050405020304" pitchFamily="18" charset="0"/>
                <a:cs typeface="Times New Roman" panose="02020603050405020304" pitchFamily="18" charset="0"/>
              </a:rPr>
              <a:t>.  Hash tables speeds up execution of the program as the references to variables can be looked up quickly. </a:t>
            </a:r>
          </a:p>
          <a:p>
            <a:pPr>
              <a:lnSpc>
                <a:spcPct val="120000"/>
              </a:lnSpc>
            </a:pPr>
            <a:r>
              <a:rPr lang="en-US" altLang="en-US" sz="2000" dirty="0">
                <a:latin typeface="Times New Roman" panose="02020603050405020304" pitchFamily="18" charset="0"/>
                <a:cs typeface="Times New Roman" panose="02020603050405020304" pitchFamily="18" charset="0"/>
              </a:rPr>
              <a:t>In many database systems, </a:t>
            </a:r>
            <a:r>
              <a:rPr lang="en-US" altLang="en-US" sz="2000" b="1" dirty="0">
                <a:latin typeface="Times New Roman" panose="02020603050405020304" pitchFamily="18" charset="0"/>
                <a:cs typeface="Times New Roman" panose="02020603050405020304" pitchFamily="18" charset="0"/>
              </a:rPr>
              <a:t>File and Directory hashing</a:t>
            </a:r>
            <a:r>
              <a:rPr lang="en-US" altLang="en-US" sz="2000" dirty="0">
                <a:latin typeface="Times New Roman" panose="02020603050405020304" pitchFamily="18" charset="0"/>
                <a:cs typeface="Times New Roman" panose="02020603050405020304" pitchFamily="18" charset="0"/>
              </a:rPr>
              <a:t> is used in high performance file systems</a:t>
            </a:r>
          </a:p>
          <a:p>
            <a:pPr>
              <a:lnSpc>
                <a:spcPct val="120000"/>
              </a:lnSpc>
            </a:pPr>
            <a:r>
              <a:rPr lang="en-US" altLang="en-US" sz="2000" dirty="0">
                <a:latin typeface="Times New Roman" panose="02020603050405020304" pitchFamily="18" charset="0"/>
                <a:cs typeface="Times New Roman" panose="02020603050405020304" pitchFamily="18" charset="0"/>
              </a:rPr>
              <a:t>Hashing technique is for </a:t>
            </a:r>
            <a:r>
              <a:rPr lang="en-US" altLang="en-US" sz="2000" b="1" dirty="0">
                <a:latin typeface="Times New Roman" panose="02020603050405020304" pitchFamily="18" charset="0"/>
                <a:cs typeface="Times New Roman" panose="02020603050405020304" pitchFamily="18" charset="0"/>
              </a:rPr>
              <a:t>compiler symbol tables in C++.</a:t>
            </a:r>
          </a:p>
          <a:p>
            <a:pPr>
              <a:lnSpc>
                <a:spcPct val="120000"/>
              </a:lnSpc>
            </a:pPr>
            <a:r>
              <a:rPr lang="en-US" altLang="en-US" sz="2000" dirty="0">
                <a:latin typeface="Times New Roman" panose="02020603050405020304" pitchFamily="18" charset="0"/>
                <a:cs typeface="Times New Roman" panose="02020603050405020304" pitchFamily="18" charset="0"/>
              </a:rPr>
              <a:t>Hashing is also widely being used for </a:t>
            </a:r>
            <a:r>
              <a:rPr lang="en-US" altLang="en-US" sz="2000" b="1" dirty="0">
                <a:latin typeface="Times New Roman" panose="02020603050405020304" pitchFamily="18" charset="0"/>
                <a:cs typeface="Times New Roman" panose="02020603050405020304" pitchFamily="18" charset="0"/>
              </a:rPr>
              <a:t>internet search engines</a:t>
            </a:r>
            <a:r>
              <a:rPr lang="en-US" alt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21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7D91-FF6F-492C-BDC4-DB97F02729E6}"/>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Hashing Techniques</a:t>
            </a:r>
          </a:p>
        </p:txBody>
      </p:sp>
      <p:sp>
        <p:nvSpPr>
          <p:cNvPr id="3" name="Content Placeholder 2">
            <a:extLst>
              <a:ext uri="{FF2B5EF4-FFF2-40B4-BE49-F238E27FC236}">
                <a16:creationId xmlns:a16="http://schemas.microsoft.com/office/drawing/2014/main" id="{30213A69-D329-4363-AFB0-1DAF390E678D}"/>
              </a:ext>
            </a:extLst>
          </p:cNvPr>
          <p:cNvSpPr>
            <a:spLocks noGrp="1"/>
          </p:cNvSpPr>
          <p:nvPr>
            <p:ph idx="1"/>
          </p:nvPr>
        </p:nvSpPr>
        <p:spPr/>
        <p:txBody>
          <a:bodyPr>
            <a:normAutofit/>
          </a:bodyPr>
          <a:lstStyle/>
          <a:p>
            <a:pPr marL="0" indent="0">
              <a:buNone/>
            </a:pPr>
            <a:r>
              <a:rPr lang="en-US" altLang="en-US" sz="2600" dirty="0">
                <a:latin typeface="Times New Roman" panose="02020603050405020304" pitchFamily="18" charset="0"/>
              </a:rPr>
              <a:t>Different types of hash functions are used for the mapping of keys into tables. </a:t>
            </a:r>
          </a:p>
          <a:p>
            <a:pPr>
              <a:buNone/>
            </a:pPr>
            <a:endParaRPr lang="en-US" altLang="en-US" sz="2600" dirty="0">
              <a:latin typeface="Times New Roman" panose="02020603050405020304" pitchFamily="18" charset="0"/>
            </a:endParaRPr>
          </a:p>
          <a:p>
            <a:pPr defTabSz="2147888">
              <a:buNone/>
            </a:pPr>
            <a:r>
              <a:rPr lang="en-US" altLang="en-US" sz="2600" dirty="0">
                <a:latin typeface="Times New Roman" panose="02020603050405020304" pitchFamily="18" charset="0"/>
              </a:rPr>
              <a:t>		(a) Division Method </a:t>
            </a:r>
          </a:p>
          <a:p>
            <a:pPr defTabSz="2147888">
              <a:buNone/>
            </a:pPr>
            <a:r>
              <a:rPr lang="en-US" altLang="en-US" sz="2600" dirty="0">
                <a:latin typeface="Times New Roman" panose="02020603050405020304" pitchFamily="18" charset="0"/>
              </a:rPr>
              <a:t>		(b) Multiplication Method</a:t>
            </a:r>
          </a:p>
          <a:p>
            <a:pPr defTabSz="2147888">
              <a:buNone/>
            </a:pPr>
            <a:r>
              <a:rPr lang="en-US" altLang="en-US" sz="2600" dirty="0">
                <a:latin typeface="Times New Roman" panose="02020603050405020304" pitchFamily="18" charset="0"/>
              </a:rPr>
              <a:t>		(c) Mid-square Method</a:t>
            </a:r>
          </a:p>
          <a:p>
            <a:pPr defTabSz="2147888">
              <a:buNone/>
            </a:pPr>
            <a:r>
              <a:rPr lang="en-US" altLang="en-US" sz="2600" dirty="0">
                <a:latin typeface="Times New Roman" panose="02020603050405020304" pitchFamily="18" charset="0"/>
              </a:rPr>
              <a:t>		(d) Folding Method </a:t>
            </a:r>
          </a:p>
          <a:p>
            <a:endParaRPr lang="en-IN" sz="2600" dirty="0"/>
          </a:p>
        </p:txBody>
      </p:sp>
    </p:spTree>
    <p:extLst>
      <p:ext uri="{BB962C8B-B14F-4D97-AF65-F5344CB8AC3E}">
        <p14:creationId xmlns:p14="http://schemas.microsoft.com/office/powerpoint/2010/main" val="143317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6766-AF5D-4672-A3D1-9093F1A646AB}"/>
              </a:ext>
            </a:extLst>
          </p:cNvPr>
          <p:cNvSpPr>
            <a:spLocks noGrp="1"/>
          </p:cNvSpPr>
          <p:nvPr>
            <p:ph type="title"/>
          </p:nvPr>
        </p:nvSpPr>
        <p:spPr>
          <a:xfrm>
            <a:off x="628650" y="309418"/>
            <a:ext cx="7886700" cy="743238"/>
          </a:xfrm>
        </p:spPr>
        <p:txBody>
          <a:bodyPr>
            <a:normAutofit/>
          </a:bodyPr>
          <a:lstStyle/>
          <a:p>
            <a:pPr algn="ctr"/>
            <a:r>
              <a:rPr lang="en-IN" sz="4000" dirty="0">
                <a:latin typeface="Times New Roman" panose="02020603050405020304" pitchFamily="18" charset="0"/>
                <a:cs typeface="Times New Roman" panose="02020603050405020304" pitchFamily="18" charset="0"/>
              </a:rPr>
              <a:t>Division Method</a:t>
            </a:r>
          </a:p>
        </p:txBody>
      </p:sp>
      <p:sp>
        <p:nvSpPr>
          <p:cNvPr id="3" name="Content Placeholder 2">
            <a:extLst>
              <a:ext uri="{FF2B5EF4-FFF2-40B4-BE49-F238E27FC236}">
                <a16:creationId xmlns:a16="http://schemas.microsoft.com/office/drawing/2014/main" id="{9C15EF6A-0B62-4A9D-BCED-E3BB59A1BEB2}"/>
              </a:ext>
            </a:extLst>
          </p:cNvPr>
          <p:cNvSpPr>
            <a:spLocks noGrp="1"/>
          </p:cNvSpPr>
          <p:nvPr>
            <p:ph idx="1"/>
          </p:nvPr>
        </p:nvSpPr>
        <p:spPr>
          <a:xfrm>
            <a:off x="628650" y="1253330"/>
            <a:ext cx="7886700" cy="5295251"/>
          </a:xfrm>
        </p:spPr>
        <p:txBody>
          <a:bodyPr>
            <a:normAutofit/>
          </a:bodyPr>
          <a:lstStyle/>
          <a:p>
            <a:r>
              <a:rPr lang="en-IN" sz="2400" dirty="0">
                <a:latin typeface="Times New Roman" panose="02020603050405020304" pitchFamily="18" charset="0"/>
                <a:cs typeface="Times New Roman" panose="02020603050405020304" pitchFamily="18" charset="0"/>
              </a:rPr>
              <a:t>Division method is the most simple method of hashing an integer x.  The method divides x by M and then use the remainder thus obtained. In this case, the hash function can be given as </a:t>
            </a:r>
          </a:p>
          <a:p>
            <a:pPr marL="0" indent="0">
              <a:buNone/>
            </a:pPr>
            <a:r>
              <a:rPr lang="en-IN" sz="2400" b="1" i="1" dirty="0">
                <a:latin typeface="Times New Roman" panose="02020603050405020304" pitchFamily="18" charset="0"/>
                <a:cs typeface="Times New Roman" panose="02020603050405020304" pitchFamily="18" charset="0"/>
              </a:rPr>
              <a:t>			h</a:t>
            </a:r>
            <a:r>
              <a:rPr lang="en-IN" sz="2400" dirty="0">
                <a:latin typeface="Times New Roman" panose="02020603050405020304" pitchFamily="18" charset="0"/>
                <a:cs typeface="Times New Roman" panose="02020603050405020304" pitchFamily="18" charset="0"/>
              </a:rPr>
              <a:t>(x) = x mod 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Example: Calculate hash values of keys 1234 and 5462. </a:t>
            </a:r>
          </a:p>
          <a:p>
            <a:pPr marL="0" indent="0">
              <a:buNone/>
            </a:pPr>
            <a:r>
              <a:rPr lang="en-IN" sz="2400" dirty="0">
                <a:latin typeface="Times New Roman" panose="02020603050405020304" pitchFamily="18" charset="0"/>
                <a:cs typeface="Times New Roman" panose="02020603050405020304" pitchFamily="18" charset="0"/>
              </a:rPr>
              <a:t>	     With M = 97, hash values can be calculated as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(1234) = 1234 % 97 = 70</a:t>
            </a:r>
          </a:p>
          <a:p>
            <a:pPr marL="0" indent="0">
              <a:buNone/>
            </a:pPr>
            <a:r>
              <a:rPr lang="en-IN" sz="2400"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h</a:t>
            </a:r>
            <a:r>
              <a:rPr lang="en-IN" sz="2400" dirty="0">
                <a:latin typeface="Times New Roman" panose="02020603050405020304" pitchFamily="18" charset="0"/>
                <a:cs typeface="Times New Roman" panose="02020603050405020304" pitchFamily="18" charset="0"/>
              </a:rPr>
              <a:t>(5642) = 5642 % 97 = 16</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674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6407</TotalTime>
  <Words>2018</Words>
  <Application>Microsoft Office PowerPoint</Application>
  <PresentationFormat>On-screen Show (4:3)</PresentationFormat>
  <Paragraphs>201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Tahoma</vt:lpstr>
      <vt:lpstr>Times New Roman</vt:lpstr>
      <vt:lpstr>Office Theme</vt:lpstr>
      <vt:lpstr>HASHING</vt:lpstr>
      <vt:lpstr>INTRODUCTION </vt:lpstr>
      <vt:lpstr>Hash Functions and Hash Tables</vt:lpstr>
      <vt:lpstr>HASH TABLE</vt:lpstr>
      <vt:lpstr>HASHING</vt:lpstr>
      <vt:lpstr>Hash Function</vt:lpstr>
      <vt:lpstr>Applications of Hashing</vt:lpstr>
      <vt:lpstr>Hashing Techniques</vt:lpstr>
      <vt:lpstr>Division Method</vt:lpstr>
      <vt:lpstr>Multiplication Method</vt:lpstr>
      <vt:lpstr>PowerPoint Presentation</vt:lpstr>
      <vt:lpstr>Mid Square Method</vt:lpstr>
      <vt:lpstr>Folding Method</vt:lpstr>
      <vt:lpstr>Collision</vt:lpstr>
      <vt:lpstr>Collision resolution by open addressing</vt:lpstr>
      <vt:lpstr>Linear Probing</vt:lpstr>
      <vt:lpstr>Quadratic Probing</vt:lpstr>
      <vt:lpstr>Quadratic Probing</vt:lpstr>
      <vt:lpstr>Quadratic Probing</vt:lpstr>
      <vt:lpstr>Double Hashing</vt:lpstr>
      <vt:lpstr>Double Hashing</vt:lpstr>
      <vt:lpstr>Double Hashing</vt:lpstr>
      <vt:lpstr>Collision resolution by chaining</vt:lpstr>
      <vt:lpstr>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dc:title>
  <dc:creator>Shweta R Malwe</dc:creator>
  <cp:lastModifiedBy>Shweta R Malwe</cp:lastModifiedBy>
  <cp:revision>30</cp:revision>
  <dcterms:created xsi:type="dcterms:W3CDTF">2018-04-26T17:05:49Z</dcterms:created>
  <dcterms:modified xsi:type="dcterms:W3CDTF">2023-05-08T07:41:32Z</dcterms:modified>
</cp:coreProperties>
</file>