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2" r:id="rId5"/>
    <p:sldId id="261" r:id="rId6"/>
    <p:sldId id="257" r:id="rId7"/>
    <p:sldId id="263" r:id="rId8"/>
    <p:sldId id="264" r:id="rId9"/>
    <p:sldId id="265" r:id="rId10"/>
    <p:sldId id="266" r:id="rId11"/>
    <p:sldId id="267" r:id="rId12"/>
    <p:sldId id="353" r:id="rId13"/>
    <p:sldId id="345" r:id="rId14"/>
    <p:sldId id="346" r:id="rId15"/>
    <p:sldId id="260" r:id="rId16"/>
    <p:sldId id="34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32" autoAdjust="0"/>
    <p:restoredTop sz="90929"/>
  </p:normalViewPr>
  <p:slideViewPr>
    <p:cSldViewPr>
      <p:cViewPr varScale="1">
        <p:scale>
          <a:sx n="62" d="100"/>
          <a:sy n="62" d="100"/>
        </p:scale>
        <p:origin x="17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118182A-4134-4876-B8CF-19BF1D6F8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58CF691-46D6-4B48-9393-A6249D07B9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5707F96B-880D-4A96-AB0D-8538D9549A3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941454FC-64E7-4AF1-AD98-CFBEA1C2D8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077271-96DC-4245-8C38-C96AE4D1B1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960C073-101E-4B78-ACE2-9015CAC0D7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0C23B9A-0E5F-4FA2-815B-1C57B65B82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29AC3EA-0081-4EF1-9A99-CEF17E95C3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422D2B4-9D08-4773-BB4C-3F6FB27EF3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D3728C9-8FA9-4C32-A22F-E3AE866FE1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EE5E4B7-E6CD-4BBA-81A2-25ACD99E0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4857D9-7911-4904-B29A-93CB4D9D7B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C41E-E6E9-406F-AD95-DEAC23732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F5908-3564-4E27-B16C-C0EEEBA7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F70A-8008-47A2-9B0D-11E37C7A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79A2C-AFD2-4042-ACEB-DFE7D2FB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2EF9-9084-4E0B-9CBF-F4C6A861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7CE07-16B8-4FA5-ACD2-EE983AD1D9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38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F48A-750A-4660-93CB-36C8C50C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6EA1C-BDFE-4D9E-AAA9-E116B1FD9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21B2-49F6-427C-B5AA-F76F1AEF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80C81-3A68-40CE-98C1-F52D3CF4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2ADE3-588E-4302-B949-21D6AD7C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73C77-0478-4B45-BF5C-C384D7BBB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1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28A3D-3808-40DE-9FBA-2C94112D2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2320D-6297-43C8-96E8-4DA752C8E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49135-1253-442A-BCA6-19796496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4F0B2-31E1-4ADD-867E-3142CF1B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48404-11A0-4284-8689-CCB3AE5D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E23D8-FB78-4421-B35A-C998C77CD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15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6B53-9862-40C7-8769-9DEB6838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8677B-4A7D-4EC7-9DE8-3A981D846F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7772400" cy="2324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89141-A21B-473C-B1BF-F8D2AC17D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3771900"/>
            <a:ext cx="7772400" cy="2324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5A344-3E0D-4177-B1B2-B732C27C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BC7C-1059-4387-9291-B4DC63EE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BD803-55D3-4958-B68A-8E2EE322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865D5CD-34F7-4311-9120-0F5CCC0CFD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40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CEBD-77C2-47A4-AC11-3599C35C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5C6B-BC88-4CC8-8DC2-BC0D6453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70B5A-0B30-4C82-86B1-F713AF9E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95343-C5A6-4DA7-8A5F-1A063F67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0A08-8854-44D7-8842-EE06CB9F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F05A4-C25F-47A0-B094-5DB8D66FB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50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2420-ADC2-4FF7-BDF0-BBF325CB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02D32-40A0-4FC8-8D69-46B03C14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856C-418F-47E1-90A9-1A499D55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D310-5C5C-41ED-9CEF-C046061C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44AA-9CC4-47A8-89B0-84F91357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5CA22-6BE0-4E79-93CA-4BA94EE0CF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25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BF39-9E67-45E0-8E87-D9CC9AA2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C957-71DF-4DB6-9C90-3643BD8C0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FCA3A-B121-4A62-805B-D2284922F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480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0646-014D-43F7-B658-0AA8E3E6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A53C5-FDE5-4FC3-A4C8-50E9D19A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79881-F236-4A68-8C5C-76C82BB3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E69627-D49D-4298-97C5-F74A053B93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68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C9FB-4D91-4609-8864-475C7EF9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A6FB-F933-43D8-AFAA-F68F2D642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FC98E-44CA-4A74-B549-3FA26BECE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7DBE5-099E-4B47-8232-C59F2B19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B593C-3F75-449F-B20A-5D3847EE2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121FC-EAE8-4280-9C76-36F0AD6F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DF435-CB56-4D01-9B6B-F45597A7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55165-A1EB-4C5A-B591-E477464F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8426C-E158-4890-9F9A-EC0FC14AE6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9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8CE2-D2F8-4AC9-A994-1460354C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7296E-96D3-48F8-9239-45AD36010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9D5BB-5C5C-449D-BB58-7BA4C544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E128D-2758-4F7E-A224-F125770D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5BF11-7F96-4C0D-853D-3D93A855B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90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EF0E1-6ACC-4ECE-9971-4A68C06A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5C91F-24FC-4FC2-8F2A-276D7C92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72819-3D25-491A-9F65-CA491D4C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404E99-99AE-46C0-BAD5-EB751FC71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76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BEA8-EB74-4811-B5B8-AEAD7D98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4A8F-6DDD-48C6-89F4-424765D93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E29C5-4E4A-42CB-8733-C31EAA803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05565-8AC9-44AB-87D1-E522797C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398F6-C7E1-47FB-93CD-5E8A6864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0E253-B2C3-47EA-B198-49A609F0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3304DB-E52F-45B9-93B5-DE526FDED7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0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B44A-3455-44E8-99D1-85C7DDFA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5A754-72CE-4130-B5A9-CF90C8D2D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2A23C-9ED8-4D46-8237-BE5256AA3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0683A-A73C-4388-B1AF-44822F32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274FC-82F5-4F38-B7DA-20BBEA1CD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3CED-5A5B-4F94-8A85-CA46CA4F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39734-9D18-456A-B8C8-209CC44B6D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6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CD34A5-D3BA-432F-9896-95C123290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9373740-DCB0-4887-8328-86183137A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3D28172-3C49-4FB7-8FDC-8B5FE13AE66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78CF5BB-E87A-44F8-A07F-E56355727B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CENG 213 Data Structures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E968324-0928-49E0-A080-B4983CFD0E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854F163-8EDB-4E04-BADF-643CE03860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DC217C-A191-48F7-A7BD-969FA7E2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C666-B7BA-47BB-9508-03A7DC6B2A3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9AB6CDBD-EE76-468D-9331-CFB19C8E49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800"/>
              <a:t>Linked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27A71BC-771B-4663-BA9F-32AF073E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CD85-4D90-4C36-B44C-5E0562796AA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B305BA1-E248-4F77-BF81-A7415C1E4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from a linked list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F72143F-3B80-438A-884E-A65D0D788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0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362328D5-21E1-45DD-AB83-762FB609E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2298700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7CA8F9BD-DB8B-4268-B8BE-009565904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538" y="2659063"/>
            <a:ext cx="8747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746247A3-CF2E-411E-933F-07620CB4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2286000"/>
            <a:ext cx="1398588" cy="747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502147CB-E742-4AD4-9D8E-3FD59F93B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963" y="2298700"/>
            <a:ext cx="1587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FE75217A-670A-4B23-A863-738CF9BC3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2286000"/>
            <a:ext cx="1398588" cy="747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13D071F9-67FE-483E-A47D-BCDC704CD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4013" y="2298700"/>
            <a:ext cx="1587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5A978930-12FC-43F5-A2F4-48C38200D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825" y="2386013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/>
              <a:t>a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E23C93DC-BF06-4690-930C-FE6895E98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2386013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/>
              <a:t>x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C3C256B5-A346-44A6-AFA2-EFA8FB293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413000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/>
              <a:t>b</a:t>
            </a:r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35A6CBE5-C6B4-4485-AB63-BAD860522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4588" y="2686050"/>
            <a:ext cx="8747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67728DDD-AC18-4777-9E4E-64CFC28C1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743200"/>
            <a:ext cx="685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7A0CB3C9-CE35-49FA-A8EA-AD1DDDF98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146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…</a:t>
            </a:r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91E8A579-4561-4A4F-82C6-7ED59D15F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4384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…</a:t>
            </a:r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F15D7258-BD3B-43CA-81CD-2F811AB15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743200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4" name="Freeform 22">
            <a:extLst>
              <a:ext uri="{FF2B5EF4-FFF2-40B4-BE49-F238E27FC236}">
                <a16:creationId xmlns:a16="http://schemas.microsoft.com/office/drawing/2014/main" id="{341F4EC4-3618-46B6-98F0-6837FFCF43F1}"/>
              </a:ext>
            </a:extLst>
          </p:cNvPr>
          <p:cNvSpPr>
            <a:spLocks/>
          </p:cNvSpPr>
          <p:nvPr/>
        </p:nvSpPr>
        <p:spPr bwMode="auto">
          <a:xfrm>
            <a:off x="3048000" y="2667000"/>
            <a:ext cx="2743200" cy="927100"/>
          </a:xfrm>
          <a:custGeom>
            <a:avLst/>
            <a:gdLst>
              <a:gd name="T0" fmla="*/ 0 w 1728"/>
              <a:gd name="T1" fmla="*/ 0 h 584"/>
              <a:gd name="T2" fmla="*/ 912 w 1728"/>
              <a:gd name="T3" fmla="*/ 576 h 584"/>
              <a:gd name="T4" fmla="*/ 1728 w 1728"/>
              <a:gd name="T5" fmla="*/ 48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" h="584">
                <a:moveTo>
                  <a:pt x="0" y="0"/>
                </a:moveTo>
                <a:cubicBezTo>
                  <a:pt x="312" y="284"/>
                  <a:pt x="624" y="568"/>
                  <a:pt x="912" y="576"/>
                </a:cubicBezTo>
                <a:cubicBezTo>
                  <a:pt x="1200" y="584"/>
                  <a:pt x="1464" y="316"/>
                  <a:pt x="1728" y="4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7" name="Text Box 25">
            <a:extLst>
              <a:ext uri="{FF2B5EF4-FFF2-40B4-BE49-F238E27FC236}">
                <a16:creationId xmlns:a16="http://schemas.microsoft.com/office/drawing/2014/main" id="{A46EB049-2BC5-4E8E-9ADC-0E1A5A8B4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352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current</a:t>
            </a:r>
          </a:p>
        </p:txBody>
      </p:sp>
      <p:sp>
        <p:nvSpPr>
          <p:cNvPr id="13338" name="Line 26">
            <a:extLst>
              <a:ext uri="{FF2B5EF4-FFF2-40B4-BE49-F238E27FC236}">
                <a16:creationId xmlns:a16="http://schemas.microsoft.com/office/drawing/2014/main" id="{A4709308-A62C-4B6E-88D8-258275FF03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048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159574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382D-8BBE-48B8-9A54-3BA591BD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in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0BEC-E66A-4832-8677-3C1F585E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81566"/>
            <a:ext cx="7772400" cy="4800600"/>
          </a:xfrm>
        </p:spPr>
        <p:txBody>
          <a:bodyPr/>
          <a:lstStyle/>
          <a:p>
            <a:r>
              <a:rPr lang="en-IN" dirty="0"/>
              <a:t>Traversing</a:t>
            </a:r>
          </a:p>
          <a:p>
            <a:r>
              <a:rPr lang="en-IN" dirty="0"/>
              <a:t>Searching</a:t>
            </a:r>
          </a:p>
          <a:p>
            <a:r>
              <a:rPr lang="en-IN" dirty="0"/>
              <a:t>Insertion at the beginning/Head</a:t>
            </a:r>
          </a:p>
          <a:p>
            <a:r>
              <a:rPr lang="en-IN" dirty="0"/>
              <a:t>Insertion at the end</a:t>
            </a:r>
          </a:p>
          <a:p>
            <a:r>
              <a:rPr lang="en-IN" dirty="0"/>
              <a:t>Insertion after a given node value</a:t>
            </a:r>
          </a:p>
          <a:p>
            <a:r>
              <a:rPr lang="en-IN" dirty="0"/>
              <a:t>Deletion at the beginning/Head</a:t>
            </a:r>
          </a:p>
          <a:p>
            <a:r>
              <a:rPr lang="en-IN" dirty="0"/>
              <a:t>Deletion at the end</a:t>
            </a:r>
          </a:p>
          <a:p>
            <a:r>
              <a:rPr lang="en-IN" dirty="0"/>
              <a:t>Deletion of a given node value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65611-4383-4A87-9EAC-6EF3AA39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05A4-C25F-47A0-B094-5DB8D66FB36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52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Traversing/printing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Traverse(HEAD)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1: SET PTR = HEAD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2: Repeat while PTR != NULL do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3: 		Print PTR.DATA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 	PTR = PTR.NEXT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Done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4: 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72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Inserting a new node in the beginning of the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8515350" cy="3263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InsertAtHead</a:t>
            </a:r>
            <a:r>
              <a:rPr lang="en-US" altLang="en-US" dirty="0">
                <a:latin typeface="Courier New" panose="02070309020205020404" pitchFamily="49" charset="0"/>
              </a:rPr>
              <a:t>(HEAD,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1: //Initialize </a:t>
            </a:r>
            <a:r>
              <a:rPr lang="en-US" altLang="en-US" dirty="0" err="1">
                <a:latin typeface="Courier New" panose="02070309020205020404" pitchFamily="49" charset="0"/>
              </a:rPr>
              <a:t>New_Node</a:t>
            </a:r>
            <a:r>
              <a:rPr lang="en-US" altLang="en-US" dirty="0">
                <a:latin typeface="Courier New" panose="02070309020205020404" pitchFamily="49" charset="0"/>
              </a:rPr>
              <a:t>, 	         		</a:t>
            </a:r>
            <a:r>
              <a:rPr lang="en-US" altLang="en-US" dirty="0" err="1">
                <a:latin typeface="Courier New" panose="02070309020205020404" pitchFamily="49" charset="0"/>
              </a:rPr>
              <a:t>New_Node.DATA</a:t>
            </a:r>
            <a:r>
              <a:rPr lang="en-US" altLang="en-US" dirty="0">
                <a:latin typeface="Courier New" panose="02070309020205020404" pitchFamily="49" charset="0"/>
              </a:rPr>
              <a:t> = VAL 					</a:t>
            </a:r>
            <a:r>
              <a:rPr lang="en-US" altLang="en-US" dirty="0" err="1">
                <a:latin typeface="Courier New" panose="02070309020205020404" pitchFamily="49" charset="0"/>
              </a:rPr>
              <a:t>New_Node.Next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 err="1">
                <a:latin typeface="Courier New" panose="02070309020205020404" pitchFamily="49" charset="0"/>
              </a:rPr>
              <a:t>NUll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2: SET </a:t>
            </a:r>
            <a:r>
              <a:rPr lang="en-US" altLang="en-US" dirty="0" err="1">
                <a:latin typeface="Courier New" panose="02070309020205020404" pitchFamily="49" charset="0"/>
              </a:rPr>
              <a:t>New_Node.Next</a:t>
            </a:r>
            <a:r>
              <a:rPr lang="en-US" altLang="en-US" dirty="0">
                <a:latin typeface="Courier New" panose="02070309020205020404" pitchFamily="49" charset="0"/>
              </a:rPr>
              <a:t> = HEAD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3: SET HEAD = </a:t>
            </a:r>
            <a:r>
              <a:rPr lang="en-US" altLang="en-US" dirty="0" err="1">
                <a:latin typeface="Courier New" panose="02070309020205020404" pitchFamily="49" charset="0"/>
              </a:rPr>
              <a:t>New_Node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4: 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53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Singly Linked List  - Insert at end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30563B-7169-4DDD-994F-677486A86FBF}"/>
              </a:ext>
            </a:extLst>
          </p:cNvPr>
          <p:cNvGrpSpPr/>
          <p:nvPr/>
        </p:nvGrpSpPr>
        <p:grpSpPr>
          <a:xfrm>
            <a:off x="0" y="2075446"/>
            <a:ext cx="7633324" cy="3744802"/>
            <a:chOff x="0" y="2075446"/>
            <a:chExt cx="7633324" cy="3744802"/>
          </a:xfrm>
        </p:grpSpPr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206E6A32-6D16-4E4E-A23C-2A8746915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714093"/>
              <a:ext cx="7633324" cy="2285609"/>
              <a:chOff x="768" y="2190"/>
              <a:chExt cx="1732" cy="402"/>
            </a:xfrm>
            <a:solidFill>
              <a:schemeClr val="bg1"/>
            </a:soli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BAB8C1B-B729-4104-8455-D28341D6B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0" name="Rectangle 6">
                <a:extLst>
                  <a:ext uri="{FF2B5EF4-FFF2-40B4-BE49-F238E27FC236}">
                    <a16:creationId xmlns:a16="http://schemas.microsoft.com/office/drawing/2014/main" id="{99D68338-F0BD-4BBB-B643-4D258A3CA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48"/>
                <a:ext cx="216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35D98F85-4FEF-4BCA-B2DE-E817B937E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5" y="2520"/>
                <a:ext cx="8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D85D87F8-5C0A-43C7-9A98-15415886C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2</a:t>
                </a:r>
                <a:endPara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9">
                <a:extLst>
                  <a:ext uri="{FF2B5EF4-FFF2-40B4-BE49-F238E27FC236}">
                    <a16:creationId xmlns:a16="http://schemas.microsoft.com/office/drawing/2014/main" id="{BEDAB62C-E603-4554-9C2E-4B58C2F0F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182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04322904-9E6A-470E-8A50-D645ECF1D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7" y="2520"/>
                <a:ext cx="11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11">
                <a:extLst>
                  <a:ext uri="{FF2B5EF4-FFF2-40B4-BE49-F238E27FC236}">
                    <a16:creationId xmlns:a16="http://schemas.microsoft.com/office/drawing/2014/main" id="{3BA67579-6D60-4021-BF15-DBDDB8FE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2448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3</a:t>
                </a:r>
                <a:endPara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12">
                <a:extLst>
                  <a:ext uri="{FF2B5EF4-FFF2-40B4-BE49-F238E27FC236}">
                    <a16:creationId xmlns:a16="http://schemas.microsoft.com/office/drawing/2014/main" id="{B4216AB3-6A5D-4226-8196-15C64D649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" y="2448"/>
                <a:ext cx="191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16BC70-9C31-4FBA-8FD9-8049413E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4" y="2520"/>
                <a:ext cx="97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C96AFAD9-56F5-4558-927E-958840ACE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448"/>
                <a:ext cx="141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4</a:t>
                </a:r>
                <a:endPara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87744CC0-9AF3-4E92-AA38-10A1EB34E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48"/>
                <a:ext cx="172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altLang="en-US" sz="4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×</a:t>
                </a:r>
              </a:p>
            </p:txBody>
          </p:sp>
          <p:sp>
            <p:nvSpPr>
              <p:cNvPr id="49" name="Rectangle 25">
                <a:extLst>
                  <a:ext uri="{FF2B5EF4-FFF2-40B4-BE49-F238E27FC236}">
                    <a16:creationId xmlns:a16="http://schemas.microsoft.com/office/drawing/2014/main" id="{D1204F89-0D82-4E10-8F74-F3D6BE14A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190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1023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Line 26">
                <a:extLst>
                  <a:ext uri="{FF2B5EF4-FFF2-40B4-BE49-F238E27FC236}">
                    <a16:creationId xmlns:a16="http://schemas.microsoft.com/office/drawing/2014/main" id="{B97D6366-894D-44CF-B769-97133F0D7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0" y="2322"/>
                <a:ext cx="2" cy="1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Line 27">
                <a:extLst>
                  <a:ext uri="{FF2B5EF4-FFF2-40B4-BE49-F238E27FC236}">
                    <a16:creationId xmlns:a16="http://schemas.microsoft.com/office/drawing/2014/main" id="{D9A93F71-7AAE-4776-888F-E71D38AAA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7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1A7D96-8125-4F6F-8F87-3129A31F2460}"/>
                </a:ext>
              </a:extLst>
            </p:cNvPr>
            <p:cNvSpPr txBox="1"/>
            <p:nvPr/>
          </p:nvSpPr>
          <p:spPr>
            <a:xfrm>
              <a:off x="890434" y="5353665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1023</a:t>
              </a:r>
              <a:endParaRPr lang="en-IN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FE981C-9EE9-48A2-A20D-D01B69857529}"/>
                </a:ext>
              </a:extLst>
            </p:cNvPr>
            <p:cNvSpPr txBox="1"/>
            <p:nvPr/>
          </p:nvSpPr>
          <p:spPr>
            <a:xfrm>
              <a:off x="2856886" y="5358583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2201</a:t>
              </a:r>
              <a:endParaRPr lang="en-I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31D4F2-9A7D-4874-BE3D-3037DDAF9E45}"/>
                </a:ext>
              </a:extLst>
            </p:cNvPr>
            <p:cNvSpPr txBox="1"/>
            <p:nvPr/>
          </p:nvSpPr>
          <p:spPr>
            <a:xfrm>
              <a:off x="1341948" y="4359506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2201</a:t>
              </a:r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E32E7E-CD85-4AB2-81ED-761F79908CC9}"/>
                </a:ext>
              </a:extLst>
            </p:cNvPr>
            <p:cNvSpPr txBox="1"/>
            <p:nvPr/>
          </p:nvSpPr>
          <p:spPr>
            <a:xfrm>
              <a:off x="3132961" y="4363971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1423</a:t>
              </a:r>
              <a:endParaRPr lang="en-I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D29C62C-C479-472F-9270-B1CCA3B73F4F}"/>
                </a:ext>
              </a:extLst>
            </p:cNvPr>
            <p:cNvSpPr txBox="1"/>
            <p:nvPr/>
          </p:nvSpPr>
          <p:spPr>
            <a:xfrm>
              <a:off x="6663736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3213</a:t>
              </a:r>
              <a:endParaRPr lang="en-IN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1BE039-193C-4A98-9600-DD3528BE1F95}"/>
                </a:ext>
              </a:extLst>
            </p:cNvPr>
            <p:cNvSpPr txBox="1"/>
            <p:nvPr/>
          </p:nvSpPr>
          <p:spPr>
            <a:xfrm>
              <a:off x="5044308" y="4359506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3213</a:t>
              </a:r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797C4C-8C41-4B70-BC45-A4B8484701C6}"/>
                </a:ext>
              </a:extLst>
            </p:cNvPr>
            <p:cNvSpPr txBox="1"/>
            <p:nvPr/>
          </p:nvSpPr>
          <p:spPr>
            <a:xfrm>
              <a:off x="4823338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1423</a:t>
              </a:r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6D11BF-28E8-4D3F-B227-317C483A071D}"/>
                </a:ext>
              </a:extLst>
            </p:cNvPr>
            <p:cNvSpPr txBox="1"/>
            <p:nvPr/>
          </p:nvSpPr>
          <p:spPr>
            <a:xfrm>
              <a:off x="226968" y="2075446"/>
              <a:ext cx="112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/>
                <a:t>HEAD</a:t>
              </a:r>
              <a:endParaRPr lang="en-IN" sz="24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7AF4BAE-7924-44DD-AA5B-93766DBB6842}"/>
              </a:ext>
            </a:extLst>
          </p:cNvPr>
          <p:cNvSpPr txBox="1"/>
          <p:nvPr/>
        </p:nvSpPr>
        <p:spPr>
          <a:xfrm>
            <a:off x="2855885" y="2621759"/>
            <a:ext cx="81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PTR</a:t>
            </a:r>
            <a:endParaRPr lang="en-IN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9F9BC5-4C8B-461F-9262-BDC6475C0801}"/>
              </a:ext>
            </a:extLst>
          </p:cNvPr>
          <p:cNvCxnSpPr/>
          <p:nvPr/>
        </p:nvCxnSpPr>
        <p:spPr>
          <a:xfrm flipH="1">
            <a:off x="1460090" y="3083656"/>
            <a:ext cx="1395795" cy="109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885E91-9B67-47C6-87A4-447B7A1C222B}"/>
              </a:ext>
            </a:extLst>
          </p:cNvPr>
          <p:cNvCxnSpPr>
            <a:cxnSpLocks/>
          </p:cNvCxnSpPr>
          <p:nvPr/>
        </p:nvCxnSpPr>
        <p:spPr>
          <a:xfrm>
            <a:off x="3008286" y="3236056"/>
            <a:ext cx="205165" cy="89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153AC8-5A66-4623-A7AB-9184E0C3AFE8}"/>
              </a:ext>
            </a:extLst>
          </p:cNvPr>
          <p:cNvCxnSpPr>
            <a:cxnSpLocks/>
          </p:cNvCxnSpPr>
          <p:nvPr/>
        </p:nvCxnSpPr>
        <p:spPr>
          <a:xfrm>
            <a:off x="3403936" y="3199072"/>
            <a:ext cx="1685057" cy="95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49A05E-48C7-4DB5-905E-AC3DD52AEED9}"/>
              </a:ext>
            </a:extLst>
          </p:cNvPr>
          <p:cNvCxnSpPr>
            <a:cxnSpLocks/>
          </p:cNvCxnSpPr>
          <p:nvPr/>
        </p:nvCxnSpPr>
        <p:spPr>
          <a:xfrm>
            <a:off x="3673545" y="3020540"/>
            <a:ext cx="3170229" cy="111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345AAC-4FA3-412B-9F3D-DD5F16DA268A}"/>
              </a:ext>
            </a:extLst>
          </p:cNvPr>
          <p:cNvSpPr txBox="1"/>
          <p:nvPr/>
        </p:nvSpPr>
        <p:spPr>
          <a:xfrm>
            <a:off x="6899645" y="4366531"/>
            <a:ext cx="7203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2112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16CBDD-D999-4420-AC85-46C84584B64D}"/>
              </a:ext>
            </a:extLst>
          </p:cNvPr>
          <p:cNvGrpSpPr/>
          <p:nvPr/>
        </p:nvGrpSpPr>
        <p:grpSpPr>
          <a:xfrm>
            <a:off x="7544107" y="2520335"/>
            <a:ext cx="1580839" cy="3276132"/>
            <a:chOff x="7544107" y="2520335"/>
            <a:chExt cx="1580839" cy="3276132"/>
          </a:xfrm>
        </p:grpSpPr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1F5C568B-13C0-4AD5-A015-BBC1F406B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3136" y="4180976"/>
              <a:ext cx="634642" cy="818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000" kern="0" dirty="0">
                  <a:solidFill>
                    <a:srgbClr val="4472C4">
                      <a:lumMod val="75000"/>
                    </a:srgbClr>
                  </a:solidFill>
                </a:rPr>
                <a:t>5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94D9BA40-DF52-407C-8B78-BB60682D5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778" y="4177428"/>
              <a:ext cx="467168" cy="818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×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20F46A-214C-4A75-BB57-47DADE5A157A}"/>
                </a:ext>
              </a:extLst>
            </p:cNvPr>
            <p:cNvSpPr txBox="1"/>
            <p:nvPr/>
          </p:nvSpPr>
          <p:spPr>
            <a:xfrm>
              <a:off x="8205748" y="5334802"/>
              <a:ext cx="8066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2112</a:t>
              </a:r>
              <a:endPara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id="{90C669F3-8187-480B-8127-16987F040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4107" y="4590337"/>
              <a:ext cx="427501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5F1FF8-89AD-4985-9747-1B23ED1C8C37}"/>
                </a:ext>
              </a:extLst>
            </p:cNvPr>
            <p:cNvSpPr txBox="1"/>
            <p:nvPr/>
          </p:nvSpPr>
          <p:spPr>
            <a:xfrm>
              <a:off x="8016328" y="2520335"/>
              <a:ext cx="99605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New node</a:t>
              </a:r>
              <a:endPara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D6498F-D902-4B3E-B73E-53CA1ACEEF83}"/>
                </a:ext>
              </a:extLst>
            </p:cNvPr>
            <p:cNvCxnSpPr>
              <a:cxnSpLocks/>
            </p:cNvCxnSpPr>
            <p:nvPr/>
          </p:nvCxnSpPr>
          <p:spPr>
            <a:xfrm>
              <a:off x="8411118" y="3351332"/>
              <a:ext cx="996" cy="777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682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Inserting a new node in the end of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7343"/>
            <a:ext cx="8419486" cy="50606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InsertAtEnd</a:t>
            </a:r>
            <a:r>
              <a:rPr lang="en-US" altLang="en-US" dirty="0"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1: //Initialize </a:t>
            </a:r>
            <a:r>
              <a:rPr lang="en-US" altLang="en-US" dirty="0" err="1">
                <a:latin typeface="Courier New" panose="02070309020205020404" pitchFamily="49" charset="0"/>
              </a:rPr>
              <a:t>New_Node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</a:t>
            </a:r>
            <a:r>
              <a:rPr lang="en-US" altLang="en-US" dirty="0" err="1">
                <a:latin typeface="Courier New" panose="02070309020205020404" pitchFamily="49" charset="0"/>
              </a:rPr>
              <a:t>New_Node.DATA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val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</a:t>
            </a:r>
            <a:r>
              <a:rPr lang="en-US" altLang="en-US" dirty="0" err="1">
                <a:latin typeface="Courier New" panose="02070309020205020404" pitchFamily="49" charset="0"/>
              </a:rPr>
              <a:t>New_Node.Next</a:t>
            </a:r>
            <a:r>
              <a:rPr lang="en-US" altLang="en-US" dirty="0">
                <a:latin typeface="Courier New" panose="02070309020205020404" pitchFamily="49" charset="0"/>
              </a:rPr>
              <a:t> = NULL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2: SET PTR = HEAD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3: Repeat while PTR.NEXT != NULL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		SET PTR = PTR.NEXT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Done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4: SET PTR.NEXT = </a:t>
            </a:r>
            <a:r>
              <a:rPr lang="en-US" altLang="en-US" dirty="0" err="1">
                <a:latin typeface="Courier New" panose="02070309020205020404" pitchFamily="49" charset="0"/>
              </a:rPr>
              <a:t>New_Node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5: EXIT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44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46A2-D462-4412-BA97-EBA8D452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7C1F-F98B-4BEA-99D3-B3DCB56E08E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1A28396-2672-4831-BE78-7A6C692AE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 Basics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A204767-1669-411A-9067-998C8D6E2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5366"/>
            <a:ext cx="7772400" cy="4800600"/>
          </a:xfrm>
        </p:spPr>
        <p:txBody>
          <a:bodyPr/>
          <a:lstStyle/>
          <a:p>
            <a:r>
              <a:rPr lang="en-US" altLang="en-US" dirty="0"/>
              <a:t>Linked lists and arrays are similar since they both store collections of data.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array's</a:t>
            </a:r>
            <a:r>
              <a:rPr lang="en-US" altLang="en-US" dirty="0"/>
              <a:t> features uses the strategy of allocating the memory for all its elements in one block of memory.</a:t>
            </a:r>
          </a:p>
          <a:p>
            <a:r>
              <a:rPr lang="en-US" altLang="en-US" i="1" dirty="0"/>
              <a:t>Linked lists</a:t>
            </a:r>
            <a:r>
              <a:rPr lang="en-US" altLang="en-US" dirty="0"/>
              <a:t> use an entirely different strategy: linked lists allocate memory for each element separately and only when necessary.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3B82-2E8B-4036-B7D2-4F9F11CA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2B0E-BCA4-4F0B-A730-6DA08DBE5E4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00B57DA-3749-442D-9208-006F85A8B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Disadvantages of Arrays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D5A7672-1400-4070-8297-15245D98C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38946"/>
            <a:ext cx="7772400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The size of the array is fixed</a:t>
            </a:r>
            <a:r>
              <a:rPr lang="en-US" altLang="en-US" dirty="0"/>
              <a:t>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endParaRPr lang="en-US" altLang="en-US" b="1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Inserting (and deleting)</a:t>
            </a:r>
            <a:r>
              <a:rPr lang="en-US" altLang="en-US" dirty="0"/>
              <a:t> elements into the middle of the array  is potentially expensive because existing elements need to be shifted over to make 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336A-AFE0-48C1-BA1A-D6CEFB98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986C-5D07-47D0-8BA7-14717E22B10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1DC2C4A-1362-4CDF-A7CB-FA6F5832C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DB22179-016D-45F0-B6FD-418D47177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Linked lists are appropriate when the </a:t>
            </a:r>
            <a:r>
              <a:rPr lang="en-US" altLang="en-US" b="1" dirty="0"/>
              <a:t>number of data elements </a:t>
            </a:r>
            <a:r>
              <a:rPr lang="en-US" altLang="en-US" dirty="0"/>
              <a:t>to be represented in the data structure at once is </a:t>
            </a:r>
            <a:r>
              <a:rPr lang="en-US" altLang="en-US" b="1" dirty="0"/>
              <a:t>unpredictable.</a:t>
            </a:r>
          </a:p>
          <a:p>
            <a:r>
              <a:rPr lang="en-US" altLang="en-US" b="1" dirty="0"/>
              <a:t>Linked lists are dynamic</a:t>
            </a:r>
            <a:r>
              <a:rPr lang="en-US" altLang="en-US" dirty="0"/>
              <a:t>, so the length of a list can increase or decrease as necessary.</a:t>
            </a:r>
          </a:p>
          <a:p>
            <a:r>
              <a:rPr lang="en-US" altLang="en-US" dirty="0"/>
              <a:t>Each node does not necessarily follow the previous one physically in the memory.</a:t>
            </a:r>
          </a:p>
          <a:p>
            <a:r>
              <a:rPr lang="en-US" altLang="en-US" dirty="0"/>
              <a:t>Linked lists can be maintained in sorted order by inserting or deleting an element at the proper point in the list.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6878C61F-A8E7-4929-BB5C-72042167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2566-527D-42B1-A9B1-96EA1682D56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249256E-0CE9-4B4C-982E-344BBCF14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Singly Linked Lists</a:t>
            </a:r>
          </a:p>
        </p:txBody>
      </p:sp>
      <p:sp>
        <p:nvSpPr>
          <p:cNvPr id="8216" name="Line 24">
            <a:extLst>
              <a:ext uri="{FF2B5EF4-FFF2-40B4-BE49-F238E27FC236}">
                <a16:creationId xmlns:a16="http://schemas.microsoft.com/office/drawing/2014/main" id="{9B0F2638-2EE6-4944-9ADC-8DC87CF8B9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7800" y="3886200"/>
            <a:ext cx="1143000" cy="1143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7" name="Line 25">
            <a:extLst>
              <a:ext uri="{FF2B5EF4-FFF2-40B4-BE49-F238E27FC236}">
                <a16:creationId xmlns:a16="http://schemas.microsoft.com/office/drawing/2014/main" id="{175416C6-511D-4981-B51B-FE1862B6EC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810000"/>
            <a:ext cx="609600" cy="1066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8" name="Text Box 26">
            <a:extLst>
              <a:ext uri="{FF2B5EF4-FFF2-40B4-BE49-F238E27FC236}">
                <a16:creationId xmlns:a16="http://schemas.microsoft.com/office/drawing/2014/main" id="{EFB49371-8E02-4ACD-8772-8C9E44FBD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257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First node</a:t>
            </a:r>
          </a:p>
        </p:txBody>
      </p:sp>
      <p:sp>
        <p:nvSpPr>
          <p:cNvPr id="8219" name="Text Box 27">
            <a:extLst>
              <a:ext uri="{FF2B5EF4-FFF2-40B4-BE49-F238E27FC236}">
                <a16:creationId xmlns:a16="http://schemas.microsoft.com/office/drawing/2014/main" id="{0B750A50-F74B-43A1-9D8B-46C310D7C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181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Last node</a:t>
            </a:r>
          </a:p>
        </p:txBody>
      </p:sp>
      <p:grpSp>
        <p:nvGrpSpPr>
          <p:cNvPr id="8223" name="Group 31">
            <a:extLst>
              <a:ext uri="{FF2B5EF4-FFF2-40B4-BE49-F238E27FC236}">
                <a16:creationId xmlns:a16="http://schemas.microsoft.com/office/drawing/2014/main" id="{52666BE6-3C6A-4409-838D-E21995922F7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95600"/>
            <a:ext cx="7170738" cy="685800"/>
            <a:chOff x="480" y="1392"/>
            <a:chExt cx="4517" cy="576"/>
          </a:xfrm>
        </p:grpSpPr>
        <p:sp>
          <p:nvSpPr>
            <p:cNvPr id="8197" name="Rectangle 5">
              <a:extLst>
                <a:ext uri="{FF2B5EF4-FFF2-40B4-BE49-F238E27FC236}">
                  <a16:creationId xmlns:a16="http://schemas.microsoft.com/office/drawing/2014/main" id="{48F15693-3E50-43BB-A72A-E130E387B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392"/>
              <a:ext cx="881" cy="5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98" name="Line 6">
              <a:extLst>
                <a:ext uri="{FF2B5EF4-FFF2-40B4-BE49-F238E27FC236}">
                  <a16:creationId xmlns:a16="http://schemas.microsoft.com/office/drawing/2014/main" id="{ABD86F1C-8268-4620-912D-53786E8CB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1402"/>
              <a:ext cx="0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99" name="Line 7">
              <a:extLst>
                <a:ext uri="{FF2B5EF4-FFF2-40B4-BE49-F238E27FC236}">
                  <a16:creationId xmlns:a16="http://schemas.microsoft.com/office/drawing/2014/main" id="{B9749745-37B8-4CE8-98E7-FD8591707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" y="167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550896B8-CCFD-43A8-A970-75D75DA43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01" name="Line 9">
              <a:extLst>
                <a:ext uri="{FF2B5EF4-FFF2-40B4-BE49-F238E27FC236}">
                  <a16:creationId xmlns:a16="http://schemas.microsoft.com/office/drawing/2014/main" id="{FE32514A-B14B-4F4B-AD85-CAED874EC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3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1B00401C-02B6-469C-83EF-64622BD14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03" name="Line 11">
              <a:extLst>
                <a:ext uri="{FF2B5EF4-FFF2-40B4-BE49-F238E27FC236}">
                  <a16:creationId xmlns:a16="http://schemas.microsoft.com/office/drawing/2014/main" id="{A8749827-98D4-497F-8BCF-D508005BA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4" name="Line 12">
              <a:extLst>
                <a:ext uri="{FF2B5EF4-FFF2-40B4-BE49-F238E27FC236}">
                  <a16:creationId xmlns:a16="http://schemas.microsoft.com/office/drawing/2014/main" id="{D6A5414C-80AE-4567-93C4-B69CE0475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694"/>
              <a:ext cx="5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5" name="Rectangle 13">
              <a:extLst>
                <a:ext uri="{FF2B5EF4-FFF2-40B4-BE49-F238E27FC236}">
                  <a16:creationId xmlns:a16="http://schemas.microsoft.com/office/drawing/2014/main" id="{5B4EBA36-B301-4768-8A89-37E5674CB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06" name="Line 14">
              <a:extLst>
                <a:ext uri="{FF2B5EF4-FFF2-40B4-BE49-F238E27FC236}">
                  <a16:creationId xmlns:a16="http://schemas.microsoft.com/office/drawing/2014/main" id="{01FA4E90-C739-4AB9-962B-B37F693C8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7" name="Text Box 15">
              <a:extLst>
                <a:ext uri="{FF2B5EF4-FFF2-40B4-BE49-F238E27FC236}">
                  <a16:creationId xmlns:a16="http://schemas.microsoft.com/office/drawing/2014/main" id="{97A4E874-0E0F-40AB-AFF5-20C1174CD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8208" name="Text Box 16">
              <a:extLst>
                <a:ext uri="{FF2B5EF4-FFF2-40B4-BE49-F238E27FC236}">
                  <a16:creationId xmlns:a16="http://schemas.microsoft.com/office/drawing/2014/main" id="{CA477E62-BBC0-4A39-B09E-2A8EDE9B2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2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8209" name="Text Box 17">
              <a:extLst>
                <a:ext uri="{FF2B5EF4-FFF2-40B4-BE49-F238E27FC236}">
                  <a16:creationId xmlns:a16="http://schemas.microsoft.com/office/drawing/2014/main" id="{C8419D65-F019-4463-9EF8-6F769E892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8210" name="Text Box 18">
              <a:extLst>
                <a:ext uri="{FF2B5EF4-FFF2-40B4-BE49-F238E27FC236}">
                  <a16:creationId xmlns:a16="http://schemas.microsoft.com/office/drawing/2014/main" id="{B8F09A05-A5E3-496B-B338-70835A12E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6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8211" name="Line 19">
              <a:extLst>
                <a:ext uri="{FF2B5EF4-FFF2-40B4-BE49-F238E27FC236}">
                  <a16:creationId xmlns:a16="http://schemas.microsoft.com/office/drawing/2014/main" id="{03E1D9D4-569D-4C23-9685-817B9233A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3" y="169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220" name="Line 28">
            <a:extLst>
              <a:ext uri="{FF2B5EF4-FFF2-40B4-BE49-F238E27FC236}">
                <a16:creationId xmlns:a16="http://schemas.microsoft.com/office/drawing/2014/main" id="{4B6B7ADC-0995-490A-BA03-89DFB094F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62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1" name="Text Box 29">
            <a:extLst>
              <a:ext uri="{FF2B5EF4-FFF2-40B4-BE49-F238E27FC236}">
                <a16:creationId xmlns:a16="http://schemas.microsoft.com/office/drawing/2014/main" id="{D3F38352-03EF-4F33-A553-E2F9897C9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8224" name="Text Box 32">
            <a:extLst>
              <a:ext uri="{FF2B5EF4-FFF2-40B4-BE49-F238E27FC236}">
                <a16:creationId xmlns:a16="http://schemas.microsoft.com/office/drawing/2014/main" id="{A717068A-B8A0-411A-A370-76CA1F498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4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8225" name="Text Box 33">
            <a:extLst>
              <a:ext uri="{FF2B5EF4-FFF2-40B4-BE49-F238E27FC236}">
                <a16:creationId xmlns:a16="http://schemas.microsoft.com/office/drawing/2014/main" id="{07903720-C242-405C-A3D7-3C6F19F42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14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8226" name="Text Box 34">
            <a:extLst>
              <a:ext uri="{FF2B5EF4-FFF2-40B4-BE49-F238E27FC236}">
                <a16:creationId xmlns:a16="http://schemas.microsoft.com/office/drawing/2014/main" id="{71E26399-EE07-4EF6-9C2D-A3E5994D6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514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8227" name="Text Box 35">
            <a:extLst>
              <a:ext uri="{FF2B5EF4-FFF2-40B4-BE49-F238E27FC236}">
                <a16:creationId xmlns:a16="http://schemas.microsoft.com/office/drawing/2014/main" id="{D1DBE8FB-A47C-4AE0-A46B-920127D00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8228" name="Rectangle 36">
            <a:extLst>
              <a:ext uri="{FF2B5EF4-FFF2-40B4-BE49-F238E27FC236}">
                <a16:creationId xmlns:a16="http://schemas.microsoft.com/office/drawing/2014/main" id="{0E109DE4-1841-4077-A2FF-C3145BEFB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98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Singly Linked List</a:t>
            </a:r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206E6A32-6D16-4E4E-A23C-2A874691567F}"/>
              </a:ext>
            </a:extLst>
          </p:cNvPr>
          <p:cNvGrpSpPr>
            <a:grpSpLocks/>
          </p:cNvGrpSpPr>
          <p:nvPr/>
        </p:nvGrpSpPr>
        <p:grpSpPr bwMode="auto">
          <a:xfrm>
            <a:off x="628650" y="2714093"/>
            <a:ext cx="7615698" cy="2285609"/>
            <a:chOff x="768" y="2190"/>
            <a:chExt cx="1728" cy="402"/>
          </a:xfrm>
          <a:solidFill>
            <a:schemeClr val="bg1"/>
          </a:solidFill>
        </p:grpSpPr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CBAB8C1B-B729-4104-8455-D28341D6B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48"/>
              <a:ext cx="144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99D68338-F0BD-4BBB-B643-4D258A3CA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448"/>
              <a:ext cx="216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Line 7">
              <a:extLst>
                <a:ext uri="{FF2B5EF4-FFF2-40B4-BE49-F238E27FC236}">
                  <a16:creationId xmlns:a16="http://schemas.microsoft.com/office/drawing/2014/main" id="{35D98F85-4FEF-4BCA-B2DE-E817B937E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5" y="2520"/>
              <a:ext cx="89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D85D87F8-5C0A-43C7-9A98-15415886C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48"/>
              <a:ext cx="144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BEDAB62C-E603-4554-9C2E-4B58C2F0F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48"/>
              <a:ext cx="216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04322904-9E6A-470E-8A50-D645ECF1D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3" y="2520"/>
              <a:ext cx="113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3BA67579-6D60-4021-BF15-DBDDB8FE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48"/>
              <a:ext cx="144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6" name="Rectangle 12">
              <a:extLst>
                <a:ext uri="{FF2B5EF4-FFF2-40B4-BE49-F238E27FC236}">
                  <a16:creationId xmlns:a16="http://schemas.microsoft.com/office/drawing/2014/main" id="{B4216AB3-6A5D-4226-8196-15C64D64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448"/>
              <a:ext cx="216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Line 13">
              <a:extLst>
                <a:ext uri="{FF2B5EF4-FFF2-40B4-BE49-F238E27FC236}">
                  <a16:creationId xmlns:a16="http://schemas.microsoft.com/office/drawing/2014/main" id="{4A16BC70-9C31-4FBA-8FD9-8049413ED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2520"/>
              <a:ext cx="97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C96AFAD9-56F5-4558-927E-958840ACE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448"/>
              <a:ext cx="144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87744CC0-9AF3-4E92-AA38-10A1EB34E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144" cy="14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×</a:t>
              </a:r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D1204F89-0D82-4E10-8F74-F3D6BE14A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190"/>
              <a:ext cx="360" cy="130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2400" kern="0" dirty="0">
                  <a:solidFill>
                    <a:srgbClr val="993300"/>
                  </a:solidFill>
                </a:rPr>
                <a:t>1023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0" name="Line 26">
              <a:extLst>
                <a:ext uri="{FF2B5EF4-FFF2-40B4-BE49-F238E27FC236}">
                  <a16:creationId xmlns:a16="http://schemas.microsoft.com/office/drawing/2014/main" id="{B97D6366-894D-44CF-B769-97133F0D7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320"/>
              <a:ext cx="6" cy="18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" name="Line 27">
              <a:extLst>
                <a:ext uri="{FF2B5EF4-FFF2-40B4-BE49-F238E27FC236}">
                  <a16:creationId xmlns:a16="http://schemas.microsoft.com/office/drawing/2014/main" id="{D9A93F71-7AAE-4776-888F-E71D38AAA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" y="2502"/>
              <a:ext cx="7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F1A7D96-8125-4F6F-8F87-3129A31F2460}"/>
              </a:ext>
            </a:extLst>
          </p:cNvPr>
          <p:cNvSpPr txBox="1"/>
          <p:nvPr/>
        </p:nvSpPr>
        <p:spPr>
          <a:xfrm>
            <a:off x="1645138" y="5024313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1023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FE981C-9EE9-48A2-A20D-D01B69857529}"/>
              </a:ext>
            </a:extLst>
          </p:cNvPr>
          <p:cNvSpPr txBox="1"/>
          <p:nvPr/>
        </p:nvSpPr>
        <p:spPr>
          <a:xfrm>
            <a:off x="3637653" y="502431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2201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31D4F2-9A7D-4874-BE3D-3037DDAF9E45}"/>
              </a:ext>
            </a:extLst>
          </p:cNvPr>
          <p:cNvSpPr txBox="1"/>
          <p:nvPr/>
        </p:nvSpPr>
        <p:spPr>
          <a:xfrm>
            <a:off x="1970598" y="435950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2201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E32E7E-CD85-4AB2-81ED-761F79908CC9}"/>
              </a:ext>
            </a:extLst>
          </p:cNvPr>
          <p:cNvSpPr txBox="1"/>
          <p:nvPr/>
        </p:nvSpPr>
        <p:spPr>
          <a:xfrm>
            <a:off x="3761611" y="4363971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1423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29C62C-C479-472F-9270-B1CCA3B73F4F}"/>
              </a:ext>
            </a:extLst>
          </p:cNvPr>
          <p:cNvSpPr txBox="1"/>
          <p:nvPr/>
        </p:nvSpPr>
        <p:spPr>
          <a:xfrm>
            <a:off x="7206391" y="503178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3213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BE039-193C-4A98-9600-DD3528BE1F95}"/>
              </a:ext>
            </a:extLst>
          </p:cNvPr>
          <p:cNvSpPr txBox="1"/>
          <p:nvPr/>
        </p:nvSpPr>
        <p:spPr>
          <a:xfrm>
            <a:off x="5746030" y="435950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3213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797C4C-8C41-4B70-BC45-A4B8484701C6}"/>
              </a:ext>
            </a:extLst>
          </p:cNvPr>
          <p:cNvSpPr txBox="1"/>
          <p:nvPr/>
        </p:nvSpPr>
        <p:spPr>
          <a:xfrm>
            <a:off x="5388462" y="5028388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1423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6D11BF-28E8-4D3F-B227-317C483A071D}"/>
              </a:ext>
            </a:extLst>
          </p:cNvPr>
          <p:cNvSpPr txBox="1"/>
          <p:nvPr/>
        </p:nvSpPr>
        <p:spPr>
          <a:xfrm>
            <a:off x="855618" y="2075446"/>
            <a:ext cx="112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HEAD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140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7F340D0-4DBD-4D75-A86E-4C75D43A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4FB1-541E-43B9-B74A-5FF2C56373F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2BD6C0D-9FA2-45C6-977A-FD2A5F3BB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Empty List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1587046-AF6B-4F00-A29D-05FF346E1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2057400"/>
          </a:xfrm>
        </p:spPr>
        <p:txBody>
          <a:bodyPr/>
          <a:lstStyle/>
          <a:p>
            <a:pPr algn="just"/>
            <a:r>
              <a:rPr lang="en-US" altLang="en-US" dirty="0">
                <a:cs typeface="Times New Roman" panose="02020603050405020304" pitchFamily="18" charset="0"/>
              </a:rPr>
              <a:t>Empty Linked list is a single pointer having the value of NULL.</a:t>
            </a:r>
          </a:p>
          <a:p>
            <a:pPr algn="just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 = NULL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12E14-6963-440E-B92B-68850378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F92-AFD3-4E1C-A1D6-C71BEA6BA84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0CD31A2-FB1D-4F89-9986-6AB69EDEE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Basic Linked List Operations</a:t>
            </a:r>
            <a:r>
              <a:rPr lang="en-US" altLang="en-US"/>
              <a:t>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24152E2-AA8C-4579-8A3D-FFD3220E0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6553200" cy="4114800"/>
          </a:xfrm>
        </p:spPr>
        <p:txBody>
          <a:bodyPr/>
          <a:lstStyle/>
          <a:p>
            <a:r>
              <a:rPr lang="en-US" altLang="en-US" sz="3200" dirty="0"/>
              <a:t>List Traversal </a:t>
            </a:r>
          </a:p>
          <a:p>
            <a:r>
              <a:rPr lang="en-US" altLang="en-US" sz="3200" dirty="0"/>
              <a:t>Searching a node</a:t>
            </a:r>
          </a:p>
          <a:p>
            <a:r>
              <a:rPr lang="en-US" altLang="en-US" sz="3200" dirty="0"/>
              <a:t>Insert a node</a:t>
            </a:r>
          </a:p>
          <a:p>
            <a:r>
              <a:rPr lang="en-US" altLang="en-US" sz="3200" dirty="0"/>
              <a:t>Delete a node</a:t>
            </a:r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874F04F-80BE-4222-9C65-A2B9D80C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45C3-AACF-4628-94CA-B2B106DDE9F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E294AE6-3CA5-46A8-B308-C6C757B2C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in a linked list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9071D09-B89C-4B7D-975B-5AF15540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CBBEE947-D30B-4FE1-82EE-078F86F50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2113" y="1536700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25458E0D-6293-41CA-AC2E-3E3CE5B66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1524000"/>
            <a:ext cx="1398588" cy="747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AA0105F4-3063-4831-8298-8A169BC2B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213" y="1536700"/>
            <a:ext cx="1587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71B890A6-7274-492F-BBC2-06727CD22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1624013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/>
              <a:t>a</a:t>
            </a:r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DC52AA24-5E3C-4DF4-A4AD-F3E850FEA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51000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/>
              <a:t>b</a:t>
            </a:r>
          </a:p>
        </p:txBody>
      </p:sp>
      <p:sp>
        <p:nvSpPr>
          <p:cNvPr id="12336" name="Line 48">
            <a:extLst>
              <a:ext uri="{FF2B5EF4-FFF2-40B4-BE49-F238E27FC236}">
                <a16:creationId xmlns:a16="http://schemas.microsoft.com/office/drawing/2014/main" id="{EA410101-47FB-45D5-B96E-7A330F042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905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37" name="Line 49">
            <a:extLst>
              <a:ext uri="{FF2B5EF4-FFF2-40B4-BE49-F238E27FC236}">
                <a16:creationId xmlns:a16="http://schemas.microsoft.com/office/drawing/2014/main" id="{56395C8C-DCF6-46F6-9C8E-469DF3E2F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8415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38" name="Line 50">
            <a:extLst>
              <a:ext uri="{FF2B5EF4-FFF2-40B4-BE49-F238E27FC236}">
                <a16:creationId xmlns:a16="http://schemas.microsoft.com/office/drawing/2014/main" id="{505271B3-216F-4EF0-99E3-9560E869A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841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39" name="Text Box 51">
            <a:extLst>
              <a:ext uri="{FF2B5EF4-FFF2-40B4-BE49-F238E27FC236}">
                <a16:creationId xmlns:a16="http://schemas.microsoft.com/office/drawing/2014/main" id="{A277548C-5C3F-4E48-ADDE-498D43672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…</a:t>
            </a:r>
          </a:p>
        </p:txBody>
      </p:sp>
      <p:sp>
        <p:nvSpPr>
          <p:cNvPr id="12340" name="Text Box 52">
            <a:extLst>
              <a:ext uri="{FF2B5EF4-FFF2-40B4-BE49-F238E27FC236}">
                <a16:creationId xmlns:a16="http://schemas.microsoft.com/office/drawing/2014/main" id="{A3DD2D59-6017-4495-9E34-B86737BAA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7526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…</a:t>
            </a:r>
          </a:p>
        </p:txBody>
      </p:sp>
      <p:sp>
        <p:nvSpPr>
          <p:cNvPr id="12342" name="Rectangle 54">
            <a:extLst>
              <a:ext uri="{FF2B5EF4-FFF2-40B4-BE49-F238E27FC236}">
                <a16:creationId xmlns:a16="http://schemas.microsoft.com/office/drawing/2014/main" id="{5A3AFD8E-F4C6-4903-9AD3-6D7A49D0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3024188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343" name="Line 55">
            <a:extLst>
              <a:ext uri="{FF2B5EF4-FFF2-40B4-BE49-F238E27FC236}">
                <a16:creationId xmlns:a16="http://schemas.microsoft.com/office/drawing/2014/main" id="{4DA9A08D-8A90-42A6-BB51-119C25BDA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8688" y="3036888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44" name="Text Box 56">
            <a:extLst>
              <a:ext uri="{FF2B5EF4-FFF2-40B4-BE49-F238E27FC236}">
                <a16:creationId xmlns:a16="http://schemas.microsoft.com/office/drawing/2014/main" id="{A90F3BF4-9C43-4DFD-A8C6-3D7D0B4E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altLang="en-US"/>
              <a:t>x</a:t>
            </a:r>
          </a:p>
        </p:txBody>
      </p:sp>
      <p:sp>
        <p:nvSpPr>
          <p:cNvPr id="12345" name="Line 57">
            <a:extLst>
              <a:ext uri="{FF2B5EF4-FFF2-40B4-BE49-F238E27FC236}">
                <a16:creationId xmlns:a16="http://schemas.microsoft.com/office/drawing/2014/main" id="{E05F9296-A8DA-4D6E-859A-6A4609206E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286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46" name="Line 58">
            <a:extLst>
              <a:ext uri="{FF2B5EF4-FFF2-40B4-BE49-F238E27FC236}">
                <a16:creationId xmlns:a16="http://schemas.microsoft.com/office/drawing/2014/main" id="{A9472393-A27E-406B-ABF5-120F37189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47" name="Text Box 59">
            <a:extLst>
              <a:ext uri="{FF2B5EF4-FFF2-40B4-BE49-F238E27FC236}">
                <a16:creationId xmlns:a16="http://schemas.microsoft.com/office/drawing/2014/main" id="{A42091F5-E2D3-40EE-81A5-85B4A8028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current</a:t>
            </a:r>
          </a:p>
        </p:txBody>
      </p:sp>
      <p:sp>
        <p:nvSpPr>
          <p:cNvPr id="12348" name="Text Box 60">
            <a:extLst>
              <a:ext uri="{FF2B5EF4-FFF2-40B4-BE49-F238E27FC236}">
                <a16:creationId xmlns:a16="http://schemas.microsoft.com/office/drawing/2014/main" id="{2D0E5BAC-3C4C-4F7A-9FE0-0DBFFA42F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52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tmp</a:t>
            </a:r>
          </a:p>
        </p:txBody>
      </p:sp>
      <p:sp>
        <p:nvSpPr>
          <p:cNvPr id="12349" name="Line 61">
            <a:extLst>
              <a:ext uri="{FF2B5EF4-FFF2-40B4-BE49-F238E27FC236}">
                <a16:creationId xmlns:a16="http://schemas.microsoft.com/office/drawing/2014/main" id="{6D89DC1D-B16B-4920-97BF-539415BB4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905000"/>
            <a:ext cx="6096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50" name="Line 62">
            <a:extLst>
              <a:ext uri="{FF2B5EF4-FFF2-40B4-BE49-F238E27FC236}">
                <a16:creationId xmlns:a16="http://schemas.microsoft.com/office/drawing/2014/main" id="{D7A6B4BE-F828-451D-9855-9C3EB7519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057400"/>
            <a:ext cx="838200" cy="1295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51" name="Text Box 63">
            <a:extLst>
              <a:ext uri="{FF2B5EF4-FFF2-40B4-BE49-F238E27FC236}">
                <a16:creationId xmlns:a16="http://schemas.microsoft.com/office/drawing/2014/main" id="{3673825C-56D0-499F-990B-411D923DC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167187"/>
            <a:ext cx="8153400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1. </a:t>
            </a:r>
            <a:r>
              <a:rPr lang="en-US" altLang="en-US" dirty="0" err="1">
                <a:latin typeface="Courier New" panose="02070309020205020404" pitchFamily="49" charset="0"/>
              </a:rPr>
              <a:t>tmp</a:t>
            </a:r>
            <a:r>
              <a:rPr lang="en-US" altLang="en-US" dirty="0">
                <a:latin typeface="Courier New" panose="02070309020205020404" pitchFamily="49" charset="0"/>
              </a:rPr>
              <a:t> = new Node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2. </a:t>
            </a:r>
            <a:r>
              <a:rPr lang="en-US" altLang="en-US" dirty="0" err="1">
                <a:latin typeface="Courier New" panose="02070309020205020404" pitchFamily="49" charset="0"/>
              </a:rPr>
              <a:t>tmp.data</a:t>
            </a:r>
            <a:r>
              <a:rPr lang="en-US" altLang="en-US" dirty="0">
                <a:latin typeface="Courier New" panose="02070309020205020404" pitchFamily="49" charset="0"/>
              </a:rPr>
              <a:t> = x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3. </a:t>
            </a:r>
            <a:r>
              <a:rPr lang="en-US" altLang="en-US" dirty="0" err="1">
                <a:latin typeface="Courier New" panose="02070309020205020404" pitchFamily="49" charset="0"/>
              </a:rPr>
              <a:t>tmp.next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current.next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4. </a:t>
            </a:r>
            <a:r>
              <a:rPr lang="en-US" altLang="en-US" dirty="0" err="1">
                <a:latin typeface="Courier New" panose="02070309020205020404" pitchFamily="49" charset="0"/>
              </a:rPr>
              <a:t>current.next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tmp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11451-48B2-4A36-9A4A-B619567A5AB8}"/>
              </a:ext>
            </a:extLst>
          </p:cNvPr>
          <p:cNvSpPr txBox="1"/>
          <p:nvPr/>
        </p:nvSpPr>
        <p:spPr>
          <a:xfrm>
            <a:off x="3303837" y="3050569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BE287-477B-4686-B9D2-B7F830E6DBEC}"/>
              </a:ext>
            </a:extLst>
          </p:cNvPr>
          <p:cNvSpPr txBox="1"/>
          <p:nvPr/>
        </p:nvSpPr>
        <p:spPr>
          <a:xfrm>
            <a:off x="4169274" y="2676187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9E2A79-1330-4753-9FE0-B79142A73DDD}"/>
              </a:ext>
            </a:extLst>
          </p:cNvPr>
          <p:cNvSpPr txBox="1"/>
          <p:nvPr/>
        </p:nvSpPr>
        <p:spPr>
          <a:xfrm>
            <a:off x="5547896" y="2474267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CB056B-4CC3-428A-85BC-EE1A292E1C28}"/>
              </a:ext>
            </a:extLst>
          </p:cNvPr>
          <p:cNvSpPr txBox="1"/>
          <p:nvPr/>
        </p:nvSpPr>
        <p:spPr>
          <a:xfrm>
            <a:off x="3625180" y="2076001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489</Words>
  <Application>Microsoft Office PowerPoint</Application>
  <PresentationFormat>On-screen Show (4:3)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Times New Roman</vt:lpstr>
      <vt:lpstr>Default Design</vt:lpstr>
      <vt:lpstr>Linked Lists</vt:lpstr>
      <vt:lpstr>Linked List Basics</vt:lpstr>
      <vt:lpstr>Disadvantages of Arrays</vt:lpstr>
      <vt:lpstr>Linked lists</vt:lpstr>
      <vt:lpstr>Singly Linked Lists</vt:lpstr>
      <vt:lpstr>Singly Linked List</vt:lpstr>
      <vt:lpstr>Empty List</vt:lpstr>
      <vt:lpstr>Basic Linked List Operations </vt:lpstr>
      <vt:lpstr>Insertion in a linked list</vt:lpstr>
      <vt:lpstr>Deletion from a linked list</vt:lpstr>
      <vt:lpstr>Singly Linked List</vt:lpstr>
      <vt:lpstr>Operations in Singly Linked List</vt:lpstr>
      <vt:lpstr>Traversing/printing a linked list</vt:lpstr>
      <vt:lpstr>Inserting a new node in the beginning of the linked list</vt:lpstr>
      <vt:lpstr>Singly Linked List  - Insert at end</vt:lpstr>
      <vt:lpstr>Inserting a new node in the end of linked list</vt:lpstr>
    </vt:vector>
  </TitlesOfParts>
  <Company>ODTU Bilgisayar Muhendisligi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Nihan kesm cicekli</dc:creator>
  <cp:lastModifiedBy>Shweta R Malwe</cp:lastModifiedBy>
  <cp:revision>167</cp:revision>
  <dcterms:created xsi:type="dcterms:W3CDTF">2003-10-22T08:26:31Z</dcterms:created>
  <dcterms:modified xsi:type="dcterms:W3CDTF">2019-02-18T09:12:16Z</dcterms:modified>
</cp:coreProperties>
</file>