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3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36BA8-8602-476D-9818-E87D77CD86F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9B6C-007F-447E-8330-C5301E3CB3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ADE4B5-6F70-405A-8736-577EF3FE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0873315-1DA4-4CAA-A2E2-77753EF61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7F34D7B-1B62-4046-B0B6-6486373F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A573CED-0748-4048-80E9-9BCC9E830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79E42D-734F-43EA-8EFC-D3EB8D140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0BE1999-F4B1-4FD7-B849-B99A8EB16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A76685E-D1EB-48AD-97E4-57A27AD53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A5BBFC-2790-43A0-B373-8B55481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4598" y="1098813"/>
            <a:ext cx="9736668" cy="4660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1254255"/>
            <a:ext cx="9451730" cy="436707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40933" y="140176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40933" y="388143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6" y="2363391"/>
            <a:ext cx="12192000" cy="30054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на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tile tx="0" ty="0" sx="30000" sy="3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87532"/>
            <a:ext cx="12206943" cy="77046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2973" y="0"/>
            <a:ext cx="606614" cy="1690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КУРСОВОЙ ПРОЕКТ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МДК 09.02 ОПТИМИЗАЦИЯ ВЕБ-ПРИЛОЖЕНИЙ</a:t>
            </a:r>
          </a:p>
          <a:p>
            <a:r>
              <a:rPr lang="ru-RU" altLang="en-US"/>
              <a:t>09.02.07 ИНФОРМАЦИОННЫЕ СИСТЕМЫ И ПРОГРАММИРОВАНИЕ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/>
              <a:t>ГРАФИК ВЫПОЛНЕНИЯ КУРСОВОГО ПРОЕКТА</a:t>
            </a:r>
            <a:endParaRPr sz="3400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51942" y="1440974"/>
          <a:ext cx="9288117" cy="5120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8398"/>
                <a:gridCol w="6704319"/>
                <a:gridCol w="2225400"/>
              </a:tblGrid>
              <a:tr h="164845"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№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ЭТАП РАБОТЫ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СРОК ВЫПОЛНЕНИЯ</a:t>
                      </a:r>
                      <a:endParaRPr lang="en-US" sz="1500"/>
                    </a:p>
                  </a:txBody>
                  <a:tcPr/>
                </a:tc>
              </a:tr>
              <a:tr h="232812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1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ВЫДАЧА ЗАДАНИЯ. ТРЕБОВАНИЯ К КУРСОВОМУ ПРОЕКТУ. СТРУКТУРА КУРСОВОГО ПРОЕКТА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/>
                </a:tc>
              </a:tr>
              <a:tr h="173965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ОПРЕДЕЛЕНИЕ ЦЕЛЕЙ И ТРЕБОВАНИЙ К ВЕБ-САЙТУ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07 марта</a:t>
                      </a:r>
                      <a:endParaRPr lang="en-US" sz="1500"/>
                    </a:p>
                  </a:txBody>
                  <a:tcPr/>
                </a:tc>
              </a:tr>
              <a:tr h="129507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3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СБОР СЕМАНТИЧЕСКОГО ЯДРА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14 марта</a:t>
                      </a:r>
                      <a:endParaRPr lang="en-US" sz="1500"/>
                    </a:p>
                  </a:txBody>
                  <a:tcPr/>
                </a:tc>
              </a:tr>
              <a:tr h="70702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4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РАЗРАБОТКА СТРУКТУРЫ САЙТА С УЧЕТОМ SEO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21 марта</a:t>
                      </a:r>
                      <a:endParaRPr lang="en-US" sz="1500"/>
                    </a:p>
                  </a:txBody>
                  <a:tcPr/>
                </a:tc>
              </a:tr>
              <a:tr h="-141449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5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РАЗРАБОТКА ДИЗАЙНА ВЕБ-САЙТА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28 марта</a:t>
                      </a:r>
                      <a:endParaRPr lang="en-US" sz="1500"/>
                    </a:p>
                  </a:txBody>
                  <a:tcPr/>
                </a:tc>
              </a:tr>
              <a:tr h="-205032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6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РАЗРАБОТКА ПРОТОТИПА СТРАНИЦ (ДЛЯ РАЗЛИЧНЫХ РАЗМЕРОВ ЭКРАНА)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04 апреля</a:t>
                      </a:r>
                      <a:endParaRPr lang="en-US" sz="1500"/>
                    </a:p>
                  </a:txBody>
                  <a:tcPr/>
                </a:tc>
              </a:tr>
              <a:tr h="-248013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7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ВЕРСТКА СТРАНИЦ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11 апреля</a:t>
                      </a:r>
                      <a:endParaRPr lang="en-US" sz="1500"/>
                    </a:p>
                  </a:txBody>
                  <a:tcPr/>
                </a:tc>
              </a:tr>
              <a:tr h="-103588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8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ПРОГРАММИРОВАНИЕ НА СТОРОНЕ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18 апреля</a:t>
                      </a:r>
                      <a:endParaRPr lang="en-US" sz="1500"/>
                    </a:p>
                  </a:txBody>
                  <a:tcPr/>
                </a:tc>
              </a:tr>
              <a:tr h="-317060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9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ПРОГРАММИРОВАНИЕ НА СТОРОНЕ СЕРВЕРА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25 апреля</a:t>
                      </a:r>
                      <a:endParaRPr lang="en-US" sz="1500"/>
                    </a:p>
                  </a:txBody>
                  <a:tcPr/>
                </a:tc>
              </a:tr>
              <a:tr h="-50401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10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НАПОЛНЕНИЕ КОНТЕНТОМ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04 мая</a:t>
                      </a:r>
                      <a:endParaRPr lang="en-US" sz="1500"/>
                    </a:p>
                  </a:txBody>
                  <a:tcPr/>
                </a:tc>
              </a:tr>
              <a:tr h="5688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11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ТЕСТИРОВАНИЕ САЙТА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11 мая</a:t>
                      </a:r>
                      <a:endParaRPr lang="en-US" sz="1500"/>
                    </a:p>
                  </a:txBody>
                  <a:tcPr/>
                </a:tc>
              </a:tr>
              <a:tr h="-135849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12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ОФОРМЛЕНИЕ КУРСОВОГО ПРОЕКТА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18 мая</a:t>
                      </a:r>
                      <a:endParaRPr lang="en-US" sz="1500"/>
                    </a:p>
                  </a:txBody>
                  <a:tcPr/>
                </a:tc>
              </a:tr>
              <a:tr h="-127228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13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ПРЕДСТАВЛЕНИЕ РЕЗУЛЬТАТОВ, СДАЧА КУРСОВОГО ПРОЕКТА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19 мая</a:t>
                      </a:r>
                      <a:endParaRPr lang="en-US" sz="1500"/>
                    </a:p>
                  </a:txBody>
                  <a:tcPr/>
                </a:tc>
              </a:tr>
              <a:tr h="4687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14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ЗАЩИТА КУРСОВОГО ПРОЕКТА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20 мая</a:t>
                      </a:r>
                      <a:endParaRPr lang="en-US" sz="1500"/>
                    </a:p>
                  </a:txBody>
                  <a:tcPr/>
                </a:tc>
              </a:tr>
              <a:tr h="-5248">
                <a:tc>
                  <a:txBody>
                    <a:bodyPr/>
                    <a:lstStyle/>
                    <a:p>
                      <a:pPr algn="ctr"/>
                      <a:r>
                        <a:rPr lang="ru-RU" sz="1300"/>
                        <a:t>15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ЗАЩИТА КУРСОВОГО ПРОЕКТА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/>
                        <a:t>20 мая</a:t>
                      </a:r>
                      <a:endParaRPr lang="en-US" sz="15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/>
              <a:t>ОБЩИЕ ТРЕБОВАНИЯ К КУРСОВОМУ ПРОЕКТУ</a:t>
            </a:r>
            <a:endParaRPr sz="3400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700" b="1"/>
              <a:t>Минимальный объем курсового проекта:</a:t>
            </a:r>
            <a:r>
              <a:rPr lang="ru-RU" sz="2700"/>
              <a:t> 25 листов формата А4 (без приложений) + файлы с компонентами веб-сайта.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ru-RU" sz="2700"/>
              <a:t>1-я страница: Титульный лист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ru-RU" sz="2700"/>
              <a:t>2-я страница: Задание на курсовой проект</a:t>
            </a:r>
          </a:p>
          <a:p>
            <a:pPr marL="0" indent="0" algn="l">
              <a:buFont typeface="Arial" pitchFamily="34" charset="0" panose="020B0604020202020204"/>
              <a:buNone/>
            </a:pPr>
            <a:endParaRPr lang="ru-RU" sz="2700"/>
          </a:p>
          <a:p>
            <a:pPr marL="0" indent="0" algn="l">
              <a:buNone/>
            </a:pPr>
            <a:endParaRPr lang="ru-RU" sz="2700"/>
          </a:p>
          <a:p>
            <a:pPr marL="0" indent="0">
              <a:buNone/>
            </a:pP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СТРУКТУРА КУРСОВОГО ПРОЕКТА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 panose="020B0604020202020204"/>
              <a:buChar char="•"/>
            </a:pPr>
            <a:r>
              <a:rPr lang="ru-RU"/>
              <a:t>Титульный лист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Задание на курсовой проект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Содержание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Введение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Основные части курсового проекта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Заключение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Список литературы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Отзыв</a:t>
            </a:r>
          </a:p>
          <a:p>
            <a:pPr marL="0" indent="0">
              <a:buNone/>
            </a:pP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700"/>
              <a:t>ОСНОВНЫЕ ЧАСТИ КУРСОВОГО ПРОЕКТА</a:t>
            </a:r>
            <a:endParaRPr sz="3700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700" b="1"/>
              <a:t>РАЗДЕЛ 1. ОПРЕДЕЛЕНИЕ ЦЕЛЕЙ И ТРЕБОВАНИЙ</a:t>
            </a:r>
          </a:p>
          <a:p>
            <a:pPr marL="457200" lvl="1" indent="0">
              <a:buNone/>
            </a:pPr>
            <a:r>
              <a:rPr lang="ru-RU" sz="2700"/>
              <a:t>1.1 ЦЕЛИ И ЗАДАЧИ САЙТА</a:t>
            </a:r>
          </a:p>
          <a:p>
            <a:pPr marL="457200" lvl="1" indent="0">
              <a:buNone/>
            </a:pPr>
            <a:r>
              <a:rPr lang="ru-RU" sz="2700"/>
              <a:t>1.2 ОПРЕДЕЛЕНИЕ ЦЕЛЕВОЙ АУДИТОРИИ</a:t>
            </a:r>
          </a:p>
          <a:p>
            <a:pPr marL="457200" lvl="1" indent="0">
              <a:buNone/>
            </a:pPr>
            <a:r>
              <a:rPr lang="ru-RU" sz="2700"/>
              <a:t>1.3 АНАЛИЗ РЫНКА И КОНКУРЕНТОВ</a:t>
            </a:r>
          </a:p>
          <a:p>
            <a:pPr marL="457200" lvl="1" indent="0">
              <a:buNone/>
            </a:pPr>
            <a:r>
              <a:rPr lang="ru-RU" sz="2700"/>
              <a:t>1.4 ФУНКЦИОНАЛЬНЫЕ ТРЕБОВАНИЯ</a:t>
            </a:r>
          </a:p>
          <a:p>
            <a:pPr marL="0" indent="0">
              <a:buNone/>
            </a:pPr>
            <a:r>
              <a:rPr lang="ru-RU" sz="2700" b="1"/>
              <a:t>РАЗДЕЛ 2. СБОР СЕМАНТИЧЕСКОГО ЯДРА</a:t>
            </a:r>
          </a:p>
          <a:p>
            <a:pPr marL="457200" lvl="1" indent="0">
              <a:buNone/>
            </a:pPr>
            <a:r>
              <a:rPr lang="ru-RU" sz="2700"/>
              <a:t>2.1 ОПРЕДЕЛЕНИЕ КЛЮЧЕВЫХ СЛОВ</a:t>
            </a:r>
          </a:p>
          <a:p>
            <a:pPr marL="457200" lvl="1" indent="0">
              <a:buNone/>
            </a:pPr>
            <a:r>
              <a:rPr lang="ru-RU" sz="2700"/>
              <a:t>2.2 ФОРМИРОВАНИЕ ЗАДАНИЯ НА ВНУТРЕННЮЮ ОПТИМИЗАЦИЮ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700"/>
              <a:t>ОСНОВНЫЕ ЧАСТИ КУРСОВОГО ПРОЕКТА</a:t>
            </a:r>
            <a:endParaRPr sz="3700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b="1"/>
              <a:t>РАЗДЕЛ 3. РАЗРАБОТКА СТРУКТУРЫ САЙТА С УЧЕТОМ SEO</a:t>
            </a:r>
          </a:p>
          <a:p>
            <a:pPr marL="457200" lvl="1" indent="0">
              <a:buNone/>
            </a:pPr>
            <a:r>
              <a:rPr lang="ru-RU" sz="2300"/>
              <a:t>3.1 ФИЗИЧЕСКАЯ СТРУКТУРА</a:t>
            </a:r>
          </a:p>
          <a:p>
            <a:pPr marL="457200" lvl="1" indent="0">
              <a:buNone/>
            </a:pPr>
            <a:r>
              <a:rPr lang="ru-RU" sz="2300"/>
              <a:t>3.2 ЛОГИЧЕСКАЯ СТРУКТУРА</a:t>
            </a:r>
          </a:p>
          <a:p>
            <a:pPr marL="457200" lvl="1" indent="0">
              <a:buNone/>
            </a:pPr>
            <a:r>
              <a:rPr lang="ru-RU" sz="2300"/>
              <a:t>3.3 НАВИГАЦИЯ</a:t>
            </a:r>
          </a:p>
          <a:p>
            <a:pPr marL="0" indent="0">
              <a:buNone/>
            </a:pPr>
            <a:r>
              <a:rPr lang="ru-RU" sz="2300" b="1"/>
              <a:t>РАЗДЕЛ 4. РАЗРАБОТКА ДИЗАЙНА</a:t>
            </a:r>
          </a:p>
          <a:p>
            <a:pPr marL="457200" lvl="1" indent="0">
              <a:buNone/>
            </a:pPr>
            <a:r>
              <a:rPr lang="ru-RU" sz="2300"/>
              <a:t>4.1 ЦВЕТОВАЯ СХЕМА</a:t>
            </a:r>
          </a:p>
          <a:p>
            <a:pPr marL="457200" lvl="1" indent="0">
              <a:buNone/>
            </a:pPr>
            <a:r>
              <a:rPr lang="ru-RU" sz="2300"/>
              <a:t>4.2 ТИПОГРАФИКА</a:t>
            </a:r>
          </a:p>
          <a:p>
            <a:pPr marL="0" indent="0" algn="just">
              <a:buNone/>
            </a:pPr>
            <a:r>
              <a:rPr lang="ru-RU" sz="2300" b="1"/>
              <a:t>РАЗДЕЛ 5. РАЗРАБОТКА ПРОТОТИПА (ПЛАНА) СТРАНИЦ (ДЛЯ РАЗЛИЧНЫХ РАЗМЕРОВ ЭКРАНОВ</a:t>
            </a:r>
          </a:p>
          <a:p>
            <a:pPr marL="457200" lvl="1" indent="0" algn="just">
              <a:buNone/>
            </a:pPr>
            <a:r>
              <a:rPr lang="ru-RU" sz="2300"/>
              <a:t>5.1 ГЛАВНОЙ</a:t>
            </a:r>
          </a:p>
          <a:p>
            <a:pPr marL="457200" lvl="1" indent="0" algn="just">
              <a:buNone/>
            </a:pPr>
            <a:r>
              <a:rPr lang="ru-RU" sz="2300"/>
              <a:t>5.2 ТИПОВОЙ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700"/>
              <a:t>ОСНОВНЫЕ ЧАСТИ КУРСОВОГО ПРОЕКТА</a:t>
            </a:r>
            <a:endParaRPr sz="3700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600" b="1"/>
              <a:t>РАЗДЕЛ 6. ВЕРСТКА СТРАНИЦ</a:t>
            </a:r>
          </a:p>
          <a:p>
            <a:pPr marL="0" indent="0">
              <a:buNone/>
            </a:pPr>
            <a:r>
              <a:rPr lang="ru-RU" sz="2600" b="1"/>
              <a:t>РАЗДЕЛ 7. ПРОГРАММИРОВАНИЕ НА СТОРОНЕ КЛИЕНТА (JS)</a:t>
            </a:r>
          </a:p>
          <a:p>
            <a:pPr marL="0" indent="0">
              <a:buNone/>
            </a:pPr>
            <a:r>
              <a:rPr lang="ru-RU" sz="2600" b="1"/>
              <a:t>РАЗДЕЛ 8. ПРОГРАММИРОВАНИЕ НА СТОРОНЕ СЕРВЕРА (PHP7)</a:t>
            </a:r>
          </a:p>
          <a:p>
            <a:pPr marL="0" indent="0">
              <a:buNone/>
            </a:pPr>
            <a:r>
              <a:rPr lang="ru-RU" sz="2600" b="1"/>
              <a:t>РАЗДЕЛ 9. НАПОЛНЕНИЕ КОНТЕНТОМ</a:t>
            </a:r>
          </a:p>
          <a:p>
            <a:pPr marL="0" indent="0">
              <a:buNone/>
            </a:pPr>
            <a:r>
              <a:rPr lang="ru-RU" sz="2600" b="1"/>
              <a:t>РАЗДЕЛ 10. ТЕСТИРОВАНИЕ</a:t>
            </a:r>
          </a:p>
          <a:p>
            <a:pPr marL="457200" lvl="1" indent="0">
              <a:buNone/>
            </a:pPr>
            <a:r>
              <a:rPr lang="ru-RU" sz="2600" b="0"/>
              <a:t>10.1 ВАЛИДАЦИЯ</a:t>
            </a:r>
          </a:p>
          <a:p>
            <a:pPr marL="457200" lvl="1" indent="0">
              <a:buNone/>
            </a:pPr>
            <a:r>
              <a:rPr lang="ru-RU" sz="2600" b="0"/>
              <a:t>10.2 КРОССБРАУЗЕРНОСТЬ</a:t>
            </a:r>
          </a:p>
          <a:p>
            <a:pPr marL="457200" lvl="1" indent="0">
              <a:buNone/>
            </a:pPr>
            <a:r>
              <a:rPr lang="ru-RU" sz="2600" b="0"/>
              <a:t>10.3 КОРРЕКТНОСТЬ ОТОБРАЖЕНИЯ НА РАЗЛИЧНЫХ УСТРОЙСТВАХ </a:t>
            </a:r>
            <a:endParaRPr lang="ru-RU" sz="2600" b="1"/>
          </a:p>
          <a:p>
            <a:pPr marL="0" indent="0">
              <a:buNone/>
            </a:pPr>
            <a:endParaRPr lang="ru-RU" sz="2300" b="1"/>
          </a:p>
          <a:p>
            <a:pPr marL="0" indent="0">
              <a:buNone/>
            </a:pPr>
            <a:endParaRPr lang="ru-RU" sz="23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контента 6"/>
          <p:cNvSpPr>
            <a:spLocks noGrp="1" noEditPoint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b="1"/>
              <a:t>НУМЕРАЦИЯ СТРАНИЦ: </a:t>
            </a:r>
          </a:p>
          <a:p>
            <a:pPr marL="457200" lvl="1" indent="0">
              <a:buNone/>
            </a:pPr>
            <a:r>
              <a:rPr lang="ru-RU" sz="1971"/>
              <a:t>ВЕРХНЕЕ ПОЛЕ, ПРАВАЯ СТОРОНА</a:t>
            </a:r>
          </a:p>
          <a:p>
            <a:pPr marL="457200" lvl="1" indent="0" algn="just">
              <a:buNone/>
            </a:pPr>
            <a:r>
              <a:rPr lang="ru-RU" sz="1971"/>
              <a:t>(нумеруются все страницы документа, включая приложения, кроме титульного листа)</a:t>
            </a:r>
          </a:p>
          <a:p>
            <a:pPr marL="0" indent="0">
              <a:buNone/>
            </a:pPr>
            <a:r>
              <a:rPr lang="ru-RU" sz="2300" b="1"/>
              <a:t>ЗАГОЛОВКИ (И ПОДЗАГОЛОВКИ):</a:t>
            </a:r>
          </a:p>
          <a:p>
            <a:pPr marL="457200" lvl="1" indent="0" algn="just">
              <a:buNone/>
            </a:pPr>
            <a:r>
              <a:rPr lang="ru-RU" sz="1971"/>
              <a:t>ЗАГЛАВНЫЕ БУКВЫ, БЕЗ ЗНАКОВ ПУНКТУАЦИИ, ВЫРАВНИВАНИЕ ПО ЦЕНТРУ (БЕЗ АБЗАЦНОГО ОТСТУПА)</a:t>
            </a:r>
          </a:p>
          <a:p>
            <a:pPr marL="0" indent="0" algn="just">
              <a:buNone/>
            </a:pPr>
            <a:endParaRPr lang="ru-RU" sz="2300"/>
          </a:p>
        </p:txBody>
      </p:sp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ТРЕБОВАНИЯ К ОФОРМЛЕНИЮ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b="1"/>
              <a:t>РАЗМЕР ПОЛЕЙ ДОКУМЕНТА:</a:t>
            </a:r>
          </a:p>
          <a:p>
            <a:pPr marL="457200" lvl="1" indent="0">
              <a:buNone/>
            </a:pPr>
            <a:r>
              <a:rPr lang="ru-RU" sz="2300"/>
              <a:t>ЛЕВОЕ: 30 мм (3 см)</a:t>
            </a:r>
          </a:p>
          <a:p>
            <a:pPr marL="457200" lvl="1" indent="0">
              <a:buNone/>
            </a:pPr>
            <a:r>
              <a:rPr lang="ru-RU" sz="2300"/>
              <a:t>ПРАВОЕ: 20 мм (2 см)</a:t>
            </a:r>
          </a:p>
          <a:p>
            <a:pPr marL="457200" lvl="1" indent="0">
              <a:buNone/>
            </a:pPr>
            <a:r>
              <a:rPr lang="ru-RU" sz="2300"/>
              <a:t>ВЕРХНЕЕ: 20 мм (2 см)</a:t>
            </a:r>
          </a:p>
          <a:p>
            <a:pPr marL="457200" lvl="1" indent="0">
              <a:buNone/>
            </a:pPr>
            <a:r>
              <a:rPr lang="ru-RU" sz="2300"/>
              <a:t>НИЖНЕЕ: 20 мм (2 см)</a:t>
            </a:r>
          </a:p>
          <a:p>
            <a:pPr marL="0" indent="0">
              <a:buNone/>
            </a:pPr>
            <a:r>
              <a:rPr lang="ru-RU" sz="2300" b="1"/>
              <a:t>ШРИФТ:</a:t>
            </a:r>
            <a:r>
              <a:rPr lang="ru-RU" sz="2300"/>
              <a:t> Times New Roman</a:t>
            </a:r>
          </a:p>
          <a:p>
            <a:pPr marL="0" indent="0">
              <a:buNone/>
            </a:pPr>
            <a:r>
              <a:rPr lang="ru-RU" sz="2300" b="1"/>
              <a:t>РАЗМЕР ШРИФТА:</a:t>
            </a:r>
            <a:r>
              <a:rPr lang="ru-RU" sz="2300"/>
              <a:t> 14</a:t>
            </a:r>
          </a:p>
          <a:p>
            <a:pPr marL="0" indent="0">
              <a:buNone/>
            </a:pPr>
            <a:r>
              <a:rPr lang="ru-RU" sz="2300" b="1"/>
              <a:t>МЕЖДУСТРОЧНЫЙ ИНТЕРВАЛ:</a:t>
            </a:r>
            <a:r>
              <a:rPr lang="ru-RU" sz="2300"/>
              <a:t> 1,5</a:t>
            </a:r>
          </a:p>
          <a:p>
            <a:pPr marL="0" indent="0">
              <a:buNone/>
            </a:pPr>
            <a:r>
              <a:rPr lang="ru-RU" sz="2300" b="1"/>
              <a:t>АБЗАЦНЫЙ ОТСТУП:</a:t>
            </a:r>
            <a:r>
              <a:rPr lang="ru-RU" sz="2300"/>
              <a:t> 1,25</a:t>
            </a:r>
          </a:p>
          <a:p>
            <a:pPr marL="0" indent="0">
              <a:buNone/>
            </a:pPr>
            <a:r>
              <a:rPr lang="ru-RU" sz="2300" b="1"/>
              <a:t>ИНТЕРВАЛ (до/после):</a:t>
            </a:r>
            <a:r>
              <a:rPr lang="ru-RU" sz="2300"/>
              <a:t> 0 пт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Чайный клуб">
  <a:themeElements>
    <a:clrScheme name="Чайный клуб">
      <a:dk1>
        <a:sysClr val="windowText" lastClr="000000"/>
      </a:dk1>
      <a:lt1>
        <a:sysClr val="window" lastClr="FFFFFF"/>
      </a:lt1>
      <a:dk2>
        <a:srgbClr val="182945"/>
      </a:dk2>
      <a:lt2>
        <a:srgbClr val="DBEFF9"/>
      </a:lt2>
      <a:accent1>
        <a:srgbClr val="46A5E5"/>
      </a:accent1>
      <a:accent2>
        <a:srgbClr val="76B89F"/>
      </a:accent2>
      <a:accent3>
        <a:srgbClr val="92D624"/>
      </a:accent3>
      <a:accent4>
        <a:srgbClr val="0BD5D0"/>
      </a:accent4>
      <a:accent5>
        <a:srgbClr val="F2E058"/>
      </a:accent5>
      <a:accent6>
        <a:srgbClr val="9AB4CB"/>
      </a:accent6>
      <a:hlink>
        <a:srgbClr val="46A5E5"/>
      </a:hlink>
      <a:folHlink>
        <a:srgbClr val="8DC7EF"/>
      </a:folHlink>
    </a:clrScheme>
    <a:fontScheme name="Чайный клуб">
      <a:majorFont>
        <a:latin typeface="Arial Bold"/>
        <a:ea typeface=""/>
        <a:cs typeface=""/>
      </a:majorFont>
      <a:minorFont>
        <a:latin typeface="Calibri"/>
        <a:ea typeface=""/>
        <a:cs typeface=""/>
      </a:minorFont>
    </a:fontScheme>
    <a:fmtScheme name="Чайный клу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Наталья Вершинина</dc:creator>
  <cp:lastModifiedBy>Наталья Вершинина</cp:lastModifiedBy>
  <cp:revision>1</cp:revision>
  <dcterms:created xsi:type="dcterms:W3CDTF">2023-02-28T10:10:27Z</dcterms:created>
  <dcterms:modified xsi:type="dcterms:W3CDTF">2023-02-28T11:25:44Z</dcterms:modified>
</cp:coreProperties>
</file>