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5"/>
  </p:normalViewPr>
  <p:slideViewPr>
    <p:cSldViewPr>
      <p:cViewPr varScale="1">
        <p:scale>
          <a:sx n="93" d="100"/>
          <a:sy n="93" d="100"/>
        </p:scale>
        <p:origin x="1448" y="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0049" y="1748123"/>
            <a:ext cx="10629900" cy="3171825"/>
          </a:xfrm>
          <a:custGeom>
            <a:avLst/>
            <a:gdLst/>
            <a:ahLst/>
            <a:cxnLst/>
            <a:rect l="l" t="t" r="r" b="b"/>
            <a:pathLst>
              <a:path w="10629900" h="3171825">
                <a:moveTo>
                  <a:pt x="0" y="46101"/>
                </a:moveTo>
                <a:lnTo>
                  <a:pt x="0" y="0"/>
                </a:lnTo>
                <a:lnTo>
                  <a:pt x="46101" y="0"/>
                </a:lnTo>
                <a:lnTo>
                  <a:pt x="39321" y="1348"/>
                </a:lnTo>
                <a:lnTo>
                  <a:pt x="26298" y="6742"/>
                </a:lnTo>
                <a:lnTo>
                  <a:pt x="20550" y="10583"/>
                </a:lnTo>
                <a:lnTo>
                  <a:pt x="10583" y="20550"/>
                </a:lnTo>
                <a:lnTo>
                  <a:pt x="6742" y="26298"/>
                </a:lnTo>
                <a:lnTo>
                  <a:pt x="1348" y="39321"/>
                </a:lnTo>
                <a:lnTo>
                  <a:pt x="0" y="46101"/>
                </a:lnTo>
                <a:close/>
              </a:path>
              <a:path w="10629900" h="3171825">
                <a:moveTo>
                  <a:pt x="10629899" y="46104"/>
                </a:moveTo>
                <a:lnTo>
                  <a:pt x="10609347" y="10583"/>
                </a:lnTo>
                <a:lnTo>
                  <a:pt x="10583797" y="0"/>
                </a:lnTo>
                <a:lnTo>
                  <a:pt x="10629899" y="0"/>
                </a:lnTo>
                <a:lnTo>
                  <a:pt x="10629899" y="46104"/>
                </a:lnTo>
                <a:close/>
              </a:path>
              <a:path w="10629900" h="3171825">
                <a:moveTo>
                  <a:pt x="10629899" y="3171253"/>
                </a:moveTo>
                <a:lnTo>
                  <a:pt x="10583795" y="3171253"/>
                </a:lnTo>
                <a:lnTo>
                  <a:pt x="10590576" y="3169903"/>
                </a:lnTo>
                <a:lnTo>
                  <a:pt x="10603599" y="3164509"/>
                </a:lnTo>
                <a:lnTo>
                  <a:pt x="10628550" y="3131930"/>
                </a:lnTo>
                <a:lnTo>
                  <a:pt x="10629899" y="3125151"/>
                </a:lnTo>
                <a:lnTo>
                  <a:pt x="10629899" y="3171253"/>
                </a:lnTo>
                <a:close/>
              </a:path>
              <a:path w="10629900" h="3171825">
                <a:moveTo>
                  <a:pt x="46103" y="3171253"/>
                </a:moveTo>
                <a:lnTo>
                  <a:pt x="0" y="3171253"/>
                </a:lnTo>
                <a:lnTo>
                  <a:pt x="0" y="3125151"/>
                </a:lnTo>
                <a:lnTo>
                  <a:pt x="1348" y="3131930"/>
                </a:lnTo>
                <a:lnTo>
                  <a:pt x="6742" y="3144953"/>
                </a:lnTo>
                <a:lnTo>
                  <a:pt x="10583" y="3150701"/>
                </a:lnTo>
                <a:lnTo>
                  <a:pt x="20550" y="3160668"/>
                </a:lnTo>
                <a:lnTo>
                  <a:pt x="26298" y="3164509"/>
                </a:lnTo>
                <a:lnTo>
                  <a:pt x="39321" y="3169903"/>
                </a:lnTo>
                <a:lnTo>
                  <a:pt x="46103" y="3171253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0049" y="1748123"/>
            <a:ext cx="10629900" cy="3171825"/>
          </a:xfrm>
          <a:custGeom>
            <a:avLst/>
            <a:gdLst/>
            <a:ahLst/>
            <a:cxnLst/>
            <a:rect l="l" t="t" r="r" b="b"/>
            <a:pathLst>
              <a:path w="10629900" h="3171825">
                <a:moveTo>
                  <a:pt x="10580239" y="3171253"/>
                </a:moveTo>
                <a:lnTo>
                  <a:pt x="49659" y="3171253"/>
                </a:lnTo>
                <a:lnTo>
                  <a:pt x="46203" y="3170912"/>
                </a:lnTo>
                <a:lnTo>
                  <a:pt x="10896" y="3150533"/>
                </a:lnTo>
                <a:lnTo>
                  <a:pt x="0" y="3121593"/>
                </a:lnTo>
                <a:lnTo>
                  <a:pt x="0" y="3118103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3121593"/>
                </a:lnTo>
                <a:lnTo>
                  <a:pt x="10611863" y="3158153"/>
                </a:lnTo>
                <a:lnTo>
                  <a:pt x="10583695" y="3170912"/>
                </a:lnTo>
                <a:lnTo>
                  <a:pt x="10580239" y="3171253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0424" y="1882469"/>
            <a:ext cx="6249151" cy="56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7698" y="1217021"/>
            <a:ext cx="4979670" cy="419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17611" y="1287887"/>
            <a:ext cx="3666490" cy="380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49" y="194087"/>
            <a:ext cx="10655300" cy="933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875" y="1909045"/>
            <a:ext cx="8906510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doc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angcha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thropic.com/claude" TargetMode="External"/><Relationship Id="rId5" Type="http://schemas.openxmlformats.org/officeDocument/2006/relationships/hyperlink" Target="https://platform.openai.com/docs" TargetMode="External"/><Relationship Id="rId10" Type="http://schemas.openxmlformats.org/officeDocument/2006/relationships/hyperlink" Target="https://github.com/dair-ai/Prompt-Engineering-Guide" TargetMode="External"/><Relationship Id="rId4" Type="http://schemas.openxmlformats.org/officeDocument/2006/relationships/hyperlink" Target="https://www.promptingguide.ai/" TargetMode="External"/><Relationship Id="rId9" Type="http://schemas.openxmlformats.org/officeDocument/2006/relationships/hyperlink" Target="https://www.deeplearning.ai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an.bird@charter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dirty="0"/>
              <a:t>Prompt</a:t>
            </a:r>
            <a:r>
              <a:rPr sz="3500" spc="-50" dirty="0"/>
              <a:t> </a:t>
            </a:r>
            <a:r>
              <a:rPr sz="3500" dirty="0"/>
              <a:t>Engineering</a:t>
            </a:r>
            <a:r>
              <a:rPr sz="3500" spc="-35" dirty="0"/>
              <a:t> </a:t>
            </a:r>
            <a:r>
              <a:rPr sz="3500" spc="-10" dirty="0"/>
              <a:t>Fundamentals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36352" y="2651454"/>
            <a:ext cx="9757410" cy="737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43405" marR="5080" indent="-1831339">
              <a:lnSpc>
                <a:spcPts val="2790"/>
              </a:lnSpc>
              <a:spcBef>
                <a:spcPts val="210"/>
              </a:spcBef>
            </a:pP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A</a:t>
            </a:r>
            <a:r>
              <a:rPr sz="2350" spc="-13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Comprehensive</a:t>
            </a:r>
            <a:r>
              <a:rPr sz="2350" spc="-14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Training</a:t>
            </a:r>
            <a:r>
              <a:rPr sz="2350" spc="-10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Guide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for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Product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Owners,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Conversational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Designers, </a:t>
            </a: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Business</a:t>
            </a:r>
            <a:r>
              <a:rPr sz="2350" spc="-13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Analysts,</a:t>
            </a:r>
            <a:r>
              <a:rPr sz="2350" spc="-8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2B3D4F"/>
                </a:solidFill>
                <a:latin typeface="Times New Roman"/>
                <a:cs typeface="Times New Roman"/>
              </a:rPr>
              <a:t>NLP</a:t>
            </a:r>
            <a:r>
              <a:rPr sz="2350" spc="-22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Analysts,</a:t>
            </a:r>
            <a:r>
              <a:rPr sz="2350" spc="-3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&amp;</a:t>
            </a:r>
            <a:r>
              <a:rPr sz="2350" spc="-3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Data</a:t>
            </a:r>
            <a:r>
              <a:rPr sz="2350" spc="-13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Analysts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Instruction</a:t>
            </a:r>
            <a:r>
              <a:rPr spc="130" dirty="0"/>
              <a:t> </a:t>
            </a:r>
            <a:r>
              <a:rPr spc="-10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3580765" cy="3543300"/>
            <a:chOff x="400049" y="1783556"/>
            <a:chExt cx="3580765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3580765" cy="3543300"/>
            </a:xfrm>
            <a:custGeom>
              <a:avLst/>
              <a:gdLst/>
              <a:ahLst/>
              <a:cxnLst/>
              <a:rect l="l" t="t" r="r" b="b"/>
              <a:pathLst>
                <a:path w="3580765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80765" h="3543300">
                  <a:moveTo>
                    <a:pt x="3580637" y="3543299"/>
                  </a:moveTo>
                  <a:lnTo>
                    <a:pt x="3461762" y="3543299"/>
                  </a:lnTo>
                  <a:lnTo>
                    <a:pt x="3468544" y="3541950"/>
                  </a:lnTo>
                  <a:lnTo>
                    <a:pt x="3481567" y="3536556"/>
                  </a:lnTo>
                  <a:lnTo>
                    <a:pt x="3506517" y="3503977"/>
                  </a:lnTo>
                  <a:lnTo>
                    <a:pt x="3507866" y="3497198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80637" y="0"/>
                  </a:lnTo>
                  <a:lnTo>
                    <a:pt x="3580637" y="3543299"/>
                  </a:lnTo>
                  <a:close/>
                </a:path>
                <a:path w="3580765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3508375" cy="3543300"/>
            </a:xfrm>
            <a:custGeom>
              <a:avLst/>
              <a:gdLst/>
              <a:ahLst/>
              <a:cxnLst/>
              <a:rect l="l" t="t" r="r" b="b"/>
              <a:pathLst>
                <a:path w="3508375" h="3543300">
                  <a:moveTo>
                    <a:pt x="3458207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3493639"/>
                  </a:lnTo>
                  <a:lnTo>
                    <a:pt x="3489831" y="3530200"/>
                  </a:lnTo>
                  <a:lnTo>
                    <a:pt x="3461663" y="3542959"/>
                  </a:lnTo>
                  <a:lnTo>
                    <a:pt x="3458207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093594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740246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38689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70579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4033551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6875" y="1909045"/>
            <a:ext cx="244665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Task</a:t>
            </a:r>
            <a:r>
              <a:rPr sz="195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specification</a:t>
            </a:r>
            <a:r>
              <a:rPr sz="195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(what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do)</a:t>
            </a:r>
            <a:endParaRPr sz="1950">
              <a:latin typeface="Times New Roman"/>
              <a:cs typeface="Times New Roman"/>
            </a:endParaRPr>
          </a:p>
          <a:p>
            <a:pPr marL="12700" marR="186690">
              <a:lnSpc>
                <a:spcPts val="2580"/>
              </a:lnSpc>
              <a:spcBef>
                <a:spcPts val="5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Output format (how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present)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Tone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style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guidance</a:t>
            </a:r>
            <a:endParaRPr sz="1950">
              <a:latin typeface="Times New Roman"/>
              <a:cs typeface="Times New Roman"/>
            </a:endParaRPr>
          </a:p>
          <a:p>
            <a:pPr marL="12700" marR="276225">
              <a:lnSpc>
                <a:spcPts val="2580"/>
              </a:lnSpc>
              <a:spcBef>
                <a:spcPts val="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Scope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limitations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Evaluation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criteria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11167" y="1783555"/>
            <a:ext cx="7019290" cy="3543300"/>
            <a:chOff x="4011167" y="1783555"/>
            <a:chExt cx="7019290" cy="3543300"/>
          </a:xfrm>
        </p:grpSpPr>
        <p:sp>
          <p:nvSpPr>
            <p:cNvPr id="13" name="object 13"/>
            <p:cNvSpPr/>
            <p:nvPr/>
          </p:nvSpPr>
          <p:spPr>
            <a:xfrm>
              <a:off x="4011167" y="1783556"/>
              <a:ext cx="120014" cy="3543300"/>
            </a:xfrm>
            <a:custGeom>
              <a:avLst/>
              <a:gdLst/>
              <a:ahLst/>
              <a:cxnLst/>
              <a:rect l="l" t="t" r="r" b="b"/>
              <a:pathLst>
                <a:path w="120014" h="3543300">
                  <a:moveTo>
                    <a:pt x="120018" y="3543299"/>
                  </a:moveTo>
                  <a:lnTo>
                    <a:pt x="0" y="3543299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5" y="1348"/>
                  </a:lnTo>
                  <a:lnTo>
                    <a:pt x="100211" y="6742"/>
                  </a:lnTo>
                  <a:lnTo>
                    <a:pt x="75262" y="39321"/>
                  </a:lnTo>
                  <a:lnTo>
                    <a:pt x="73913" y="46101"/>
                  </a:lnTo>
                  <a:lnTo>
                    <a:pt x="73913" y="3497198"/>
                  </a:lnTo>
                  <a:lnTo>
                    <a:pt x="94464" y="3532715"/>
                  </a:lnTo>
                  <a:lnTo>
                    <a:pt x="113235" y="3541950"/>
                  </a:lnTo>
                  <a:lnTo>
                    <a:pt x="120018" y="35432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1783555"/>
              <a:ext cx="6944995" cy="3543300"/>
            </a:xfrm>
            <a:custGeom>
              <a:avLst/>
              <a:gdLst/>
              <a:ahLst/>
              <a:cxnLst/>
              <a:rect l="l" t="t" r="r" b="b"/>
              <a:pathLst>
                <a:path w="6944995" h="3543300">
                  <a:moveTo>
                    <a:pt x="6944868" y="3543300"/>
                  </a:moveTo>
                  <a:lnTo>
                    <a:pt x="49659" y="3543300"/>
                  </a:lnTo>
                  <a:lnTo>
                    <a:pt x="46203" y="3542959"/>
                  </a:lnTo>
                  <a:lnTo>
                    <a:pt x="10895" y="3522579"/>
                  </a:lnTo>
                  <a:lnTo>
                    <a:pt x="0" y="349364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944868" y="0"/>
                  </a:lnTo>
                  <a:lnTo>
                    <a:pt x="6944868" y="354330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07472" y="1925078"/>
            <a:ext cx="6477000" cy="1870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  <a:p>
            <a:pPr marL="1184910" marR="1177290" algn="ctr">
              <a:lnSpc>
                <a:spcPts val="3910"/>
              </a:lnSpc>
              <a:spcBef>
                <a:spcPts val="38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"Translate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following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text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Spanish."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"List 5 key points from this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article."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"Write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professional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email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responding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customer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inquiry."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Context</a:t>
            </a:r>
            <a:r>
              <a:rPr spc="95" dirty="0"/>
              <a:t> </a:t>
            </a:r>
            <a:r>
              <a:rPr spc="-10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35525"/>
            <a:ext cx="5388610" cy="4039870"/>
            <a:chOff x="400049" y="1535525"/>
            <a:chExt cx="5388610" cy="4039870"/>
          </a:xfrm>
        </p:grpSpPr>
        <p:sp>
          <p:nvSpPr>
            <p:cNvPr id="4" name="object 4"/>
            <p:cNvSpPr/>
            <p:nvPr/>
          </p:nvSpPr>
          <p:spPr>
            <a:xfrm>
              <a:off x="400049" y="1535525"/>
              <a:ext cx="5388610" cy="4039870"/>
            </a:xfrm>
            <a:custGeom>
              <a:avLst/>
              <a:gdLst/>
              <a:ahLst/>
              <a:cxnLst/>
              <a:rect l="l" t="t" r="r" b="b"/>
              <a:pathLst>
                <a:path w="5388610" h="403987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039870">
                  <a:moveTo>
                    <a:pt x="5388101" y="4039361"/>
                  </a:moveTo>
                  <a:lnTo>
                    <a:pt x="5268844" y="4039361"/>
                  </a:lnTo>
                  <a:lnTo>
                    <a:pt x="5275627" y="4038012"/>
                  </a:lnTo>
                  <a:lnTo>
                    <a:pt x="5288650" y="4032618"/>
                  </a:lnTo>
                  <a:lnTo>
                    <a:pt x="5313600" y="4000039"/>
                  </a:lnTo>
                  <a:lnTo>
                    <a:pt x="5314949" y="3993259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039361"/>
                  </a:lnTo>
                  <a:close/>
                </a:path>
                <a:path w="5388610" h="4039870">
                  <a:moveTo>
                    <a:pt x="46104" y="4039362"/>
                  </a:moveTo>
                  <a:lnTo>
                    <a:pt x="0" y="4039362"/>
                  </a:lnTo>
                  <a:lnTo>
                    <a:pt x="0" y="3993260"/>
                  </a:lnTo>
                  <a:lnTo>
                    <a:pt x="1348" y="4000039"/>
                  </a:lnTo>
                  <a:lnTo>
                    <a:pt x="6742" y="4013062"/>
                  </a:lnTo>
                  <a:lnTo>
                    <a:pt x="10583" y="4018810"/>
                  </a:lnTo>
                  <a:lnTo>
                    <a:pt x="20550" y="4028777"/>
                  </a:lnTo>
                  <a:lnTo>
                    <a:pt x="26298" y="4032618"/>
                  </a:lnTo>
                  <a:lnTo>
                    <a:pt x="39321" y="4038012"/>
                  </a:lnTo>
                  <a:lnTo>
                    <a:pt x="46104" y="403936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35525"/>
              <a:ext cx="5314950" cy="4039870"/>
            </a:xfrm>
            <a:custGeom>
              <a:avLst/>
              <a:gdLst/>
              <a:ahLst/>
              <a:cxnLst/>
              <a:rect l="l" t="t" r="r" b="b"/>
              <a:pathLst>
                <a:path w="5314950" h="4039870">
                  <a:moveTo>
                    <a:pt x="5265290" y="4039361"/>
                  </a:moveTo>
                  <a:lnTo>
                    <a:pt x="49659" y="4039361"/>
                  </a:lnTo>
                  <a:lnTo>
                    <a:pt x="46203" y="4039020"/>
                  </a:lnTo>
                  <a:lnTo>
                    <a:pt x="10896" y="4018641"/>
                  </a:lnTo>
                  <a:lnTo>
                    <a:pt x="0" y="3989702"/>
                  </a:lnTo>
                  <a:lnTo>
                    <a:pt x="0" y="398621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989702"/>
                  </a:lnTo>
                  <a:lnTo>
                    <a:pt x="5296914" y="4026262"/>
                  </a:lnTo>
                  <a:lnTo>
                    <a:pt x="5268746" y="4039020"/>
                  </a:lnTo>
                  <a:lnTo>
                    <a:pt x="5265290" y="403936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235048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2678239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299713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332489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364378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748" y="3962685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3387" y="1482769"/>
            <a:ext cx="3490595" cy="264858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indent="367665">
              <a:lnSpc>
                <a:spcPct val="100000"/>
              </a:lnSpc>
              <a:spcBef>
                <a:spcPts val="1620"/>
              </a:spcBef>
            </a:pPr>
            <a:r>
              <a:rPr sz="2350" spc="-25" dirty="0">
                <a:solidFill>
                  <a:srgbClr val="2B3D4F"/>
                </a:solidFill>
                <a:latin typeface="Times New Roman"/>
                <a:cs typeface="Times New Roman"/>
              </a:rPr>
              <a:t>Types</a:t>
            </a:r>
            <a:r>
              <a:rPr sz="2350" spc="-7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of</a:t>
            </a:r>
            <a:r>
              <a:rPr sz="2350" spc="-7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Context:</a:t>
            </a:r>
            <a:endParaRPr sz="2350">
              <a:latin typeface="Times New Roman"/>
              <a:cs typeface="Times New Roman"/>
            </a:endParaRPr>
          </a:p>
          <a:p>
            <a:pPr marL="12700" marR="295275">
              <a:lnSpc>
                <a:spcPct val="108800"/>
              </a:lnSpc>
              <a:spcBef>
                <a:spcPts val="10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Domain-specific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User background 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preferences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Previous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interactions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Temporal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context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(time,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date)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Geographical or cultural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context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System capabilities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limitations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8631" y="1535524"/>
            <a:ext cx="5211445" cy="4039870"/>
            <a:chOff x="5818631" y="1535524"/>
            <a:chExt cx="5211445" cy="4039870"/>
          </a:xfrm>
        </p:grpSpPr>
        <p:sp>
          <p:nvSpPr>
            <p:cNvPr id="14" name="object 14"/>
            <p:cNvSpPr/>
            <p:nvPr/>
          </p:nvSpPr>
          <p:spPr>
            <a:xfrm>
              <a:off x="5818631" y="1535525"/>
              <a:ext cx="120014" cy="4039870"/>
            </a:xfrm>
            <a:custGeom>
              <a:avLst/>
              <a:gdLst/>
              <a:ahLst/>
              <a:cxnLst/>
              <a:rect l="l" t="t" r="r" b="b"/>
              <a:pathLst>
                <a:path w="120014" h="4039870">
                  <a:moveTo>
                    <a:pt x="119637" y="4039361"/>
                  </a:moveTo>
                  <a:lnTo>
                    <a:pt x="0" y="4039361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3993259"/>
                  </a:lnTo>
                  <a:lnTo>
                    <a:pt x="94083" y="4028777"/>
                  </a:lnTo>
                  <a:lnTo>
                    <a:pt x="112854" y="4038012"/>
                  </a:lnTo>
                  <a:lnTo>
                    <a:pt x="119637" y="40393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164" y="1535524"/>
              <a:ext cx="5137785" cy="4039870"/>
            </a:xfrm>
            <a:custGeom>
              <a:avLst/>
              <a:gdLst/>
              <a:ahLst/>
              <a:cxnLst/>
              <a:rect l="l" t="t" r="r" b="b"/>
              <a:pathLst>
                <a:path w="5137784" h="4039870">
                  <a:moveTo>
                    <a:pt x="5137785" y="4039362"/>
                  </a:moveTo>
                  <a:lnTo>
                    <a:pt x="49659" y="4039362"/>
                  </a:lnTo>
                  <a:lnTo>
                    <a:pt x="46203" y="4039020"/>
                  </a:lnTo>
                  <a:lnTo>
                    <a:pt x="10896" y="4018641"/>
                  </a:lnTo>
                  <a:lnTo>
                    <a:pt x="0" y="398970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03936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23622" y="1677047"/>
            <a:ext cx="4451985" cy="2844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  <a:p>
            <a:pPr marL="43180" marR="35560" algn="ctr">
              <a:lnSpc>
                <a:spcPct val="107300"/>
              </a:lnSpc>
              <a:spcBef>
                <a:spcPts val="138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financial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advisor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speaking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novice investor..."</a:t>
            </a:r>
            <a:endParaRPr sz="19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300"/>
              </a:lnSpc>
              <a:spcBef>
                <a:spcPts val="132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"Given the current economic climate of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high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inflation..."</a:t>
            </a:r>
            <a:endParaRPr sz="1950">
              <a:latin typeface="Times New Roman"/>
              <a:cs typeface="Times New Roman"/>
            </a:endParaRPr>
          </a:p>
          <a:p>
            <a:pPr marL="59690" marR="52069" algn="ctr">
              <a:lnSpc>
                <a:spcPct val="110300"/>
              </a:lnSpc>
              <a:spcBef>
                <a:spcPts val="132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"Considering our previous discussion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about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renewable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energy..."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</a:t>
            </a:r>
            <a:r>
              <a:rPr spc="105" dirty="0"/>
              <a:t> </a:t>
            </a:r>
            <a:r>
              <a:rPr spc="-10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3731260"/>
            <a:chOff x="400049" y="853439"/>
            <a:chExt cx="10629900" cy="373126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3731260"/>
            </a:xfrm>
            <a:custGeom>
              <a:avLst/>
              <a:gdLst/>
              <a:ahLst/>
              <a:cxnLst/>
              <a:rect l="l" t="t" r="r" b="b"/>
              <a:pathLst>
                <a:path w="10629900" h="373126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73126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731260">
                  <a:moveTo>
                    <a:pt x="10629899" y="3730751"/>
                  </a:moveTo>
                  <a:lnTo>
                    <a:pt x="0" y="3730751"/>
                  </a:lnTo>
                  <a:lnTo>
                    <a:pt x="0" y="3576922"/>
                  </a:lnTo>
                  <a:lnTo>
                    <a:pt x="1348" y="3583701"/>
                  </a:lnTo>
                  <a:lnTo>
                    <a:pt x="6742" y="3596725"/>
                  </a:lnTo>
                  <a:lnTo>
                    <a:pt x="39321" y="3621675"/>
                  </a:lnTo>
                  <a:lnTo>
                    <a:pt x="46101" y="3623023"/>
                  </a:lnTo>
                  <a:lnTo>
                    <a:pt x="10629899" y="3623023"/>
                  </a:lnTo>
                  <a:lnTo>
                    <a:pt x="10629899" y="3730751"/>
                  </a:lnTo>
                  <a:close/>
                </a:path>
                <a:path w="10629900" h="3731260">
                  <a:moveTo>
                    <a:pt x="10629899" y="3623023"/>
                  </a:moveTo>
                  <a:lnTo>
                    <a:pt x="10583797" y="3623023"/>
                  </a:lnTo>
                  <a:lnTo>
                    <a:pt x="10590576" y="3621675"/>
                  </a:lnTo>
                  <a:lnTo>
                    <a:pt x="10603599" y="3616280"/>
                  </a:lnTo>
                  <a:lnTo>
                    <a:pt x="10628550" y="3583701"/>
                  </a:lnTo>
                  <a:lnTo>
                    <a:pt x="10629899" y="3576922"/>
                  </a:lnTo>
                  <a:lnTo>
                    <a:pt x="10629899" y="362302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3623310"/>
            </a:xfrm>
            <a:custGeom>
              <a:avLst/>
              <a:gdLst/>
              <a:ahLst/>
              <a:cxnLst/>
              <a:rect l="l" t="t" r="r" b="b"/>
              <a:pathLst>
                <a:path w="10629900" h="3623310">
                  <a:moveTo>
                    <a:pt x="10580239" y="3623024"/>
                  </a:moveTo>
                  <a:lnTo>
                    <a:pt x="49659" y="3623024"/>
                  </a:lnTo>
                  <a:lnTo>
                    <a:pt x="46203" y="3622683"/>
                  </a:lnTo>
                  <a:lnTo>
                    <a:pt x="10896" y="3602304"/>
                  </a:lnTo>
                  <a:lnTo>
                    <a:pt x="0" y="3573364"/>
                  </a:lnTo>
                  <a:lnTo>
                    <a:pt x="0" y="356987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73364"/>
                  </a:lnTo>
                  <a:lnTo>
                    <a:pt x="10611863" y="3609924"/>
                  </a:lnTo>
                  <a:lnTo>
                    <a:pt x="10583695" y="3622683"/>
                  </a:lnTo>
                  <a:lnTo>
                    <a:pt x="10580239" y="362302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357" y="1156093"/>
            <a:ext cx="945515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294" marR="5080" indent="-951230">
              <a:lnSpc>
                <a:spcPct val="110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Examples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demonstrate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 expected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output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format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quality.</a:t>
            </a:r>
            <a:r>
              <a:rPr sz="195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help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model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understand patterns and expectations better than abstract descriptions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alone.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50" y="4614671"/>
            <a:ext cx="10629900" cy="1642745"/>
            <a:chOff x="400050" y="4614671"/>
            <a:chExt cx="10629900" cy="1642745"/>
          </a:xfrm>
        </p:grpSpPr>
        <p:sp>
          <p:nvSpPr>
            <p:cNvPr id="8" name="object 8"/>
            <p:cNvSpPr/>
            <p:nvPr/>
          </p:nvSpPr>
          <p:spPr>
            <a:xfrm>
              <a:off x="400050" y="4614671"/>
              <a:ext cx="10629900" cy="85090"/>
            </a:xfrm>
            <a:custGeom>
              <a:avLst/>
              <a:gdLst/>
              <a:ahLst/>
              <a:cxnLst/>
              <a:rect l="l" t="t" r="r" b="b"/>
              <a:pathLst>
                <a:path w="10629900" h="85089">
                  <a:moveTo>
                    <a:pt x="0" y="85061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8957"/>
                  </a:lnTo>
                  <a:lnTo>
                    <a:pt x="46101" y="38957"/>
                  </a:lnTo>
                  <a:lnTo>
                    <a:pt x="39321" y="40305"/>
                  </a:lnTo>
                  <a:lnTo>
                    <a:pt x="6742" y="65255"/>
                  </a:lnTo>
                  <a:lnTo>
                    <a:pt x="1348" y="78278"/>
                  </a:lnTo>
                  <a:lnTo>
                    <a:pt x="0" y="85061"/>
                  </a:lnTo>
                  <a:close/>
                </a:path>
                <a:path w="10629900" h="85089">
                  <a:moveTo>
                    <a:pt x="10629899" y="85061"/>
                  </a:moveTo>
                  <a:lnTo>
                    <a:pt x="10609347" y="49540"/>
                  </a:lnTo>
                  <a:lnTo>
                    <a:pt x="10583797" y="38957"/>
                  </a:lnTo>
                  <a:lnTo>
                    <a:pt x="10629899" y="38957"/>
                  </a:lnTo>
                  <a:lnTo>
                    <a:pt x="10629899" y="850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50" y="4653628"/>
              <a:ext cx="10629900" cy="1603375"/>
            </a:xfrm>
            <a:custGeom>
              <a:avLst/>
              <a:gdLst/>
              <a:ahLst/>
              <a:cxnLst/>
              <a:rect l="l" t="t" r="r" b="b"/>
              <a:pathLst>
                <a:path w="10629900" h="1603375">
                  <a:moveTo>
                    <a:pt x="10629900" y="1603343"/>
                  </a:moveTo>
                  <a:lnTo>
                    <a:pt x="0" y="160334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60334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214" y="5335714"/>
              <a:ext cx="10275570" cy="921385"/>
            </a:xfrm>
            <a:custGeom>
              <a:avLst/>
              <a:gdLst/>
              <a:ahLst/>
              <a:cxnLst/>
              <a:rect l="l" t="t" r="r" b="b"/>
              <a:pathLst>
                <a:path w="10275570" h="921385">
                  <a:moveTo>
                    <a:pt x="10275570" y="921257"/>
                  </a:moveTo>
                  <a:lnTo>
                    <a:pt x="0" y="921257"/>
                  </a:lnTo>
                  <a:lnTo>
                    <a:pt x="0" y="30734"/>
                  </a:lnTo>
                  <a:lnTo>
                    <a:pt x="899" y="26213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3"/>
                  </a:lnTo>
                  <a:lnTo>
                    <a:pt x="10275570" y="92125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16678" y="4795151"/>
            <a:ext cx="239649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Few-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Shot</a:t>
            </a:r>
            <a:r>
              <a:rPr sz="2350" spc="-3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657" y="5636395"/>
            <a:ext cx="609473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Classify</a:t>
            </a:r>
            <a:r>
              <a:rPr sz="1500" spc="4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4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sentiment</a:t>
            </a:r>
            <a:r>
              <a:rPr sz="1500" spc="4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(positive/negative/neutral):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General</a:t>
            </a:r>
            <a:r>
              <a:rPr spc="-10" dirty="0"/>
              <a:t> </a:t>
            </a:r>
            <a:r>
              <a:rPr dirty="0"/>
              <a:t>Tips</a:t>
            </a:r>
            <a:r>
              <a:rPr spc="50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dirty="0"/>
              <a:t>Designing</a:t>
            </a:r>
            <a:r>
              <a:rPr spc="50" dirty="0"/>
              <a:t> </a:t>
            </a:r>
            <a:r>
              <a:rPr spc="-10" dirty="0"/>
              <a:t>Prompts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10629900" cy="3543300"/>
            <a:chOff x="400049" y="1783556"/>
            <a:chExt cx="10629900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4330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43300">
                  <a:moveTo>
                    <a:pt x="10629899" y="3543300"/>
                  </a:moveTo>
                  <a:lnTo>
                    <a:pt x="10583794" y="3543300"/>
                  </a:lnTo>
                  <a:lnTo>
                    <a:pt x="10590576" y="3541950"/>
                  </a:lnTo>
                  <a:lnTo>
                    <a:pt x="10603599" y="3536556"/>
                  </a:lnTo>
                  <a:lnTo>
                    <a:pt x="10628550" y="3503977"/>
                  </a:lnTo>
                  <a:lnTo>
                    <a:pt x="10629899" y="3497198"/>
                  </a:lnTo>
                  <a:lnTo>
                    <a:pt x="10629899" y="3543300"/>
                  </a:lnTo>
                  <a:close/>
                </a:path>
                <a:path w="10629900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10580239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93639"/>
                  </a:lnTo>
                  <a:lnTo>
                    <a:pt x="10611863" y="3530200"/>
                  </a:lnTo>
                  <a:lnTo>
                    <a:pt x="10583695" y="3542959"/>
                  </a:lnTo>
                  <a:lnTo>
                    <a:pt x="10580239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5883" y="1909045"/>
            <a:ext cx="7752715" cy="2293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34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95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clear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95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Avoid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ambiguity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Start simple, then iterate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 Begin with basic prompts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refine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17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delimiters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Separate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parts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(""",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```,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---,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etc.)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Specify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steps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Break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complex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sequential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steps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17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Ask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structured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Request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formats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(JSON,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tables,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etc.)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175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examples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Show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 model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what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good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look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endParaRPr sz="195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260350" algn="l"/>
              </a:tabLst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Consider</a:t>
            </a:r>
            <a:r>
              <a:rPr sz="195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the context window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- Be mindful of token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limitations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5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Zero-Shot</a:t>
            </a:r>
            <a:r>
              <a:rPr spc="120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21548"/>
            <a:ext cx="5388610" cy="3667760"/>
            <a:chOff x="400049" y="1721548"/>
            <a:chExt cx="5388610" cy="3667760"/>
          </a:xfrm>
        </p:grpSpPr>
        <p:sp>
          <p:nvSpPr>
            <p:cNvPr id="4" name="object 4"/>
            <p:cNvSpPr/>
            <p:nvPr/>
          </p:nvSpPr>
          <p:spPr>
            <a:xfrm>
              <a:off x="400049" y="1721548"/>
              <a:ext cx="5388610" cy="3667760"/>
            </a:xfrm>
            <a:custGeom>
              <a:avLst/>
              <a:gdLst/>
              <a:ahLst/>
              <a:cxnLst/>
              <a:rect l="l" t="t" r="r" b="b"/>
              <a:pathLst>
                <a:path w="5388610" h="366776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3667760">
                  <a:moveTo>
                    <a:pt x="5388101" y="3667315"/>
                  </a:moveTo>
                  <a:lnTo>
                    <a:pt x="5268846" y="3667315"/>
                  </a:lnTo>
                  <a:lnTo>
                    <a:pt x="5275627" y="3665966"/>
                  </a:lnTo>
                  <a:lnTo>
                    <a:pt x="5288650" y="3660571"/>
                  </a:lnTo>
                  <a:lnTo>
                    <a:pt x="5313600" y="3627993"/>
                  </a:lnTo>
                  <a:lnTo>
                    <a:pt x="5314949" y="362121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3667315"/>
                  </a:lnTo>
                  <a:close/>
                </a:path>
                <a:path w="5388610" h="3667760">
                  <a:moveTo>
                    <a:pt x="46102" y="3667315"/>
                  </a:moveTo>
                  <a:lnTo>
                    <a:pt x="0" y="3667315"/>
                  </a:lnTo>
                  <a:lnTo>
                    <a:pt x="0" y="3621214"/>
                  </a:lnTo>
                  <a:lnTo>
                    <a:pt x="1348" y="3627993"/>
                  </a:lnTo>
                  <a:lnTo>
                    <a:pt x="6742" y="3641016"/>
                  </a:lnTo>
                  <a:lnTo>
                    <a:pt x="10583" y="3646763"/>
                  </a:lnTo>
                  <a:lnTo>
                    <a:pt x="20550" y="3656731"/>
                  </a:lnTo>
                  <a:lnTo>
                    <a:pt x="26298" y="3660571"/>
                  </a:lnTo>
                  <a:lnTo>
                    <a:pt x="39321" y="3665966"/>
                  </a:lnTo>
                  <a:lnTo>
                    <a:pt x="46102" y="36673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21548"/>
              <a:ext cx="5314950" cy="3667760"/>
            </a:xfrm>
            <a:custGeom>
              <a:avLst/>
              <a:gdLst/>
              <a:ahLst/>
              <a:cxnLst/>
              <a:rect l="l" t="t" r="r" b="b"/>
              <a:pathLst>
                <a:path w="5314950" h="3667760">
                  <a:moveTo>
                    <a:pt x="5265290" y="3667315"/>
                  </a:moveTo>
                  <a:lnTo>
                    <a:pt x="49659" y="3667315"/>
                  </a:lnTo>
                  <a:lnTo>
                    <a:pt x="46203" y="3666974"/>
                  </a:lnTo>
                  <a:lnTo>
                    <a:pt x="10896" y="3646595"/>
                  </a:lnTo>
                  <a:lnTo>
                    <a:pt x="0" y="3617655"/>
                  </a:lnTo>
                  <a:lnTo>
                    <a:pt x="0" y="361416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617655"/>
                  </a:lnTo>
                  <a:lnTo>
                    <a:pt x="5296914" y="3654215"/>
                  </a:lnTo>
                  <a:lnTo>
                    <a:pt x="5268746" y="3666974"/>
                  </a:lnTo>
                  <a:lnTo>
                    <a:pt x="5265290" y="36673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545365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86426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18315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510914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829811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6875" y="1658166"/>
            <a:ext cx="4179570" cy="266827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 indent="151130">
              <a:lnSpc>
                <a:spcPct val="100000"/>
              </a:lnSpc>
              <a:spcBef>
                <a:spcPts val="170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Definition</a:t>
            </a:r>
            <a:r>
              <a:rPr sz="2350" spc="-7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&amp;</a:t>
            </a:r>
            <a:r>
              <a:rPr sz="2350" spc="-6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Characteristics:</a:t>
            </a:r>
            <a:endParaRPr sz="2350">
              <a:latin typeface="Times New Roman"/>
              <a:cs typeface="Times New Roman"/>
            </a:endParaRPr>
          </a:p>
          <a:p>
            <a:pPr marL="12700" marR="219075">
              <a:lnSpc>
                <a:spcPct val="107300"/>
              </a:lnSpc>
              <a:spcBef>
                <a:spcPts val="117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examples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provided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Model relies on pre-training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knowledge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Simplest form of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prompting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Works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well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straightforward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580"/>
              </a:lnSpc>
              <a:spcBef>
                <a:spcPts val="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May struggle with complex 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ambiguous requests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18631" y="1721548"/>
            <a:ext cx="5211445" cy="3667760"/>
            <a:chOff x="5818631" y="1721548"/>
            <a:chExt cx="5211445" cy="3667760"/>
          </a:xfrm>
        </p:grpSpPr>
        <p:sp>
          <p:nvSpPr>
            <p:cNvPr id="13" name="object 13"/>
            <p:cNvSpPr/>
            <p:nvPr/>
          </p:nvSpPr>
          <p:spPr>
            <a:xfrm>
              <a:off x="5818631" y="1721548"/>
              <a:ext cx="120014" cy="3667760"/>
            </a:xfrm>
            <a:custGeom>
              <a:avLst/>
              <a:gdLst/>
              <a:ahLst/>
              <a:cxnLst/>
              <a:rect l="l" t="t" r="r" b="b"/>
              <a:pathLst>
                <a:path w="120014" h="3667760">
                  <a:moveTo>
                    <a:pt x="119635" y="3667315"/>
                  </a:moveTo>
                  <a:lnTo>
                    <a:pt x="0" y="3667315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3621213"/>
                  </a:lnTo>
                  <a:lnTo>
                    <a:pt x="94083" y="3656731"/>
                  </a:lnTo>
                  <a:lnTo>
                    <a:pt x="112854" y="3665966"/>
                  </a:lnTo>
                  <a:lnTo>
                    <a:pt x="119635" y="36673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164" y="1721548"/>
              <a:ext cx="5137785" cy="3667760"/>
            </a:xfrm>
            <a:custGeom>
              <a:avLst/>
              <a:gdLst/>
              <a:ahLst/>
              <a:cxnLst/>
              <a:rect l="l" t="t" r="r" b="b"/>
              <a:pathLst>
                <a:path w="5137784" h="3667760">
                  <a:moveTo>
                    <a:pt x="5137785" y="3667315"/>
                  </a:moveTo>
                  <a:lnTo>
                    <a:pt x="49659" y="3667315"/>
                  </a:lnTo>
                  <a:lnTo>
                    <a:pt x="46203" y="3666974"/>
                  </a:lnTo>
                  <a:lnTo>
                    <a:pt x="10896" y="3646595"/>
                  </a:lnTo>
                  <a:lnTo>
                    <a:pt x="0" y="361765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36673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9329" y="2412491"/>
              <a:ext cx="4960620" cy="1488440"/>
            </a:xfrm>
            <a:custGeom>
              <a:avLst/>
              <a:gdLst/>
              <a:ahLst/>
              <a:cxnLst/>
              <a:rect l="l" t="t" r="r" b="b"/>
              <a:pathLst>
                <a:path w="4960620" h="1488439">
                  <a:moveTo>
                    <a:pt x="4929886" y="1488185"/>
                  </a:moveTo>
                  <a:lnTo>
                    <a:pt x="30734" y="1488185"/>
                  </a:lnTo>
                  <a:lnTo>
                    <a:pt x="26214" y="1487286"/>
                  </a:lnTo>
                  <a:lnTo>
                    <a:pt x="0" y="1457451"/>
                  </a:lnTo>
                  <a:lnTo>
                    <a:pt x="0" y="1452753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1457451"/>
                  </a:lnTo>
                  <a:lnTo>
                    <a:pt x="4934405" y="1487286"/>
                  </a:lnTo>
                  <a:lnTo>
                    <a:pt x="4929886" y="148818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66966" y="1863070"/>
            <a:ext cx="116586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4282" y="2686131"/>
            <a:ext cx="4191000" cy="79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24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Explain</a:t>
            </a:r>
            <a:r>
              <a:rPr sz="1500" spc="22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quantum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computing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simple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terms</a:t>
            </a:r>
            <a:r>
              <a:rPr sz="15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that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5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10-year-old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would understand.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Few-Shot</a:t>
            </a:r>
            <a:r>
              <a:rPr spc="114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69777"/>
            <a:ext cx="5388610" cy="4571365"/>
            <a:chOff x="400049" y="1269777"/>
            <a:chExt cx="5388610" cy="4571365"/>
          </a:xfrm>
        </p:grpSpPr>
        <p:sp>
          <p:nvSpPr>
            <p:cNvPr id="4" name="object 4"/>
            <p:cNvSpPr/>
            <p:nvPr/>
          </p:nvSpPr>
          <p:spPr>
            <a:xfrm>
              <a:off x="400049" y="1269777"/>
              <a:ext cx="5388610" cy="4571365"/>
            </a:xfrm>
            <a:custGeom>
              <a:avLst/>
              <a:gdLst/>
              <a:ahLst/>
              <a:cxnLst/>
              <a:rect l="l" t="t" r="r" b="b"/>
              <a:pathLst>
                <a:path w="5388610" h="457136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571365">
                  <a:moveTo>
                    <a:pt x="5388101" y="4570856"/>
                  </a:moveTo>
                  <a:lnTo>
                    <a:pt x="5268844" y="4570856"/>
                  </a:lnTo>
                  <a:lnTo>
                    <a:pt x="5275627" y="4569507"/>
                  </a:lnTo>
                  <a:lnTo>
                    <a:pt x="5288650" y="4564113"/>
                  </a:lnTo>
                  <a:lnTo>
                    <a:pt x="5313600" y="4531534"/>
                  </a:lnTo>
                  <a:lnTo>
                    <a:pt x="5314949" y="4524754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570856"/>
                  </a:lnTo>
                  <a:close/>
                </a:path>
                <a:path w="5388610" h="4571365">
                  <a:moveTo>
                    <a:pt x="46104" y="4570857"/>
                  </a:moveTo>
                  <a:lnTo>
                    <a:pt x="0" y="4570857"/>
                  </a:lnTo>
                  <a:lnTo>
                    <a:pt x="0" y="4524755"/>
                  </a:lnTo>
                  <a:lnTo>
                    <a:pt x="1348" y="4531534"/>
                  </a:lnTo>
                  <a:lnTo>
                    <a:pt x="6742" y="4544557"/>
                  </a:lnTo>
                  <a:lnTo>
                    <a:pt x="10583" y="4550305"/>
                  </a:lnTo>
                  <a:lnTo>
                    <a:pt x="20550" y="4560272"/>
                  </a:lnTo>
                  <a:lnTo>
                    <a:pt x="26298" y="4564113"/>
                  </a:lnTo>
                  <a:lnTo>
                    <a:pt x="39321" y="4569507"/>
                  </a:lnTo>
                  <a:lnTo>
                    <a:pt x="46104" y="457085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69777"/>
              <a:ext cx="5314950" cy="4571365"/>
            </a:xfrm>
            <a:custGeom>
              <a:avLst/>
              <a:gdLst/>
              <a:ahLst/>
              <a:cxnLst/>
              <a:rect l="l" t="t" r="r" b="b"/>
              <a:pathLst>
                <a:path w="5314950" h="4571365">
                  <a:moveTo>
                    <a:pt x="5265290" y="4570856"/>
                  </a:moveTo>
                  <a:lnTo>
                    <a:pt x="49659" y="4570856"/>
                  </a:lnTo>
                  <a:lnTo>
                    <a:pt x="46203" y="4570515"/>
                  </a:lnTo>
                  <a:lnTo>
                    <a:pt x="10896" y="4550136"/>
                  </a:lnTo>
                  <a:lnTo>
                    <a:pt x="0" y="4521196"/>
                  </a:lnTo>
                  <a:lnTo>
                    <a:pt x="0" y="451770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521196"/>
                  </a:lnTo>
                  <a:lnTo>
                    <a:pt x="5296914" y="4557757"/>
                  </a:lnTo>
                  <a:lnTo>
                    <a:pt x="5268746" y="4570515"/>
                  </a:lnTo>
                  <a:lnTo>
                    <a:pt x="5265290" y="457085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084736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73138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378040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024693"/>
              <a:ext cx="70866" cy="70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34359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620"/>
              </a:spcBef>
            </a:pPr>
            <a:r>
              <a:rPr sz="2350" dirty="0">
                <a:solidFill>
                  <a:srgbClr val="2B3D4F"/>
                </a:solidFill>
              </a:rPr>
              <a:t>Definition</a:t>
            </a:r>
            <a:r>
              <a:rPr sz="2350" spc="-70" dirty="0">
                <a:solidFill>
                  <a:srgbClr val="2B3D4F"/>
                </a:solidFill>
              </a:rPr>
              <a:t> </a:t>
            </a:r>
            <a:r>
              <a:rPr sz="2350" dirty="0">
                <a:solidFill>
                  <a:srgbClr val="2B3D4F"/>
                </a:solidFill>
              </a:rPr>
              <a:t>&amp;</a:t>
            </a:r>
            <a:r>
              <a:rPr sz="2350" spc="-65" dirty="0">
                <a:solidFill>
                  <a:srgbClr val="2B3D4F"/>
                </a:solidFill>
              </a:rPr>
              <a:t> </a:t>
            </a:r>
            <a:r>
              <a:rPr sz="2350" spc="-10" dirty="0">
                <a:solidFill>
                  <a:srgbClr val="2B3D4F"/>
                </a:solidFill>
              </a:rPr>
              <a:t>Characteristics:</a:t>
            </a:r>
            <a:endParaRPr sz="2350"/>
          </a:p>
          <a:p>
            <a:pPr marL="611505" marR="54610">
              <a:lnSpc>
                <a:spcPct val="110300"/>
              </a:lnSpc>
              <a:spcBef>
                <a:spcPts val="1035"/>
              </a:spcBef>
            </a:pPr>
            <a:r>
              <a:rPr dirty="0"/>
              <a:t>Includes examples of desired input-</a:t>
            </a:r>
            <a:r>
              <a:rPr spc="-10" dirty="0"/>
              <a:t>output pairs</a:t>
            </a:r>
          </a:p>
          <a:p>
            <a:pPr marL="611505" marR="550545">
              <a:lnSpc>
                <a:spcPts val="2580"/>
              </a:lnSpc>
              <a:spcBef>
                <a:spcPts val="60"/>
              </a:spcBef>
            </a:pPr>
            <a:r>
              <a:rPr dirty="0"/>
              <a:t>Helps model understand patterns </a:t>
            </a:r>
            <a:r>
              <a:rPr spc="-25" dirty="0"/>
              <a:t>and </a:t>
            </a:r>
            <a:r>
              <a:rPr spc="-10" dirty="0"/>
              <a:t>expectations</a:t>
            </a:r>
          </a:p>
          <a:p>
            <a:pPr marL="611505">
              <a:lnSpc>
                <a:spcPct val="100000"/>
              </a:lnSpc>
              <a:spcBef>
                <a:spcPts val="45"/>
              </a:spcBef>
            </a:pPr>
            <a:r>
              <a:rPr dirty="0"/>
              <a:t>Improves performance on specific </a:t>
            </a:r>
            <a:r>
              <a:rPr spc="-25" dirty="0"/>
              <a:t>or</a:t>
            </a:r>
          </a:p>
          <a:p>
            <a:pPr marL="611505">
              <a:lnSpc>
                <a:spcPct val="100000"/>
              </a:lnSpc>
              <a:spcBef>
                <a:spcPts val="170"/>
              </a:spcBef>
            </a:pPr>
            <a:r>
              <a:rPr dirty="0"/>
              <a:t>unusual </a:t>
            </a:r>
            <a:r>
              <a:rPr spc="-10" dirty="0"/>
              <a:t>tasks</a:t>
            </a:r>
          </a:p>
          <a:p>
            <a:pPr marL="611505" marR="5080">
              <a:lnSpc>
                <a:spcPct val="108800"/>
              </a:lnSpc>
              <a:spcBef>
                <a:spcPts val="35"/>
              </a:spcBef>
            </a:pPr>
            <a:r>
              <a:rPr dirty="0"/>
              <a:t>Reduces ambiguity in </a:t>
            </a:r>
            <a:r>
              <a:rPr spc="-10" dirty="0"/>
              <a:t>instructions </a:t>
            </a:r>
            <a:r>
              <a:rPr dirty="0"/>
              <a:t>Particularly</a:t>
            </a:r>
            <a:r>
              <a:rPr spc="-10" dirty="0"/>
              <a:t> </a:t>
            </a:r>
            <a:r>
              <a:rPr dirty="0"/>
              <a:t>effective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classification</a:t>
            </a:r>
            <a:r>
              <a:rPr spc="-10" dirty="0"/>
              <a:t> </a:t>
            </a:r>
            <a:r>
              <a:rPr spc="-25" dirty="0"/>
              <a:t>and </a:t>
            </a:r>
            <a:r>
              <a:rPr dirty="0"/>
              <a:t>formatting </a:t>
            </a:r>
            <a:r>
              <a:rPr spc="-10" dirty="0"/>
              <a:t>tasks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818631" y="1269777"/>
            <a:ext cx="5211445" cy="4571365"/>
            <a:chOff x="5818631" y="1269777"/>
            <a:chExt cx="5211445" cy="4571365"/>
          </a:xfrm>
        </p:grpSpPr>
        <p:sp>
          <p:nvSpPr>
            <p:cNvPr id="13" name="object 13"/>
            <p:cNvSpPr/>
            <p:nvPr/>
          </p:nvSpPr>
          <p:spPr>
            <a:xfrm>
              <a:off x="5818631" y="1269777"/>
              <a:ext cx="120014" cy="4571365"/>
            </a:xfrm>
            <a:custGeom>
              <a:avLst/>
              <a:gdLst/>
              <a:ahLst/>
              <a:cxnLst/>
              <a:rect l="l" t="t" r="r" b="b"/>
              <a:pathLst>
                <a:path w="120014" h="4571365">
                  <a:moveTo>
                    <a:pt x="119637" y="4570856"/>
                  </a:moveTo>
                  <a:lnTo>
                    <a:pt x="0" y="4570856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524754"/>
                  </a:lnTo>
                  <a:lnTo>
                    <a:pt x="94083" y="4560272"/>
                  </a:lnTo>
                  <a:lnTo>
                    <a:pt x="112854" y="4569507"/>
                  </a:lnTo>
                  <a:lnTo>
                    <a:pt x="119637" y="457085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164" y="1269777"/>
              <a:ext cx="5137785" cy="4571365"/>
            </a:xfrm>
            <a:custGeom>
              <a:avLst/>
              <a:gdLst/>
              <a:ahLst/>
              <a:cxnLst/>
              <a:rect l="l" t="t" r="r" b="b"/>
              <a:pathLst>
                <a:path w="5137784" h="4571365">
                  <a:moveTo>
                    <a:pt x="5137785" y="4570857"/>
                  </a:moveTo>
                  <a:lnTo>
                    <a:pt x="49659" y="4570857"/>
                  </a:lnTo>
                  <a:lnTo>
                    <a:pt x="13099" y="4552821"/>
                  </a:lnTo>
                  <a:lnTo>
                    <a:pt x="0" y="452119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5708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9329" y="1951862"/>
              <a:ext cx="4960620" cy="3295650"/>
            </a:xfrm>
            <a:custGeom>
              <a:avLst/>
              <a:gdLst/>
              <a:ahLst/>
              <a:cxnLst/>
              <a:rect l="l" t="t" r="r" b="b"/>
              <a:pathLst>
                <a:path w="4960620" h="3295650">
                  <a:moveTo>
                    <a:pt x="4929886" y="3295268"/>
                  </a:moveTo>
                  <a:lnTo>
                    <a:pt x="30734" y="3295268"/>
                  </a:lnTo>
                  <a:lnTo>
                    <a:pt x="26214" y="3294369"/>
                  </a:lnTo>
                  <a:lnTo>
                    <a:pt x="0" y="3264534"/>
                  </a:lnTo>
                  <a:lnTo>
                    <a:pt x="0" y="3259836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3264534"/>
                  </a:lnTo>
                  <a:lnTo>
                    <a:pt x="4934405" y="3294369"/>
                  </a:lnTo>
                  <a:lnTo>
                    <a:pt x="4929886" y="329526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66966" y="1411299"/>
            <a:ext cx="116586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6838" y="2261401"/>
            <a:ext cx="4785995" cy="257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Convert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these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sentences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past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tense: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5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Sentence: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walk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store.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Past</a:t>
            </a:r>
            <a:r>
              <a:rPr sz="1500" spc="1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tense: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walked</a:t>
            </a:r>
            <a:r>
              <a:rPr sz="1500" spc="1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store.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50">
              <a:latin typeface="Courier New"/>
              <a:cs typeface="Courier New"/>
            </a:endParaRPr>
          </a:p>
          <a:p>
            <a:pPr marL="369570" marR="361950" algn="ctr">
              <a:lnSpc>
                <a:spcPct val="112400"/>
              </a:lnSpc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Sentence:</a:t>
            </a:r>
            <a:r>
              <a:rPr sz="15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She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runs</a:t>
            </a:r>
            <a:r>
              <a:rPr sz="15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every</a:t>
            </a:r>
            <a:r>
              <a:rPr sz="15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morning.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Past</a:t>
            </a:r>
            <a:r>
              <a:rPr sz="1500" spc="1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tense:</a:t>
            </a:r>
            <a:r>
              <a:rPr sz="1500" spc="1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She</a:t>
            </a:r>
            <a:r>
              <a:rPr sz="1500" spc="1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ran</a:t>
            </a:r>
            <a:r>
              <a:rPr sz="1500" spc="1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every</a:t>
            </a:r>
            <a:r>
              <a:rPr sz="1500" spc="1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morning.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5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Sentence: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They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amazing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structures.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Past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tense: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2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Chain-of-Thought</a:t>
            </a:r>
            <a:r>
              <a:rPr spc="215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12888"/>
            <a:ext cx="5388610" cy="5085080"/>
            <a:chOff x="400049" y="1012888"/>
            <a:chExt cx="5388610" cy="5085080"/>
          </a:xfrm>
        </p:grpSpPr>
        <p:sp>
          <p:nvSpPr>
            <p:cNvPr id="4" name="object 4"/>
            <p:cNvSpPr/>
            <p:nvPr/>
          </p:nvSpPr>
          <p:spPr>
            <a:xfrm>
              <a:off x="400049" y="1012888"/>
              <a:ext cx="5388610" cy="5085080"/>
            </a:xfrm>
            <a:custGeom>
              <a:avLst/>
              <a:gdLst/>
              <a:ahLst/>
              <a:cxnLst/>
              <a:rect l="l" t="t" r="r" b="b"/>
              <a:pathLst>
                <a:path w="5388610" h="508508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5085080">
                  <a:moveTo>
                    <a:pt x="5388101" y="5084635"/>
                  </a:moveTo>
                  <a:lnTo>
                    <a:pt x="5268846" y="5084635"/>
                  </a:lnTo>
                  <a:lnTo>
                    <a:pt x="5275627" y="5083286"/>
                  </a:lnTo>
                  <a:lnTo>
                    <a:pt x="5288650" y="5077891"/>
                  </a:lnTo>
                  <a:lnTo>
                    <a:pt x="5313600" y="5045313"/>
                  </a:lnTo>
                  <a:lnTo>
                    <a:pt x="5314949" y="503853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5084635"/>
                  </a:lnTo>
                  <a:close/>
                </a:path>
                <a:path w="5388610" h="5085080">
                  <a:moveTo>
                    <a:pt x="46102" y="5084635"/>
                  </a:moveTo>
                  <a:lnTo>
                    <a:pt x="0" y="5084635"/>
                  </a:lnTo>
                  <a:lnTo>
                    <a:pt x="0" y="5038533"/>
                  </a:lnTo>
                  <a:lnTo>
                    <a:pt x="1348" y="5045313"/>
                  </a:lnTo>
                  <a:lnTo>
                    <a:pt x="6742" y="5058336"/>
                  </a:lnTo>
                  <a:lnTo>
                    <a:pt x="10583" y="5064083"/>
                  </a:lnTo>
                  <a:lnTo>
                    <a:pt x="20550" y="5074051"/>
                  </a:lnTo>
                  <a:lnTo>
                    <a:pt x="26298" y="5077891"/>
                  </a:lnTo>
                  <a:lnTo>
                    <a:pt x="39321" y="5083286"/>
                  </a:lnTo>
                  <a:lnTo>
                    <a:pt x="46102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12888"/>
              <a:ext cx="5314950" cy="5085080"/>
            </a:xfrm>
            <a:custGeom>
              <a:avLst/>
              <a:gdLst/>
              <a:ahLst/>
              <a:cxnLst/>
              <a:rect l="l" t="t" r="r" b="b"/>
              <a:pathLst>
                <a:path w="5314950" h="5085080">
                  <a:moveTo>
                    <a:pt x="5265290" y="5084634"/>
                  </a:moveTo>
                  <a:lnTo>
                    <a:pt x="49659" y="5084634"/>
                  </a:lnTo>
                  <a:lnTo>
                    <a:pt x="46203" y="5084294"/>
                  </a:lnTo>
                  <a:lnTo>
                    <a:pt x="10896" y="5063915"/>
                  </a:lnTo>
                  <a:lnTo>
                    <a:pt x="0" y="5034975"/>
                  </a:lnTo>
                  <a:lnTo>
                    <a:pt x="0" y="503148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5034975"/>
                  </a:lnTo>
                  <a:lnTo>
                    <a:pt x="5296914" y="5071535"/>
                  </a:lnTo>
                  <a:lnTo>
                    <a:pt x="5268746" y="5084294"/>
                  </a:lnTo>
                  <a:lnTo>
                    <a:pt x="5265290" y="508463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390" y="1315542"/>
            <a:ext cx="4978400" cy="2284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02870" algn="just">
              <a:lnSpc>
                <a:spcPct val="108800"/>
              </a:lnSpc>
              <a:spcBef>
                <a:spcPts val="1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Chain-of-Thought (CoT) prompting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encourages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 model to break down complex problems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intermediate steps, showing its reasoning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process.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This technique significantly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improves</a:t>
            </a:r>
            <a:endParaRPr sz="1950">
              <a:latin typeface="Times New Roman"/>
              <a:cs typeface="Times New Roman"/>
            </a:endParaRPr>
          </a:p>
          <a:p>
            <a:pPr marL="408940" marR="401320" algn="ctr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performance on tasks requiring multi-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step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reasoning, such as math problems,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logical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reasoning, and complex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analysis.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8631" y="1012887"/>
            <a:ext cx="5211445" cy="5085080"/>
            <a:chOff x="5818631" y="1012887"/>
            <a:chExt cx="5211445" cy="5085080"/>
          </a:xfrm>
        </p:grpSpPr>
        <p:sp>
          <p:nvSpPr>
            <p:cNvPr id="8" name="object 8"/>
            <p:cNvSpPr/>
            <p:nvPr/>
          </p:nvSpPr>
          <p:spPr>
            <a:xfrm>
              <a:off x="5818631" y="1012888"/>
              <a:ext cx="120014" cy="5085080"/>
            </a:xfrm>
            <a:custGeom>
              <a:avLst/>
              <a:gdLst/>
              <a:ahLst/>
              <a:cxnLst/>
              <a:rect l="l" t="t" r="r" b="b"/>
              <a:pathLst>
                <a:path w="120014" h="5085080">
                  <a:moveTo>
                    <a:pt x="119635" y="5084635"/>
                  </a:moveTo>
                  <a:lnTo>
                    <a:pt x="0" y="5084635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5038533"/>
                  </a:lnTo>
                  <a:lnTo>
                    <a:pt x="94083" y="5074051"/>
                  </a:lnTo>
                  <a:lnTo>
                    <a:pt x="112854" y="5083286"/>
                  </a:lnTo>
                  <a:lnTo>
                    <a:pt x="119635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4" y="1012887"/>
              <a:ext cx="5137785" cy="5085080"/>
            </a:xfrm>
            <a:custGeom>
              <a:avLst/>
              <a:gdLst/>
              <a:ahLst/>
              <a:cxnLst/>
              <a:rect l="l" t="t" r="r" b="b"/>
              <a:pathLst>
                <a:path w="5137784" h="5085080">
                  <a:moveTo>
                    <a:pt x="5137785" y="5084635"/>
                  </a:moveTo>
                  <a:lnTo>
                    <a:pt x="49659" y="5084635"/>
                  </a:lnTo>
                  <a:lnTo>
                    <a:pt x="46203" y="5084294"/>
                  </a:lnTo>
                  <a:lnTo>
                    <a:pt x="10896" y="5063915"/>
                  </a:lnTo>
                  <a:lnTo>
                    <a:pt x="0" y="503497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508463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9329" y="1694973"/>
              <a:ext cx="4960620" cy="4074795"/>
            </a:xfrm>
            <a:custGeom>
              <a:avLst/>
              <a:gdLst/>
              <a:ahLst/>
              <a:cxnLst/>
              <a:rect l="l" t="t" r="r" b="b"/>
              <a:pathLst>
                <a:path w="4960620" h="4074795">
                  <a:moveTo>
                    <a:pt x="4929886" y="4074795"/>
                  </a:moveTo>
                  <a:lnTo>
                    <a:pt x="30734" y="4074795"/>
                  </a:lnTo>
                  <a:lnTo>
                    <a:pt x="26214" y="4073896"/>
                  </a:lnTo>
                  <a:lnTo>
                    <a:pt x="0" y="4044061"/>
                  </a:lnTo>
                  <a:lnTo>
                    <a:pt x="0" y="4039362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4044061"/>
                  </a:lnTo>
                  <a:lnTo>
                    <a:pt x="4934405" y="4073896"/>
                  </a:lnTo>
                  <a:lnTo>
                    <a:pt x="4929886" y="407479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66966" y="1154410"/>
            <a:ext cx="116586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6216" y="1977470"/>
            <a:ext cx="4667250" cy="337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24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Question: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Roger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has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5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Courier New"/>
                <a:cs typeface="Courier New"/>
              </a:rPr>
              <a:t>He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buys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2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more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cans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Courier New"/>
                <a:cs typeface="Courier New"/>
              </a:rPr>
              <a:t>Each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can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has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3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How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many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tennis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balls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does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he</a:t>
            </a:r>
            <a:r>
              <a:rPr sz="1500" spc="1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have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Courier New"/>
                <a:cs typeface="Courier New"/>
              </a:rPr>
              <a:t>now?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550">
              <a:latin typeface="Courier New"/>
              <a:cs typeface="Courier New"/>
            </a:endParaRPr>
          </a:p>
          <a:p>
            <a:pPr marL="845185">
              <a:lnSpc>
                <a:spcPct val="100000"/>
              </a:lnSpc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Let's</a:t>
            </a:r>
            <a:r>
              <a:rPr sz="1500" spc="1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think</a:t>
            </a:r>
            <a:r>
              <a:rPr sz="1500" spc="1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step</a:t>
            </a:r>
            <a:r>
              <a:rPr sz="1500" spc="1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by</a:t>
            </a:r>
            <a:r>
              <a:rPr sz="1500" spc="1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step:</a:t>
            </a:r>
            <a:endParaRPr sz="1500">
              <a:latin typeface="Courier New"/>
              <a:cs typeface="Courier New"/>
            </a:endParaRPr>
          </a:p>
          <a:p>
            <a:pPr marL="370205" indent="-35750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370205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Initially,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Roger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has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5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endParaRPr sz="1500">
              <a:latin typeface="Courier New"/>
              <a:cs typeface="Courier New"/>
            </a:endParaRPr>
          </a:p>
          <a:p>
            <a:pPr marL="667385" indent="-357505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667385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He</a:t>
            </a:r>
            <a:r>
              <a:rPr sz="1500" spc="1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buys</a:t>
            </a:r>
            <a:r>
              <a:rPr sz="1500" spc="1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2</a:t>
            </a:r>
            <a:r>
              <a:rPr sz="1500" spc="1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cans</a:t>
            </a:r>
            <a:r>
              <a:rPr sz="1500" spc="1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sz="1500" spc="1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endParaRPr sz="1500">
              <a:latin typeface="Courier New"/>
              <a:cs typeface="Courier New"/>
            </a:endParaRPr>
          </a:p>
          <a:p>
            <a:pPr marL="548640" indent="-35750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48640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Each</a:t>
            </a:r>
            <a:r>
              <a:rPr sz="15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can</a:t>
            </a:r>
            <a:r>
              <a:rPr sz="15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contains</a:t>
            </a:r>
            <a:r>
              <a:rPr sz="15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3</a:t>
            </a:r>
            <a:r>
              <a:rPr sz="15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endParaRPr sz="1500">
              <a:latin typeface="Courier New"/>
              <a:cs typeface="Courier New"/>
            </a:endParaRPr>
          </a:p>
          <a:p>
            <a:pPr marL="429259" marR="64135" indent="-357505">
              <a:lnSpc>
                <a:spcPct val="112400"/>
              </a:lnSpc>
              <a:buAutoNum type="arabicPeriod"/>
              <a:tabLst>
                <a:tab pos="1559560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So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from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cans,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he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gets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2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×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3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Courier New"/>
                <a:cs typeface="Courier New"/>
              </a:rPr>
              <a:t>6 	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tennis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balls.</a:t>
            </a:r>
            <a:endParaRPr sz="1500">
              <a:latin typeface="Courier New"/>
              <a:cs typeface="Courier New"/>
            </a:endParaRPr>
          </a:p>
          <a:p>
            <a:pPr marL="488950" marR="123825" indent="-357505">
              <a:lnSpc>
                <a:spcPct val="112400"/>
              </a:lnSpc>
              <a:buAutoNum type="arabicPeriod"/>
              <a:tabLst>
                <a:tab pos="1976120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total,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he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has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5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6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11</a:t>
            </a:r>
            <a:r>
              <a:rPr sz="1500" spc="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tennis 	balls.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Self-</a:t>
            </a:r>
            <a:r>
              <a:rPr spc="-10" dirty="0"/>
              <a:t>Consistency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00092"/>
            <a:ext cx="10629900" cy="4110354"/>
            <a:chOff x="400049" y="1500092"/>
            <a:chExt cx="10629900" cy="4110354"/>
          </a:xfrm>
        </p:grpSpPr>
        <p:sp>
          <p:nvSpPr>
            <p:cNvPr id="4" name="object 4"/>
            <p:cNvSpPr/>
            <p:nvPr/>
          </p:nvSpPr>
          <p:spPr>
            <a:xfrm>
              <a:off x="400049" y="1500092"/>
              <a:ext cx="10629900" cy="4110354"/>
            </a:xfrm>
            <a:custGeom>
              <a:avLst/>
              <a:gdLst/>
              <a:ahLst/>
              <a:cxnLst/>
              <a:rect l="l" t="t" r="r" b="b"/>
              <a:pathLst>
                <a:path w="10629900" h="4110354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4110354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4110354">
                  <a:moveTo>
                    <a:pt x="10629899" y="4110228"/>
                  </a:moveTo>
                  <a:lnTo>
                    <a:pt x="10583794" y="4110228"/>
                  </a:lnTo>
                  <a:lnTo>
                    <a:pt x="10590576" y="4108878"/>
                  </a:lnTo>
                  <a:lnTo>
                    <a:pt x="10603599" y="4103484"/>
                  </a:lnTo>
                  <a:lnTo>
                    <a:pt x="10628550" y="4070905"/>
                  </a:lnTo>
                  <a:lnTo>
                    <a:pt x="10629899" y="4064125"/>
                  </a:lnTo>
                  <a:lnTo>
                    <a:pt x="10629899" y="4110228"/>
                  </a:lnTo>
                  <a:close/>
                </a:path>
                <a:path w="10629900" h="4110354">
                  <a:moveTo>
                    <a:pt x="46104" y="4110228"/>
                  </a:moveTo>
                  <a:lnTo>
                    <a:pt x="0" y="4110228"/>
                  </a:lnTo>
                  <a:lnTo>
                    <a:pt x="0" y="4064126"/>
                  </a:lnTo>
                  <a:lnTo>
                    <a:pt x="1348" y="4070905"/>
                  </a:lnTo>
                  <a:lnTo>
                    <a:pt x="6742" y="4083928"/>
                  </a:lnTo>
                  <a:lnTo>
                    <a:pt x="10583" y="4089676"/>
                  </a:lnTo>
                  <a:lnTo>
                    <a:pt x="20550" y="4099643"/>
                  </a:lnTo>
                  <a:lnTo>
                    <a:pt x="26298" y="4103484"/>
                  </a:lnTo>
                  <a:lnTo>
                    <a:pt x="39321" y="4108878"/>
                  </a:lnTo>
                  <a:lnTo>
                    <a:pt x="46104" y="411022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00092"/>
              <a:ext cx="10629900" cy="4110354"/>
            </a:xfrm>
            <a:custGeom>
              <a:avLst/>
              <a:gdLst/>
              <a:ahLst/>
              <a:cxnLst/>
              <a:rect l="l" t="t" r="r" b="b"/>
              <a:pathLst>
                <a:path w="10629900" h="4110354">
                  <a:moveTo>
                    <a:pt x="10580239" y="4110227"/>
                  </a:moveTo>
                  <a:lnTo>
                    <a:pt x="49659" y="4110227"/>
                  </a:lnTo>
                  <a:lnTo>
                    <a:pt x="46203" y="4109887"/>
                  </a:lnTo>
                  <a:lnTo>
                    <a:pt x="10896" y="4089507"/>
                  </a:lnTo>
                  <a:lnTo>
                    <a:pt x="0" y="4060567"/>
                  </a:lnTo>
                  <a:lnTo>
                    <a:pt x="0" y="405707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060567"/>
                  </a:lnTo>
                  <a:lnTo>
                    <a:pt x="10611863" y="4097128"/>
                  </a:lnTo>
                  <a:lnTo>
                    <a:pt x="10583695" y="4109887"/>
                  </a:lnTo>
                  <a:lnTo>
                    <a:pt x="10580239" y="411022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3096" y="1811603"/>
            <a:ext cx="10283825" cy="2957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8800"/>
              </a:lnSpc>
              <a:spcBef>
                <a:spcPts val="6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Self-consistency improves Chain-of-Thought prompting by generating multiple reasoning paths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selecting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most consistent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answer.</a:t>
            </a:r>
            <a:r>
              <a:rPr sz="195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This technique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helps overcome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errors by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leveraging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"wisdom of crowds" from the model's own diverse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outputs.</a:t>
            </a:r>
            <a:endParaRPr sz="1950">
              <a:latin typeface="Times New Roman"/>
              <a:cs typeface="Times New Roman"/>
            </a:endParaRPr>
          </a:p>
          <a:p>
            <a:pPr marL="4645660">
              <a:lnSpc>
                <a:spcPct val="100000"/>
              </a:lnSpc>
              <a:spcBef>
                <a:spcPts val="1445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Process:</a:t>
            </a:r>
            <a:endParaRPr sz="2350">
              <a:latin typeface="Times New Roman"/>
              <a:cs typeface="Times New Roman"/>
            </a:endParaRPr>
          </a:p>
          <a:p>
            <a:pPr marL="2576195" indent="-247650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257619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Generate multiple CoT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reasoning paths (typically 5-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20)</a:t>
            </a:r>
            <a:endParaRPr sz="1950">
              <a:latin typeface="Times New Roman"/>
              <a:cs typeface="Times New Roman"/>
            </a:endParaRPr>
          </a:p>
          <a:p>
            <a:pPr marL="2576195" indent="-2476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57619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Extract final answers from each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path</a:t>
            </a:r>
            <a:endParaRPr sz="1950">
              <a:latin typeface="Times New Roman"/>
              <a:cs typeface="Times New Roman"/>
            </a:endParaRPr>
          </a:p>
          <a:p>
            <a:pPr marL="2576195" indent="-24765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57619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Select the most common answer as the final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endParaRPr sz="1950">
              <a:latin typeface="Times New Roman"/>
              <a:cs typeface="Times New Roman"/>
            </a:endParaRPr>
          </a:p>
          <a:p>
            <a:pPr marL="2576195" indent="-24765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57619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Particularly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effective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math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logical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Retrieval</a:t>
            </a:r>
            <a:r>
              <a:rPr spc="-55" dirty="0"/>
              <a:t> </a:t>
            </a:r>
            <a:r>
              <a:rPr dirty="0"/>
              <a:t>Augmented</a:t>
            </a:r>
            <a:r>
              <a:rPr spc="140" dirty="0"/>
              <a:t> </a:t>
            </a:r>
            <a:r>
              <a:rPr dirty="0"/>
              <a:t>Generation</a:t>
            </a:r>
            <a:r>
              <a:rPr spc="140" dirty="0"/>
              <a:t> </a:t>
            </a:r>
            <a:r>
              <a:rPr spc="-10" dirty="0"/>
              <a:t>(RAG)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25486"/>
            <a:ext cx="10629900" cy="1649095"/>
            <a:chOff x="400049" y="1225486"/>
            <a:chExt cx="10629900" cy="1649095"/>
          </a:xfrm>
        </p:grpSpPr>
        <p:sp>
          <p:nvSpPr>
            <p:cNvPr id="4" name="object 4"/>
            <p:cNvSpPr/>
            <p:nvPr/>
          </p:nvSpPr>
          <p:spPr>
            <a:xfrm>
              <a:off x="400049" y="1225486"/>
              <a:ext cx="10629900" cy="1649095"/>
            </a:xfrm>
            <a:custGeom>
              <a:avLst/>
              <a:gdLst/>
              <a:ahLst/>
              <a:cxnLst/>
              <a:rect l="l" t="t" r="r" b="b"/>
              <a:pathLst>
                <a:path w="10629900" h="16490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164909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1649095">
                  <a:moveTo>
                    <a:pt x="10629899" y="1648777"/>
                  </a:moveTo>
                  <a:lnTo>
                    <a:pt x="0" y="1648777"/>
                  </a:lnTo>
                  <a:lnTo>
                    <a:pt x="0" y="1495234"/>
                  </a:lnTo>
                  <a:lnTo>
                    <a:pt x="1348" y="1502013"/>
                  </a:lnTo>
                  <a:lnTo>
                    <a:pt x="6742" y="1515036"/>
                  </a:lnTo>
                  <a:lnTo>
                    <a:pt x="39321" y="1539986"/>
                  </a:lnTo>
                  <a:lnTo>
                    <a:pt x="46101" y="1541335"/>
                  </a:lnTo>
                  <a:lnTo>
                    <a:pt x="10629899" y="1541335"/>
                  </a:lnTo>
                  <a:lnTo>
                    <a:pt x="10629899" y="1648777"/>
                  </a:lnTo>
                  <a:close/>
                </a:path>
                <a:path w="10629900" h="1649095">
                  <a:moveTo>
                    <a:pt x="10629899" y="1541335"/>
                  </a:moveTo>
                  <a:lnTo>
                    <a:pt x="10583797" y="1541335"/>
                  </a:lnTo>
                  <a:lnTo>
                    <a:pt x="10590576" y="1539986"/>
                  </a:lnTo>
                  <a:lnTo>
                    <a:pt x="10603599" y="1534592"/>
                  </a:lnTo>
                  <a:lnTo>
                    <a:pt x="10628550" y="1502013"/>
                  </a:lnTo>
                  <a:lnTo>
                    <a:pt x="10629899" y="1495234"/>
                  </a:lnTo>
                  <a:lnTo>
                    <a:pt x="10629899" y="15413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25486"/>
              <a:ext cx="10629900" cy="1541780"/>
            </a:xfrm>
            <a:custGeom>
              <a:avLst/>
              <a:gdLst/>
              <a:ahLst/>
              <a:cxnLst/>
              <a:rect l="l" t="t" r="r" b="b"/>
              <a:pathLst>
                <a:path w="10629900" h="1541780">
                  <a:moveTo>
                    <a:pt x="10580239" y="1541335"/>
                  </a:moveTo>
                  <a:lnTo>
                    <a:pt x="49659" y="1541335"/>
                  </a:lnTo>
                  <a:lnTo>
                    <a:pt x="46203" y="1540994"/>
                  </a:lnTo>
                  <a:lnTo>
                    <a:pt x="10896" y="1520615"/>
                  </a:lnTo>
                  <a:lnTo>
                    <a:pt x="0" y="1491675"/>
                  </a:lnTo>
                  <a:lnTo>
                    <a:pt x="0" y="148818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491675"/>
                  </a:lnTo>
                  <a:lnTo>
                    <a:pt x="10611863" y="1528235"/>
                  </a:lnTo>
                  <a:lnTo>
                    <a:pt x="10583695" y="1540994"/>
                  </a:lnTo>
                  <a:lnTo>
                    <a:pt x="10580239" y="154133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9256" y="1536997"/>
            <a:ext cx="1015174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680" marR="5080" indent="-856615">
              <a:lnSpc>
                <a:spcPct val="107300"/>
              </a:lnSpc>
              <a:spcBef>
                <a:spcPts val="10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Definition: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RAG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combines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retrieval mechanisms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text generation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produce outputs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grounded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knowledge sources, reducing hallucinations and improving factual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accuracy.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49" y="2907791"/>
            <a:ext cx="10629900" cy="1685925"/>
            <a:chOff x="400049" y="2907791"/>
            <a:chExt cx="10629900" cy="1685925"/>
          </a:xfrm>
        </p:grpSpPr>
        <p:sp>
          <p:nvSpPr>
            <p:cNvPr id="8" name="object 8"/>
            <p:cNvSpPr/>
            <p:nvPr/>
          </p:nvSpPr>
          <p:spPr>
            <a:xfrm>
              <a:off x="400049" y="2907791"/>
              <a:ext cx="10629900" cy="1685925"/>
            </a:xfrm>
            <a:custGeom>
              <a:avLst/>
              <a:gdLst/>
              <a:ahLst/>
              <a:cxnLst/>
              <a:rect l="l" t="t" r="r" b="b"/>
              <a:pathLst>
                <a:path w="10629900" h="1685925">
                  <a:moveTo>
                    <a:pt x="0" y="82299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6194"/>
                  </a:lnTo>
                  <a:lnTo>
                    <a:pt x="46101" y="36194"/>
                  </a:lnTo>
                  <a:lnTo>
                    <a:pt x="39321" y="37543"/>
                  </a:lnTo>
                  <a:lnTo>
                    <a:pt x="6742" y="62493"/>
                  </a:lnTo>
                  <a:lnTo>
                    <a:pt x="1348" y="75516"/>
                  </a:lnTo>
                  <a:lnTo>
                    <a:pt x="0" y="82299"/>
                  </a:lnTo>
                  <a:close/>
                </a:path>
                <a:path w="10629900" h="1685925">
                  <a:moveTo>
                    <a:pt x="10629899" y="82299"/>
                  </a:moveTo>
                  <a:lnTo>
                    <a:pt x="10609347" y="46778"/>
                  </a:lnTo>
                  <a:lnTo>
                    <a:pt x="10583797" y="36194"/>
                  </a:lnTo>
                  <a:lnTo>
                    <a:pt x="10629899" y="36194"/>
                  </a:lnTo>
                  <a:lnTo>
                    <a:pt x="10629899" y="82299"/>
                  </a:lnTo>
                  <a:close/>
                </a:path>
                <a:path w="10629900" h="1685925">
                  <a:moveTo>
                    <a:pt x="10629899" y="1685543"/>
                  </a:moveTo>
                  <a:lnTo>
                    <a:pt x="0" y="1685543"/>
                  </a:lnTo>
                  <a:lnTo>
                    <a:pt x="0" y="1531428"/>
                  </a:lnTo>
                  <a:lnTo>
                    <a:pt x="1348" y="1538208"/>
                  </a:lnTo>
                  <a:lnTo>
                    <a:pt x="6742" y="1551231"/>
                  </a:lnTo>
                  <a:lnTo>
                    <a:pt x="39321" y="1576181"/>
                  </a:lnTo>
                  <a:lnTo>
                    <a:pt x="46101" y="1577530"/>
                  </a:lnTo>
                  <a:lnTo>
                    <a:pt x="10629899" y="1577530"/>
                  </a:lnTo>
                  <a:lnTo>
                    <a:pt x="10629899" y="1685543"/>
                  </a:lnTo>
                  <a:close/>
                </a:path>
                <a:path w="10629900" h="1685925">
                  <a:moveTo>
                    <a:pt x="10629899" y="1577530"/>
                  </a:moveTo>
                  <a:lnTo>
                    <a:pt x="10583797" y="1577530"/>
                  </a:lnTo>
                  <a:lnTo>
                    <a:pt x="10590576" y="1576181"/>
                  </a:lnTo>
                  <a:lnTo>
                    <a:pt x="10603599" y="1570787"/>
                  </a:lnTo>
                  <a:lnTo>
                    <a:pt x="10628550" y="1538208"/>
                  </a:lnTo>
                  <a:lnTo>
                    <a:pt x="10629899" y="1531428"/>
                  </a:lnTo>
                  <a:lnTo>
                    <a:pt x="10629899" y="157753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2943986"/>
              <a:ext cx="10629900" cy="1541780"/>
            </a:xfrm>
            <a:custGeom>
              <a:avLst/>
              <a:gdLst/>
              <a:ahLst/>
              <a:cxnLst/>
              <a:rect l="l" t="t" r="r" b="b"/>
              <a:pathLst>
                <a:path w="10629900" h="1541779">
                  <a:moveTo>
                    <a:pt x="10580239" y="1541335"/>
                  </a:moveTo>
                  <a:lnTo>
                    <a:pt x="49659" y="1541335"/>
                  </a:lnTo>
                  <a:lnTo>
                    <a:pt x="46203" y="1540994"/>
                  </a:lnTo>
                  <a:lnTo>
                    <a:pt x="10896" y="1520615"/>
                  </a:lnTo>
                  <a:lnTo>
                    <a:pt x="0" y="1491675"/>
                  </a:lnTo>
                  <a:lnTo>
                    <a:pt x="0" y="148818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491675"/>
                  </a:lnTo>
                  <a:lnTo>
                    <a:pt x="10611863" y="1528235"/>
                  </a:lnTo>
                  <a:lnTo>
                    <a:pt x="10583695" y="1540994"/>
                  </a:lnTo>
                  <a:lnTo>
                    <a:pt x="10580239" y="154133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659" y="3276758"/>
            <a:ext cx="991870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Process: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Query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→ Document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Retrieval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Context Integration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Enhanced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Generation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50" y="4623815"/>
            <a:ext cx="10629900" cy="1270000"/>
            <a:chOff x="400050" y="4623815"/>
            <a:chExt cx="10629900" cy="1270000"/>
          </a:xfrm>
        </p:grpSpPr>
        <p:sp>
          <p:nvSpPr>
            <p:cNvPr id="12" name="object 12"/>
            <p:cNvSpPr/>
            <p:nvPr/>
          </p:nvSpPr>
          <p:spPr>
            <a:xfrm>
              <a:off x="400050" y="4623815"/>
              <a:ext cx="10629900" cy="85090"/>
            </a:xfrm>
            <a:custGeom>
              <a:avLst/>
              <a:gdLst/>
              <a:ahLst/>
              <a:cxnLst/>
              <a:rect l="l" t="t" r="r" b="b"/>
              <a:pathLst>
                <a:path w="10629900" h="85089">
                  <a:moveTo>
                    <a:pt x="0" y="84775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8671"/>
                  </a:lnTo>
                  <a:lnTo>
                    <a:pt x="46101" y="38671"/>
                  </a:lnTo>
                  <a:lnTo>
                    <a:pt x="39321" y="40019"/>
                  </a:lnTo>
                  <a:lnTo>
                    <a:pt x="6742" y="64969"/>
                  </a:lnTo>
                  <a:lnTo>
                    <a:pt x="1348" y="77993"/>
                  </a:lnTo>
                  <a:lnTo>
                    <a:pt x="0" y="84775"/>
                  </a:lnTo>
                  <a:close/>
                </a:path>
                <a:path w="10629900" h="85089">
                  <a:moveTo>
                    <a:pt x="10629899" y="84775"/>
                  </a:moveTo>
                  <a:lnTo>
                    <a:pt x="10609347" y="49254"/>
                  </a:lnTo>
                  <a:lnTo>
                    <a:pt x="10583797" y="38671"/>
                  </a:lnTo>
                  <a:lnTo>
                    <a:pt x="10629899" y="38671"/>
                  </a:lnTo>
                  <a:lnTo>
                    <a:pt x="10629899" y="8477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050" y="4662487"/>
              <a:ext cx="10629900" cy="1231900"/>
            </a:xfrm>
            <a:custGeom>
              <a:avLst/>
              <a:gdLst/>
              <a:ahLst/>
              <a:cxnLst/>
              <a:rect l="l" t="t" r="r" b="b"/>
              <a:pathLst>
                <a:path w="10629900" h="1231900">
                  <a:moveTo>
                    <a:pt x="10629900" y="1231296"/>
                  </a:moveTo>
                  <a:lnTo>
                    <a:pt x="0" y="1231296"/>
                  </a:lnTo>
                  <a:lnTo>
                    <a:pt x="0" y="49658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3"/>
                  </a:lnTo>
                  <a:lnTo>
                    <a:pt x="10629900" y="123129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9681" y="5193982"/>
              <a:ext cx="44450" cy="602615"/>
            </a:xfrm>
            <a:custGeom>
              <a:avLst/>
              <a:gdLst/>
              <a:ahLst/>
              <a:cxnLst/>
              <a:rect l="l" t="t" r="r" b="b"/>
              <a:pathLst>
                <a:path w="44450" h="602614">
                  <a:moveTo>
                    <a:pt x="44297" y="580224"/>
                  </a:moveTo>
                  <a:lnTo>
                    <a:pt x="25082" y="558076"/>
                  </a:lnTo>
                  <a:lnTo>
                    <a:pt x="19215" y="558076"/>
                  </a:lnTo>
                  <a:lnTo>
                    <a:pt x="0" y="577278"/>
                  </a:lnTo>
                  <a:lnTo>
                    <a:pt x="0" y="583158"/>
                  </a:lnTo>
                  <a:lnTo>
                    <a:pt x="19215" y="602361"/>
                  </a:lnTo>
                  <a:lnTo>
                    <a:pt x="25082" y="602361"/>
                  </a:lnTo>
                  <a:lnTo>
                    <a:pt x="44297" y="580224"/>
                  </a:lnTo>
                  <a:close/>
                </a:path>
                <a:path w="44450" h="602614">
                  <a:moveTo>
                    <a:pt x="44297" y="394195"/>
                  </a:moveTo>
                  <a:lnTo>
                    <a:pt x="25082" y="372046"/>
                  </a:lnTo>
                  <a:lnTo>
                    <a:pt x="19215" y="372046"/>
                  </a:lnTo>
                  <a:lnTo>
                    <a:pt x="0" y="391261"/>
                  </a:lnTo>
                  <a:lnTo>
                    <a:pt x="0" y="397129"/>
                  </a:lnTo>
                  <a:lnTo>
                    <a:pt x="19215" y="416344"/>
                  </a:lnTo>
                  <a:lnTo>
                    <a:pt x="25082" y="416344"/>
                  </a:lnTo>
                  <a:lnTo>
                    <a:pt x="44297" y="394195"/>
                  </a:lnTo>
                  <a:close/>
                </a:path>
                <a:path w="44450" h="602614">
                  <a:moveTo>
                    <a:pt x="44297" y="208178"/>
                  </a:moveTo>
                  <a:lnTo>
                    <a:pt x="25082" y="186029"/>
                  </a:lnTo>
                  <a:lnTo>
                    <a:pt x="19215" y="186029"/>
                  </a:lnTo>
                  <a:lnTo>
                    <a:pt x="0" y="205232"/>
                  </a:lnTo>
                  <a:lnTo>
                    <a:pt x="0" y="211112"/>
                  </a:lnTo>
                  <a:lnTo>
                    <a:pt x="19215" y="230314"/>
                  </a:lnTo>
                  <a:lnTo>
                    <a:pt x="25082" y="230314"/>
                  </a:lnTo>
                  <a:lnTo>
                    <a:pt x="44297" y="208178"/>
                  </a:lnTo>
                  <a:close/>
                </a:path>
                <a:path w="44450" h="602614">
                  <a:moveTo>
                    <a:pt x="44297" y="22148"/>
                  </a:moveTo>
                  <a:lnTo>
                    <a:pt x="25082" y="0"/>
                  </a:lnTo>
                  <a:lnTo>
                    <a:pt x="19215" y="0"/>
                  </a:lnTo>
                  <a:lnTo>
                    <a:pt x="0" y="19215"/>
                  </a:lnTo>
                  <a:lnTo>
                    <a:pt x="0" y="25082"/>
                  </a:lnTo>
                  <a:lnTo>
                    <a:pt x="19215" y="44297"/>
                  </a:lnTo>
                  <a:lnTo>
                    <a:pt x="25082" y="44297"/>
                  </a:lnTo>
                  <a:lnTo>
                    <a:pt x="44297" y="2214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88165" y="4718952"/>
            <a:ext cx="2950210" cy="11366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919480">
              <a:lnSpc>
                <a:spcPct val="100000"/>
              </a:lnSpc>
              <a:spcBef>
                <a:spcPts val="905"/>
              </a:spcBef>
            </a:pPr>
            <a:r>
              <a:rPr sz="1300" spc="-10" dirty="0">
                <a:solidFill>
                  <a:srgbClr val="2B3D4F"/>
                </a:solidFill>
                <a:latin typeface="Times New Roman"/>
                <a:cs typeface="Times New Roman"/>
              </a:rPr>
              <a:t>Benefits:</a:t>
            </a:r>
            <a:endParaRPr sz="1300">
              <a:latin typeface="Times New Roman"/>
              <a:cs typeface="Times New Roman"/>
            </a:endParaRPr>
          </a:p>
          <a:p>
            <a:pPr marL="12700" marR="527685">
              <a:lnSpc>
                <a:spcPct val="111000"/>
              </a:lnSpc>
              <a:spcBef>
                <a:spcPts val="515"/>
              </a:spcBef>
            </a:pP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Grounds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responses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verified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Reduces</a:t>
            </a:r>
            <a:r>
              <a:rPr sz="11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hallucinations</a:t>
            </a:r>
            <a:r>
              <a:rPr sz="11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1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fabrications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1000"/>
              </a:lnSpc>
            </a:pP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Enables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up-to-date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knowledge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beyond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training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Improves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citation</a:t>
            </a:r>
            <a:r>
              <a:rPr sz="11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1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attribution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capabilities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Role</a:t>
            </a:r>
            <a:r>
              <a:rPr spc="55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402651"/>
            <a:ext cx="5388610" cy="4305300"/>
            <a:chOff x="400049" y="1402651"/>
            <a:chExt cx="5388610" cy="4305300"/>
          </a:xfrm>
        </p:grpSpPr>
        <p:sp>
          <p:nvSpPr>
            <p:cNvPr id="4" name="object 4"/>
            <p:cNvSpPr/>
            <p:nvPr/>
          </p:nvSpPr>
          <p:spPr>
            <a:xfrm>
              <a:off x="400049" y="1402651"/>
              <a:ext cx="5388610" cy="4305300"/>
            </a:xfrm>
            <a:custGeom>
              <a:avLst/>
              <a:gdLst/>
              <a:ahLst/>
              <a:cxnLst/>
              <a:rect l="l" t="t" r="r" b="b"/>
              <a:pathLst>
                <a:path w="5388610" h="4305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305300">
                  <a:moveTo>
                    <a:pt x="5388101" y="4305109"/>
                  </a:moveTo>
                  <a:lnTo>
                    <a:pt x="5268846" y="4305109"/>
                  </a:lnTo>
                  <a:lnTo>
                    <a:pt x="5275627" y="4303760"/>
                  </a:lnTo>
                  <a:lnTo>
                    <a:pt x="5288650" y="4298366"/>
                  </a:lnTo>
                  <a:lnTo>
                    <a:pt x="5313600" y="4265787"/>
                  </a:lnTo>
                  <a:lnTo>
                    <a:pt x="5314949" y="4259007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305109"/>
                  </a:lnTo>
                  <a:close/>
                </a:path>
                <a:path w="5388610" h="4305300">
                  <a:moveTo>
                    <a:pt x="46102" y="4305109"/>
                  </a:moveTo>
                  <a:lnTo>
                    <a:pt x="0" y="4305109"/>
                  </a:lnTo>
                  <a:lnTo>
                    <a:pt x="0" y="4259007"/>
                  </a:lnTo>
                  <a:lnTo>
                    <a:pt x="1348" y="4265787"/>
                  </a:lnTo>
                  <a:lnTo>
                    <a:pt x="6742" y="4278810"/>
                  </a:lnTo>
                  <a:lnTo>
                    <a:pt x="10583" y="4284558"/>
                  </a:lnTo>
                  <a:lnTo>
                    <a:pt x="20550" y="4294525"/>
                  </a:lnTo>
                  <a:lnTo>
                    <a:pt x="26298" y="4298366"/>
                  </a:lnTo>
                  <a:lnTo>
                    <a:pt x="39321" y="4303760"/>
                  </a:lnTo>
                  <a:lnTo>
                    <a:pt x="46102" y="430510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402651"/>
              <a:ext cx="5314950" cy="4305300"/>
            </a:xfrm>
            <a:custGeom>
              <a:avLst/>
              <a:gdLst/>
              <a:ahLst/>
              <a:cxnLst/>
              <a:rect l="l" t="t" r="r" b="b"/>
              <a:pathLst>
                <a:path w="5314950" h="4305300">
                  <a:moveTo>
                    <a:pt x="5265290" y="4305108"/>
                  </a:moveTo>
                  <a:lnTo>
                    <a:pt x="49659" y="4305108"/>
                  </a:lnTo>
                  <a:lnTo>
                    <a:pt x="46203" y="4304768"/>
                  </a:lnTo>
                  <a:lnTo>
                    <a:pt x="10896" y="4284389"/>
                  </a:lnTo>
                  <a:lnTo>
                    <a:pt x="0" y="4255449"/>
                  </a:lnTo>
                  <a:lnTo>
                    <a:pt x="0" y="425195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255449"/>
                  </a:lnTo>
                  <a:lnTo>
                    <a:pt x="5296914" y="4292009"/>
                  </a:lnTo>
                  <a:lnTo>
                    <a:pt x="5268746" y="4304768"/>
                  </a:lnTo>
                  <a:lnTo>
                    <a:pt x="5265290" y="430510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889" y="1714163"/>
            <a:ext cx="4849495" cy="16376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8800"/>
              </a:lnSpc>
              <a:spcBef>
                <a:spcPts val="6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Role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prompting assigns a specific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identity,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expertise level, or perspective to the model.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technique helps frame the response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style,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knowledge depth, and tone appropriately for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8631" y="1402651"/>
            <a:ext cx="5211445" cy="4305300"/>
            <a:chOff x="5818631" y="1402651"/>
            <a:chExt cx="5211445" cy="4305300"/>
          </a:xfrm>
        </p:grpSpPr>
        <p:sp>
          <p:nvSpPr>
            <p:cNvPr id="8" name="object 8"/>
            <p:cNvSpPr/>
            <p:nvPr/>
          </p:nvSpPr>
          <p:spPr>
            <a:xfrm>
              <a:off x="5818631" y="1402651"/>
              <a:ext cx="120014" cy="4305300"/>
            </a:xfrm>
            <a:custGeom>
              <a:avLst/>
              <a:gdLst/>
              <a:ahLst/>
              <a:cxnLst/>
              <a:rect l="l" t="t" r="r" b="b"/>
              <a:pathLst>
                <a:path w="120014" h="4305300">
                  <a:moveTo>
                    <a:pt x="119635" y="4305109"/>
                  </a:moveTo>
                  <a:lnTo>
                    <a:pt x="0" y="4305109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259007"/>
                  </a:lnTo>
                  <a:lnTo>
                    <a:pt x="94083" y="4294525"/>
                  </a:lnTo>
                  <a:lnTo>
                    <a:pt x="112854" y="4303760"/>
                  </a:lnTo>
                  <a:lnTo>
                    <a:pt x="119635" y="430510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4" y="1402651"/>
              <a:ext cx="5137785" cy="4305300"/>
            </a:xfrm>
            <a:custGeom>
              <a:avLst/>
              <a:gdLst/>
              <a:ahLst/>
              <a:cxnLst/>
              <a:rect l="l" t="t" r="r" b="b"/>
              <a:pathLst>
                <a:path w="5137784" h="4305300">
                  <a:moveTo>
                    <a:pt x="5137785" y="4305109"/>
                  </a:moveTo>
                  <a:lnTo>
                    <a:pt x="49659" y="4305109"/>
                  </a:lnTo>
                  <a:lnTo>
                    <a:pt x="46203" y="4304768"/>
                  </a:lnTo>
                  <a:lnTo>
                    <a:pt x="10896" y="4284389"/>
                  </a:lnTo>
                  <a:lnTo>
                    <a:pt x="0" y="42554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30510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950" y="2217610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950" y="2545365"/>
              <a:ext cx="70866" cy="708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950" y="3183159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950" y="3829811"/>
              <a:ext cx="70866" cy="70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950" y="4476463"/>
              <a:ext cx="70866" cy="7086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58990" y="1349895"/>
            <a:ext cx="4365625" cy="361442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expert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physicist,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explain..."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"You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helpful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teaching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assistant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5th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graders..."</a:t>
            </a:r>
            <a:endParaRPr sz="1950">
              <a:latin typeface="Times New Roman"/>
              <a:cs typeface="Times New Roman"/>
            </a:endParaRPr>
          </a:p>
          <a:p>
            <a:pPr marL="12700" marR="344805">
              <a:lnSpc>
                <a:spcPts val="2580"/>
              </a:lnSpc>
              <a:spcBef>
                <a:spcPts val="5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"Respond as if you were a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cybersecurity expert..."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"Take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role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creative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writing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coach..."</a:t>
            </a:r>
            <a:endParaRPr sz="1950">
              <a:latin typeface="Times New Roman"/>
              <a:cs typeface="Times New Roman"/>
            </a:endParaRPr>
          </a:p>
          <a:p>
            <a:pPr marL="12700" marR="353060">
              <a:lnSpc>
                <a:spcPct val="107300"/>
              </a:lnSpc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"Acting as a data analyst, interpret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these results..."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769873"/>
            <a:ext cx="297751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Training</a:t>
            </a:r>
            <a:r>
              <a:rPr spc="-20" dirty="0"/>
              <a:t> </a:t>
            </a:r>
            <a:r>
              <a:rPr spc="-1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2005012"/>
            <a:ext cx="10629900" cy="3109595"/>
            <a:chOff x="400049" y="2005012"/>
            <a:chExt cx="10629900" cy="3109595"/>
          </a:xfrm>
        </p:grpSpPr>
        <p:sp>
          <p:nvSpPr>
            <p:cNvPr id="4" name="object 4"/>
            <p:cNvSpPr/>
            <p:nvPr/>
          </p:nvSpPr>
          <p:spPr>
            <a:xfrm>
              <a:off x="400049" y="2005012"/>
              <a:ext cx="10629900" cy="3109595"/>
            </a:xfrm>
            <a:custGeom>
              <a:avLst/>
              <a:gdLst/>
              <a:ahLst/>
              <a:cxnLst/>
              <a:rect l="l" t="t" r="r" b="b"/>
              <a:pathLst>
                <a:path w="10629900" h="31095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10959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109595">
                  <a:moveTo>
                    <a:pt x="10629899" y="3109245"/>
                  </a:moveTo>
                  <a:lnTo>
                    <a:pt x="10583794" y="3109245"/>
                  </a:lnTo>
                  <a:lnTo>
                    <a:pt x="10590576" y="3107896"/>
                  </a:lnTo>
                  <a:lnTo>
                    <a:pt x="10603599" y="3102502"/>
                  </a:lnTo>
                  <a:lnTo>
                    <a:pt x="10628550" y="3069923"/>
                  </a:lnTo>
                  <a:lnTo>
                    <a:pt x="10629899" y="3063143"/>
                  </a:lnTo>
                  <a:lnTo>
                    <a:pt x="10629899" y="3109245"/>
                  </a:lnTo>
                  <a:close/>
                </a:path>
                <a:path w="10629900" h="3109595">
                  <a:moveTo>
                    <a:pt x="46104" y="3109245"/>
                  </a:moveTo>
                  <a:lnTo>
                    <a:pt x="0" y="3109245"/>
                  </a:lnTo>
                  <a:lnTo>
                    <a:pt x="0" y="3063144"/>
                  </a:lnTo>
                  <a:lnTo>
                    <a:pt x="1348" y="3069923"/>
                  </a:lnTo>
                  <a:lnTo>
                    <a:pt x="6742" y="3082946"/>
                  </a:lnTo>
                  <a:lnTo>
                    <a:pt x="10583" y="3088694"/>
                  </a:lnTo>
                  <a:lnTo>
                    <a:pt x="20550" y="3098662"/>
                  </a:lnTo>
                  <a:lnTo>
                    <a:pt x="26298" y="3102502"/>
                  </a:lnTo>
                  <a:lnTo>
                    <a:pt x="39321" y="3107896"/>
                  </a:lnTo>
                  <a:lnTo>
                    <a:pt x="46104" y="310924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2005012"/>
              <a:ext cx="10629900" cy="3109595"/>
            </a:xfrm>
            <a:custGeom>
              <a:avLst/>
              <a:gdLst/>
              <a:ahLst/>
              <a:cxnLst/>
              <a:rect l="l" t="t" r="r" b="b"/>
              <a:pathLst>
                <a:path w="10629900" h="3109594">
                  <a:moveTo>
                    <a:pt x="10580239" y="3109245"/>
                  </a:moveTo>
                  <a:lnTo>
                    <a:pt x="49659" y="3109245"/>
                  </a:lnTo>
                  <a:lnTo>
                    <a:pt x="46203" y="3108905"/>
                  </a:lnTo>
                  <a:lnTo>
                    <a:pt x="10896" y="3088525"/>
                  </a:lnTo>
                  <a:lnTo>
                    <a:pt x="0" y="3059586"/>
                  </a:lnTo>
                  <a:lnTo>
                    <a:pt x="0" y="305609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059586"/>
                  </a:lnTo>
                  <a:lnTo>
                    <a:pt x="10611863" y="3096145"/>
                  </a:lnTo>
                  <a:lnTo>
                    <a:pt x="10583695" y="3108905"/>
                  </a:lnTo>
                  <a:lnTo>
                    <a:pt x="10580239" y="310924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140" y="2315050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140" y="263394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140" y="2952844"/>
              <a:ext cx="70866" cy="70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140" y="3280600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140" y="3599497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63087" y="2139359"/>
            <a:ext cx="7106284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Understand the fundamentals of prompt engineering and its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importance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Learn various prompting techniques and when to apply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them</a:t>
            </a:r>
            <a:endParaRPr sz="1950">
              <a:latin typeface="Times New Roman"/>
              <a:cs typeface="Times New Roman"/>
            </a:endParaRPr>
          </a:p>
          <a:p>
            <a:pPr marL="12700" marR="847725">
              <a:lnSpc>
                <a:spcPts val="2580"/>
              </a:lnSpc>
              <a:spcBef>
                <a:spcPts val="5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Develop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skills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craft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effective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cases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Gain practical knowledge of prompt optimization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strategies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Apply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engineering principles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 improve</a:t>
            </a:r>
            <a:r>
              <a:rPr sz="195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 system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8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90" dirty="0"/>
              <a:t> </a:t>
            </a:r>
            <a:r>
              <a:rPr spc="-10" dirty="0"/>
              <a:t>Chaining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81195"/>
            <a:ext cx="10629900" cy="3287395"/>
            <a:chOff x="400049" y="1181195"/>
            <a:chExt cx="10629900" cy="3287395"/>
          </a:xfrm>
        </p:grpSpPr>
        <p:sp>
          <p:nvSpPr>
            <p:cNvPr id="4" name="object 4"/>
            <p:cNvSpPr/>
            <p:nvPr/>
          </p:nvSpPr>
          <p:spPr>
            <a:xfrm>
              <a:off x="400049" y="1181195"/>
              <a:ext cx="10629900" cy="3287395"/>
            </a:xfrm>
            <a:custGeom>
              <a:avLst/>
              <a:gdLst/>
              <a:ahLst/>
              <a:cxnLst/>
              <a:rect l="l" t="t" r="r" b="b"/>
              <a:pathLst>
                <a:path w="10629900" h="32873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28739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287395">
                  <a:moveTo>
                    <a:pt x="10629899" y="3287172"/>
                  </a:moveTo>
                  <a:lnTo>
                    <a:pt x="0" y="3287172"/>
                  </a:lnTo>
                  <a:lnTo>
                    <a:pt x="0" y="3134010"/>
                  </a:lnTo>
                  <a:lnTo>
                    <a:pt x="1348" y="3140789"/>
                  </a:lnTo>
                  <a:lnTo>
                    <a:pt x="6742" y="3153812"/>
                  </a:lnTo>
                  <a:lnTo>
                    <a:pt x="39321" y="3178762"/>
                  </a:lnTo>
                  <a:lnTo>
                    <a:pt x="46101" y="3180111"/>
                  </a:lnTo>
                  <a:lnTo>
                    <a:pt x="10629899" y="3180111"/>
                  </a:lnTo>
                  <a:lnTo>
                    <a:pt x="10629899" y="3287172"/>
                  </a:lnTo>
                  <a:close/>
                </a:path>
                <a:path w="10629900" h="3287395">
                  <a:moveTo>
                    <a:pt x="10629899" y="3180111"/>
                  </a:moveTo>
                  <a:lnTo>
                    <a:pt x="10583797" y="3180111"/>
                  </a:lnTo>
                  <a:lnTo>
                    <a:pt x="10590576" y="3178762"/>
                  </a:lnTo>
                  <a:lnTo>
                    <a:pt x="10603599" y="3173367"/>
                  </a:lnTo>
                  <a:lnTo>
                    <a:pt x="10628550" y="3140789"/>
                  </a:lnTo>
                  <a:lnTo>
                    <a:pt x="10629899" y="3134010"/>
                  </a:lnTo>
                  <a:lnTo>
                    <a:pt x="10629899" y="318011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81195"/>
              <a:ext cx="10629900" cy="3180715"/>
            </a:xfrm>
            <a:custGeom>
              <a:avLst/>
              <a:gdLst/>
              <a:ahLst/>
              <a:cxnLst/>
              <a:rect l="l" t="t" r="r" b="b"/>
              <a:pathLst>
                <a:path w="10629900" h="3180715">
                  <a:moveTo>
                    <a:pt x="10580239" y="3180111"/>
                  </a:moveTo>
                  <a:lnTo>
                    <a:pt x="49659" y="3180111"/>
                  </a:lnTo>
                  <a:lnTo>
                    <a:pt x="46203" y="3179771"/>
                  </a:lnTo>
                  <a:lnTo>
                    <a:pt x="10896" y="3159391"/>
                  </a:lnTo>
                  <a:lnTo>
                    <a:pt x="0" y="3130451"/>
                  </a:lnTo>
                  <a:lnTo>
                    <a:pt x="0" y="312696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130451"/>
                  </a:lnTo>
                  <a:lnTo>
                    <a:pt x="10611863" y="3167011"/>
                  </a:lnTo>
                  <a:lnTo>
                    <a:pt x="10583695" y="3179771"/>
                  </a:lnTo>
                  <a:lnTo>
                    <a:pt x="10580239" y="318011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5831" y="1483848"/>
            <a:ext cx="10098405" cy="2000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108800"/>
              </a:lnSpc>
              <a:spcBef>
                <a:spcPts val="1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chaining breaks complex tasks into a sequence of simpler prompts, where the output of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becomes input to the next.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This technique allows for more controlled, step-by-step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of complex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tasks.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Workflow</a:t>
            </a:r>
            <a:r>
              <a:rPr sz="1950" b="1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Research → Outline → Draft → Edit →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Finalize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50" y="4501895"/>
            <a:ext cx="10629900" cy="1427480"/>
            <a:chOff x="400050" y="4501895"/>
            <a:chExt cx="10629900" cy="1427480"/>
          </a:xfrm>
        </p:grpSpPr>
        <p:sp>
          <p:nvSpPr>
            <p:cNvPr id="8" name="object 8"/>
            <p:cNvSpPr/>
            <p:nvPr/>
          </p:nvSpPr>
          <p:spPr>
            <a:xfrm>
              <a:off x="400050" y="4501895"/>
              <a:ext cx="10629900" cy="83185"/>
            </a:xfrm>
            <a:custGeom>
              <a:avLst/>
              <a:gdLst/>
              <a:ahLst/>
              <a:cxnLst/>
              <a:rect l="l" t="t" r="r" b="b"/>
              <a:pathLst>
                <a:path w="10629900" h="83185">
                  <a:moveTo>
                    <a:pt x="0" y="82680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6575"/>
                  </a:lnTo>
                  <a:lnTo>
                    <a:pt x="46101" y="36575"/>
                  </a:lnTo>
                  <a:lnTo>
                    <a:pt x="39321" y="37924"/>
                  </a:lnTo>
                  <a:lnTo>
                    <a:pt x="6742" y="62873"/>
                  </a:lnTo>
                  <a:lnTo>
                    <a:pt x="1348" y="75897"/>
                  </a:lnTo>
                  <a:lnTo>
                    <a:pt x="0" y="82680"/>
                  </a:lnTo>
                  <a:close/>
                </a:path>
                <a:path w="10629900" h="83185">
                  <a:moveTo>
                    <a:pt x="10629899" y="82680"/>
                  </a:moveTo>
                  <a:lnTo>
                    <a:pt x="10609347" y="47158"/>
                  </a:lnTo>
                  <a:lnTo>
                    <a:pt x="10583797" y="36575"/>
                  </a:lnTo>
                  <a:lnTo>
                    <a:pt x="10629899" y="36575"/>
                  </a:lnTo>
                  <a:lnTo>
                    <a:pt x="10629899" y="8268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50" y="4538471"/>
              <a:ext cx="10629900" cy="1391285"/>
            </a:xfrm>
            <a:custGeom>
              <a:avLst/>
              <a:gdLst/>
              <a:ahLst/>
              <a:cxnLst/>
              <a:rect l="l" t="t" r="r" b="b"/>
              <a:pathLst>
                <a:path w="10629900" h="1391285">
                  <a:moveTo>
                    <a:pt x="10629900" y="1390745"/>
                  </a:moveTo>
                  <a:lnTo>
                    <a:pt x="0" y="139074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39074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399" y="5078831"/>
              <a:ext cx="44450" cy="779780"/>
            </a:xfrm>
            <a:custGeom>
              <a:avLst/>
              <a:gdLst/>
              <a:ahLst/>
              <a:cxnLst/>
              <a:rect l="l" t="t" r="r" b="b"/>
              <a:pathLst>
                <a:path w="44450" h="779779">
                  <a:moveTo>
                    <a:pt x="44297" y="754443"/>
                  </a:moveTo>
                  <a:lnTo>
                    <a:pt x="25082" y="735228"/>
                  </a:lnTo>
                  <a:lnTo>
                    <a:pt x="19215" y="735228"/>
                  </a:lnTo>
                  <a:lnTo>
                    <a:pt x="0" y="754443"/>
                  </a:lnTo>
                  <a:lnTo>
                    <a:pt x="0" y="760310"/>
                  </a:lnTo>
                  <a:lnTo>
                    <a:pt x="19215" y="779526"/>
                  </a:lnTo>
                  <a:lnTo>
                    <a:pt x="25082" y="779526"/>
                  </a:lnTo>
                  <a:lnTo>
                    <a:pt x="44297" y="760310"/>
                  </a:lnTo>
                  <a:lnTo>
                    <a:pt x="44297" y="757377"/>
                  </a:lnTo>
                  <a:lnTo>
                    <a:pt x="44297" y="754443"/>
                  </a:lnTo>
                  <a:close/>
                </a:path>
                <a:path w="44450" h="779779">
                  <a:moveTo>
                    <a:pt x="44297" y="568413"/>
                  </a:moveTo>
                  <a:lnTo>
                    <a:pt x="25082" y="549211"/>
                  </a:lnTo>
                  <a:lnTo>
                    <a:pt x="19215" y="549211"/>
                  </a:lnTo>
                  <a:lnTo>
                    <a:pt x="0" y="568413"/>
                  </a:lnTo>
                  <a:lnTo>
                    <a:pt x="0" y="574294"/>
                  </a:lnTo>
                  <a:lnTo>
                    <a:pt x="19215" y="593496"/>
                  </a:lnTo>
                  <a:lnTo>
                    <a:pt x="25082" y="593496"/>
                  </a:lnTo>
                  <a:lnTo>
                    <a:pt x="44297" y="574294"/>
                  </a:lnTo>
                  <a:lnTo>
                    <a:pt x="44297" y="571360"/>
                  </a:lnTo>
                  <a:lnTo>
                    <a:pt x="44297" y="568413"/>
                  </a:lnTo>
                  <a:close/>
                </a:path>
                <a:path w="44450" h="779779">
                  <a:moveTo>
                    <a:pt x="44297" y="382397"/>
                  </a:moveTo>
                  <a:lnTo>
                    <a:pt x="25082" y="363181"/>
                  </a:lnTo>
                  <a:lnTo>
                    <a:pt x="19215" y="363181"/>
                  </a:lnTo>
                  <a:lnTo>
                    <a:pt x="0" y="382397"/>
                  </a:lnTo>
                  <a:lnTo>
                    <a:pt x="0" y="388264"/>
                  </a:lnTo>
                  <a:lnTo>
                    <a:pt x="19215" y="407479"/>
                  </a:lnTo>
                  <a:lnTo>
                    <a:pt x="25082" y="407479"/>
                  </a:lnTo>
                  <a:lnTo>
                    <a:pt x="44297" y="388264"/>
                  </a:lnTo>
                  <a:lnTo>
                    <a:pt x="44297" y="385330"/>
                  </a:lnTo>
                  <a:lnTo>
                    <a:pt x="44297" y="382397"/>
                  </a:lnTo>
                  <a:close/>
                </a:path>
                <a:path w="44450" h="779779">
                  <a:moveTo>
                    <a:pt x="44297" y="205232"/>
                  </a:moveTo>
                  <a:lnTo>
                    <a:pt x="25082" y="186016"/>
                  </a:lnTo>
                  <a:lnTo>
                    <a:pt x="19215" y="186016"/>
                  </a:lnTo>
                  <a:lnTo>
                    <a:pt x="0" y="205232"/>
                  </a:lnTo>
                  <a:lnTo>
                    <a:pt x="0" y="211099"/>
                  </a:lnTo>
                  <a:lnTo>
                    <a:pt x="19215" y="230314"/>
                  </a:lnTo>
                  <a:lnTo>
                    <a:pt x="25082" y="230314"/>
                  </a:lnTo>
                  <a:lnTo>
                    <a:pt x="44297" y="211099"/>
                  </a:lnTo>
                  <a:lnTo>
                    <a:pt x="44297" y="208165"/>
                  </a:lnTo>
                  <a:lnTo>
                    <a:pt x="44297" y="205232"/>
                  </a:lnTo>
                  <a:close/>
                </a:path>
                <a:path w="44450" h="779779">
                  <a:moveTo>
                    <a:pt x="44297" y="19202"/>
                  </a:moveTo>
                  <a:lnTo>
                    <a:pt x="25082" y="0"/>
                  </a:lnTo>
                  <a:lnTo>
                    <a:pt x="19215" y="0"/>
                  </a:lnTo>
                  <a:lnTo>
                    <a:pt x="0" y="19202"/>
                  </a:lnTo>
                  <a:lnTo>
                    <a:pt x="0" y="25082"/>
                  </a:lnTo>
                  <a:lnTo>
                    <a:pt x="19215" y="44284"/>
                  </a:lnTo>
                  <a:lnTo>
                    <a:pt x="25082" y="44284"/>
                  </a:lnTo>
                  <a:lnTo>
                    <a:pt x="44297" y="25082"/>
                  </a:lnTo>
                  <a:lnTo>
                    <a:pt x="44297" y="22148"/>
                  </a:lnTo>
                  <a:lnTo>
                    <a:pt x="44297" y="1920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0935" y="4584307"/>
            <a:ext cx="2784475" cy="133286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990"/>
              </a:spcBef>
            </a:pPr>
            <a:r>
              <a:rPr sz="1300" spc="-10" dirty="0">
                <a:solidFill>
                  <a:srgbClr val="2B3D4F"/>
                </a:solidFill>
                <a:latin typeface="Times New Roman"/>
                <a:cs typeface="Times New Roman"/>
              </a:rPr>
              <a:t>Benefits: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Manages</a:t>
            </a:r>
            <a:r>
              <a:rPr sz="11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complex</a:t>
            </a:r>
            <a:r>
              <a:rPr sz="11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multi-stage</a:t>
            </a:r>
            <a:r>
              <a:rPr sz="11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spcBef>
                <a:spcPts val="25"/>
              </a:spcBef>
            </a:pP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Improves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quality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specialized</a:t>
            </a:r>
            <a:r>
              <a:rPr sz="11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sub-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tasks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Enables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human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review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1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intermediate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steps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Reduces</a:t>
            </a:r>
            <a:r>
              <a:rPr sz="11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errors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focused</a:t>
            </a:r>
            <a:r>
              <a:rPr sz="11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processing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Enhances</a:t>
            </a:r>
            <a:r>
              <a:rPr sz="11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transparency</a:t>
            </a:r>
            <a:r>
              <a:rPr sz="11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1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1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Times New Roman"/>
                <a:cs typeface="Times New Roman"/>
              </a:rPr>
              <a:t>generation</a:t>
            </a:r>
            <a:r>
              <a:rPr sz="11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9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35" dirty="0"/>
              <a:t> </a:t>
            </a:r>
            <a:r>
              <a:rPr spc="-10" dirty="0"/>
              <a:t>Templates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81195"/>
            <a:ext cx="5388610" cy="4757420"/>
            <a:chOff x="400049" y="1181195"/>
            <a:chExt cx="5388610" cy="4757420"/>
          </a:xfrm>
        </p:grpSpPr>
        <p:sp>
          <p:nvSpPr>
            <p:cNvPr id="4" name="object 4"/>
            <p:cNvSpPr/>
            <p:nvPr/>
          </p:nvSpPr>
          <p:spPr>
            <a:xfrm>
              <a:off x="400049" y="1181195"/>
              <a:ext cx="5388610" cy="4757420"/>
            </a:xfrm>
            <a:custGeom>
              <a:avLst/>
              <a:gdLst/>
              <a:ahLst/>
              <a:cxnLst/>
              <a:rect l="l" t="t" r="r" b="b"/>
              <a:pathLst>
                <a:path w="5388610" h="47574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757420">
                  <a:moveTo>
                    <a:pt x="5388101" y="4756880"/>
                  </a:moveTo>
                  <a:lnTo>
                    <a:pt x="5268846" y="4756880"/>
                  </a:lnTo>
                  <a:lnTo>
                    <a:pt x="5275627" y="4755531"/>
                  </a:lnTo>
                  <a:lnTo>
                    <a:pt x="5288650" y="4750136"/>
                  </a:lnTo>
                  <a:lnTo>
                    <a:pt x="5313600" y="4717558"/>
                  </a:lnTo>
                  <a:lnTo>
                    <a:pt x="5314949" y="4710778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756880"/>
                  </a:lnTo>
                  <a:close/>
                </a:path>
                <a:path w="5388610" h="4757420">
                  <a:moveTo>
                    <a:pt x="46102" y="4756880"/>
                  </a:moveTo>
                  <a:lnTo>
                    <a:pt x="0" y="4756880"/>
                  </a:lnTo>
                  <a:lnTo>
                    <a:pt x="0" y="4710779"/>
                  </a:lnTo>
                  <a:lnTo>
                    <a:pt x="1348" y="4717558"/>
                  </a:lnTo>
                  <a:lnTo>
                    <a:pt x="6742" y="4730581"/>
                  </a:lnTo>
                  <a:lnTo>
                    <a:pt x="10583" y="4736328"/>
                  </a:lnTo>
                  <a:lnTo>
                    <a:pt x="20550" y="4746296"/>
                  </a:lnTo>
                  <a:lnTo>
                    <a:pt x="26298" y="4750136"/>
                  </a:lnTo>
                  <a:lnTo>
                    <a:pt x="39321" y="4755531"/>
                  </a:lnTo>
                  <a:lnTo>
                    <a:pt x="46102" y="475688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81195"/>
              <a:ext cx="5314950" cy="4757420"/>
            </a:xfrm>
            <a:custGeom>
              <a:avLst/>
              <a:gdLst/>
              <a:ahLst/>
              <a:cxnLst/>
              <a:rect l="l" t="t" r="r" b="b"/>
              <a:pathLst>
                <a:path w="5314950" h="4757420">
                  <a:moveTo>
                    <a:pt x="5265290" y="4756880"/>
                  </a:moveTo>
                  <a:lnTo>
                    <a:pt x="49659" y="4756880"/>
                  </a:lnTo>
                  <a:lnTo>
                    <a:pt x="46203" y="4756539"/>
                  </a:lnTo>
                  <a:lnTo>
                    <a:pt x="10896" y="4736159"/>
                  </a:lnTo>
                  <a:lnTo>
                    <a:pt x="0" y="4707220"/>
                  </a:lnTo>
                  <a:lnTo>
                    <a:pt x="0" y="47037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707220"/>
                  </a:lnTo>
                  <a:lnTo>
                    <a:pt x="5296914" y="4743779"/>
                  </a:lnTo>
                  <a:lnTo>
                    <a:pt x="5268746" y="4756539"/>
                  </a:lnTo>
                  <a:lnTo>
                    <a:pt x="5265290" y="475688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063" y="3962685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063" y="428158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063" y="460047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063" y="4928234"/>
              <a:ext cx="70866" cy="70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063" y="5247131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85845" rIns="0" bIns="0" rtlCol="0">
            <a:spAutoFit/>
          </a:bodyPr>
          <a:lstStyle/>
          <a:p>
            <a:pPr marL="12065" marR="5080" indent="-635" algn="ctr">
              <a:lnSpc>
                <a:spcPct val="108100"/>
              </a:lnSpc>
              <a:spcBef>
                <a:spcPts val="80"/>
              </a:spcBef>
            </a:pPr>
            <a:r>
              <a:rPr dirty="0"/>
              <a:t>Prompt templates are reusable structures </a:t>
            </a:r>
            <a:r>
              <a:rPr spc="-20" dirty="0"/>
              <a:t>with </a:t>
            </a:r>
            <a:r>
              <a:rPr dirty="0"/>
              <a:t>placeholders for variable inputs.</a:t>
            </a:r>
            <a:r>
              <a:rPr spc="-35" dirty="0"/>
              <a:t> </a:t>
            </a:r>
            <a:r>
              <a:rPr dirty="0"/>
              <a:t>They </a:t>
            </a:r>
            <a:r>
              <a:rPr spc="-10" dirty="0"/>
              <a:t>standardize </a:t>
            </a:r>
            <a:r>
              <a:rPr dirty="0"/>
              <a:t>prompting across similar tasks, </a:t>
            </a:r>
            <a:r>
              <a:rPr spc="-10" dirty="0"/>
              <a:t>ensuring </a:t>
            </a:r>
            <a:r>
              <a:rPr dirty="0"/>
              <a:t>consistency and reducing prompt </a:t>
            </a:r>
            <a:r>
              <a:rPr spc="-10" dirty="0"/>
              <a:t>engineering effort.</a:t>
            </a:r>
          </a:p>
          <a:p>
            <a:pPr marL="1832610">
              <a:lnSpc>
                <a:spcPct val="100000"/>
              </a:lnSpc>
              <a:spcBef>
                <a:spcPts val="1515"/>
              </a:spcBef>
            </a:pPr>
            <a:r>
              <a:rPr sz="2350" dirty="0">
                <a:solidFill>
                  <a:srgbClr val="2B3D4F"/>
                </a:solidFill>
              </a:rPr>
              <a:t>Use</a:t>
            </a:r>
            <a:r>
              <a:rPr sz="2350" spc="-45" dirty="0">
                <a:solidFill>
                  <a:srgbClr val="2B3D4F"/>
                </a:solidFill>
              </a:rPr>
              <a:t> </a:t>
            </a:r>
            <a:r>
              <a:rPr sz="2350" spc="-10" dirty="0">
                <a:solidFill>
                  <a:srgbClr val="2B3D4F"/>
                </a:solidFill>
              </a:rPr>
              <a:t>Cases:</a:t>
            </a:r>
            <a:endParaRPr sz="2350"/>
          </a:p>
          <a:p>
            <a:pPr marL="1282065" marR="671830">
              <a:lnSpc>
                <a:spcPct val="108100"/>
              </a:lnSpc>
              <a:spcBef>
                <a:spcPts val="1085"/>
              </a:spcBef>
            </a:pPr>
            <a:r>
              <a:rPr dirty="0"/>
              <a:t>Customer service </a:t>
            </a:r>
            <a:r>
              <a:rPr spc="-10" dirty="0"/>
              <a:t>responses </a:t>
            </a:r>
            <a:r>
              <a:rPr dirty="0"/>
              <a:t>Content generation </a:t>
            </a:r>
            <a:r>
              <a:rPr spc="-10" dirty="0"/>
              <a:t>workflows </a:t>
            </a:r>
            <a:r>
              <a:rPr dirty="0"/>
              <a:t>Data analysis </a:t>
            </a:r>
            <a:r>
              <a:rPr spc="-10" dirty="0"/>
              <a:t>reports </a:t>
            </a:r>
            <a:r>
              <a:rPr dirty="0"/>
              <a:t>Educational </a:t>
            </a:r>
            <a:r>
              <a:rPr spc="-10" dirty="0"/>
              <a:t>explanations Technical</a:t>
            </a:r>
            <a:r>
              <a:rPr spc="-50" dirty="0"/>
              <a:t> </a:t>
            </a:r>
            <a:r>
              <a:rPr spc="-10" dirty="0"/>
              <a:t>documentation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818631" y="1181194"/>
            <a:ext cx="5211445" cy="4757420"/>
            <a:chOff x="5818631" y="1181194"/>
            <a:chExt cx="5211445" cy="4757420"/>
          </a:xfrm>
        </p:grpSpPr>
        <p:sp>
          <p:nvSpPr>
            <p:cNvPr id="13" name="object 13"/>
            <p:cNvSpPr/>
            <p:nvPr/>
          </p:nvSpPr>
          <p:spPr>
            <a:xfrm>
              <a:off x="5818631" y="1181195"/>
              <a:ext cx="120014" cy="4757420"/>
            </a:xfrm>
            <a:custGeom>
              <a:avLst/>
              <a:gdLst/>
              <a:ahLst/>
              <a:cxnLst/>
              <a:rect l="l" t="t" r="r" b="b"/>
              <a:pathLst>
                <a:path w="120014" h="4757420">
                  <a:moveTo>
                    <a:pt x="119635" y="4756880"/>
                  </a:moveTo>
                  <a:lnTo>
                    <a:pt x="0" y="4756880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710778"/>
                  </a:lnTo>
                  <a:lnTo>
                    <a:pt x="94083" y="4746296"/>
                  </a:lnTo>
                  <a:lnTo>
                    <a:pt x="112854" y="4755531"/>
                  </a:lnTo>
                  <a:lnTo>
                    <a:pt x="119635" y="475688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164" y="1181194"/>
              <a:ext cx="5137785" cy="4757420"/>
            </a:xfrm>
            <a:custGeom>
              <a:avLst/>
              <a:gdLst/>
              <a:ahLst/>
              <a:cxnLst/>
              <a:rect l="l" t="t" r="r" b="b"/>
              <a:pathLst>
                <a:path w="5137784" h="4757420">
                  <a:moveTo>
                    <a:pt x="5137785" y="4756880"/>
                  </a:moveTo>
                  <a:lnTo>
                    <a:pt x="49659" y="4756880"/>
                  </a:lnTo>
                  <a:lnTo>
                    <a:pt x="13099" y="4738844"/>
                  </a:lnTo>
                  <a:lnTo>
                    <a:pt x="0" y="470722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75688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9329" y="1863280"/>
              <a:ext cx="4960620" cy="2259330"/>
            </a:xfrm>
            <a:custGeom>
              <a:avLst/>
              <a:gdLst/>
              <a:ahLst/>
              <a:cxnLst/>
              <a:rect l="l" t="t" r="r" b="b"/>
              <a:pathLst>
                <a:path w="4960620" h="2259329">
                  <a:moveTo>
                    <a:pt x="4929886" y="2258853"/>
                  </a:moveTo>
                  <a:lnTo>
                    <a:pt x="30734" y="2258853"/>
                  </a:lnTo>
                  <a:lnTo>
                    <a:pt x="26214" y="2257954"/>
                  </a:lnTo>
                  <a:lnTo>
                    <a:pt x="0" y="2228119"/>
                  </a:lnTo>
                  <a:lnTo>
                    <a:pt x="0" y="2223420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2228119"/>
                  </a:lnTo>
                  <a:lnTo>
                    <a:pt x="4934405" y="2257954"/>
                  </a:lnTo>
                  <a:lnTo>
                    <a:pt x="4929886" y="225885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78585" y="1322717"/>
            <a:ext cx="23425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Template</a:t>
            </a:r>
            <a:r>
              <a:rPr sz="2350" spc="-8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6216" y="2136918"/>
            <a:ext cx="4667250" cy="15760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want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you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act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500" spc="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500" spc="1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{ROLE}.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Your</a:t>
            </a:r>
            <a:r>
              <a:rPr sz="1500" spc="1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task</a:t>
            </a:r>
            <a:r>
              <a:rPr sz="1500" spc="1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is</a:t>
            </a:r>
            <a:r>
              <a:rPr sz="1500" spc="1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1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{TASK_DESCRIPTION}.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Consider</a:t>
            </a:r>
            <a:r>
              <a:rPr sz="1500" spc="2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2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following</a:t>
            </a:r>
            <a:r>
              <a:rPr sz="1500" spc="2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context: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{CONTEXT}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Format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your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response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{FORMAT}.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Additional</a:t>
            </a:r>
            <a:r>
              <a:rPr sz="1500" spc="3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requirements:</a:t>
            </a:r>
            <a:r>
              <a:rPr sz="1500" spc="3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{REQUIREMENTS}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125" dirty="0"/>
              <a:t> </a:t>
            </a:r>
            <a:r>
              <a:rPr dirty="0"/>
              <a:t>Optimization</a:t>
            </a:r>
            <a:r>
              <a:rPr spc="65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10629900" cy="3543300"/>
            <a:chOff x="400049" y="1783556"/>
            <a:chExt cx="10629900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4330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43300">
                  <a:moveTo>
                    <a:pt x="10629899" y="3543300"/>
                  </a:moveTo>
                  <a:lnTo>
                    <a:pt x="10583794" y="3543300"/>
                  </a:lnTo>
                  <a:lnTo>
                    <a:pt x="10590576" y="3541950"/>
                  </a:lnTo>
                  <a:lnTo>
                    <a:pt x="10603599" y="3536556"/>
                  </a:lnTo>
                  <a:lnTo>
                    <a:pt x="10628550" y="3503977"/>
                  </a:lnTo>
                  <a:lnTo>
                    <a:pt x="10629899" y="3497198"/>
                  </a:lnTo>
                  <a:lnTo>
                    <a:pt x="10629899" y="3543300"/>
                  </a:lnTo>
                  <a:close/>
                </a:path>
                <a:path w="10629900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10580239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93639"/>
                  </a:lnTo>
                  <a:lnTo>
                    <a:pt x="10611863" y="3530200"/>
                  </a:lnTo>
                  <a:lnTo>
                    <a:pt x="10583695" y="3542959"/>
                  </a:lnTo>
                  <a:lnTo>
                    <a:pt x="10580239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2093594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2421349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274024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306800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338689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84" y="3705796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684" y="4033551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3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Iterative Refinement: </a:t>
            </a:r>
            <a:r>
              <a:rPr sz="1950" dirty="0">
                <a:solidFill>
                  <a:srgbClr val="333333"/>
                </a:solidFill>
              </a:rPr>
              <a:t>Systematically improve prompts based on </a:t>
            </a:r>
            <a:r>
              <a:rPr sz="1950" spc="-10" dirty="0">
                <a:solidFill>
                  <a:srgbClr val="333333"/>
                </a:solidFill>
              </a:rPr>
              <a:t>outputs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A/B</a:t>
            </a:r>
            <a:r>
              <a:rPr sz="195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Testing: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Compare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different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prompt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versions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for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effectiveness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Ensembling: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Combine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multiple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prompts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for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better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results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Automated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Optimization: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Use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algorithms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to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discover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effective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prompts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195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Feedback Integration: </a:t>
            </a:r>
            <a:r>
              <a:rPr sz="1950" dirty="0">
                <a:solidFill>
                  <a:srgbClr val="333333"/>
                </a:solidFill>
              </a:rPr>
              <a:t>Incorporate human evaluation into </a:t>
            </a:r>
            <a:r>
              <a:rPr sz="1950" spc="-10" dirty="0">
                <a:solidFill>
                  <a:srgbClr val="333333"/>
                </a:solidFill>
              </a:rPr>
              <a:t>refinement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17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Libraries: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Maintain</a:t>
            </a:r>
            <a:r>
              <a:rPr sz="1950" spc="-1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collections</a:t>
            </a:r>
            <a:r>
              <a:rPr sz="1950" spc="-1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of</a:t>
            </a:r>
            <a:r>
              <a:rPr sz="1950" spc="-1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effective</a:t>
            </a:r>
            <a:r>
              <a:rPr sz="1950" spc="-1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prompts</a:t>
            </a:r>
            <a:r>
              <a:rPr sz="1950" spc="-1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for</a:t>
            </a:r>
            <a:r>
              <a:rPr sz="1950" spc="-10" dirty="0">
                <a:solidFill>
                  <a:srgbClr val="333333"/>
                </a:solidFill>
              </a:rPr>
              <a:t> reference</a:t>
            </a:r>
            <a:endParaRPr sz="195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  <a:spcBef>
                <a:spcPts val="240"/>
              </a:spcBef>
            </a:pP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Version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Control:</a:t>
            </a:r>
            <a:r>
              <a:rPr sz="195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Track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prompt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changes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and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their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impact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over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spc="-20" dirty="0">
                <a:solidFill>
                  <a:srgbClr val="333333"/>
                </a:solidFill>
              </a:rPr>
              <a:t>time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9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spc="100" dirty="0"/>
              <a:t> </a:t>
            </a:r>
            <a:r>
              <a:rPr dirty="0"/>
              <a:t>Prompt</a:t>
            </a:r>
            <a:r>
              <a:rPr spc="100" dirty="0"/>
              <a:t> </a:t>
            </a:r>
            <a:r>
              <a:rPr spc="-10" dirty="0"/>
              <a:t>Patterns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81195"/>
            <a:ext cx="3580765" cy="4748530"/>
            <a:chOff x="400049" y="1181195"/>
            <a:chExt cx="3580765" cy="4748530"/>
          </a:xfrm>
        </p:grpSpPr>
        <p:sp>
          <p:nvSpPr>
            <p:cNvPr id="4" name="object 4"/>
            <p:cNvSpPr/>
            <p:nvPr/>
          </p:nvSpPr>
          <p:spPr>
            <a:xfrm>
              <a:off x="400049" y="1181195"/>
              <a:ext cx="3580765" cy="4748530"/>
            </a:xfrm>
            <a:custGeom>
              <a:avLst/>
              <a:gdLst/>
              <a:ahLst/>
              <a:cxnLst/>
              <a:rect l="l" t="t" r="r" b="b"/>
              <a:pathLst>
                <a:path w="3580765" h="474853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80765" h="4748530">
                  <a:moveTo>
                    <a:pt x="3580637" y="4748021"/>
                  </a:moveTo>
                  <a:lnTo>
                    <a:pt x="3461762" y="4748021"/>
                  </a:lnTo>
                  <a:lnTo>
                    <a:pt x="3468544" y="4746672"/>
                  </a:lnTo>
                  <a:lnTo>
                    <a:pt x="3481567" y="4741278"/>
                  </a:lnTo>
                  <a:lnTo>
                    <a:pt x="3506517" y="4708699"/>
                  </a:lnTo>
                  <a:lnTo>
                    <a:pt x="3507866" y="4701919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80637" y="0"/>
                  </a:lnTo>
                  <a:lnTo>
                    <a:pt x="3580637" y="4748021"/>
                  </a:lnTo>
                  <a:close/>
                </a:path>
                <a:path w="3580765" h="4748530">
                  <a:moveTo>
                    <a:pt x="46104" y="4748022"/>
                  </a:moveTo>
                  <a:lnTo>
                    <a:pt x="0" y="4748022"/>
                  </a:lnTo>
                  <a:lnTo>
                    <a:pt x="0" y="4701920"/>
                  </a:lnTo>
                  <a:lnTo>
                    <a:pt x="1348" y="4708699"/>
                  </a:lnTo>
                  <a:lnTo>
                    <a:pt x="6742" y="4721722"/>
                  </a:lnTo>
                  <a:lnTo>
                    <a:pt x="10583" y="4727470"/>
                  </a:lnTo>
                  <a:lnTo>
                    <a:pt x="20550" y="4737437"/>
                  </a:lnTo>
                  <a:lnTo>
                    <a:pt x="26298" y="4741278"/>
                  </a:lnTo>
                  <a:lnTo>
                    <a:pt x="39321" y="4746672"/>
                  </a:lnTo>
                  <a:lnTo>
                    <a:pt x="46104" y="474802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81195"/>
              <a:ext cx="3508375" cy="4748530"/>
            </a:xfrm>
            <a:custGeom>
              <a:avLst/>
              <a:gdLst/>
              <a:ahLst/>
              <a:cxnLst/>
              <a:rect l="l" t="t" r="r" b="b"/>
              <a:pathLst>
                <a:path w="3508375" h="4748530">
                  <a:moveTo>
                    <a:pt x="3458207" y="4748021"/>
                  </a:moveTo>
                  <a:lnTo>
                    <a:pt x="49659" y="4748021"/>
                  </a:lnTo>
                  <a:lnTo>
                    <a:pt x="46203" y="4747680"/>
                  </a:lnTo>
                  <a:lnTo>
                    <a:pt x="10896" y="4727301"/>
                  </a:lnTo>
                  <a:lnTo>
                    <a:pt x="0" y="4698361"/>
                  </a:lnTo>
                  <a:lnTo>
                    <a:pt x="0" y="469487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4698361"/>
                  </a:lnTo>
                  <a:lnTo>
                    <a:pt x="3489831" y="4734922"/>
                  </a:lnTo>
                  <a:lnTo>
                    <a:pt x="3461663" y="4747680"/>
                  </a:lnTo>
                  <a:lnTo>
                    <a:pt x="3458207" y="474802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3306" y="1322717"/>
            <a:ext cx="2801620" cy="387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Pattern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1: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Persona</a:t>
            </a:r>
            <a:endParaRPr sz="2350">
              <a:latin typeface="Times New Roman"/>
              <a:cs typeface="Times New Roman"/>
            </a:endParaRPr>
          </a:p>
          <a:p>
            <a:pPr marL="233045" marR="225425" algn="ctr">
              <a:lnSpc>
                <a:spcPct val="1103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Assigns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role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expertise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950" i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i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[role],</a:t>
            </a:r>
            <a:r>
              <a:rPr sz="1950" i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explain..."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Pattern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2: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Step-</a:t>
            </a:r>
            <a:r>
              <a:rPr sz="2350" spc="-25" dirty="0">
                <a:solidFill>
                  <a:srgbClr val="2B3D4F"/>
                </a:solidFill>
                <a:latin typeface="Times New Roman"/>
                <a:cs typeface="Times New Roman"/>
              </a:rPr>
              <a:t>by-</a:t>
            </a: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Step</a:t>
            </a:r>
            <a:endParaRPr sz="2350">
              <a:latin typeface="Times New Roman"/>
              <a:cs typeface="Times New Roman"/>
            </a:endParaRPr>
          </a:p>
          <a:p>
            <a:pPr marL="36195" marR="28575" algn="ctr">
              <a:lnSpc>
                <a:spcPct val="107300"/>
              </a:lnSpc>
              <a:spcBef>
                <a:spcPts val="131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Requests explicit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reasoning steps</a:t>
            </a:r>
            <a:endParaRPr sz="1950">
              <a:latin typeface="Times New Roman"/>
              <a:cs typeface="Times New Roman"/>
            </a:endParaRPr>
          </a:p>
          <a:p>
            <a:pPr marL="50800" marR="43180" algn="ctr">
              <a:lnSpc>
                <a:spcPct val="107300"/>
              </a:lnSpc>
              <a:spcBef>
                <a:spcPts val="146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"Solve</a:t>
            </a:r>
            <a:r>
              <a:rPr sz="195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195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problem</a:t>
            </a:r>
            <a:r>
              <a:rPr sz="195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step</a:t>
            </a:r>
            <a:r>
              <a:rPr sz="195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by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step..."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1167" y="1181195"/>
            <a:ext cx="3655060" cy="4748530"/>
            <a:chOff x="4011167" y="1181195"/>
            <a:chExt cx="3655060" cy="4748530"/>
          </a:xfrm>
        </p:grpSpPr>
        <p:sp>
          <p:nvSpPr>
            <p:cNvPr id="8" name="object 8"/>
            <p:cNvSpPr/>
            <p:nvPr/>
          </p:nvSpPr>
          <p:spPr>
            <a:xfrm>
              <a:off x="4011167" y="1181195"/>
              <a:ext cx="3655060" cy="4748530"/>
            </a:xfrm>
            <a:custGeom>
              <a:avLst/>
              <a:gdLst/>
              <a:ahLst/>
              <a:cxnLst/>
              <a:rect l="l" t="t" r="r" b="b"/>
              <a:pathLst>
                <a:path w="3655059" h="4748530">
                  <a:moveTo>
                    <a:pt x="120018" y="4748021"/>
                  </a:moveTo>
                  <a:lnTo>
                    <a:pt x="0" y="4748021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5" y="1348"/>
                  </a:lnTo>
                  <a:lnTo>
                    <a:pt x="100211" y="6742"/>
                  </a:lnTo>
                  <a:lnTo>
                    <a:pt x="75262" y="39321"/>
                  </a:lnTo>
                  <a:lnTo>
                    <a:pt x="73913" y="46101"/>
                  </a:lnTo>
                  <a:lnTo>
                    <a:pt x="73913" y="4701919"/>
                  </a:lnTo>
                  <a:lnTo>
                    <a:pt x="94464" y="4737437"/>
                  </a:lnTo>
                  <a:lnTo>
                    <a:pt x="113235" y="4746672"/>
                  </a:lnTo>
                  <a:lnTo>
                    <a:pt x="120018" y="4748021"/>
                  </a:lnTo>
                  <a:close/>
                </a:path>
                <a:path w="3655059" h="4748530">
                  <a:moveTo>
                    <a:pt x="3654551" y="4748021"/>
                  </a:moveTo>
                  <a:lnTo>
                    <a:pt x="3535676" y="4748021"/>
                  </a:lnTo>
                  <a:lnTo>
                    <a:pt x="3542458" y="4746672"/>
                  </a:lnTo>
                  <a:lnTo>
                    <a:pt x="3555481" y="4741278"/>
                  </a:lnTo>
                  <a:lnTo>
                    <a:pt x="3580430" y="4708699"/>
                  </a:lnTo>
                  <a:lnTo>
                    <a:pt x="3581780" y="4701919"/>
                  </a:lnTo>
                  <a:lnTo>
                    <a:pt x="3581780" y="46101"/>
                  </a:lnTo>
                  <a:lnTo>
                    <a:pt x="3561229" y="10583"/>
                  </a:lnTo>
                  <a:lnTo>
                    <a:pt x="3535679" y="0"/>
                  </a:lnTo>
                  <a:lnTo>
                    <a:pt x="3654551" y="0"/>
                  </a:lnTo>
                  <a:lnTo>
                    <a:pt x="3654551" y="474802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081" y="1181195"/>
              <a:ext cx="3508375" cy="4748530"/>
            </a:xfrm>
            <a:custGeom>
              <a:avLst/>
              <a:gdLst/>
              <a:ahLst/>
              <a:cxnLst/>
              <a:rect l="l" t="t" r="r" b="b"/>
              <a:pathLst>
                <a:path w="3508375" h="4748530">
                  <a:moveTo>
                    <a:pt x="3458207" y="4748021"/>
                  </a:moveTo>
                  <a:lnTo>
                    <a:pt x="49659" y="4748021"/>
                  </a:lnTo>
                  <a:lnTo>
                    <a:pt x="46203" y="4747680"/>
                  </a:lnTo>
                  <a:lnTo>
                    <a:pt x="10895" y="4727301"/>
                  </a:lnTo>
                  <a:lnTo>
                    <a:pt x="0" y="4698361"/>
                  </a:lnTo>
                  <a:lnTo>
                    <a:pt x="0" y="469487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4698361"/>
                  </a:lnTo>
                  <a:lnTo>
                    <a:pt x="3489831" y="4734922"/>
                  </a:lnTo>
                  <a:lnTo>
                    <a:pt x="3461663" y="4747680"/>
                  </a:lnTo>
                  <a:lnTo>
                    <a:pt x="3458207" y="474802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03874" y="1322717"/>
            <a:ext cx="2870835" cy="868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Pattern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3: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Constraints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Sets boundaries for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2869" y="2351957"/>
            <a:ext cx="3092450" cy="28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marR="511175" algn="ctr">
              <a:lnSpc>
                <a:spcPct val="107300"/>
              </a:lnSpc>
              <a:spcBef>
                <a:spcPts val="100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"Answer in exactly </a:t>
            </a:r>
            <a:r>
              <a:rPr sz="1950" i="1" spc="-50" dirty="0">
                <a:solidFill>
                  <a:srgbClr val="333333"/>
                </a:solidFill>
                <a:latin typeface="Times New Roman"/>
                <a:cs typeface="Times New Roman"/>
              </a:rPr>
              <a:t>3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sentences..."</a:t>
            </a:r>
            <a:endParaRPr sz="1950">
              <a:latin typeface="Times New Roman"/>
              <a:cs typeface="Times New Roman"/>
            </a:endParaRPr>
          </a:p>
          <a:p>
            <a:pPr marL="504825" marR="497205" algn="ctr">
              <a:lnSpc>
                <a:spcPts val="2790"/>
              </a:lnSpc>
              <a:spcBef>
                <a:spcPts val="163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Pattern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4: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Format Specification</a:t>
            </a: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Defines output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structure</a:t>
            </a:r>
            <a:endParaRPr sz="19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7300"/>
              </a:lnSpc>
              <a:spcBef>
                <a:spcPts val="146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"Respond in JSON format </a:t>
            </a:r>
            <a:r>
              <a:rPr sz="195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fields..."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96200" y="1181194"/>
            <a:ext cx="3333750" cy="4748530"/>
            <a:chOff x="7696200" y="1181194"/>
            <a:chExt cx="3333750" cy="4748530"/>
          </a:xfrm>
        </p:grpSpPr>
        <p:sp>
          <p:nvSpPr>
            <p:cNvPr id="13" name="object 13"/>
            <p:cNvSpPr/>
            <p:nvPr/>
          </p:nvSpPr>
          <p:spPr>
            <a:xfrm>
              <a:off x="7696200" y="1181195"/>
              <a:ext cx="120014" cy="4748530"/>
            </a:xfrm>
            <a:custGeom>
              <a:avLst/>
              <a:gdLst/>
              <a:ahLst/>
              <a:cxnLst/>
              <a:rect l="l" t="t" r="r" b="b"/>
              <a:pathLst>
                <a:path w="120015" h="4748530">
                  <a:moveTo>
                    <a:pt x="120017" y="4748021"/>
                  </a:moveTo>
                  <a:lnTo>
                    <a:pt x="0" y="4748021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4" y="1348"/>
                  </a:lnTo>
                  <a:lnTo>
                    <a:pt x="100211" y="6742"/>
                  </a:lnTo>
                  <a:lnTo>
                    <a:pt x="75261" y="39321"/>
                  </a:lnTo>
                  <a:lnTo>
                    <a:pt x="73913" y="46101"/>
                  </a:lnTo>
                  <a:lnTo>
                    <a:pt x="73913" y="4701919"/>
                  </a:lnTo>
                  <a:lnTo>
                    <a:pt x="94464" y="4737437"/>
                  </a:lnTo>
                  <a:lnTo>
                    <a:pt x="113234" y="4746672"/>
                  </a:lnTo>
                  <a:lnTo>
                    <a:pt x="120017" y="474802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0113" y="1181194"/>
              <a:ext cx="3260090" cy="4748530"/>
            </a:xfrm>
            <a:custGeom>
              <a:avLst/>
              <a:gdLst/>
              <a:ahLst/>
              <a:cxnLst/>
              <a:rect l="l" t="t" r="r" b="b"/>
              <a:pathLst>
                <a:path w="3260090" h="4748530">
                  <a:moveTo>
                    <a:pt x="3259836" y="4748022"/>
                  </a:moveTo>
                  <a:lnTo>
                    <a:pt x="49660" y="4748022"/>
                  </a:lnTo>
                  <a:lnTo>
                    <a:pt x="46203" y="4747680"/>
                  </a:lnTo>
                  <a:lnTo>
                    <a:pt x="10895" y="4727301"/>
                  </a:lnTo>
                  <a:lnTo>
                    <a:pt x="0" y="469836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474802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55551" y="1322717"/>
            <a:ext cx="2643505" cy="20561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5405" marR="57785" algn="ctr">
              <a:lnSpc>
                <a:spcPts val="2790"/>
              </a:lnSpc>
              <a:spcBef>
                <a:spcPts val="21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Pattern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5: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Evaluation Criteria</a:t>
            </a: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Provides quality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standards</a:t>
            </a:r>
            <a:endParaRPr sz="1950">
              <a:latin typeface="Times New Roman"/>
              <a:cs typeface="Times New Roman"/>
            </a:endParaRPr>
          </a:p>
          <a:p>
            <a:pPr marL="274955" marR="267335" algn="ctr">
              <a:lnSpc>
                <a:spcPct val="110300"/>
              </a:lnSpc>
              <a:spcBef>
                <a:spcPts val="1325"/>
              </a:spcBef>
            </a:pP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"Ensure</a:t>
            </a:r>
            <a:r>
              <a:rPr sz="1950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sz="1950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answer addresses..."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486410"/>
            <a:ext cx="593725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80" dirty="0"/>
              <a:t> </a:t>
            </a:r>
            <a:r>
              <a:rPr dirty="0"/>
              <a:t>Engineering</a:t>
            </a:r>
            <a:r>
              <a:rPr spc="85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Different</a:t>
            </a:r>
            <a:r>
              <a:rPr spc="25" dirty="0"/>
              <a:t> </a:t>
            </a:r>
            <a:r>
              <a:rPr spc="-10" dirty="0"/>
              <a:t>Tasks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446942"/>
            <a:ext cx="5388610" cy="4217035"/>
            <a:chOff x="400049" y="1446942"/>
            <a:chExt cx="5388610" cy="4217035"/>
          </a:xfrm>
        </p:grpSpPr>
        <p:sp>
          <p:nvSpPr>
            <p:cNvPr id="4" name="object 4"/>
            <p:cNvSpPr/>
            <p:nvPr/>
          </p:nvSpPr>
          <p:spPr>
            <a:xfrm>
              <a:off x="400049" y="1446942"/>
              <a:ext cx="5388610" cy="4217035"/>
            </a:xfrm>
            <a:custGeom>
              <a:avLst/>
              <a:gdLst/>
              <a:ahLst/>
              <a:cxnLst/>
              <a:rect l="l" t="t" r="r" b="b"/>
              <a:pathLst>
                <a:path w="5388610" h="421703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217035">
                  <a:moveTo>
                    <a:pt x="5388101" y="4216526"/>
                  </a:moveTo>
                  <a:lnTo>
                    <a:pt x="5268844" y="4216526"/>
                  </a:lnTo>
                  <a:lnTo>
                    <a:pt x="5275627" y="4215177"/>
                  </a:lnTo>
                  <a:lnTo>
                    <a:pt x="5288650" y="4209783"/>
                  </a:lnTo>
                  <a:lnTo>
                    <a:pt x="5313600" y="4177204"/>
                  </a:lnTo>
                  <a:lnTo>
                    <a:pt x="5314949" y="4170424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216526"/>
                  </a:lnTo>
                  <a:close/>
                </a:path>
                <a:path w="5388610" h="4217035">
                  <a:moveTo>
                    <a:pt x="46104" y="4216527"/>
                  </a:moveTo>
                  <a:lnTo>
                    <a:pt x="0" y="4216527"/>
                  </a:lnTo>
                  <a:lnTo>
                    <a:pt x="0" y="4170425"/>
                  </a:lnTo>
                  <a:lnTo>
                    <a:pt x="1348" y="4177204"/>
                  </a:lnTo>
                  <a:lnTo>
                    <a:pt x="6742" y="4190227"/>
                  </a:lnTo>
                  <a:lnTo>
                    <a:pt x="10583" y="4195974"/>
                  </a:lnTo>
                  <a:lnTo>
                    <a:pt x="20550" y="4205942"/>
                  </a:lnTo>
                  <a:lnTo>
                    <a:pt x="26298" y="4209783"/>
                  </a:lnTo>
                  <a:lnTo>
                    <a:pt x="39321" y="4215177"/>
                  </a:lnTo>
                  <a:lnTo>
                    <a:pt x="46104" y="421652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446942"/>
              <a:ext cx="5314950" cy="4217035"/>
            </a:xfrm>
            <a:custGeom>
              <a:avLst/>
              <a:gdLst/>
              <a:ahLst/>
              <a:cxnLst/>
              <a:rect l="l" t="t" r="r" b="b"/>
              <a:pathLst>
                <a:path w="5314950" h="4217035">
                  <a:moveTo>
                    <a:pt x="5265290" y="4216526"/>
                  </a:moveTo>
                  <a:lnTo>
                    <a:pt x="49659" y="4216526"/>
                  </a:lnTo>
                  <a:lnTo>
                    <a:pt x="46203" y="4216185"/>
                  </a:lnTo>
                  <a:lnTo>
                    <a:pt x="10896" y="4195806"/>
                  </a:lnTo>
                  <a:lnTo>
                    <a:pt x="0" y="4166867"/>
                  </a:lnTo>
                  <a:lnTo>
                    <a:pt x="0" y="416337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166867"/>
                  </a:lnTo>
                  <a:lnTo>
                    <a:pt x="5296914" y="4203426"/>
                  </a:lnTo>
                  <a:lnTo>
                    <a:pt x="5268746" y="4216185"/>
                  </a:lnTo>
                  <a:lnTo>
                    <a:pt x="5265290" y="421652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261901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2908553"/>
              <a:ext cx="70866" cy="708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23630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39" y="406012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39" y="4379023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39" y="4706778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66875" y="1394186"/>
            <a:ext cx="3944620" cy="3481704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62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Content</a:t>
            </a:r>
            <a:r>
              <a:rPr sz="2350" spc="-7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Creation:</a:t>
            </a:r>
            <a:endParaRPr sz="2350">
              <a:latin typeface="Times New Roman"/>
              <a:cs typeface="Times New Roman"/>
            </a:endParaRPr>
          </a:p>
          <a:p>
            <a:pPr marL="12700" marR="163195">
              <a:lnSpc>
                <a:spcPct val="110300"/>
              </a:lnSpc>
              <a:spcBef>
                <a:spcPts val="10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Detailed specifications for tone,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style, length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580"/>
              </a:lnSpc>
              <a:spcBef>
                <a:spcPts val="6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Examples of desired quality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format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Audience and purpose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clarification</a:t>
            </a:r>
            <a:endParaRPr sz="1950">
              <a:latin typeface="Times New Roman"/>
              <a:cs typeface="Times New Roman"/>
            </a:endParaRPr>
          </a:p>
          <a:p>
            <a:pPr marL="1018540">
              <a:lnSpc>
                <a:spcPts val="2745"/>
              </a:lnSpc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Data</a:t>
            </a:r>
            <a:r>
              <a:rPr sz="2350" spc="-13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Analysis:</a:t>
            </a:r>
            <a:endParaRPr sz="2350">
              <a:latin typeface="Times New Roman"/>
              <a:cs typeface="Times New Roman"/>
            </a:endParaRPr>
          </a:p>
          <a:p>
            <a:pPr marL="503555" marR="57150">
              <a:lnSpc>
                <a:spcPct val="108800"/>
              </a:lnSpc>
              <a:spcBef>
                <a:spcPts val="10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Structured output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requirements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Step-by-step reasoning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requests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Explicit methodology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8631" y="1446942"/>
            <a:ext cx="5211445" cy="4217035"/>
            <a:chOff x="5818631" y="1446942"/>
            <a:chExt cx="5211445" cy="4217035"/>
          </a:xfrm>
        </p:grpSpPr>
        <p:sp>
          <p:nvSpPr>
            <p:cNvPr id="14" name="object 14"/>
            <p:cNvSpPr/>
            <p:nvPr/>
          </p:nvSpPr>
          <p:spPr>
            <a:xfrm>
              <a:off x="5818631" y="1446942"/>
              <a:ext cx="120014" cy="4217035"/>
            </a:xfrm>
            <a:custGeom>
              <a:avLst/>
              <a:gdLst/>
              <a:ahLst/>
              <a:cxnLst/>
              <a:rect l="l" t="t" r="r" b="b"/>
              <a:pathLst>
                <a:path w="120014" h="4217035">
                  <a:moveTo>
                    <a:pt x="119637" y="4216526"/>
                  </a:moveTo>
                  <a:lnTo>
                    <a:pt x="0" y="4216526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170424"/>
                  </a:lnTo>
                  <a:lnTo>
                    <a:pt x="94083" y="4205942"/>
                  </a:lnTo>
                  <a:lnTo>
                    <a:pt x="112854" y="4215177"/>
                  </a:lnTo>
                  <a:lnTo>
                    <a:pt x="119637" y="42165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164" y="1446942"/>
              <a:ext cx="5137785" cy="4217035"/>
            </a:xfrm>
            <a:custGeom>
              <a:avLst/>
              <a:gdLst/>
              <a:ahLst/>
              <a:cxnLst/>
              <a:rect l="l" t="t" r="r" b="b"/>
              <a:pathLst>
                <a:path w="5137784" h="4217035">
                  <a:moveTo>
                    <a:pt x="5137785" y="4216527"/>
                  </a:moveTo>
                  <a:lnTo>
                    <a:pt x="49659" y="4216527"/>
                  </a:lnTo>
                  <a:lnTo>
                    <a:pt x="46203" y="4216185"/>
                  </a:lnTo>
                  <a:lnTo>
                    <a:pt x="10896" y="4195806"/>
                  </a:lnTo>
                  <a:lnTo>
                    <a:pt x="0" y="416686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21652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950" y="2261901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2908553"/>
              <a:ext cx="70866" cy="708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3236308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170" y="4060126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170" y="4379023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170" y="4706778"/>
              <a:ext cx="70866" cy="708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58990" y="1394186"/>
            <a:ext cx="3900170" cy="3481704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162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Code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Generation:</a:t>
            </a:r>
            <a:endParaRPr sz="2350">
              <a:latin typeface="Times New Roman"/>
              <a:cs typeface="Times New Roman"/>
            </a:endParaRPr>
          </a:p>
          <a:p>
            <a:pPr marL="12700" marR="539115">
              <a:lnSpc>
                <a:spcPct val="110300"/>
              </a:lnSpc>
              <a:spcBef>
                <a:spcPts val="10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 language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framework requirements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580"/>
              </a:lnSpc>
              <a:spcBef>
                <a:spcPts val="6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Test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cases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edge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handling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Documentation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expectations</a:t>
            </a:r>
            <a:endParaRPr sz="1950">
              <a:latin typeface="Times New Roman"/>
              <a:cs typeface="Times New Roman"/>
            </a:endParaRPr>
          </a:p>
          <a:p>
            <a:pPr marL="787400">
              <a:lnSpc>
                <a:spcPts val="2745"/>
              </a:lnSpc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Customer</a:t>
            </a:r>
            <a:r>
              <a:rPr sz="2350" spc="-10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Service:</a:t>
            </a:r>
            <a:endParaRPr sz="2350">
              <a:latin typeface="Times New Roman"/>
              <a:cs typeface="Times New Roman"/>
            </a:endParaRPr>
          </a:p>
          <a:p>
            <a:pPr marL="621030" marR="129539">
              <a:lnSpc>
                <a:spcPct val="108800"/>
              </a:lnSpc>
              <a:spcBef>
                <a:spcPts val="107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Tone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empathy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guidance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Problem resolution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frameworks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Escalation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criteria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273811"/>
            <a:ext cx="643191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90" dirty="0"/>
              <a:t> </a:t>
            </a:r>
            <a:r>
              <a:rPr dirty="0"/>
              <a:t>Engineering</a:t>
            </a:r>
            <a:r>
              <a:rPr spc="95" dirty="0"/>
              <a:t> </a:t>
            </a:r>
            <a:r>
              <a:rPr dirty="0"/>
              <a:t>for</a:t>
            </a:r>
            <a:r>
              <a:rPr spc="95" dirty="0"/>
              <a:t> </a:t>
            </a:r>
            <a:r>
              <a:rPr dirty="0"/>
              <a:t>Specific</a:t>
            </a:r>
            <a:r>
              <a:rPr spc="95" dirty="0"/>
              <a:t> </a:t>
            </a:r>
            <a:r>
              <a:rPr spc="-10" dirty="0"/>
              <a:t>Industries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21746"/>
            <a:ext cx="10629900" cy="5076190"/>
            <a:chOff x="400049" y="1021746"/>
            <a:chExt cx="10629900" cy="5076190"/>
          </a:xfrm>
        </p:grpSpPr>
        <p:sp>
          <p:nvSpPr>
            <p:cNvPr id="4" name="object 4"/>
            <p:cNvSpPr/>
            <p:nvPr/>
          </p:nvSpPr>
          <p:spPr>
            <a:xfrm>
              <a:off x="400049" y="1021746"/>
              <a:ext cx="10629900" cy="5076190"/>
            </a:xfrm>
            <a:custGeom>
              <a:avLst/>
              <a:gdLst/>
              <a:ahLst/>
              <a:cxnLst/>
              <a:rect l="l" t="t" r="r" b="b"/>
              <a:pathLst>
                <a:path w="10629900" h="5076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076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076190">
                  <a:moveTo>
                    <a:pt x="10629899" y="5075777"/>
                  </a:moveTo>
                  <a:lnTo>
                    <a:pt x="10583795" y="5075777"/>
                  </a:lnTo>
                  <a:lnTo>
                    <a:pt x="10590576" y="5074427"/>
                  </a:lnTo>
                  <a:lnTo>
                    <a:pt x="10603599" y="5069033"/>
                  </a:lnTo>
                  <a:lnTo>
                    <a:pt x="10628550" y="5036454"/>
                  </a:lnTo>
                  <a:lnTo>
                    <a:pt x="10629899" y="5029675"/>
                  </a:lnTo>
                  <a:lnTo>
                    <a:pt x="10629899" y="5075777"/>
                  </a:lnTo>
                  <a:close/>
                </a:path>
                <a:path w="10629900" h="5076190">
                  <a:moveTo>
                    <a:pt x="46102" y="5075777"/>
                  </a:moveTo>
                  <a:lnTo>
                    <a:pt x="0" y="5075777"/>
                  </a:lnTo>
                  <a:lnTo>
                    <a:pt x="0" y="5029675"/>
                  </a:lnTo>
                  <a:lnTo>
                    <a:pt x="1348" y="5036454"/>
                  </a:lnTo>
                  <a:lnTo>
                    <a:pt x="6742" y="5049478"/>
                  </a:lnTo>
                  <a:lnTo>
                    <a:pt x="10583" y="5055225"/>
                  </a:lnTo>
                  <a:lnTo>
                    <a:pt x="20550" y="5065193"/>
                  </a:lnTo>
                  <a:lnTo>
                    <a:pt x="26298" y="5069033"/>
                  </a:lnTo>
                  <a:lnTo>
                    <a:pt x="39321" y="5074427"/>
                  </a:lnTo>
                  <a:lnTo>
                    <a:pt x="46102" y="507577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21746"/>
              <a:ext cx="10629900" cy="5076190"/>
            </a:xfrm>
            <a:custGeom>
              <a:avLst/>
              <a:gdLst/>
              <a:ahLst/>
              <a:cxnLst/>
              <a:rect l="l" t="t" r="r" b="b"/>
              <a:pathLst>
                <a:path w="10629900" h="5076190">
                  <a:moveTo>
                    <a:pt x="10580239" y="5075776"/>
                  </a:moveTo>
                  <a:lnTo>
                    <a:pt x="49659" y="5075776"/>
                  </a:lnTo>
                  <a:lnTo>
                    <a:pt x="46203" y="5075436"/>
                  </a:lnTo>
                  <a:lnTo>
                    <a:pt x="10896" y="5055057"/>
                  </a:lnTo>
                  <a:lnTo>
                    <a:pt x="0" y="5026117"/>
                  </a:lnTo>
                  <a:lnTo>
                    <a:pt x="0" y="502262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026117"/>
                  </a:lnTo>
                  <a:lnTo>
                    <a:pt x="10611863" y="5062676"/>
                  </a:lnTo>
                  <a:lnTo>
                    <a:pt x="10583695" y="5075436"/>
                  </a:lnTo>
                  <a:lnTo>
                    <a:pt x="10580239" y="507577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1836705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48335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802254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634930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953827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600479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66875" y="968990"/>
            <a:ext cx="4199255" cy="38004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93495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Healthcare: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Ensure medical accuracy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terminology precision</a:t>
            </a:r>
            <a:endParaRPr sz="1950">
              <a:latin typeface="Times New Roman"/>
              <a:cs typeface="Times New Roman"/>
            </a:endParaRPr>
          </a:p>
          <a:p>
            <a:pPr marL="12700" marR="7366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Include disclaimers about medical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advice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Maintain patient privacy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considerations</a:t>
            </a:r>
            <a:endParaRPr sz="1950">
              <a:latin typeface="Times New Roman"/>
              <a:cs typeface="Times New Roman"/>
            </a:endParaRPr>
          </a:p>
          <a:p>
            <a:pPr marL="1466850">
              <a:lnSpc>
                <a:spcPct val="100000"/>
              </a:lnSpc>
              <a:spcBef>
                <a:spcPts val="5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Finance:</a:t>
            </a:r>
            <a:endParaRPr sz="2350">
              <a:latin typeface="Times New Roman"/>
              <a:cs typeface="Times New Roman"/>
            </a:endParaRPr>
          </a:p>
          <a:p>
            <a:pPr marL="12700" marR="31750">
              <a:lnSpc>
                <a:spcPct val="107300"/>
              </a:lnSpc>
              <a:spcBef>
                <a:spcPts val="118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Focus on regulatory compliance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language Avoid</a:t>
            </a:r>
            <a:r>
              <a:rPr sz="195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investment recommendations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Include risk disclosure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90786" y="1836705"/>
            <a:ext cx="71120" cy="3472815"/>
            <a:chOff x="6290786" y="1836705"/>
            <a:chExt cx="71120" cy="3472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1836705"/>
              <a:ext cx="70866" cy="70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2483357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3121151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3953827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4600479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0786" y="5238273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481825" y="968990"/>
            <a:ext cx="4275455" cy="47656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33477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Education:</a:t>
            </a:r>
            <a:endParaRPr sz="2350">
              <a:latin typeface="Times New Roman"/>
              <a:cs typeface="Times New Roman"/>
            </a:endParaRPr>
          </a:p>
          <a:p>
            <a:pPr marL="12700" marR="11430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Adapt explanations to appropriate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learning levels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Encourage critical thinking rather than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just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answers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Provide multiple explanation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approaches</a:t>
            </a:r>
            <a:endParaRPr sz="1950">
              <a:latin typeface="Times New Roman"/>
              <a:cs typeface="Times New Roman"/>
            </a:endParaRPr>
          </a:p>
          <a:p>
            <a:pPr marL="1598930">
              <a:lnSpc>
                <a:spcPct val="100000"/>
              </a:lnSpc>
              <a:spcBef>
                <a:spcPts val="1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Legal:</a:t>
            </a:r>
            <a:endParaRPr sz="2350">
              <a:latin typeface="Times New Roman"/>
              <a:cs typeface="Times New Roman"/>
            </a:endParaRPr>
          </a:p>
          <a:p>
            <a:pPr marL="12700" marR="52705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Emphasize disclaimer about not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legal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advice</a:t>
            </a:r>
            <a:endParaRPr sz="1950">
              <a:latin typeface="Times New Roman"/>
              <a:cs typeface="Times New Roman"/>
            </a:endParaRPr>
          </a:p>
          <a:p>
            <a:pPr marL="12700" marR="197485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Focus on general information rather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counsel</a:t>
            </a:r>
            <a:endParaRPr sz="1950">
              <a:latin typeface="Times New Roman"/>
              <a:cs typeface="Times New Roman"/>
            </a:endParaRPr>
          </a:p>
          <a:p>
            <a:pPr marL="12700" marR="686435">
              <a:lnSpc>
                <a:spcPts val="2580"/>
              </a:lnSpc>
              <a:spcBef>
                <a:spcPts val="3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precise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legal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terminology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appropriate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5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Evaluating</a:t>
            </a:r>
            <a:r>
              <a:rPr spc="110" dirty="0"/>
              <a:t> </a:t>
            </a:r>
            <a:r>
              <a:rPr dirty="0"/>
              <a:t>Prompt</a:t>
            </a:r>
            <a:r>
              <a:rPr spc="110" dirty="0"/>
              <a:t> </a:t>
            </a:r>
            <a:r>
              <a:rPr spc="-10" dirty="0"/>
              <a:t>Effectiveness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21548"/>
            <a:ext cx="5388610" cy="3667760"/>
            <a:chOff x="400049" y="1721548"/>
            <a:chExt cx="5388610" cy="3667760"/>
          </a:xfrm>
        </p:grpSpPr>
        <p:sp>
          <p:nvSpPr>
            <p:cNvPr id="4" name="object 4"/>
            <p:cNvSpPr/>
            <p:nvPr/>
          </p:nvSpPr>
          <p:spPr>
            <a:xfrm>
              <a:off x="400049" y="1721548"/>
              <a:ext cx="5388610" cy="3667760"/>
            </a:xfrm>
            <a:custGeom>
              <a:avLst/>
              <a:gdLst/>
              <a:ahLst/>
              <a:cxnLst/>
              <a:rect l="l" t="t" r="r" b="b"/>
              <a:pathLst>
                <a:path w="5388610" h="366776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3667760">
                  <a:moveTo>
                    <a:pt x="5388101" y="3667315"/>
                  </a:moveTo>
                  <a:lnTo>
                    <a:pt x="5268846" y="3667315"/>
                  </a:lnTo>
                  <a:lnTo>
                    <a:pt x="5275627" y="3665966"/>
                  </a:lnTo>
                  <a:lnTo>
                    <a:pt x="5288650" y="3660571"/>
                  </a:lnTo>
                  <a:lnTo>
                    <a:pt x="5313600" y="3627993"/>
                  </a:lnTo>
                  <a:lnTo>
                    <a:pt x="5314949" y="362121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3667315"/>
                  </a:lnTo>
                  <a:close/>
                </a:path>
                <a:path w="5388610" h="3667760">
                  <a:moveTo>
                    <a:pt x="46102" y="3667315"/>
                  </a:moveTo>
                  <a:lnTo>
                    <a:pt x="0" y="3667315"/>
                  </a:lnTo>
                  <a:lnTo>
                    <a:pt x="0" y="3621214"/>
                  </a:lnTo>
                  <a:lnTo>
                    <a:pt x="1348" y="3627993"/>
                  </a:lnTo>
                  <a:lnTo>
                    <a:pt x="6742" y="3641016"/>
                  </a:lnTo>
                  <a:lnTo>
                    <a:pt x="10583" y="3646763"/>
                  </a:lnTo>
                  <a:lnTo>
                    <a:pt x="20550" y="3656731"/>
                  </a:lnTo>
                  <a:lnTo>
                    <a:pt x="26298" y="3660571"/>
                  </a:lnTo>
                  <a:lnTo>
                    <a:pt x="39321" y="3665966"/>
                  </a:lnTo>
                  <a:lnTo>
                    <a:pt x="46102" y="36673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21548"/>
              <a:ext cx="5314950" cy="3667760"/>
            </a:xfrm>
            <a:custGeom>
              <a:avLst/>
              <a:gdLst/>
              <a:ahLst/>
              <a:cxnLst/>
              <a:rect l="l" t="t" r="r" b="b"/>
              <a:pathLst>
                <a:path w="5314950" h="3667760">
                  <a:moveTo>
                    <a:pt x="5265290" y="3667315"/>
                  </a:moveTo>
                  <a:lnTo>
                    <a:pt x="49659" y="3667315"/>
                  </a:lnTo>
                  <a:lnTo>
                    <a:pt x="46203" y="3666974"/>
                  </a:lnTo>
                  <a:lnTo>
                    <a:pt x="10896" y="3646595"/>
                  </a:lnTo>
                  <a:lnTo>
                    <a:pt x="0" y="3617655"/>
                  </a:lnTo>
                  <a:lnTo>
                    <a:pt x="0" y="361416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617655"/>
                  </a:lnTo>
                  <a:lnTo>
                    <a:pt x="5296914" y="3654215"/>
                  </a:lnTo>
                  <a:lnTo>
                    <a:pt x="5268746" y="3666974"/>
                  </a:lnTo>
                  <a:lnTo>
                    <a:pt x="5265290" y="36673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2545365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286426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318315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3510914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3829811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472" y="4157566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89097" y="1658166"/>
            <a:ext cx="3339465" cy="266827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70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Key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Metrics:</a:t>
            </a:r>
            <a:endParaRPr sz="2350">
              <a:latin typeface="Times New Roman"/>
              <a:cs typeface="Times New Roman"/>
            </a:endParaRPr>
          </a:p>
          <a:p>
            <a:pPr marL="12700" marR="728345">
              <a:lnSpc>
                <a:spcPct val="108100"/>
              </a:lnSpc>
              <a:spcBef>
                <a:spcPts val="115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Relevance to user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intent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Accuracy of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Completeness of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Clarity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coherence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Efficiency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(token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usage)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Consistency across similar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inputs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8631" y="1721548"/>
            <a:ext cx="5211445" cy="3667760"/>
            <a:chOff x="5818631" y="1721548"/>
            <a:chExt cx="5211445" cy="3667760"/>
          </a:xfrm>
        </p:grpSpPr>
        <p:sp>
          <p:nvSpPr>
            <p:cNvPr id="14" name="object 14"/>
            <p:cNvSpPr/>
            <p:nvPr/>
          </p:nvSpPr>
          <p:spPr>
            <a:xfrm>
              <a:off x="5818631" y="1721548"/>
              <a:ext cx="120014" cy="3667760"/>
            </a:xfrm>
            <a:custGeom>
              <a:avLst/>
              <a:gdLst/>
              <a:ahLst/>
              <a:cxnLst/>
              <a:rect l="l" t="t" r="r" b="b"/>
              <a:pathLst>
                <a:path w="120014" h="3667760">
                  <a:moveTo>
                    <a:pt x="119635" y="3667315"/>
                  </a:moveTo>
                  <a:lnTo>
                    <a:pt x="0" y="3667315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3621213"/>
                  </a:lnTo>
                  <a:lnTo>
                    <a:pt x="94083" y="3656731"/>
                  </a:lnTo>
                  <a:lnTo>
                    <a:pt x="112854" y="3665966"/>
                  </a:lnTo>
                  <a:lnTo>
                    <a:pt x="119635" y="36673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164" y="1721548"/>
              <a:ext cx="5137785" cy="3667760"/>
            </a:xfrm>
            <a:custGeom>
              <a:avLst/>
              <a:gdLst/>
              <a:ahLst/>
              <a:cxnLst/>
              <a:rect l="l" t="t" r="r" b="b"/>
              <a:pathLst>
                <a:path w="5137784" h="3667760">
                  <a:moveTo>
                    <a:pt x="5137785" y="3667315"/>
                  </a:moveTo>
                  <a:lnTo>
                    <a:pt x="49659" y="3667315"/>
                  </a:lnTo>
                  <a:lnTo>
                    <a:pt x="46203" y="3666974"/>
                  </a:lnTo>
                  <a:lnTo>
                    <a:pt x="10896" y="3646595"/>
                  </a:lnTo>
                  <a:lnTo>
                    <a:pt x="0" y="361765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36673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2545365"/>
              <a:ext cx="70866" cy="7086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286426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3183159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3510914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3829811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683" y="4157566"/>
              <a:ext cx="70866" cy="708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99061" y="1658166"/>
            <a:ext cx="4104004" cy="266827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70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Evaluation</a:t>
            </a:r>
            <a:r>
              <a:rPr sz="2350" spc="-114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Methods: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117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Human evaluation with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rubrics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Automated comparison to gold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standards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A/B testing with user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feedback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Error rate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analysis</a:t>
            </a:r>
            <a:endParaRPr sz="1950">
              <a:latin typeface="Times New Roman"/>
              <a:cs typeface="Times New Roman"/>
            </a:endParaRPr>
          </a:p>
          <a:p>
            <a:pPr marL="12700" marR="424815">
              <a:lnSpc>
                <a:spcPts val="2580"/>
              </a:lnSpc>
              <a:spcBef>
                <a:spcPts val="35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</a:t>
            </a:r>
            <a:r>
              <a:rPr sz="195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efficiency</a:t>
            </a:r>
            <a:r>
              <a:rPr sz="195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measurement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Consistency testing across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variations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95" dirty="0"/>
              <a:t> </a:t>
            </a:r>
            <a:r>
              <a:rPr dirty="0"/>
              <a:t>Security</a:t>
            </a:r>
            <a:r>
              <a:rPr spc="95" dirty="0"/>
              <a:t> </a:t>
            </a:r>
            <a:r>
              <a:rPr spc="-10" dirty="0"/>
              <a:t>Considerations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17808"/>
            <a:ext cx="10629900" cy="2847340"/>
            <a:chOff x="400049" y="1517808"/>
            <a:chExt cx="10629900" cy="2847340"/>
          </a:xfrm>
        </p:grpSpPr>
        <p:sp>
          <p:nvSpPr>
            <p:cNvPr id="4" name="object 4"/>
            <p:cNvSpPr/>
            <p:nvPr/>
          </p:nvSpPr>
          <p:spPr>
            <a:xfrm>
              <a:off x="400049" y="1517808"/>
              <a:ext cx="10629900" cy="2847340"/>
            </a:xfrm>
            <a:custGeom>
              <a:avLst/>
              <a:gdLst/>
              <a:ahLst/>
              <a:cxnLst/>
              <a:rect l="l" t="t" r="r" b="b"/>
              <a:pathLst>
                <a:path w="10629900" h="284734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84734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847340">
                  <a:moveTo>
                    <a:pt x="10629899" y="2846927"/>
                  </a:moveTo>
                  <a:lnTo>
                    <a:pt x="0" y="2846927"/>
                  </a:lnTo>
                  <a:lnTo>
                    <a:pt x="0" y="2691098"/>
                  </a:lnTo>
                  <a:lnTo>
                    <a:pt x="1348" y="2697877"/>
                  </a:lnTo>
                  <a:lnTo>
                    <a:pt x="6742" y="2710900"/>
                  </a:lnTo>
                  <a:lnTo>
                    <a:pt x="39321" y="2735850"/>
                  </a:lnTo>
                  <a:lnTo>
                    <a:pt x="46101" y="2737198"/>
                  </a:lnTo>
                  <a:lnTo>
                    <a:pt x="10629899" y="2737198"/>
                  </a:lnTo>
                  <a:lnTo>
                    <a:pt x="10629899" y="2846927"/>
                  </a:lnTo>
                  <a:close/>
                </a:path>
                <a:path w="10629900" h="2847340">
                  <a:moveTo>
                    <a:pt x="10629899" y="2737198"/>
                  </a:moveTo>
                  <a:lnTo>
                    <a:pt x="10583797" y="2737198"/>
                  </a:lnTo>
                  <a:lnTo>
                    <a:pt x="10590576" y="2735850"/>
                  </a:lnTo>
                  <a:lnTo>
                    <a:pt x="10603599" y="2730455"/>
                  </a:lnTo>
                  <a:lnTo>
                    <a:pt x="10628550" y="2697877"/>
                  </a:lnTo>
                  <a:lnTo>
                    <a:pt x="10629899" y="2691098"/>
                  </a:lnTo>
                  <a:lnTo>
                    <a:pt x="10629899" y="273719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17808"/>
              <a:ext cx="10629900" cy="2737485"/>
            </a:xfrm>
            <a:custGeom>
              <a:avLst/>
              <a:gdLst/>
              <a:ahLst/>
              <a:cxnLst/>
              <a:rect l="l" t="t" r="r" b="b"/>
              <a:pathLst>
                <a:path w="10629900" h="2737485">
                  <a:moveTo>
                    <a:pt x="10580239" y="2737198"/>
                  </a:moveTo>
                  <a:lnTo>
                    <a:pt x="49659" y="2737198"/>
                  </a:lnTo>
                  <a:lnTo>
                    <a:pt x="46203" y="2736858"/>
                  </a:lnTo>
                  <a:lnTo>
                    <a:pt x="10896" y="2716479"/>
                  </a:lnTo>
                  <a:lnTo>
                    <a:pt x="0" y="2687539"/>
                  </a:lnTo>
                  <a:lnTo>
                    <a:pt x="0" y="268404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687539"/>
                  </a:lnTo>
                  <a:lnTo>
                    <a:pt x="10611863" y="2724099"/>
                  </a:lnTo>
                  <a:lnTo>
                    <a:pt x="10583695" y="2736858"/>
                  </a:lnTo>
                  <a:lnTo>
                    <a:pt x="10580239" y="273719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54" y="1827847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54" y="214674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54" y="2474499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54" y="279339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54" y="3112293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80518" y="1652155"/>
            <a:ext cx="8271509" cy="1628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Injection: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Malicious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inputs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designed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override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Jailbreaking:</a:t>
            </a:r>
            <a:r>
              <a:rPr sz="1950" b="1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Attempts</a:t>
            </a:r>
            <a:r>
              <a:rPr sz="19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bypass</a:t>
            </a:r>
            <a:r>
              <a:rPr sz="19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r>
              <a:rPr sz="19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safeguards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Data Leakage: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Unintended disclosure of sensitive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Stealing: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Extracting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clever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queries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Defensive</a:t>
            </a:r>
            <a:r>
              <a:rPr sz="195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Techniques: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Input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validation,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instruction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reinforcement,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output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filtering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050" y="4395215"/>
            <a:ext cx="10629900" cy="1206500"/>
            <a:chOff x="400050" y="4395215"/>
            <a:chExt cx="10629900" cy="1206500"/>
          </a:xfrm>
        </p:grpSpPr>
        <p:sp>
          <p:nvSpPr>
            <p:cNvPr id="13" name="object 13"/>
            <p:cNvSpPr/>
            <p:nvPr/>
          </p:nvSpPr>
          <p:spPr>
            <a:xfrm>
              <a:off x="400050" y="4395215"/>
              <a:ext cx="10629900" cy="83185"/>
            </a:xfrm>
            <a:custGeom>
              <a:avLst/>
              <a:gdLst/>
              <a:ahLst/>
              <a:cxnLst/>
              <a:rect l="l" t="t" r="r" b="b"/>
              <a:pathLst>
                <a:path w="10629900" h="83185">
                  <a:moveTo>
                    <a:pt x="0" y="83061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6956"/>
                  </a:lnTo>
                  <a:lnTo>
                    <a:pt x="46101" y="36956"/>
                  </a:lnTo>
                  <a:lnTo>
                    <a:pt x="39320" y="38305"/>
                  </a:lnTo>
                  <a:lnTo>
                    <a:pt x="6742" y="63255"/>
                  </a:lnTo>
                  <a:lnTo>
                    <a:pt x="1348" y="76278"/>
                  </a:lnTo>
                  <a:lnTo>
                    <a:pt x="0" y="83061"/>
                  </a:lnTo>
                  <a:close/>
                </a:path>
                <a:path w="10629900" h="83185">
                  <a:moveTo>
                    <a:pt x="10629899" y="83061"/>
                  </a:moveTo>
                  <a:lnTo>
                    <a:pt x="10609347" y="47540"/>
                  </a:lnTo>
                  <a:lnTo>
                    <a:pt x="10583797" y="36956"/>
                  </a:lnTo>
                  <a:lnTo>
                    <a:pt x="10629899" y="36956"/>
                  </a:lnTo>
                  <a:lnTo>
                    <a:pt x="10629899" y="830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050" y="4432172"/>
              <a:ext cx="10629900" cy="1169670"/>
            </a:xfrm>
            <a:custGeom>
              <a:avLst/>
              <a:gdLst/>
              <a:ahLst/>
              <a:cxnLst/>
              <a:rect l="l" t="t" r="r" b="b"/>
              <a:pathLst>
                <a:path w="10629900" h="1169670">
                  <a:moveTo>
                    <a:pt x="10629900" y="1169288"/>
                  </a:moveTo>
                  <a:lnTo>
                    <a:pt x="0" y="1169288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16928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506" y="4742211"/>
              <a:ext cx="10231755" cy="655955"/>
            </a:xfrm>
            <a:custGeom>
              <a:avLst/>
              <a:gdLst/>
              <a:ahLst/>
              <a:cxnLst/>
              <a:rect l="l" t="t" r="r" b="b"/>
              <a:pathLst>
                <a:path w="10231755" h="655954">
                  <a:moveTo>
                    <a:pt x="0" y="655510"/>
                  </a:moveTo>
                  <a:lnTo>
                    <a:pt x="10231279" y="655510"/>
                  </a:lnTo>
                  <a:lnTo>
                    <a:pt x="10231279" y="0"/>
                  </a:lnTo>
                  <a:lnTo>
                    <a:pt x="0" y="0"/>
                  </a:lnTo>
                  <a:lnTo>
                    <a:pt x="0" y="655510"/>
                  </a:lnTo>
                  <a:close/>
                </a:path>
              </a:pathLst>
            </a:custGeom>
            <a:solidFill>
              <a:srgbClr val="E74B3C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215" y="4742211"/>
              <a:ext cx="44450" cy="655955"/>
            </a:xfrm>
            <a:custGeom>
              <a:avLst/>
              <a:gdLst/>
              <a:ahLst/>
              <a:cxnLst/>
              <a:rect l="l" t="t" r="r" b="b"/>
              <a:pathLst>
                <a:path w="44450" h="655954">
                  <a:moveTo>
                    <a:pt x="44291" y="655510"/>
                  </a:moveTo>
                  <a:lnTo>
                    <a:pt x="0" y="655510"/>
                  </a:lnTo>
                  <a:lnTo>
                    <a:pt x="0" y="0"/>
                  </a:lnTo>
                  <a:lnTo>
                    <a:pt x="44291" y="0"/>
                  </a:lnTo>
                  <a:lnTo>
                    <a:pt x="44291" y="655510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1506" y="4959825"/>
            <a:ext cx="1023175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Warning:</a:t>
            </a:r>
            <a:r>
              <a:rPr sz="1050" b="1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Always</a:t>
            </a:r>
            <a:r>
              <a:rPr sz="105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validate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inputs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r>
              <a:rPr sz="10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Times New Roman"/>
                <a:cs typeface="Times New Roman"/>
              </a:rPr>
              <a:t>deploying</a:t>
            </a:r>
            <a:r>
              <a:rPr sz="105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0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production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environments.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Implement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monitoring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0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unusual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patterns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05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r>
              <a:rPr sz="10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Times New Roman"/>
                <a:cs typeface="Times New Roman"/>
              </a:rPr>
              <a:t>characteristics.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247237"/>
            <a:ext cx="640905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Advanced</a:t>
            </a:r>
            <a:r>
              <a:rPr spc="80" dirty="0"/>
              <a:t> </a:t>
            </a:r>
            <a:r>
              <a:rPr dirty="0"/>
              <a:t>Prompt</a:t>
            </a:r>
            <a:r>
              <a:rPr spc="85" dirty="0"/>
              <a:t> </a:t>
            </a:r>
            <a:r>
              <a:rPr dirty="0"/>
              <a:t>Engineering</a:t>
            </a:r>
            <a:r>
              <a:rPr spc="2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68597"/>
            <a:ext cx="3580765" cy="5173345"/>
            <a:chOff x="400049" y="968597"/>
            <a:chExt cx="3580765" cy="5173345"/>
          </a:xfrm>
        </p:grpSpPr>
        <p:sp>
          <p:nvSpPr>
            <p:cNvPr id="4" name="object 4"/>
            <p:cNvSpPr/>
            <p:nvPr/>
          </p:nvSpPr>
          <p:spPr>
            <a:xfrm>
              <a:off x="400049" y="968597"/>
              <a:ext cx="3580765" cy="5173345"/>
            </a:xfrm>
            <a:custGeom>
              <a:avLst/>
              <a:gdLst/>
              <a:ahLst/>
              <a:cxnLst/>
              <a:rect l="l" t="t" r="r" b="b"/>
              <a:pathLst>
                <a:path w="3580765" h="517334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80765" h="5173345">
                  <a:moveTo>
                    <a:pt x="3580637" y="5173217"/>
                  </a:moveTo>
                  <a:lnTo>
                    <a:pt x="3461762" y="5173217"/>
                  </a:lnTo>
                  <a:lnTo>
                    <a:pt x="3468544" y="5171868"/>
                  </a:lnTo>
                  <a:lnTo>
                    <a:pt x="3481567" y="5166473"/>
                  </a:lnTo>
                  <a:lnTo>
                    <a:pt x="3506517" y="5133895"/>
                  </a:lnTo>
                  <a:lnTo>
                    <a:pt x="3507866" y="5127116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80637" y="0"/>
                  </a:lnTo>
                  <a:lnTo>
                    <a:pt x="3580637" y="5173217"/>
                  </a:lnTo>
                  <a:close/>
                </a:path>
                <a:path w="3580765" h="5173345">
                  <a:moveTo>
                    <a:pt x="46104" y="5173218"/>
                  </a:moveTo>
                  <a:lnTo>
                    <a:pt x="0" y="5173218"/>
                  </a:lnTo>
                  <a:lnTo>
                    <a:pt x="0" y="5127116"/>
                  </a:lnTo>
                  <a:lnTo>
                    <a:pt x="1348" y="5133895"/>
                  </a:lnTo>
                  <a:lnTo>
                    <a:pt x="6742" y="5146918"/>
                  </a:lnTo>
                  <a:lnTo>
                    <a:pt x="10583" y="5152666"/>
                  </a:lnTo>
                  <a:lnTo>
                    <a:pt x="20550" y="5162633"/>
                  </a:lnTo>
                  <a:lnTo>
                    <a:pt x="26298" y="5166473"/>
                  </a:lnTo>
                  <a:lnTo>
                    <a:pt x="39321" y="5171868"/>
                  </a:lnTo>
                  <a:lnTo>
                    <a:pt x="46104" y="517321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68597"/>
              <a:ext cx="3508375" cy="5173345"/>
            </a:xfrm>
            <a:custGeom>
              <a:avLst/>
              <a:gdLst/>
              <a:ahLst/>
              <a:cxnLst/>
              <a:rect l="l" t="t" r="r" b="b"/>
              <a:pathLst>
                <a:path w="3508375" h="5173345">
                  <a:moveTo>
                    <a:pt x="3458207" y="5173217"/>
                  </a:moveTo>
                  <a:lnTo>
                    <a:pt x="49659" y="5173217"/>
                  </a:lnTo>
                  <a:lnTo>
                    <a:pt x="46203" y="5172876"/>
                  </a:lnTo>
                  <a:lnTo>
                    <a:pt x="10896" y="5152498"/>
                  </a:lnTo>
                  <a:lnTo>
                    <a:pt x="0" y="5123558"/>
                  </a:lnTo>
                  <a:lnTo>
                    <a:pt x="0" y="512006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5123558"/>
                  </a:lnTo>
                  <a:lnTo>
                    <a:pt x="3489831" y="5160118"/>
                  </a:lnTo>
                  <a:lnTo>
                    <a:pt x="3461663" y="5172876"/>
                  </a:lnTo>
                  <a:lnTo>
                    <a:pt x="3458207" y="517321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9810" y="1110119"/>
            <a:ext cx="3028315" cy="455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Constitutional</a:t>
            </a:r>
            <a:r>
              <a:rPr sz="2350" spc="-13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2B3D4F"/>
                </a:solidFill>
                <a:latin typeface="Times New Roman"/>
                <a:cs typeface="Times New Roman"/>
              </a:rPr>
              <a:t>AI</a:t>
            </a:r>
            <a:endParaRPr sz="2350">
              <a:latin typeface="Times New Roman"/>
              <a:cs typeface="Times New Roman"/>
            </a:endParaRPr>
          </a:p>
          <a:p>
            <a:pPr marL="84455" marR="76835" algn="ctr">
              <a:lnSpc>
                <a:spcPct val="1103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Embeds ethical guidelines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endParaRPr sz="1950">
              <a:latin typeface="Times New Roman"/>
              <a:cs typeface="Times New Roman"/>
            </a:endParaRPr>
          </a:p>
          <a:p>
            <a:pPr marL="222250" marR="214629" algn="ctr">
              <a:lnSpc>
                <a:spcPct val="107300"/>
              </a:lnSpc>
              <a:spcBef>
                <a:spcPts val="139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Use: Content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moderation,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ethical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reasoning</a:t>
            </a:r>
            <a:endParaRPr sz="1950">
              <a:latin typeface="Times New Roman"/>
              <a:cs typeface="Times New Roman"/>
            </a:endParaRPr>
          </a:p>
          <a:p>
            <a:pPr marL="410845" marR="403225" algn="ctr">
              <a:lnSpc>
                <a:spcPts val="2790"/>
              </a:lnSpc>
              <a:spcBef>
                <a:spcPts val="163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Automatic</a:t>
            </a:r>
            <a:r>
              <a:rPr sz="2350" spc="-10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Engineer</a:t>
            </a:r>
            <a:r>
              <a:rPr sz="2350" spc="-10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2B3D4F"/>
                </a:solidFill>
                <a:latin typeface="Times New Roman"/>
                <a:cs typeface="Times New Roman"/>
              </a:rPr>
              <a:t>(APE)</a:t>
            </a:r>
            <a:endParaRPr sz="23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300"/>
              </a:lnSpc>
              <a:spcBef>
                <a:spcPts val="115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Algorithmically generates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tests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endParaRPr sz="1950">
              <a:latin typeface="Times New Roman"/>
              <a:cs typeface="Times New Roman"/>
            </a:endParaRPr>
          </a:p>
          <a:p>
            <a:pPr marL="232410" marR="224790" algn="ctr">
              <a:lnSpc>
                <a:spcPct val="110300"/>
              </a:lnSpc>
              <a:spcBef>
                <a:spcPts val="132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Use: Discovering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optimal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i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950" i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scale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1167" y="968597"/>
            <a:ext cx="3655060" cy="5173345"/>
            <a:chOff x="4011167" y="968597"/>
            <a:chExt cx="3655060" cy="5173345"/>
          </a:xfrm>
        </p:grpSpPr>
        <p:sp>
          <p:nvSpPr>
            <p:cNvPr id="8" name="object 8"/>
            <p:cNvSpPr/>
            <p:nvPr/>
          </p:nvSpPr>
          <p:spPr>
            <a:xfrm>
              <a:off x="4011167" y="968597"/>
              <a:ext cx="3655060" cy="5173345"/>
            </a:xfrm>
            <a:custGeom>
              <a:avLst/>
              <a:gdLst/>
              <a:ahLst/>
              <a:cxnLst/>
              <a:rect l="l" t="t" r="r" b="b"/>
              <a:pathLst>
                <a:path w="3655059" h="5173345">
                  <a:moveTo>
                    <a:pt x="120018" y="5173217"/>
                  </a:moveTo>
                  <a:lnTo>
                    <a:pt x="0" y="5173217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5" y="1348"/>
                  </a:lnTo>
                  <a:lnTo>
                    <a:pt x="100211" y="6742"/>
                  </a:lnTo>
                  <a:lnTo>
                    <a:pt x="75262" y="39321"/>
                  </a:lnTo>
                  <a:lnTo>
                    <a:pt x="73913" y="46101"/>
                  </a:lnTo>
                  <a:lnTo>
                    <a:pt x="73913" y="5127116"/>
                  </a:lnTo>
                  <a:lnTo>
                    <a:pt x="94464" y="5162633"/>
                  </a:lnTo>
                  <a:lnTo>
                    <a:pt x="113235" y="5171868"/>
                  </a:lnTo>
                  <a:lnTo>
                    <a:pt x="120018" y="5173217"/>
                  </a:lnTo>
                  <a:close/>
                </a:path>
                <a:path w="3655059" h="5173345">
                  <a:moveTo>
                    <a:pt x="3654551" y="5173217"/>
                  </a:moveTo>
                  <a:lnTo>
                    <a:pt x="3535676" y="5173217"/>
                  </a:lnTo>
                  <a:lnTo>
                    <a:pt x="3542458" y="5171868"/>
                  </a:lnTo>
                  <a:lnTo>
                    <a:pt x="3555481" y="5166473"/>
                  </a:lnTo>
                  <a:lnTo>
                    <a:pt x="3580430" y="5133895"/>
                  </a:lnTo>
                  <a:lnTo>
                    <a:pt x="3581780" y="5127116"/>
                  </a:lnTo>
                  <a:lnTo>
                    <a:pt x="3581780" y="46101"/>
                  </a:lnTo>
                  <a:lnTo>
                    <a:pt x="3561229" y="10583"/>
                  </a:lnTo>
                  <a:lnTo>
                    <a:pt x="3535679" y="0"/>
                  </a:lnTo>
                  <a:lnTo>
                    <a:pt x="3654551" y="0"/>
                  </a:lnTo>
                  <a:lnTo>
                    <a:pt x="3654551" y="517321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081" y="968597"/>
              <a:ext cx="3508375" cy="5173345"/>
            </a:xfrm>
            <a:custGeom>
              <a:avLst/>
              <a:gdLst/>
              <a:ahLst/>
              <a:cxnLst/>
              <a:rect l="l" t="t" r="r" b="b"/>
              <a:pathLst>
                <a:path w="3508375" h="5173345">
                  <a:moveTo>
                    <a:pt x="3458207" y="5173217"/>
                  </a:moveTo>
                  <a:lnTo>
                    <a:pt x="49659" y="5173217"/>
                  </a:lnTo>
                  <a:lnTo>
                    <a:pt x="46203" y="5172876"/>
                  </a:lnTo>
                  <a:lnTo>
                    <a:pt x="10895" y="5152498"/>
                  </a:lnTo>
                  <a:lnTo>
                    <a:pt x="0" y="5123558"/>
                  </a:lnTo>
                  <a:lnTo>
                    <a:pt x="0" y="512006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5123558"/>
                  </a:lnTo>
                  <a:lnTo>
                    <a:pt x="3489831" y="5160118"/>
                  </a:lnTo>
                  <a:lnTo>
                    <a:pt x="3461663" y="5172876"/>
                  </a:lnTo>
                  <a:lnTo>
                    <a:pt x="3458207" y="517321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80965" y="1110119"/>
            <a:ext cx="3116580" cy="45542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42265" marR="334645" algn="ctr">
              <a:lnSpc>
                <a:spcPts val="2790"/>
              </a:lnSpc>
              <a:spcBef>
                <a:spcPts val="21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ReAct</a:t>
            </a:r>
            <a:r>
              <a:rPr sz="2350" spc="-8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(Reasoning</a:t>
            </a:r>
            <a:r>
              <a:rPr sz="2350" spc="-8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50" dirty="0">
                <a:solidFill>
                  <a:srgbClr val="2B3D4F"/>
                </a:solidFill>
                <a:latin typeface="Times New Roman"/>
                <a:cs typeface="Times New Roman"/>
              </a:rPr>
              <a:t>+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Acting)</a:t>
            </a:r>
            <a:endParaRPr sz="2350">
              <a:latin typeface="Times New Roman"/>
              <a:cs typeface="Times New Roman"/>
            </a:endParaRPr>
          </a:p>
          <a:p>
            <a:pPr marL="24765" marR="17145" algn="ctr">
              <a:lnSpc>
                <a:spcPct val="107300"/>
              </a:lnSpc>
              <a:spcBef>
                <a:spcPts val="129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Combines reasoning with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tool-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actions</a:t>
            </a:r>
            <a:endParaRPr sz="19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300"/>
              </a:lnSpc>
              <a:spcBef>
                <a:spcPts val="132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Use:</a:t>
            </a:r>
            <a:r>
              <a:rPr sz="1950" i="1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Complex</a:t>
            </a:r>
            <a:r>
              <a:rPr sz="1950" i="1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problem-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solving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with external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tools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Tree</a:t>
            </a:r>
            <a:r>
              <a:rPr sz="2350" spc="-8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of</a:t>
            </a:r>
            <a:r>
              <a:rPr sz="2350" spc="-114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Thoughts</a:t>
            </a:r>
            <a:endParaRPr sz="2350">
              <a:latin typeface="Times New Roman"/>
              <a:cs typeface="Times New Roman"/>
            </a:endParaRPr>
          </a:p>
          <a:p>
            <a:pPr marL="159385" marR="151765" algn="ctr">
              <a:lnSpc>
                <a:spcPct val="1103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Explores multiple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reasoning branches</a:t>
            </a:r>
            <a:endParaRPr sz="1950">
              <a:latin typeface="Times New Roman"/>
              <a:cs typeface="Times New Roman"/>
            </a:endParaRPr>
          </a:p>
          <a:p>
            <a:pPr marL="365760" marR="358775" algn="ctr">
              <a:lnSpc>
                <a:spcPct val="110300"/>
              </a:lnSpc>
              <a:spcBef>
                <a:spcPts val="132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Use: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Complex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decision-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making,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planning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6200" y="968596"/>
            <a:ext cx="3333750" cy="5173345"/>
            <a:chOff x="7696200" y="968596"/>
            <a:chExt cx="3333750" cy="5173345"/>
          </a:xfrm>
        </p:grpSpPr>
        <p:sp>
          <p:nvSpPr>
            <p:cNvPr id="12" name="object 12"/>
            <p:cNvSpPr/>
            <p:nvPr/>
          </p:nvSpPr>
          <p:spPr>
            <a:xfrm>
              <a:off x="7696200" y="968597"/>
              <a:ext cx="120014" cy="5173345"/>
            </a:xfrm>
            <a:custGeom>
              <a:avLst/>
              <a:gdLst/>
              <a:ahLst/>
              <a:cxnLst/>
              <a:rect l="l" t="t" r="r" b="b"/>
              <a:pathLst>
                <a:path w="120015" h="5173345">
                  <a:moveTo>
                    <a:pt x="120017" y="5173217"/>
                  </a:moveTo>
                  <a:lnTo>
                    <a:pt x="0" y="5173217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4" y="1348"/>
                  </a:lnTo>
                  <a:lnTo>
                    <a:pt x="100211" y="6742"/>
                  </a:lnTo>
                  <a:lnTo>
                    <a:pt x="75261" y="39321"/>
                  </a:lnTo>
                  <a:lnTo>
                    <a:pt x="73913" y="46101"/>
                  </a:lnTo>
                  <a:lnTo>
                    <a:pt x="73913" y="5127116"/>
                  </a:lnTo>
                  <a:lnTo>
                    <a:pt x="94464" y="5162633"/>
                  </a:lnTo>
                  <a:lnTo>
                    <a:pt x="113234" y="5171868"/>
                  </a:lnTo>
                  <a:lnTo>
                    <a:pt x="120017" y="517321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70113" y="968596"/>
              <a:ext cx="3260090" cy="5173345"/>
            </a:xfrm>
            <a:custGeom>
              <a:avLst/>
              <a:gdLst/>
              <a:ahLst/>
              <a:cxnLst/>
              <a:rect l="l" t="t" r="r" b="b"/>
              <a:pathLst>
                <a:path w="3260090" h="5173345">
                  <a:moveTo>
                    <a:pt x="3259836" y="5173218"/>
                  </a:moveTo>
                  <a:lnTo>
                    <a:pt x="49660" y="5173218"/>
                  </a:lnTo>
                  <a:lnTo>
                    <a:pt x="13098" y="5155182"/>
                  </a:lnTo>
                  <a:lnTo>
                    <a:pt x="0" y="512355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517321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6448" y="1110119"/>
            <a:ext cx="3001645" cy="2011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Multimodal</a:t>
            </a:r>
            <a:r>
              <a:rPr sz="2350" spc="-12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Prompting</a:t>
            </a:r>
            <a:endParaRPr sz="2350">
              <a:latin typeface="Times New Roman"/>
              <a:cs typeface="Times New Roman"/>
            </a:endParaRPr>
          </a:p>
          <a:p>
            <a:pPr marL="12065" marR="5080" algn="ctr">
              <a:lnSpc>
                <a:spcPct val="1103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Combines text with images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modalities</a:t>
            </a:r>
            <a:endParaRPr sz="1950">
              <a:latin typeface="Times New Roman"/>
              <a:cs typeface="Times New Roman"/>
            </a:endParaRPr>
          </a:p>
          <a:p>
            <a:pPr marL="19050" marR="11430" algn="ctr">
              <a:lnSpc>
                <a:spcPct val="107300"/>
              </a:lnSpc>
              <a:spcBef>
                <a:spcPts val="1395"/>
              </a:spcBef>
            </a:pP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Use:</a:t>
            </a:r>
            <a:r>
              <a:rPr sz="1950" i="1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Visual</a:t>
            </a:r>
            <a:r>
              <a:rPr sz="1950" i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333333"/>
                </a:solidFill>
                <a:latin typeface="Times New Roman"/>
                <a:cs typeface="Times New Roman"/>
              </a:rPr>
              <a:t>reasoning,</a:t>
            </a:r>
            <a:r>
              <a:rPr sz="1950" i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design tasks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4087"/>
            <a:ext cx="641159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Case</a:t>
            </a:r>
            <a:r>
              <a:rPr spc="90" dirty="0"/>
              <a:t> </a:t>
            </a:r>
            <a:r>
              <a:rPr dirty="0"/>
              <a:t>Study:</a:t>
            </a:r>
            <a:r>
              <a:rPr spc="95" dirty="0"/>
              <a:t> </a:t>
            </a:r>
            <a:r>
              <a:rPr dirty="0"/>
              <a:t>Customer</a:t>
            </a:r>
            <a:r>
              <a:rPr spc="90" dirty="0"/>
              <a:t> </a:t>
            </a:r>
            <a:r>
              <a:rPr dirty="0"/>
              <a:t>Service</a:t>
            </a:r>
            <a:r>
              <a:rPr spc="-85" dirty="0"/>
              <a:t> </a:t>
            </a:r>
            <a:r>
              <a:rPr spc="-10" dirty="0"/>
              <a:t>Automation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1899285"/>
            <a:chOff x="400049" y="853439"/>
            <a:chExt cx="10629900" cy="1899285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1899285"/>
            </a:xfrm>
            <a:custGeom>
              <a:avLst/>
              <a:gdLst/>
              <a:ahLst/>
              <a:cxnLst/>
              <a:rect l="l" t="t" r="r" b="b"/>
              <a:pathLst>
                <a:path w="10629900" h="18992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189928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1899285">
                  <a:moveTo>
                    <a:pt x="10629899" y="1898903"/>
                  </a:moveTo>
                  <a:lnTo>
                    <a:pt x="0" y="1898903"/>
                  </a:lnTo>
                  <a:lnTo>
                    <a:pt x="0" y="1743265"/>
                  </a:lnTo>
                  <a:lnTo>
                    <a:pt x="1348" y="1750044"/>
                  </a:lnTo>
                  <a:lnTo>
                    <a:pt x="6742" y="1763067"/>
                  </a:lnTo>
                  <a:lnTo>
                    <a:pt x="39321" y="1788017"/>
                  </a:lnTo>
                  <a:lnTo>
                    <a:pt x="46101" y="1789366"/>
                  </a:lnTo>
                  <a:lnTo>
                    <a:pt x="10629899" y="1789366"/>
                  </a:lnTo>
                  <a:lnTo>
                    <a:pt x="10629899" y="1898903"/>
                  </a:lnTo>
                  <a:close/>
                </a:path>
                <a:path w="10629900" h="1899285">
                  <a:moveTo>
                    <a:pt x="10629899" y="1789366"/>
                  </a:moveTo>
                  <a:lnTo>
                    <a:pt x="10583797" y="1789366"/>
                  </a:lnTo>
                  <a:lnTo>
                    <a:pt x="10590576" y="1788017"/>
                  </a:lnTo>
                  <a:lnTo>
                    <a:pt x="10603599" y="1782623"/>
                  </a:lnTo>
                  <a:lnTo>
                    <a:pt x="10628550" y="1750044"/>
                  </a:lnTo>
                  <a:lnTo>
                    <a:pt x="10629899" y="1743265"/>
                  </a:lnTo>
                  <a:lnTo>
                    <a:pt x="10629899" y="178936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1789430"/>
            </a:xfrm>
            <a:custGeom>
              <a:avLst/>
              <a:gdLst/>
              <a:ahLst/>
              <a:cxnLst/>
              <a:rect l="l" t="t" r="r" b="b"/>
              <a:pathLst>
                <a:path w="10629900" h="1789430">
                  <a:moveTo>
                    <a:pt x="10580239" y="1789366"/>
                  </a:moveTo>
                  <a:lnTo>
                    <a:pt x="49659" y="1789366"/>
                  </a:lnTo>
                  <a:lnTo>
                    <a:pt x="46203" y="1789025"/>
                  </a:lnTo>
                  <a:lnTo>
                    <a:pt x="10896" y="1768646"/>
                  </a:lnTo>
                  <a:lnTo>
                    <a:pt x="0" y="1739706"/>
                  </a:lnTo>
                  <a:lnTo>
                    <a:pt x="0" y="173621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39706"/>
                  </a:lnTo>
                  <a:lnTo>
                    <a:pt x="10611863" y="1776266"/>
                  </a:lnTo>
                  <a:lnTo>
                    <a:pt x="10583695" y="1789025"/>
                  </a:lnTo>
                  <a:lnTo>
                    <a:pt x="10580239" y="1789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0850" y="994962"/>
            <a:ext cx="9868535" cy="1196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Problem:</a:t>
            </a:r>
            <a:endParaRPr sz="23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7300"/>
              </a:lnSpc>
              <a:spcBef>
                <a:spcPts val="1385"/>
              </a:spcBef>
            </a:pP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retail company needed to automate responses to common customer inquiries</a:t>
            </a:r>
            <a:r>
              <a:rPr sz="1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while maintaining </a:t>
            </a:r>
            <a:r>
              <a:rPr sz="1950" spc="-5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friendly,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helpful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tone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accurate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49" y="2782823"/>
            <a:ext cx="10629900" cy="3474720"/>
            <a:chOff x="400049" y="2782823"/>
            <a:chExt cx="10629900" cy="3474720"/>
          </a:xfrm>
        </p:grpSpPr>
        <p:sp>
          <p:nvSpPr>
            <p:cNvPr id="8" name="object 8"/>
            <p:cNvSpPr/>
            <p:nvPr/>
          </p:nvSpPr>
          <p:spPr>
            <a:xfrm>
              <a:off x="400049" y="2782823"/>
              <a:ext cx="10629900" cy="1926589"/>
            </a:xfrm>
            <a:custGeom>
              <a:avLst/>
              <a:gdLst/>
              <a:ahLst/>
              <a:cxnLst/>
              <a:rect l="l" t="t" r="r" b="b"/>
              <a:pathLst>
                <a:path w="10629900" h="1926589">
                  <a:moveTo>
                    <a:pt x="0" y="83251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7147"/>
                  </a:lnTo>
                  <a:lnTo>
                    <a:pt x="46101" y="37147"/>
                  </a:lnTo>
                  <a:lnTo>
                    <a:pt x="39321" y="38496"/>
                  </a:lnTo>
                  <a:lnTo>
                    <a:pt x="6742" y="63445"/>
                  </a:lnTo>
                  <a:lnTo>
                    <a:pt x="1348" y="76468"/>
                  </a:lnTo>
                  <a:lnTo>
                    <a:pt x="0" y="83251"/>
                  </a:lnTo>
                  <a:close/>
                </a:path>
                <a:path w="10629900" h="1926589">
                  <a:moveTo>
                    <a:pt x="10629899" y="83251"/>
                  </a:moveTo>
                  <a:lnTo>
                    <a:pt x="10609347" y="47730"/>
                  </a:lnTo>
                  <a:lnTo>
                    <a:pt x="10583797" y="37147"/>
                  </a:lnTo>
                  <a:lnTo>
                    <a:pt x="10629899" y="37147"/>
                  </a:lnTo>
                  <a:lnTo>
                    <a:pt x="10629899" y="83251"/>
                  </a:lnTo>
                  <a:close/>
                </a:path>
                <a:path w="10629900" h="1926589">
                  <a:moveTo>
                    <a:pt x="10629899" y="1926335"/>
                  </a:moveTo>
                  <a:lnTo>
                    <a:pt x="0" y="1926335"/>
                  </a:lnTo>
                  <a:lnTo>
                    <a:pt x="0" y="1771554"/>
                  </a:lnTo>
                  <a:lnTo>
                    <a:pt x="1348" y="1778333"/>
                  </a:lnTo>
                  <a:lnTo>
                    <a:pt x="6742" y="1791356"/>
                  </a:lnTo>
                  <a:lnTo>
                    <a:pt x="39321" y="1816306"/>
                  </a:lnTo>
                  <a:lnTo>
                    <a:pt x="46101" y="1817655"/>
                  </a:lnTo>
                  <a:lnTo>
                    <a:pt x="10629899" y="1817655"/>
                  </a:lnTo>
                  <a:lnTo>
                    <a:pt x="10629899" y="1926335"/>
                  </a:lnTo>
                  <a:close/>
                </a:path>
                <a:path w="10629900" h="1926589">
                  <a:moveTo>
                    <a:pt x="10629899" y="1817655"/>
                  </a:moveTo>
                  <a:lnTo>
                    <a:pt x="10583797" y="1817655"/>
                  </a:lnTo>
                  <a:lnTo>
                    <a:pt x="10590576" y="1816306"/>
                  </a:lnTo>
                  <a:lnTo>
                    <a:pt x="10603599" y="1810911"/>
                  </a:lnTo>
                  <a:lnTo>
                    <a:pt x="10628550" y="1778333"/>
                  </a:lnTo>
                  <a:lnTo>
                    <a:pt x="10629899" y="1771554"/>
                  </a:lnTo>
                  <a:lnTo>
                    <a:pt x="10629899" y="181765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2819971"/>
              <a:ext cx="10629900" cy="1780539"/>
            </a:xfrm>
            <a:custGeom>
              <a:avLst/>
              <a:gdLst/>
              <a:ahLst/>
              <a:cxnLst/>
              <a:rect l="l" t="t" r="r" b="b"/>
              <a:pathLst>
                <a:path w="10629900" h="1780539">
                  <a:moveTo>
                    <a:pt x="10580239" y="1780507"/>
                  </a:moveTo>
                  <a:lnTo>
                    <a:pt x="49659" y="1780507"/>
                  </a:lnTo>
                  <a:lnTo>
                    <a:pt x="46203" y="1780167"/>
                  </a:lnTo>
                  <a:lnTo>
                    <a:pt x="10896" y="1759788"/>
                  </a:lnTo>
                  <a:lnTo>
                    <a:pt x="0" y="1730848"/>
                  </a:lnTo>
                  <a:lnTo>
                    <a:pt x="0" y="1727358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30848"/>
                  </a:lnTo>
                  <a:lnTo>
                    <a:pt x="10611863" y="1767408"/>
                  </a:lnTo>
                  <a:lnTo>
                    <a:pt x="10583695" y="1780167"/>
                  </a:lnTo>
                  <a:lnTo>
                    <a:pt x="10580239" y="178050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3856" y="3484346"/>
              <a:ext cx="62230" cy="824230"/>
            </a:xfrm>
            <a:custGeom>
              <a:avLst/>
              <a:gdLst/>
              <a:ahLst/>
              <a:cxnLst/>
              <a:rect l="l" t="t" r="r" b="b"/>
              <a:pathLst>
                <a:path w="62229" h="824229">
                  <a:moveTo>
                    <a:pt x="62014" y="792810"/>
                  </a:moveTo>
                  <a:lnTo>
                    <a:pt x="35115" y="761809"/>
                  </a:lnTo>
                  <a:lnTo>
                    <a:pt x="26898" y="761809"/>
                  </a:lnTo>
                  <a:lnTo>
                    <a:pt x="0" y="788695"/>
                  </a:lnTo>
                  <a:lnTo>
                    <a:pt x="0" y="796925"/>
                  </a:lnTo>
                  <a:lnTo>
                    <a:pt x="26898" y="823810"/>
                  </a:lnTo>
                  <a:lnTo>
                    <a:pt x="35115" y="823810"/>
                  </a:lnTo>
                  <a:lnTo>
                    <a:pt x="62014" y="792810"/>
                  </a:lnTo>
                  <a:close/>
                </a:path>
                <a:path w="62229" h="824229">
                  <a:moveTo>
                    <a:pt x="62014" y="544779"/>
                  </a:moveTo>
                  <a:lnTo>
                    <a:pt x="35115" y="513778"/>
                  </a:lnTo>
                  <a:lnTo>
                    <a:pt x="26898" y="513778"/>
                  </a:lnTo>
                  <a:lnTo>
                    <a:pt x="0" y="540664"/>
                  </a:lnTo>
                  <a:lnTo>
                    <a:pt x="0" y="548894"/>
                  </a:lnTo>
                  <a:lnTo>
                    <a:pt x="26898" y="575779"/>
                  </a:lnTo>
                  <a:lnTo>
                    <a:pt x="35115" y="575779"/>
                  </a:lnTo>
                  <a:lnTo>
                    <a:pt x="62014" y="544779"/>
                  </a:lnTo>
                  <a:close/>
                </a:path>
                <a:path w="62229" h="824229">
                  <a:moveTo>
                    <a:pt x="62014" y="287896"/>
                  </a:moveTo>
                  <a:lnTo>
                    <a:pt x="35115" y="256882"/>
                  </a:lnTo>
                  <a:lnTo>
                    <a:pt x="26898" y="256882"/>
                  </a:lnTo>
                  <a:lnTo>
                    <a:pt x="0" y="283781"/>
                  </a:lnTo>
                  <a:lnTo>
                    <a:pt x="0" y="291998"/>
                  </a:lnTo>
                  <a:lnTo>
                    <a:pt x="26898" y="318897"/>
                  </a:lnTo>
                  <a:lnTo>
                    <a:pt x="35115" y="318897"/>
                  </a:lnTo>
                  <a:lnTo>
                    <a:pt x="62014" y="287896"/>
                  </a:lnTo>
                  <a:close/>
                </a:path>
                <a:path w="62229" h="824229">
                  <a:moveTo>
                    <a:pt x="62014" y="31000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85"/>
                  </a:lnTo>
                  <a:lnTo>
                    <a:pt x="0" y="35115"/>
                  </a:lnTo>
                  <a:lnTo>
                    <a:pt x="26898" y="62001"/>
                  </a:lnTo>
                  <a:lnTo>
                    <a:pt x="35115" y="62001"/>
                  </a:lnTo>
                  <a:lnTo>
                    <a:pt x="62014" y="310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049" y="4739639"/>
              <a:ext cx="10629900" cy="84455"/>
            </a:xfrm>
            <a:custGeom>
              <a:avLst/>
              <a:gdLst/>
              <a:ahLst/>
              <a:cxnLst/>
              <a:rect l="l" t="t" r="r" b="b"/>
              <a:pathLst>
                <a:path w="10629900" h="84454">
                  <a:moveTo>
                    <a:pt x="0" y="84108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8004"/>
                  </a:lnTo>
                  <a:lnTo>
                    <a:pt x="46101" y="38004"/>
                  </a:lnTo>
                  <a:lnTo>
                    <a:pt x="39321" y="39353"/>
                  </a:lnTo>
                  <a:lnTo>
                    <a:pt x="6742" y="64302"/>
                  </a:lnTo>
                  <a:lnTo>
                    <a:pt x="1348" y="77325"/>
                  </a:lnTo>
                  <a:lnTo>
                    <a:pt x="0" y="84108"/>
                  </a:lnTo>
                  <a:close/>
                </a:path>
                <a:path w="10629900" h="84454">
                  <a:moveTo>
                    <a:pt x="10629899" y="84108"/>
                  </a:moveTo>
                  <a:lnTo>
                    <a:pt x="10609347" y="48587"/>
                  </a:lnTo>
                  <a:lnTo>
                    <a:pt x="10583797" y="38004"/>
                  </a:lnTo>
                  <a:lnTo>
                    <a:pt x="10629899" y="38004"/>
                  </a:lnTo>
                  <a:lnTo>
                    <a:pt x="10629899" y="8410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049" y="4777644"/>
              <a:ext cx="10629900" cy="1479550"/>
            </a:xfrm>
            <a:custGeom>
              <a:avLst/>
              <a:gdLst/>
              <a:ahLst/>
              <a:cxnLst/>
              <a:rect l="l" t="t" r="r" b="b"/>
              <a:pathLst>
                <a:path w="10629900" h="1479550">
                  <a:moveTo>
                    <a:pt x="10629900" y="1479327"/>
                  </a:moveTo>
                  <a:lnTo>
                    <a:pt x="0" y="1479327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47932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5620" y="5477446"/>
              <a:ext cx="62230" cy="584835"/>
            </a:xfrm>
            <a:custGeom>
              <a:avLst/>
              <a:gdLst/>
              <a:ahLst/>
              <a:cxnLst/>
              <a:rect l="l" t="t" r="r" b="b"/>
              <a:pathLst>
                <a:path w="62229" h="584835">
                  <a:moveTo>
                    <a:pt x="62014" y="549529"/>
                  </a:moveTo>
                  <a:lnTo>
                    <a:pt x="35115" y="522643"/>
                  </a:lnTo>
                  <a:lnTo>
                    <a:pt x="26898" y="522643"/>
                  </a:lnTo>
                  <a:lnTo>
                    <a:pt x="0" y="549529"/>
                  </a:lnTo>
                  <a:lnTo>
                    <a:pt x="0" y="557758"/>
                  </a:lnTo>
                  <a:lnTo>
                    <a:pt x="26898" y="584644"/>
                  </a:lnTo>
                  <a:lnTo>
                    <a:pt x="35115" y="584644"/>
                  </a:lnTo>
                  <a:lnTo>
                    <a:pt x="62014" y="557758"/>
                  </a:lnTo>
                  <a:lnTo>
                    <a:pt x="62014" y="553643"/>
                  </a:lnTo>
                  <a:lnTo>
                    <a:pt x="62014" y="549529"/>
                  </a:lnTo>
                  <a:close/>
                </a:path>
                <a:path w="62229" h="584835">
                  <a:moveTo>
                    <a:pt x="62014" y="292646"/>
                  </a:moveTo>
                  <a:lnTo>
                    <a:pt x="35115" y="265747"/>
                  </a:lnTo>
                  <a:lnTo>
                    <a:pt x="26898" y="265747"/>
                  </a:lnTo>
                  <a:lnTo>
                    <a:pt x="0" y="292646"/>
                  </a:lnTo>
                  <a:lnTo>
                    <a:pt x="0" y="300863"/>
                  </a:lnTo>
                  <a:lnTo>
                    <a:pt x="26898" y="327761"/>
                  </a:lnTo>
                  <a:lnTo>
                    <a:pt x="35115" y="327761"/>
                  </a:lnTo>
                  <a:lnTo>
                    <a:pt x="62014" y="300863"/>
                  </a:lnTo>
                  <a:lnTo>
                    <a:pt x="62014" y="296760"/>
                  </a:lnTo>
                  <a:lnTo>
                    <a:pt x="62014" y="292646"/>
                  </a:lnTo>
                  <a:close/>
                </a:path>
                <a:path w="62229" h="584835">
                  <a:moveTo>
                    <a:pt x="62014" y="26898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98"/>
                  </a:lnTo>
                  <a:lnTo>
                    <a:pt x="0" y="35115"/>
                  </a:lnTo>
                  <a:lnTo>
                    <a:pt x="26898" y="62014"/>
                  </a:lnTo>
                  <a:lnTo>
                    <a:pt x="35115" y="62014"/>
                  </a:lnTo>
                  <a:lnTo>
                    <a:pt x="62014" y="35115"/>
                  </a:lnTo>
                  <a:lnTo>
                    <a:pt x="62014" y="31013"/>
                  </a:lnTo>
                  <a:lnTo>
                    <a:pt x="62014" y="268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41372" y="2817334"/>
            <a:ext cx="4696460" cy="33248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240"/>
              </a:spcBef>
            </a:pPr>
            <a:r>
              <a:rPr sz="1850" dirty="0">
                <a:solidFill>
                  <a:srgbClr val="2B3D4F"/>
                </a:solidFill>
                <a:latin typeface="Times New Roman"/>
                <a:cs typeface="Times New Roman"/>
              </a:rPr>
              <a:t>Prompt</a:t>
            </a:r>
            <a:r>
              <a:rPr sz="1850" spc="-8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2B3D4F"/>
                </a:solidFill>
                <a:latin typeface="Times New Roman"/>
                <a:cs typeface="Times New Roman"/>
              </a:rPr>
              <a:t>Strategy: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12400"/>
              </a:lnSpc>
              <a:spcBef>
                <a:spcPts val="765"/>
              </a:spcBef>
            </a:pP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Role-based</a:t>
            </a:r>
            <a:r>
              <a:rPr sz="15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5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establishing</a:t>
            </a:r>
            <a:r>
              <a:rPr sz="15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customer</a:t>
            </a:r>
            <a:r>
              <a:rPr sz="15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15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Times New Roman"/>
                <a:cs typeface="Times New Roman"/>
              </a:rPr>
              <a:t>persona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Few-shot</a:t>
            </a:r>
            <a:r>
              <a:rPr sz="15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examples</a:t>
            </a:r>
            <a:r>
              <a:rPr sz="15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5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ideal</a:t>
            </a:r>
            <a:r>
              <a:rPr sz="15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responses</a:t>
            </a:r>
            <a:r>
              <a:rPr sz="15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5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sz="15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Times New Roman"/>
                <a:cs typeface="Times New Roman"/>
              </a:rPr>
              <a:t>questions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Explicit</a:t>
            </a:r>
            <a:r>
              <a:rPr sz="15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handling</a:t>
            </a:r>
            <a:r>
              <a:rPr sz="15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Times New Roman"/>
                <a:cs typeface="Times New Roman"/>
              </a:rPr>
              <a:t>uncertainty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Integration</a:t>
            </a:r>
            <a:r>
              <a:rPr sz="15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product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database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15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Times New Roman"/>
                <a:cs typeface="Times New Roman"/>
              </a:rPr>
              <a:t>RAG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500">
              <a:latin typeface="Times New Roman"/>
              <a:cs typeface="Times New Roman"/>
            </a:endParaRPr>
          </a:p>
          <a:p>
            <a:pPr marL="1679575">
              <a:lnSpc>
                <a:spcPct val="100000"/>
              </a:lnSpc>
            </a:pPr>
            <a:r>
              <a:rPr sz="1900" spc="-10" dirty="0">
                <a:solidFill>
                  <a:srgbClr val="2B3D4F"/>
                </a:solidFill>
                <a:latin typeface="Times New Roman"/>
                <a:cs typeface="Times New Roman"/>
              </a:rPr>
              <a:t>Results:</a:t>
            </a:r>
            <a:endParaRPr sz="1900">
              <a:latin typeface="Times New Roman"/>
              <a:cs typeface="Times New Roman"/>
            </a:endParaRPr>
          </a:p>
          <a:p>
            <a:pPr marL="459740" marR="1552575">
              <a:lnSpc>
                <a:spcPct val="109000"/>
              </a:lnSpc>
              <a:spcBef>
                <a:spcPts val="844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78%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reduction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time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92%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customer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satisfaction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rating</a:t>
            </a:r>
            <a:endParaRPr sz="16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65%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decrease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escalation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human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agents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707866"/>
            <a:ext cx="443738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Prompt</a:t>
            </a:r>
            <a:r>
              <a:rPr spc="60" dirty="0"/>
              <a:t> </a:t>
            </a:r>
            <a:r>
              <a:rPr spc="-10" dirty="0"/>
              <a:t>Engineering?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880996"/>
            <a:ext cx="5388610" cy="3348990"/>
            <a:chOff x="400049" y="1880996"/>
            <a:chExt cx="5388610" cy="3348990"/>
          </a:xfrm>
        </p:grpSpPr>
        <p:sp>
          <p:nvSpPr>
            <p:cNvPr id="4" name="object 4"/>
            <p:cNvSpPr/>
            <p:nvPr/>
          </p:nvSpPr>
          <p:spPr>
            <a:xfrm>
              <a:off x="400049" y="1880996"/>
              <a:ext cx="5388610" cy="3348990"/>
            </a:xfrm>
            <a:custGeom>
              <a:avLst/>
              <a:gdLst/>
              <a:ahLst/>
              <a:cxnLst/>
              <a:rect l="l" t="t" r="r" b="b"/>
              <a:pathLst>
                <a:path w="5388610" h="33489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3348990">
                  <a:moveTo>
                    <a:pt x="5388101" y="3348418"/>
                  </a:moveTo>
                  <a:lnTo>
                    <a:pt x="5268846" y="3348418"/>
                  </a:lnTo>
                  <a:lnTo>
                    <a:pt x="5275627" y="3347069"/>
                  </a:lnTo>
                  <a:lnTo>
                    <a:pt x="5288650" y="3341674"/>
                  </a:lnTo>
                  <a:lnTo>
                    <a:pt x="5313600" y="3309096"/>
                  </a:lnTo>
                  <a:lnTo>
                    <a:pt x="5314949" y="3302316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3348418"/>
                  </a:lnTo>
                  <a:close/>
                </a:path>
                <a:path w="5388610" h="3348990">
                  <a:moveTo>
                    <a:pt x="46102" y="3348418"/>
                  </a:moveTo>
                  <a:lnTo>
                    <a:pt x="0" y="3348418"/>
                  </a:lnTo>
                  <a:lnTo>
                    <a:pt x="0" y="3302317"/>
                  </a:lnTo>
                  <a:lnTo>
                    <a:pt x="1348" y="3309096"/>
                  </a:lnTo>
                  <a:lnTo>
                    <a:pt x="6742" y="3322119"/>
                  </a:lnTo>
                  <a:lnTo>
                    <a:pt x="10583" y="3327866"/>
                  </a:lnTo>
                  <a:lnTo>
                    <a:pt x="20550" y="3337834"/>
                  </a:lnTo>
                  <a:lnTo>
                    <a:pt x="26298" y="3341674"/>
                  </a:lnTo>
                  <a:lnTo>
                    <a:pt x="39321" y="3347069"/>
                  </a:lnTo>
                  <a:lnTo>
                    <a:pt x="46102" y="334841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880996"/>
              <a:ext cx="5314950" cy="3348990"/>
            </a:xfrm>
            <a:custGeom>
              <a:avLst/>
              <a:gdLst/>
              <a:ahLst/>
              <a:cxnLst/>
              <a:rect l="l" t="t" r="r" b="b"/>
              <a:pathLst>
                <a:path w="5314950" h="3348990">
                  <a:moveTo>
                    <a:pt x="5265290" y="3348417"/>
                  </a:moveTo>
                  <a:lnTo>
                    <a:pt x="49659" y="3348417"/>
                  </a:lnTo>
                  <a:lnTo>
                    <a:pt x="46203" y="3348077"/>
                  </a:lnTo>
                  <a:lnTo>
                    <a:pt x="10896" y="3327698"/>
                  </a:lnTo>
                  <a:lnTo>
                    <a:pt x="0" y="3298758"/>
                  </a:lnTo>
                  <a:lnTo>
                    <a:pt x="0" y="329526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298758"/>
                  </a:lnTo>
                  <a:lnTo>
                    <a:pt x="5296914" y="3335318"/>
                  </a:lnTo>
                  <a:lnTo>
                    <a:pt x="5268746" y="3348077"/>
                  </a:lnTo>
                  <a:lnTo>
                    <a:pt x="5265290" y="334841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460" y="2183650"/>
            <a:ext cx="4778375" cy="1646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108800"/>
              </a:lnSpc>
              <a:spcBef>
                <a:spcPts val="1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engineering is the process of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designing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optimizing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inputs to</a:t>
            </a:r>
            <a:r>
              <a:rPr sz="195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 systems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achieve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desired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outputs. It involves crafting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effective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 that guide language models to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generate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accurate, relevant, and useful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responses.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8631" y="1880996"/>
            <a:ext cx="5211445" cy="3348990"/>
            <a:chOff x="5818631" y="1880996"/>
            <a:chExt cx="5211445" cy="3348990"/>
          </a:xfrm>
        </p:grpSpPr>
        <p:sp>
          <p:nvSpPr>
            <p:cNvPr id="8" name="object 8"/>
            <p:cNvSpPr/>
            <p:nvPr/>
          </p:nvSpPr>
          <p:spPr>
            <a:xfrm>
              <a:off x="5818631" y="1880996"/>
              <a:ext cx="120014" cy="3348990"/>
            </a:xfrm>
            <a:custGeom>
              <a:avLst/>
              <a:gdLst/>
              <a:ahLst/>
              <a:cxnLst/>
              <a:rect l="l" t="t" r="r" b="b"/>
              <a:pathLst>
                <a:path w="120014" h="3348990">
                  <a:moveTo>
                    <a:pt x="119635" y="3348418"/>
                  </a:moveTo>
                  <a:lnTo>
                    <a:pt x="0" y="3348418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3302316"/>
                  </a:lnTo>
                  <a:lnTo>
                    <a:pt x="94083" y="3337834"/>
                  </a:lnTo>
                  <a:lnTo>
                    <a:pt x="112854" y="3347069"/>
                  </a:lnTo>
                  <a:lnTo>
                    <a:pt x="119635" y="334841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4" y="1880996"/>
              <a:ext cx="5137785" cy="3348990"/>
            </a:xfrm>
            <a:custGeom>
              <a:avLst/>
              <a:gdLst/>
              <a:ahLst/>
              <a:cxnLst/>
              <a:rect l="l" t="t" r="r" b="b"/>
              <a:pathLst>
                <a:path w="5137784" h="3348990">
                  <a:moveTo>
                    <a:pt x="5137785" y="3348418"/>
                  </a:moveTo>
                  <a:lnTo>
                    <a:pt x="49659" y="3348418"/>
                  </a:lnTo>
                  <a:lnTo>
                    <a:pt x="46203" y="3348077"/>
                  </a:lnTo>
                  <a:lnTo>
                    <a:pt x="10896" y="3327698"/>
                  </a:lnTo>
                  <a:lnTo>
                    <a:pt x="0" y="329875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334841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809" y="2191035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809" y="2518790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809" y="2837687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809" y="3156584"/>
              <a:ext cx="70866" cy="708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71585" y="2006485"/>
            <a:ext cx="4358640" cy="131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Bridges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human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intent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understanding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Critical for maximizing LLM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capabilities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Combines art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science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Evolving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field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emerging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practices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8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Case</a:t>
            </a:r>
            <a:r>
              <a:rPr spc="90" dirty="0"/>
              <a:t> </a:t>
            </a:r>
            <a:r>
              <a:rPr dirty="0"/>
              <a:t>Study:</a:t>
            </a:r>
            <a:r>
              <a:rPr spc="95" dirty="0"/>
              <a:t> </a:t>
            </a:r>
            <a:r>
              <a:rPr dirty="0"/>
              <a:t>Content</a:t>
            </a:r>
            <a:r>
              <a:rPr spc="95" dirty="0"/>
              <a:t> </a:t>
            </a:r>
            <a:r>
              <a:rPr dirty="0"/>
              <a:t>Generation</a:t>
            </a:r>
            <a:r>
              <a:rPr spc="35" dirty="0"/>
              <a:t> </a:t>
            </a:r>
            <a:r>
              <a:rPr spc="-10" dirty="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90053"/>
            <a:ext cx="5388610" cy="4739640"/>
            <a:chOff x="400049" y="1190053"/>
            <a:chExt cx="5388610" cy="4739640"/>
          </a:xfrm>
        </p:grpSpPr>
        <p:sp>
          <p:nvSpPr>
            <p:cNvPr id="4" name="object 4"/>
            <p:cNvSpPr/>
            <p:nvPr/>
          </p:nvSpPr>
          <p:spPr>
            <a:xfrm>
              <a:off x="400049" y="1190053"/>
              <a:ext cx="5388610" cy="4739640"/>
            </a:xfrm>
            <a:custGeom>
              <a:avLst/>
              <a:gdLst/>
              <a:ahLst/>
              <a:cxnLst/>
              <a:rect l="l" t="t" r="r" b="b"/>
              <a:pathLst>
                <a:path w="5388610" h="473964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739640">
                  <a:moveTo>
                    <a:pt x="5388101" y="4739163"/>
                  </a:moveTo>
                  <a:lnTo>
                    <a:pt x="5268844" y="4739163"/>
                  </a:lnTo>
                  <a:lnTo>
                    <a:pt x="5275627" y="4737814"/>
                  </a:lnTo>
                  <a:lnTo>
                    <a:pt x="5288650" y="4732419"/>
                  </a:lnTo>
                  <a:lnTo>
                    <a:pt x="5313600" y="4699841"/>
                  </a:lnTo>
                  <a:lnTo>
                    <a:pt x="5314949" y="4693061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739163"/>
                  </a:lnTo>
                  <a:close/>
                </a:path>
                <a:path w="5388610" h="4739640">
                  <a:moveTo>
                    <a:pt x="46104" y="4739163"/>
                  </a:moveTo>
                  <a:lnTo>
                    <a:pt x="0" y="4739163"/>
                  </a:lnTo>
                  <a:lnTo>
                    <a:pt x="0" y="4693061"/>
                  </a:lnTo>
                  <a:lnTo>
                    <a:pt x="1348" y="4699841"/>
                  </a:lnTo>
                  <a:lnTo>
                    <a:pt x="6742" y="4712864"/>
                  </a:lnTo>
                  <a:lnTo>
                    <a:pt x="10583" y="4718612"/>
                  </a:lnTo>
                  <a:lnTo>
                    <a:pt x="20550" y="4728579"/>
                  </a:lnTo>
                  <a:lnTo>
                    <a:pt x="26298" y="4732419"/>
                  </a:lnTo>
                  <a:lnTo>
                    <a:pt x="39321" y="4737814"/>
                  </a:lnTo>
                  <a:lnTo>
                    <a:pt x="46104" y="473916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90053"/>
              <a:ext cx="5314950" cy="4739640"/>
            </a:xfrm>
            <a:custGeom>
              <a:avLst/>
              <a:gdLst/>
              <a:ahLst/>
              <a:cxnLst/>
              <a:rect l="l" t="t" r="r" b="b"/>
              <a:pathLst>
                <a:path w="5314950" h="4739640">
                  <a:moveTo>
                    <a:pt x="5265290" y="4739163"/>
                  </a:moveTo>
                  <a:lnTo>
                    <a:pt x="49659" y="4739163"/>
                  </a:lnTo>
                  <a:lnTo>
                    <a:pt x="46203" y="4738822"/>
                  </a:lnTo>
                  <a:lnTo>
                    <a:pt x="10896" y="4718443"/>
                  </a:lnTo>
                  <a:lnTo>
                    <a:pt x="0" y="4689503"/>
                  </a:lnTo>
                  <a:lnTo>
                    <a:pt x="0" y="468601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689503"/>
                  </a:lnTo>
                  <a:lnTo>
                    <a:pt x="5296914" y="4726064"/>
                  </a:lnTo>
                  <a:lnTo>
                    <a:pt x="5268746" y="4738822"/>
                  </a:lnTo>
                  <a:lnTo>
                    <a:pt x="5265290" y="473916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764" y="412213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764" y="4441030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764" y="476878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764" y="5087683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30482" y="1137297"/>
            <a:ext cx="3256279" cy="411924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Process:</a:t>
            </a:r>
            <a:endParaRPr sz="2350">
              <a:latin typeface="Times New Roman"/>
              <a:cs typeface="Times New Roman"/>
            </a:endParaRPr>
          </a:p>
          <a:p>
            <a:pPr marL="525145" indent="-24765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25145" algn="l"/>
              </a:tabLst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Topic</a:t>
            </a:r>
            <a:r>
              <a:rPr sz="195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Research</a:t>
            </a:r>
            <a:endParaRPr sz="1950">
              <a:latin typeface="Times New Roman"/>
              <a:cs typeface="Times New Roman"/>
            </a:endParaRPr>
          </a:p>
          <a:p>
            <a:pPr marL="525145" indent="-24765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2514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Outline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Generation</a:t>
            </a:r>
            <a:endParaRPr sz="1950">
              <a:latin typeface="Times New Roman"/>
              <a:cs typeface="Times New Roman"/>
            </a:endParaRPr>
          </a:p>
          <a:p>
            <a:pPr marL="525145" indent="-24765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2514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Section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Drafting</a:t>
            </a:r>
            <a:endParaRPr sz="1950">
              <a:latin typeface="Times New Roman"/>
              <a:cs typeface="Times New Roman"/>
            </a:endParaRPr>
          </a:p>
          <a:p>
            <a:pPr marL="525145" indent="-2476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2514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Editing &amp;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Refinement</a:t>
            </a:r>
            <a:endParaRPr sz="1950">
              <a:latin typeface="Times New Roman"/>
              <a:cs typeface="Times New Roman"/>
            </a:endParaRPr>
          </a:p>
          <a:p>
            <a:pPr marL="525145" indent="-24765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25145" algn="l"/>
              </a:tabLst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Final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Review</a:t>
            </a:r>
            <a:endParaRPr sz="1950">
              <a:latin typeface="Times New Roman"/>
              <a:cs typeface="Times New Roman"/>
            </a:endParaRPr>
          </a:p>
          <a:p>
            <a:pPr marL="847725">
              <a:lnSpc>
                <a:spcPct val="100000"/>
              </a:lnSpc>
              <a:spcBef>
                <a:spcPts val="1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Results: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3x faster content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production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Consistent quality across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writers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Improved SEO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performance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Reduced editing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cycles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18631" y="1190053"/>
            <a:ext cx="5211445" cy="4739640"/>
            <a:chOff x="5818631" y="1190053"/>
            <a:chExt cx="5211445" cy="4739640"/>
          </a:xfrm>
        </p:grpSpPr>
        <p:sp>
          <p:nvSpPr>
            <p:cNvPr id="12" name="object 12"/>
            <p:cNvSpPr/>
            <p:nvPr/>
          </p:nvSpPr>
          <p:spPr>
            <a:xfrm>
              <a:off x="5818631" y="1190053"/>
              <a:ext cx="120014" cy="4739640"/>
            </a:xfrm>
            <a:custGeom>
              <a:avLst/>
              <a:gdLst/>
              <a:ahLst/>
              <a:cxnLst/>
              <a:rect l="l" t="t" r="r" b="b"/>
              <a:pathLst>
                <a:path w="120014" h="4739640">
                  <a:moveTo>
                    <a:pt x="119637" y="4739163"/>
                  </a:moveTo>
                  <a:lnTo>
                    <a:pt x="0" y="4739163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693061"/>
                  </a:lnTo>
                  <a:lnTo>
                    <a:pt x="94083" y="4728579"/>
                  </a:lnTo>
                  <a:lnTo>
                    <a:pt x="112854" y="4737814"/>
                  </a:lnTo>
                  <a:lnTo>
                    <a:pt x="119637" y="473916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2164" y="1190053"/>
              <a:ext cx="5137785" cy="4739640"/>
            </a:xfrm>
            <a:custGeom>
              <a:avLst/>
              <a:gdLst/>
              <a:ahLst/>
              <a:cxnLst/>
              <a:rect l="l" t="t" r="r" b="b"/>
              <a:pathLst>
                <a:path w="5137784" h="4739640">
                  <a:moveTo>
                    <a:pt x="5137785" y="4739163"/>
                  </a:moveTo>
                  <a:lnTo>
                    <a:pt x="49659" y="4739163"/>
                  </a:lnTo>
                  <a:lnTo>
                    <a:pt x="46203" y="4738822"/>
                  </a:lnTo>
                  <a:lnTo>
                    <a:pt x="10896" y="4718443"/>
                  </a:lnTo>
                  <a:lnTo>
                    <a:pt x="0" y="468950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73916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69329" y="1872138"/>
              <a:ext cx="4960620" cy="3552190"/>
            </a:xfrm>
            <a:custGeom>
              <a:avLst/>
              <a:gdLst/>
              <a:ahLst/>
              <a:cxnLst/>
              <a:rect l="l" t="t" r="r" b="b"/>
              <a:pathLst>
                <a:path w="4960620" h="3552190">
                  <a:moveTo>
                    <a:pt x="4929886" y="3552157"/>
                  </a:moveTo>
                  <a:lnTo>
                    <a:pt x="30734" y="3552157"/>
                  </a:lnTo>
                  <a:lnTo>
                    <a:pt x="26214" y="3551258"/>
                  </a:lnTo>
                  <a:lnTo>
                    <a:pt x="0" y="3521423"/>
                  </a:lnTo>
                  <a:lnTo>
                    <a:pt x="0" y="3516725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3521423"/>
                  </a:lnTo>
                  <a:lnTo>
                    <a:pt x="4934405" y="3551258"/>
                  </a:lnTo>
                  <a:lnTo>
                    <a:pt x="4929886" y="355215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33949" y="1331575"/>
            <a:ext cx="223139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Prompt</a:t>
            </a:r>
            <a:r>
              <a:rPr sz="2350" spc="-9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733" y="2145777"/>
            <a:ext cx="454787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Research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prompt: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"Find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key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information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about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[topic],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focusing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on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[aspects]."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4765" y="2916445"/>
            <a:ext cx="4309745" cy="8051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ct val="114300"/>
              </a:lnSpc>
              <a:spcBef>
                <a:spcPts val="6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Outline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prompt: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"Create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detailed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outline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for</a:t>
            </a:r>
            <a:r>
              <a:rPr sz="1500" spc="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an</a:t>
            </a:r>
            <a:r>
              <a:rPr sz="1500" spc="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article</a:t>
            </a:r>
            <a:r>
              <a:rPr sz="1500" spc="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about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[topic]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with</a:t>
            </a:r>
            <a:r>
              <a:rPr sz="1500" spc="2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sections</a:t>
            </a:r>
            <a:r>
              <a:rPr sz="1500" spc="2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covering</a:t>
            </a:r>
            <a:r>
              <a:rPr sz="1500" spc="2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[aspects]."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65" y="3952860"/>
            <a:ext cx="4309745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24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Drafting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prompt: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"Write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[section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name]</a:t>
            </a:r>
            <a:r>
              <a:rPr sz="15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section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based</a:t>
            </a:r>
            <a:r>
              <a:rPr sz="15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on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this</a:t>
            </a:r>
            <a:r>
              <a:rPr sz="15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outline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point:</a:t>
            </a:r>
            <a:r>
              <a:rPr sz="15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[point].</a:t>
            </a:r>
            <a:r>
              <a:rPr sz="15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Include</a:t>
            </a:r>
            <a:r>
              <a:rPr sz="1500" spc="2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[speciﬁc elements]."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Practical</a:t>
            </a:r>
            <a:r>
              <a:rPr spc="90" dirty="0"/>
              <a:t> </a:t>
            </a:r>
            <a:r>
              <a:rPr dirty="0"/>
              <a:t>Exercise: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Prompt</a:t>
            </a:r>
            <a:r>
              <a:rPr spc="95" dirty="0"/>
              <a:t> </a:t>
            </a:r>
            <a:r>
              <a:rPr spc="-10" dirty="0"/>
              <a:t>Improvement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69777"/>
            <a:ext cx="5388610" cy="4571365"/>
            <a:chOff x="400049" y="1269777"/>
            <a:chExt cx="5388610" cy="4571365"/>
          </a:xfrm>
        </p:grpSpPr>
        <p:sp>
          <p:nvSpPr>
            <p:cNvPr id="4" name="object 4"/>
            <p:cNvSpPr/>
            <p:nvPr/>
          </p:nvSpPr>
          <p:spPr>
            <a:xfrm>
              <a:off x="400049" y="1269777"/>
              <a:ext cx="5388610" cy="4571365"/>
            </a:xfrm>
            <a:custGeom>
              <a:avLst/>
              <a:gdLst/>
              <a:ahLst/>
              <a:cxnLst/>
              <a:rect l="l" t="t" r="r" b="b"/>
              <a:pathLst>
                <a:path w="5388610" h="457136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571365">
                  <a:moveTo>
                    <a:pt x="5388101" y="4570856"/>
                  </a:moveTo>
                  <a:lnTo>
                    <a:pt x="5268844" y="4570856"/>
                  </a:lnTo>
                  <a:lnTo>
                    <a:pt x="5275627" y="4569507"/>
                  </a:lnTo>
                  <a:lnTo>
                    <a:pt x="5288650" y="4564113"/>
                  </a:lnTo>
                  <a:lnTo>
                    <a:pt x="5313600" y="4531534"/>
                  </a:lnTo>
                  <a:lnTo>
                    <a:pt x="5314949" y="4524754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570856"/>
                  </a:lnTo>
                  <a:close/>
                </a:path>
                <a:path w="5388610" h="4571365">
                  <a:moveTo>
                    <a:pt x="46104" y="4570857"/>
                  </a:moveTo>
                  <a:lnTo>
                    <a:pt x="0" y="4570857"/>
                  </a:lnTo>
                  <a:lnTo>
                    <a:pt x="0" y="4524755"/>
                  </a:lnTo>
                  <a:lnTo>
                    <a:pt x="1348" y="4531534"/>
                  </a:lnTo>
                  <a:lnTo>
                    <a:pt x="6742" y="4544557"/>
                  </a:lnTo>
                  <a:lnTo>
                    <a:pt x="10583" y="4550305"/>
                  </a:lnTo>
                  <a:lnTo>
                    <a:pt x="20550" y="4560272"/>
                  </a:lnTo>
                  <a:lnTo>
                    <a:pt x="26298" y="4564113"/>
                  </a:lnTo>
                  <a:lnTo>
                    <a:pt x="39321" y="4569507"/>
                  </a:lnTo>
                  <a:lnTo>
                    <a:pt x="46104" y="457085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69777"/>
              <a:ext cx="5314950" cy="4571365"/>
            </a:xfrm>
            <a:custGeom>
              <a:avLst/>
              <a:gdLst/>
              <a:ahLst/>
              <a:cxnLst/>
              <a:rect l="l" t="t" r="r" b="b"/>
              <a:pathLst>
                <a:path w="5314950" h="4571365">
                  <a:moveTo>
                    <a:pt x="5265290" y="4570856"/>
                  </a:moveTo>
                  <a:lnTo>
                    <a:pt x="49659" y="4570856"/>
                  </a:lnTo>
                  <a:lnTo>
                    <a:pt x="46203" y="4570515"/>
                  </a:lnTo>
                  <a:lnTo>
                    <a:pt x="10896" y="4550136"/>
                  </a:lnTo>
                  <a:lnTo>
                    <a:pt x="0" y="4521196"/>
                  </a:lnTo>
                  <a:lnTo>
                    <a:pt x="0" y="451770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521196"/>
                  </a:lnTo>
                  <a:lnTo>
                    <a:pt x="5296914" y="4557757"/>
                  </a:lnTo>
                  <a:lnTo>
                    <a:pt x="5268746" y="4570515"/>
                  </a:lnTo>
                  <a:lnTo>
                    <a:pt x="5265290" y="457085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214" y="1951862"/>
              <a:ext cx="4960620" cy="974725"/>
            </a:xfrm>
            <a:custGeom>
              <a:avLst/>
              <a:gdLst/>
              <a:ahLst/>
              <a:cxnLst/>
              <a:rect l="l" t="t" r="r" b="b"/>
              <a:pathLst>
                <a:path w="4960620" h="974725">
                  <a:moveTo>
                    <a:pt x="4929885" y="974407"/>
                  </a:moveTo>
                  <a:lnTo>
                    <a:pt x="30734" y="974407"/>
                  </a:lnTo>
                  <a:lnTo>
                    <a:pt x="26214" y="973508"/>
                  </a:lnTo>
                  <a:lnTo>
                    <a:pt x="0" y="943673"/>
                  </a:lnTo>
                  <a:lnTo>
                    <a:pt x="0" y="938974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5" y="0"/>
                  </a:lnTo>
                  <a:lnTo>
                    <a:pt x="4959720" y="26214"/>
                  </a:lnTo>
                  <a:lnTo>
                    <a:pt x="4960619" y="30734"/>
                  </a:lnTo>
                  <a:lnTo>
                    <a:pt x="4960619" y="943673"/>
                  </a:lnTo>
                  <a:lnTo>
                    <a:pt x="4934405" y="973508"/>
                  </a:lnTo>
                  <a:lnTo>
                    <a:pt x="4929885" y="97440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2631" y="1411299"/>
            <a:ext cx="204978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Original</a:t>
            </a:r>
            <a:r>
              <a:rPr sz="2350" spc="-9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44142" y="1269777"/>
            <a:ext cx="9886315" cy="4571365"/>
            <a:chOff x="1144142" y="1269777"/>
            <a:chExt cx="9886315" cy="45713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142" y="3564064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142" y="389181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142" y="4210716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142" y="4529613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142" y="4857368"/>
              <a:ext cx="70866" cy="70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18631" y="1269777"/>
              <a:ext cx="120014" cy="4571365"/>
            </a:xfrm>
            <a:custGeom>
              <a:avLst/>
              <a:gdLst/>
              <a:ahLst/>
              <a:cxnLst/>
              <a:rect l="l" t="t" r="r" b="b"/>
              <a:pathLst>
                <a:path w="120014" h="4571365">
                  <a:moveTo>
                    <a:pt x="119637" y="4570856"/>
                  </a:moveTo>
                  <a:lnTo>
                    <a:pt x="0" y="4570856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524754"/>
                  </a:lnTo>
                  <a:lnTo>
                    <a:pt x="94083" y="4560272"/>
                  </a:lnTo>
                  <a:lnTo>
                    <a:pt x="112854" y="4569507"/>
                  </a:lnTo>
                  <a:lnTo>
                    <a:pt x="119637" y="457085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165" y="1269777"/>
              <a:ext cx="5137785" cy="4571365"/>
            </a:xfrm>
            <a:custGeom>
              <a:avLst/>
              <a:gdLst/>
              <a:ahLst/>
              <a:cxnLst/>
              <a:rect l="l" t="t" r="r" b="b"/>
              <a:pathLst>
                <a:path w="5137784" h="4571365">
                  <a:moveTo>
                    <a:pt x="5137785" y="4570857"/>
                  </a:moveTo>
                  <a:lnTo>
                    <a:pt x="49659" y="4570857"/>
                  </a:lnTo>
                  <a:lnTo>
                    <a:pt x="13099" y="4552821"/>
                  </a:lnTo>
                  <a:lnTo>
                    <a:pt x="0" y="452119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5708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9329" y="1951862"/>
              <a:ext cx="4960620" cy="3295650"/>
            </a:xfrm>
            <a:custGeom>
              <a:avLst/>
              <a:gdLst/>
              <a:ahLst/>
              <a:cxnLst/>
              <a:rect l="l" t="t" r="r" b="b"/>
              <a:pathLst>
                <a:path w="4960620" h="3295650">
                  <a:moveTo>
                    <a:pt x="4929886" y="3295268"/>
                  </a:moveTo>
                  <a:lnTo>
                    <a:pt x="30734" y="3295268"/>
                  </a:lnTo>
                  <a:lnTo>
                    <a:pt x="26214" y="3294369"/>
                  </a:lnTo>
                  <a:lnTo>
                    <a:pt x="0" y="3264534"/>
                  </a:lnTo>
                  <a:lnTo>
                    <a:pt x="0" y="3259836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929886" y="0"/>
                  </a:lnTo>
                  <a:lnTo>
                    <a:pt x="4959720" y="26214"/>
                  </a:lnTo>
                  <a:lnTo>
                    <a:pt x="4960620" y="30734"/>
                  </a:lnTo>
                  <a:lnTo>
                    <a:pt x="4960620" y="3264534"/>
                  </a:lnTo>
                  <a:lnTo>
                    <a:pt x="4934405" y="3294369"/>
                  </a:lnTo>
                  <a:lnTo>
                    <a:pt x="4929886" y="329526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19127" y="2261401"/>
            <a:ext cx="4063365" cy="276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"Write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about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climate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change."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550">
              <a:latin typeface="Courier New"/>
              <a:cs typeface="Courier New"/>
            </a:endParaRPr>
          </a:p>
          <a:p>
            <a:pPr marL="552450">
              <a:lnSpc>
                <a:spcPct val="100000"/>
              </a:lnSpc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Key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Improvements:</a:t>
            </a:r>
            <a:endParaRPr sz="2350">
              <a:latin typeface="Times New Roman"/>
              <a:cs typeface="Times New Roman"/>
            </a:endParaRPr>
          </a:p>
          <a:p>
            <a:pPr marL="27940" marR="5080">
              <a:lnSpc>
                <a:spcPct val="108800"/>
              </a:lnSpc>
              <a:spcBef>
                <a:spcPts val="10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Added specific length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requirement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Specified content structure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elements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Provided context about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audience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Established tone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expectations</a:t>
            </a:r>
            <a:r>
              <a:rPr sz="1950" spc="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Requested evidence-based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2253" y="1411299"/>
            <a:ext cx="221488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Improved</a:t>
            </a:r>
            <a:r>
              <a:rPr sz="2350" spc="-12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6838" y="2234359"/>
            <a:ext cx="4785995" cy="260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12400"/>
              </a:lnSpc>
              <a:spcBef>
                <a:spcPts val="95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"Write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500-word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explanation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climate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change</a:t>
            </a:r>
            <a:r>
              <a:rPr sz="15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causes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and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solutions.</a:t>
            </a:r>
            <a:r>
              <a:rPr sz="15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Include:</a:t>
            </a:r>
            <a:endParaRPr sz="1500">
              <a:latin typeface="Courier New"/>
              <a:cs typeface="Courier New"/>
            </a:endParaRPr>
          </a:p>
          <a:p>
            <a:pPr marL="607695" marR="242570" indent="-357505">
              <a:lnSpc>
                <a:spcPct val="112400"/>
              </a:lnSpc>
              <a:buAutoNum type="arabicPeriod"/>
              <a:tabLst>
                <a:tab pos="2154555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Three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main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causes</a:t>
            </a:r>
            <a:r>
              <a:rPr sz="1500" spc="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with</a:t>
            </a:r>
            <a:r>
              <a:rPr sz="15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supporting 	</a:t>
            </a:r>
            <a:r>
              <a:rPr sz="1500" spc="-20" dirty="0">
                <a:solidFill>
                  <a:srgbClr val="333333"/>
                </a:solidFill>
                <a:latin typeface="Courier New"/>
                <a:cs typeface="Courier New"/>
              </a:rPr>
              <a:t>data</a:t>
            </a:r>
            <a:endParaRPr sz="1500">
              <a:latin typeface="Courier New"/>
              <a:cs typeface="Courier New"/>
            </a:endParaRPr>
          </a:p>
          <a:p>
            <a:pPr marL="726440" marR="422275" indent="-297815">
              <a:lnSpc>
                <a:spcPct val="112400"/>
              </a:lnSpc>
              <a:buAutoNum type="arabicPeriod"/>
              <a:tabLst>
                <a:tab pos="726440" algn="l"/>
                <a:tab pos="786130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	Three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most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promising</a:t>
            </a:r>
            <a:r>
              <a:rPr sz="1500" spc="2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solutions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according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recent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research</a:t>
            </a:r>
            <a:endParaRPr sz="1500">
              <a:latin typeface="Courier New"/>
              <a:cs typeface="Courier New"/>
            </a:endParaRPr>
          </a:p>
          <a:p>
            <a:pPr marL="726440" marR="361950" indent="-357505">
              <a:lnSpc>
                <a:spcPts val="2090"/>
              </a:lnSpc>
              <a:spcBef>
                <a:spcPts val="50"/>
              </a:spcBef>
              <a:buAutoNum type="arabicPeriod"/>
              <a:tabLst>
                <a:tab pos="1559560" algn="l"/>
              </a:tabLst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One</a:t>
            </a:r>
            <a:r>
              <a:rPr sz="1500" spc="2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paragraph</a:t>
            </a:r>
            <a:r>
              <a:rPr sz="1500" spc="2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addressing</a:t>
            </a:r>
            <a:r>
              <a:rPr sz="1500" spc="2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common 	misconceptions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Use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an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informative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tone</a:t>
            </a:r>
            <a:r>
              <a:rPr sz="1500" spc="2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suitable</a:t>
            </a:r>
            <a:r>
              <a:rPr sz="15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Courier New"/>
                <a:cs typeface="Courier New"/>
              </a:rPr>
              <a:t>for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high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school</a:t>
            </a:r>
            <a:r>
              <a:rPr sz="15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students."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247237"/>
            <a:ext cx="526415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Practical</a:t>
            </a:r>
            <a:r>
              <a:rPr spc="90" dirty="0"/>
              <a:t> </a:t>
            </a:r>
            <a:r>
              <a:rPr dirty="0"/>
              <a:t>Exercise:</a:t>
            </a:r>
            <a:r>
              <a:rPr spc="95" dirty="0"/>
              <a:t> </a:t>
            </a:r>
            <a:r>
              <a:rPr dirty="0"/>
              <a:t>Role</a:t>
            </a:r>
            <a:r>
              <a:rPr spc="90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68597"/>
            <a:ext cx="5388610" cy="5182235"/>
            <a:chOff x="400049" y="968597"/>
            <a:chExt cx="5388610" cy="5182235"/>
          </a:xfrm>
        </p:grpSpPr>
        <p:sp>
          <p:nvSpPr>
            <p:cNvPr id="4" name="object 4"/>
            <p:cNvSpPr/>
            <p:nvPr/>
          </p:nvSpPr>
          <p:spPr>
            <a:xfrm>
              <a:off x="400049" y="968597"/>
              <a:ext cx="5388610" cy="5182235"/>
            </a:xfrm>
            <a:custGeom>
              <a:avLst/>
              <a:gdLst/>
              <a:ahLst/>
              <a:cxnLst/>
              <a:rect l="l" t="t" r="r" b="b"/>
              <a:pathLst>
                <a:path w="5388610" h="518223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5182235">
                  <a:moveTo>
                    <a:pt x="5388101" y="5182076"/>
                  </a:moveTo>
                  <a:lnTo>
                    <a:pt x="5268846" y="5182076"/>
                  </a:lnTo>
                  <a:lnTo>
                    <a:pt x="5275627" y="5180726"/>
                  </a:lnTo>
                  <a:lnTo>
                    <a:pt x="5288650" y="5175332"/>
                  </a:lnTo>
                  <a:lnTo>
                    <a:pt x="5313600" y="5142753"/>
                  </a:lnTo>
                  <a:lnTo>
                    <a:pt x="5314949" y="5135974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5182076"/>
                  </a:lnTo>
                  <a:close/>
                </a:path>
                <a:path w="5388610" h="5182235">
                  <a:moveTo>
                    <a:pt x="46102" y="5182076"/>
                  </a:moveTo>
                  <a:lnTo>
                    <a:pt x="0" y="5182076"/>
                  </a:lnTo>
                  <a:lnTo>
                    <a:pt x="0" y="5135974"/>
                  </a:lnTo>
                  <a:lnTo>
                    <a:pt x="1348" y="5142753"/>
                  </a:lnTo>
                  <a:lnTo>
                    <a:pt x="6742" y="5155776"/>
                  </a:lnTo>
                  <a:lnTo>
                    <a:pt x="10583" y="5161524"/>
                  </a:lnTo>
                  <a:lnTo>
                    <a:pt x="20550" y="5171491"/>
                  </a:lnTo>
                  <a:lnTo>
                    <a:pt x="26298" y="5175332"/>
                  </a:lnTo>
                  <a:lnTo>
                    <a:pt x="39321" y="5180726"/>
                  </a:lnTo>
                  <a:lnTo>
                    <a:pt x="46102" y="518207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68597"/>
              <a:ext cx="5314950" cy="5182235"/>
            </a:xfrm>
            <a:custGeom>
              <a:avLst/>
              <a:gdLst/>
              <a:ahLst/>
              <a:cxnLst/>
              <a:rect l="l" t="t" r="r" b="b"/>
              <a:pathLst>
                <a:path w="5314950" h="5182235">
                  <a:moveTo>
                    <a:pt x="5265290" y="5182076"/>
                  </a:moveTo>
                  <a:lnTo>
                    <a:pt x="49659" y="5182076"/>
                  </a:lnTo>
                  <a:lnTo>
                    <a:pt x="46203" y="5181735"/>
                  </a:lnTo>
                  <a:lnTo>
                    <a:pt x="10896" y="5161355"/>
                  </a:lnTo>
                  <a:lnTo>
                    <a:pt x="0" y="5132416"/>
                  </a:lnTo>
                  <a:lnTo>
                    <a:pt x="0" y="512892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5132416"/>
                  </a:lnTo>
                  <a:lnTo>
                    <a:pt x="5296914" y="5168975"/>
                  </a:lnTo>
                  <a:lnTo>
                    <a:pt x="5268746" y="5181735"/>
                  </a:lnTo>
                  <a:lnTo>
                    <a:pt x="5265290" y="518207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5246" y="1110119"/>
            <a:ext cx="4284980" cy="1188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Task:</a:t>
            </a:r>
            <a:endParaRPr sz="235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107300"/>
              </a:lnSpc>
              <a:spcBef>
                <a:spcPts val="131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Create role-based prompts for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explaining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quantum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audiences.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8631" y="968596"/>
            <a:ext cx="5211445" cy="5182235"/>
            <a:chOff x="5818631" y="968596"/>
            <a:chExt cx="5211445" cy="5182235"/>
          </a:xfrm>
        </p:grpSpPr>
        <p:sp>
          <p:nvSpPr>
            <p:cNvPr id="8" name="object 8"/>
            <p:cNvSpPr/>
            <p:nvPr/>
          </p:nvSpPr>
          <p:spPr>
            <a:xfrm>
              <a:off x="5818631" y="968597"/>
              <a:ext cx="120014" cy="5182235"/>
            </a:xfrm>
            <a:custGeom>
              <a:avLst/>
              <a:gdLst/>
              <a:ahLst/>
              <a:cxnLst/>
              <a:rect l="l" t="t" r="r" b="b"/>
              <a:pathLst>
                <a:path w="120014" h="5182235">
                  <a:moveTo>
                    <a:pt x="119635" y="5182076"/>
                  </a:moveTo>
                  <a:lnTo>
                    <a:pt x="0" y="5182076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5135974"/>
                  </a:lnTo>
                  <a:lnTo>
                    <a:pt x="94083" y="5171491"/>
                  </a:lnTo>
                  <a:lnTo>
                    <a:pt x="112854" y="5180726"/>
                  </a:lnTo>
                  <a:lnTo>
                    <a:pt x="119635" y="518207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4" y="968596"/>
              <a:ext cx="5137785" cy="5182235"/>
            </a:xfrm>
            <a:custGeom>
              <a:avLst/>
              <a:gdLst/>
              <a:ahLst/>
              <a:cxnLst/>
              <a:rect l="l" t="t" r="r" b="b"/>
              <a:pathLst>
                <a:path w="5137784" h="5182235">
                  <a:moveTo>
                    <a:pt x="5137785" y="5182076"/>
                  </a:moveTo>
                  <a:lnTo>
                    <a:pt x="49658" y="5182076"/>
                  </a:lnTo>
                  <a:lnTo>
                    <a:pt x="46203" y="5181735"/>
                  </a:lnTo>
                  <a:lnTo>
                    <a:pt x="10896" y="5161355"/>
                  </a:lnTo>
                  <a:lnTo>
                    <a:pt x="0" y="513241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518207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8555" y="1115345"/>
            <a:ext cx="160210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2B3D4F"/>
                </a:solidFill>
                <a:latin typeface="Times New Roman"/>
                <a:cs typeface="Times New Roman"/>
              </a:rPr>
              <a:t>Example</a:t>
            </a:r>
            <a:r>
              <a:rPr sz="1650" spc="6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1119" y="1558258"/>
            <a:ext cx="10775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Children: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2996" y="1948020"/>
            <a:ext cx="4973320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900"/>
              </a:lnSpc>
              <a:spcBef>
                <a:spcPts val="100"/>
              </a:spcBef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friendly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science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teacher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3rd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graders,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explain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quantum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simple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analogies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everyday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examples.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Avoid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technical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terms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focus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concept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fun</a:t>
            </a:r>
            <a:r>
              <a:rPr sz="1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interesting."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685" y="2833846"/>
            <a:ext cx="4954270" cy="284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b="1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Business</a:t>
            </a:r>
            <a:r>
              <a:rPr sz="1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Executives:</a:t>
            </a:r>
            <a:endParaRPr sz="1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7900"/>
              </a:lnSpc>
              <a:spcBef>
                <a:spcPts val="1395"/>
              </a:spcBef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technology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consultant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presenting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C-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executives,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explain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quantum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computing's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business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implications.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Focus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potential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Times New Roman"/>
                <a:cs typeface="Times New Roman"/>
              </a:rPr>
              <a:t>ROI,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competitive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advantages,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timeline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adoption.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business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terminology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practical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examples."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Technical</a:t>
            </a:r>
            <a:r>
              <a:rPr sz="14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Audience:</a:t>
            </a:r>
            <a:endParaRPr sz="1400">
              <a:latin typeface="Times New Roman"/>
              <a:cs typeface="Times New Roman"/>
            </a:endParaRPr>
          </a:p>
          <a:p>
            <a:pPr marL="83820" marR="75565" indent="-635" algn="ctr">
              <a:lnSpc>
                <a:spcPct val="107900"/>
              </a:lnSpc>
              <a:spcBef>
                <a:spcPts val="1395"/>
              </a:spcBef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"As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quantum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physics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professor,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explain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quantum</a:t>
            </a:r>
            <a:r>
              <a:rPr sz="1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fundamentals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science</a:t>
            </a:r>
            <a:r>
              <a:rPr sz="1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graduate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students.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Include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mathematical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concepts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necessary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compare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classical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paradigms."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4087"/>
            <a:ext cx="805307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Practical</a:t>
            </a:r>
            <a:r>
              <a:rPr spc="145" dirty="0"/>
              <a:t> </a:t>
            </a:r>
            <a:r>
              <a:rPr dirty="0"/>
              <a:t>Exercise:</a:t>
            </a:r>
            <a:r>
              <a:rPr spc="140" dirty="0"/>
              <a:t> </a:t>
            </a:r>
            <a:r>
              <a:rPr dirty="0"/>
              <a:t>Chain-of-Thought</a:t>
            </a:r>
            <a:r>
              <a:rPr spc="145" dirty="0"/>
              <a:t> </a:t>
            </a:r>
            <a:r>
              <a:rPr spc="-10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5403850"/>
            <a:chOff x="400049" y="853439"/>
            <a:chExt cx="10629900" cy="540385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5403850"/>
            </a:xfrm>
            <a:custGeom>
              <a:avLst/>
              <a:gdLst/>
              <a:ahLst/>
              <a:cxnLst/>
              <a:rect l="l" t="t" r="r" b="b"/>
              <a:pathLst>
                <a:path w="10629900" h="540385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40385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403850">
                  <a:moveTo>
                    <a:pt x="10629899" y="5403532"/>
                  </a:moveTo>
                  <a:lnTo>
                    <a:pt x="10583794" y="5403532"/>
                  </a:lnTo>
                  <a:lnTo>
                    <a:pt x="10590576" y="5402183"/>
                  </a:lnTo>
                  <a:lnTo>
                    <a:pt x="10603599" y="5396788"/>
                  </a:lnTo>
                  <a:lnTo>
                    <a:pt x="10628550" y="5364210"/>
                  </a:lnTo>
                  <a:lnTo>
                    <a:pt x="10629899" y="5357430"/>
                  </a:lnTo>
                  <a:lnTo>
                    <a:pt x="10629899" y="5403532"/>
                  </a:lnTo>
                  <a:close/>
                </a:path>
                <a:path w="10629900" h="5403850">
                  <a:moveTo>
                    <a:pt x="46104" y="5403532"/>
                  </a:moveTo>
                  <a:lnTo>
                    <a:pt x="0" y="5403532"/>
                  </a:lnTo>
                  <a:lnTo>
                    <a:pt x="0" y="5357430"/>
                  </a:lnTo>
                  <a:lnTo>
                    <a:pt x="1348" y="5364210"/>
                  </a:lnTo>
                  <a:lnTo>
                    <a:pt x="6742" y="5377233"/>
                  </a:lnTo>
                  <a:lnTo>
                    <a:pt x="10583" y="5382980"/>
                  </a:lnTo>
                  <a:lnTo>
                    <a:pt x="20550" y="5392948"/>
                  </a:lnTo>
                  <a:lnTo>
                    <a:pt x="26298" y="5396788"/>
                  </a:lnTo>
                  <a:lnTo>
                    <a:pt x="39321" y="5402183"/>
                  </a:lnTo>
                  <a:lnTo>
                    <a:pt x="46104" y="540353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5403850"/>
            </a:xfrm>
            <a:custGeom>
              <a:avLst/>
              <a:gdLst/>
              <a:ahLst/>
              <a:cxnLst/>
              <a:rect l="l" t="t" r="r" b="b"/>
              <a:pathLst>
                <a:path w="10629900" h="5403850">
                  <a:moveTo>
                    <a:pt x="10580239" y="5403532"/>
                  </a:moveTo>
                  <a:lnTo>
                    <a:pt x="49659" y="5403532"/>
                  </a:lnTo>
                  <a:lnTo>
                    <a:pt x="46203" y="5403191"/>
                  </a:lnTo>
                  <a:lnTo>
                    <a:pt x="10896" y="5382812"/>
                  </a:lnTo>
                  <a:lnTo>
                    <a:pt x="0" y="5353872"/>
                  </a:lnTo>
                  <a:lnTo>
                    <a:pt x="0" y="535038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353872"/>
                  </a:lnTo>
                  <a:lnTo>
                    <a:pt x="10611863" y="5390432"/>
                  </a:lnTo>
                  <a:lnTo>
                    <a:pt x="10583695" y="5403191"/>
                  </a:lnTo>
                  <a:lnTo>
                    <a:pt x="10580239" y="540353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110" y="998416"/>
            <a:ext cx="10196195" cy="1127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Problem:</a:t>
            </a:r>
            <a:endParaRPr sz="2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9800"/>
              </a:lnSpc>
              <a:spcBef>
                <a:spcPts val="132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"A</a:t>
            </a:r>
            <a:r>
              <a:rPr sz="18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store has a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sale where if you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buy 2 items,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you get the third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50% off.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If you buy 7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items costing $10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each,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how much will you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pay?"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8443" y="2282862"/>
            <a:ext cx="2375535" cy="8267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B3D4F"/>
                </a:solidFill>
                <a:latin typeface="Times New Roman"/>
                <a:cs typeface="Times New Roman"/>
              </a:rPr>
              <a:t>Standard</a:t>
            </a:r>
            <a:r>
              <a:rPr sz="2150" spc="2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"Calculate the total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cost."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82" y="3274986"/>
            <a:ext cx="4861560" cy="1118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B3D4F"/>
                </a:solidFill>
                <a:latin typeface="Times New Roman"/>
                <a:cs typeface="Times New Roman"/>
              </a:rPr>
              <a:t>Chain-of-Thought</a:t>
            </a:r>
            <a:r>
              <a:rPr sz="2150" spc="6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2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9800"/>
              </a:lnSpc>
              <a:spcBef>
                <a:spcPts val="125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"Calculate the total cost.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Think through this step-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by-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step: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844" y="4554118"/>
            <a:ext cx="4618355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6600"/>
              </a:lnSpc>
              <a:spcBef>
                <a:spcPts val="95"/>
              </a:spcBef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Identify how many complete sets of 3 items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Calculate the cost for each complete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Calculate the cost for any remaining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257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Sum up the total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cost"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0919" y="2282862"/>
            <a:ext cx="4960620" cy="1127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B3D4F"/>
                </a:solidFill>
                <a:latin typeface="Times New Roman"/>
                <a:cs typeface="Times New Roman"/>
              </a:rPr>
              <a:t>Expected</a:t>
            </a:r>
            <a:r>
              <a:rPr sz="2150" spc="3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2B3D4F"/>
                </a:solidFill>
                <a:latin typeface="Times New Roman"/>
                <a:cs typeface="Times New Roman"/>
              </a:rPr>
              <a:t>Reasoning:</a:t>
            </a:r>
            <a:endParaRPr sz="21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9800"/>
              </a:lnSpc>
              <a:spcBef>
                <a:spcPts val="132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"I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7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$10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each.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sale,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every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third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item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 50%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off.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1927" y="3723512"/>
            <a:ext cx="71120" cy="1568450"/>
            <a:chOff x="6281927" y="3723512"/>
            <a:chExt cx="71120" cy="15684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927" y="3723512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4325873"/>
              <a:ext cx="70866" cy="70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4627054"/>
              <a:ext cx="70866" cy="70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4928234"/>
              <a:ext cx="70866" cy="708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5220556"/>
              <a:ext cx="70866" cy="708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64109" y="3553136"/>
            <a:ext cx="4298315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 can make 2 complete sets of 3 items (6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items total)</a:t>
            </a:r>
            <a:endParaRPr sz="1800">
              <a:latin typeface="Times New Roman"/>
              <a:cs typeface="Times New Roman"/>
            </a:endParaRPr>
          </a:p>
          <a:p>
            <a:pPr marL="12700" marR="861694">
              <a:lnSpc>
                <a:spcPct val="1098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Each set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costs: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$10 +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$10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 $5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$25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 sets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cost: $25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× 2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$50</a:t>
            </a:r>
            <a:endParaRPr sz="1800">
              <a:latin typeface="Times New Roman"/>
              <a:cs typeface="Times New Roman"/>
            </a:endParaRPr>
          </a:p>
          <a:p>
            <a:pPr marL="12700" marR="1367155">
              <a:lnSpc>
                <a:spcPct val="106600"/>
              </a:lnSpc>
              <a:spcBef>
                <a:spcPts val="70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 remaining 1 item costs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$10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Total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cost: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$50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$10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$60"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4087"/>
            <a:ext cx="577977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Practical</a:t>
            </a:r>
            <a:r>
              <a:rPr spc="110" dirty="0"/>
              <a:t> </a:t>
            </a:r>
            <a:r>
              <a:rPr dirty="0"/>
              <a:t>Exercise:</a:t>
            </a:r>
            <a:r>
              <a:rPr spc="110" dirty="0"/>
              <a:t> </a:t>
            </a:r>
            <a:r>
              <a:rPr dirty="0"/>
              <a:t>Few-Shot</a:t>
            </a:r>
            <a:r>
              <a:rPr spc="114" dirty="0"/>
              <a:t> </a:t>
            </a:r>
            <a:r>
              <a:rPr spc="-10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8"/>
            <a:ext cx="10629900" cy="5386070"/>
            <a:chOff x="400049" y="862298"/>
            <a:chExt cx="10629900" cy="5386070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38607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386070">
                  <a:moveTo>
                    <a:pt x="10629899" y="5385815"/>
                  </a:moveTo>
                  <a:lnTo>
                    <a:pt x="10583792" y="5385815"/>
                  </a:lnTo>
                  <a:lnTo>
                    <a:pt x="10590576" y="5384466"/>
                  </a:lnTo>
                  <a:lnTo>
                    <a:pt x="10603599" y="5379071"/>
                  </a:lnTo>
                  <a:lnTo>
                    <a:pt x="10628550" y="5346493"/>
                  </a:lnTo>
                  <a:lnTo>
                    <a:pt x="10629899" y="5339713"/>
                  </a:lnTo>
                  <a:lnTo>
                    <a:pt x="10629899" y="5385815"/>
                  </a:lnTo>
                  <a:close/>
                </a:path>
                <a:path w="10629900" h="5386070">
                  <a:moveTo>
                    <a:pt x="46106" y="5385815"/>
                  </a:moveTo>
                  <a:lnTo>
                    <a:pt x="0" y="5385815"/>
                  </a:lnTo>
                  <a:lnTo>
                    <a:pt x="0" y="5339714"/>
                  </a:lnTo>
                  <a:lnTo>
                    <a:pt x="1348" y="5346493"/>
                  </a:lnTo>
                  <a:lnTo>
                    <a:pt x="6742" y="5359516"/>
                  </a:lnTo>
                  <a:lnTo>
                    <a:pt x="10583" y="5365264"/>
                  </a:lnTo>
                  <a:lnTo>
                    <a:pt x="20550" y="5375231"/>
                  </a:lnTo>
                  <a:lnTo>
                    <a:pt x="26298" y="5379071"/>
                  </a:lnTo>
                  <a:lnTo>
                    <a:pt x="39321" y="5384466"/>
                  </a:lnTo>
                  <a:lnTo>
                    <a:pt x="46106" y="53858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8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10580239" y="5385815"/>
                  </a:moveTo>
                  <a:lnTo>
                    <a:pt x="49659" y="5385815"/>
                  </a:lnTo>
                  <a:lnTo>
                    <a:pt x="46203" y="5385474"/>
                  </a:lnTo>
                  <a:lnTo>
                    <a:pt x="10896" y="5365096"/>
                  </a:lnTo>
                  <a:lnTo>
                    <a:pt x="0" y="5336156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336156"/>
                  </a:lnTo>
                  <a:lnTo>
                    <a:pt x="10611863" y="5372715"/>
                  </a:lnTo>
                  <a:lnTo>
                    <a:pt x="10583695" y="5385474"/>
                  </a:lnTo>
                  <a:lnTo>
                    <a:pt x="10580239" y="53858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214" y="1730406"/>
              <a:ext cx="10275570" cy="4331970"/>
            </a:xfrm>
            <a:custGeom>
              <a:avLst/>
              <a:gdLst/>
              <a:ahLst/>
              <a:cxnLst/>
              <a:rect l="l" t="t" r="r" b="b"/>
              <a:pathLst>
                <a:path w="10275570" h="4331970">
                  <a:moveTo>
                    <a:pt x="10244835" y="4331683"/>
                  </a:moveTo>
                  <a:lnTo>
                    <a:pt x="30734" y="4331683"/>
                  </a:lnTo>
                  <a:lnTo>
                    <a:pt x="26214" y="4330784"/>
                  </a:lnTo>
                  <a:lnTo>
                    <a:pt x="0" y="4300949"/>
                  </a:lnTo>
                  <a:lnTo>
                    <a:pt x="0" y="4296251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4300949"/>
                  </a:lnTo>
                  <a:lnTo>
                    <a:pt x="10249354" y="4330784"/>
                  </a:lnTo>
                  <a:lnTo>
                    <a:pt x="10244835" y="433168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56850" y="907708"/>
            <a:ext cx="7716520" cy="7169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600" spc="-25" dirty="0">
                <a:solidFill>
                  <a:srgbClr val="2B3D4F"/>
                </a:solidFill>
                <a:latin typeface="Times New Roman"/>
                <a:cs typeface="Times New Roman"/>
              </a:rPr>
              <a:t>Task: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Create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B3D4F"/>
                </a:solidFill>
                <a:latin typeface="Times New Roman"/>
                <a:cs typeface="Times New Roman"/>
              </a:rPr>
              <a:t>few-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shot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prompt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classify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customer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feedback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sentiment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extract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key</a:t>
            </a:r>
            <a:r>
              <a:rPr sz="160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issues.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600" dirty="0">
                <a:solidFill>
                  <a:srgbClr val="2B3D4F"/>
                </a:solidFill>
                <a:latin typeface="Times New Roman"/>
                <a:cs typeface="Times New Roman"/>
              </a:rPr>
              <a:t>Prompt</a:t>
            </a:r>
            <a:r>
              <a:rPr sz="1600" spc="-10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Structure: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13" y="1903149"/>
            <a:ext cx="9712325" cy="387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9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Classify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sentiment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following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customer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positive,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negative,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or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neutral,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and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extract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000" spc="2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main</a:t>
            </a:r>
            <a:r>
              <a:rPr sz="1000" spc="2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issues mentioned: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050">
              <a:latin typeface="Courier New"/>
              <a:cs typeface="Courier New"/>
            </a:endParaRPr>
          </a:p>
          <a:p>
            <a:pPr marL="1586230" marR="1578610" algn="ctr">
              <a:lnSpc>
                <a:spcPct val="116300"/>
              </a:lnSpc>
              <a:spcBef>
                <a:spcPts val="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Feedback:</a:t>
            </a:r>
            <a:r>
              <a:rPr sz="10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"Your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app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crashes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every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time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try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upload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photos.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Very</a:t>
            </a:r>
            <a:r>
              <a:rPr sz="1000" spc="1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frustrating!"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Sentiment:</a:t>
            </a:r>
            <a:r>
              <a:rPr sz="1000" spc="3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Negative</a:t>
            </a:r>
            <a:endParaRPr sz="1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Issues:</a:t>
            </a:r>
            <a:r>
              <a:rPr sz="1000" spc="22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App</a:t>
            </a:r>
            <a:r>
              <a:rPr sz="1000" spc="22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stability,</a:t>
            </a:r>
            <a:r>
              <a:rPr sz="10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photo</a:t>
            </a:r>
            <a:r>
              <a:rPr sz="1000" spc="22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upload</a:t>
            </a:r>
            <a:r>
              <a:rPr sz="10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functionality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Courier New"/>
              <a:cs typeface="Courier New"/>
            </a:endParaRPr>
          </a:p>
          <a:p>
            <a:pPr marL="1626870" marR="1619250" algn="ctr">
              <a:lnSpc>
                <a:spcPct val="116199"/>
              </a:lnSpc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Feedback: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"The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new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interface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is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beautiful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and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much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easier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navigate.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Love</a:t>
            </a:r>
            <a:r>
              <a:rPr sz="1000" spc="20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33333"/>
                </a:solidFill>
                <a:latin typeface="Courier New"/>
                <a:cs typeface="Courier New"/>
              </a:rPr>
              <a:t>it!"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Sentiment:</a:t>
            </a:r>
            <a:r>
              <a:rPr sz="1000" spc="3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Positive</a:t>
            </a:r>
            <a:endParaRPr sz="1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Issues:</a:t>
            </a:r>
            <a:r>
              <a:rPr sz="10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User</a:t>
            </a:r>
            <a:r>
              <a:rPr sz="10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interface,</a:t>
            </a:r>
            <a:r>
              <a:rPr sz="1000" spc="2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navigation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Courier New"/>
              <a:cs typeface="Courier New"/>
            </a:endParaRPr>
          </a:p>
          <a:p>
            <a:pPr marL="1061720" marR="1054100" algn="ctr">
              <a:lnSpc>
                <a:spcPct val="116300"/>
              </a:lnSpc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Feedback:</a:t>
            </a:r>
            <a:r>
              <a:rPr sz="10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"Product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arrived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on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time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but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packaging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was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damaged.</a:t>
            </a:r>
            <a:r>
              <a:rPr sz="1000" spc="19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item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inside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was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ﬁne</a:t>
            </a:r>
            <a:r>
              <a:rPr sz="1000" spc="2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though."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Sentiment:</a:t>
            </a:r>
            <a:r>
              <a:rPr sz="1000" spc="3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Mixed</a:t>
            </a:r>
            <a:endParaRPr sz="1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Issues:</a:t>
            </a:r>
            <a:r>
              <a:rPr sz="1000" spc="3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Delivery</a:t>
            </a:r>
            <a:r>
              <a:rPr sz="1000" spc="3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timeliness,</a:t>
            </a:r>
            <a:r>
              <a:rPr sz="1000" spc="3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packaging</a:t>
            </a:r>
            <a:r>
              <a:rPr sz="1000" spc="3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quality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Courier New"/>
              <a:cs typeface="Courier New"/>
            </a:endParaRPr>
          </a:p>
          <a:p>
            <a:pPr marL="1626870" marR="1619250" algn="ctr">
              <a:lnSpc>
                <a:spcPct val="116199"/>
              </a:lnSpc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Feedback: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"I've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been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using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your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service</a:t>
            </a:r>
            <a:r>
              <a:rPr sz="10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for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3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months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now.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It</a:t>
            </a:r>
            <a:r>
              <a:rPr sz="1000" spc="1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works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000" spc="1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expected."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Sentiment:</a:t>
            </a:r>
            <a:r>
              <a:rPr sz="1000" spc="3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Neutral</a:t>
            </a:r>
            <a:endParaRPr sz="1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Issues:</a:t>
            </a:r>
            <a:r>
              <a:rPr sz="10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Service</a:t>
            </a:r>
            <a:r>
              <a:rPr sz="1000" spc="25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reliability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Courier New"/>
              <a:cs typeface="Courier New"/>
            </a:endParaRPr>
          </a:p>
          <a:p>
            <a:pPr marL="2958465" marR="2950845" algn="ctr">
              <a:lnSpc>
                <a:spcPct val="116199"/>
              </a:lnSpc>
              <a:spcBef>
                <a:spcPts val="5"/>
              </a:spcBef>
            </a:pP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Feedback:</a:t>
            </a:r>
            <a:r>
              <a:rPr sz="10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"[New</a:t>
            </a:r>
            <a:r>
              <a:rPr sz="1000" spc="2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customer</a:t>
            </a:r>
            <a:r>
              <a:rPr sz="1000" spc="2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feedback</a:t>
            </a:r>
            <a:r>
              <a:rPr sz="1000" spc="2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1000" spc="2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classify]" Sentiment:</a:t>
            </a:r>
            <a:endParaRPr sz="1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solidFill>
                  <a:srgbClr val="333333"/>
                </a:solidFill>
                <a:latin typeface="Courier New"/>
                <a:cs typeface="Courier New"/>
              </a:rPr>
              <a:t>Issues: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4087"/>
            <a:ext cx="613156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Practical</a:t>
            </a:r>
            <a:r>
              <a:rPr spc="70" dirty="0"/>
              <a:t> </a:t>
            </a:r>
            <a:r>
              <a:rPr dirty="0"/>
              <a:t>Exercise:</a:t>
            </a:r>
            <a:r>
              <a:rPr spc="75" dirty="0"/>
              <a:t> </a:t>
            </a:r>
            <a:r>
              <a:rPr dirty="0"/>
              <a:t>RAG</a:t>
            </a:r>
            <a:r>
              <a:rPr spc="75" dirty="0"/>
              <a:t> </a:t>
            </a:r>
            <a:r>
              <a:rPr spc="-10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1899285"/>
            <a:chOff x="400049" y="853439"/>
            <a:chExt cx="10629900" cy="1899285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1899285"/>
            </a:xfrm>
            <a:custGeom>
              <a:avLst/>
              <a:gdLst/>
              <a:ahLst/>
              <a:cxnLst/>
              <a:rect l="l" t="t" r="r" b="b"/>
              <a:pathLst>
                <a:path w="10629900" h="18992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189928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1899285">
                  <a:moveTo>
                    <a:pt x="10629899" y="1898903"/>
                  </a:moveTo>
                  <a:lnTo>
                    <a:pt x="0" y="1898903"/>
                  </a:lnTo>
                  <a:lnTo>
                    <a:pt x="0" y="1743265"/>
                  </a:lnTo>
                  <a:lnTo>
                    <a:pt x="1348" y="1750044"/>
                  </a:lnTo>
                  <a:lnTo>
                    <a:pt x="6742" y="1763067"/>
                  </a:lnTo>
                  <a:lnTo>
                    <a:pt x="39321" y="1788017"/>
                  </a:lnTo>
                  <a:lnTo>
                    <a:pt x="46101" y="1789366"/>
                  </a:lnTo>
                  <a:lnTo>
                    <a:pt x="10629899" y="1789366"/>
                  </a:lnTo>
                  <a:lnTo>
                    <a:pt x="10629899" y="1898903"/>
                  </a:lnTo>
                  <a:close/>
                </a:path>
                <a:path w="10629900" h="1899285">
                  <a:moveTo>
                    <a:pt x="10629899" y="1789366"/>
                  </a:moveTo>
                  <a:lnTo>
                    <a:pt x="10583797" y="1789366"/>
                  </a:lnTo>
                  <a:lnTo>
                    <a:pt x="10590576" y="1788017"/>
                  </a:lnTo>
                  <a:lnTo>
                    <a:pt x="10603599" y="1782623"/>
                  </a:lnTo>
                  <a:lnTo>
                    <a:pt x="10628550" y="1750044"/>
                  </a:lnTo>
                  <a:lnTo>
                    <a:pt x="10629899" y="1743265"/>
                  </a:lnTo>
                  <a:lnTo>
                    <a:pt x="10629899" y="178936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1789430"/>
            </a:xfrm>
            <a:custGeom>
              <a:avLst/>
              <a:gdLst/>
              <a:ahLst/>
              <a:cxnLst/>
              <a:rect l="l" t="t" r="r" b="b"/>
              <a:pathLst>
                <a:path w="10629900" h="1789430">
                  <a:moveTo>
                    <a:pt x="10580239" y="1789366"/>
                  </a:moveTo>
                  <a:lnTo>
                    <a:pt x="49659" y="1789366"/>
                  </a:lnTo>
                  <a:lnTo>
                    <a:pt x="46203" y="1789025"/>
                  </a:lnTo>
                  <a:lnTo>
                    <a:pt x="10896" y="1768646"/>
                  </a:lnTo>
                  <a:lnTo>
                    <a:pt x="0" y="1739706"/>
                  </a:lnTo>
                  <a:lnTo>
                    <a:pt x="0" y="173621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39706"/>
                  </a:lnTo>
                  <a:lnTo>
                    <a:pt x="10611863" y="1776266"/>
                  </a:lnTo>
                  <a:lnTo>
                    <a:pt x="10583695" y="1789025"/>
                  </a:lnTo>
                  <a:lnTo>
                    <a:pt x="10580239" y="1789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2544" y="994962"/>
            <a:ext cx="9965055" cy="1196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Scenario:</a:t>
            </a:r>
            <a:endParaRPr sz="23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7300"/>
              </a:lnSpc>
              <a:spcBef>
                <a:spcPts val="1385"/>
              </a:spcBef>
            </a:pP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company needs to create a customer support system that answers questions based</a:t>
            </a:r>
            <a:r>
              <a:rPr sz="1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on their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product documentation.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49" y="2782823"/>
            <a:ext cx="10629900" cy="1926589"/>
            <a:chOff x="400049" y="2782823"/>
            <a:chExt cx="10629900" cy="1926589"/>
          </a:xfrm>
        </p:grpSpPr>
        <p:sp>
          <p:nvSpPr>
            <p:cNvPr id="8" name="object 8"/>
            <p:cNvSpPr/>
            <p:nvPr/>
          </p:nvSpPr>
          <p:spPr>
            <a:xfrm>
              <a:off x="400049" y="2782823"/>
              <a:ext cx="10629900" cy="1926589"/>
            </a:xfrm>
            <a:custGeom>
              <a:avLst/>
              <a:gdLst/>
              <a:ahLst/>
              <a:cxnLst/>
              <a:rect l="l" t="t" r="r" b="b"/>
              <a:pathLst>
                <a:path w="10629900" h="1926589">
                  <a:moveTo>
                    <a:pt x="0" y="83251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7147"/>
                  </a:lnTo>
                  <a:lnTo>
                    <a:pt x="46101" y="37147"/>
                  </a:lnTo>
                  <a:lnTo>
                    <a:pt x="39321" y="38496"/>
                  </a:lnTo>
                  <a:lnTo>
                    <a:pt x="6742" y="63445"/>
                  </a:lnTo>
                  <a:lnTo>
                    <a:pt x="1348" y="76468"/>
                  </a:lnTo>
                  <a:lnTo>
                    <a:pt x="0" y="83251"/>
                  </a:lnTo>
                  <a:close/>
                </a:path>
                <a:path w="10629900" h="1926589">
                  <a:moveTo>
                    <a:pt x="10629899" y="83251"/>
                  </a:moveTo>
                  <a:lnTo>
                    <a:pt x="10609347" y="47730"/>
                  </a:lnTo>
                  <a:lnTo>
                    <a:pt x="10583797" y="37147"/>
                  </a:lnTo>
                  <a:lnTo>
                    <a:pt x="10629899" y="37147"/>
                  </a:lnTo>
                  <a:lnTo>
                    <a:pt x="10629899" y="83251"/>
                  </a:lnTo>
                  <a:close/>
                </a:path>
                <a:path w="10629900" h="1926589">
                  <a:moveTo>
                    <a:pt x="10629899" y="1926335"/>
                  </a:moveTo>
                  <a:lnTo>
                    <a:pt x="0" y="1926335"/>
                  </a:lnTo>
                  <a:lnTo>
                    <a:pt x="0" y="1771554"/>
                  </a:lnTo>
                  <a:lnTo>
                    <a:pt x="1348" y="1778333"/>
                  </a:lnTo>
                  <a:lnTo>
                    <a:pt x="6742" y="1791356"/>
                  </a:lnTo>
                  <a:lnTo>
                    <a:pt x="39321" y="1816306"/>
                  </a:lnTo>
                  <a:lnTo>
                    <a:pt x="46101" y="1817655"/>
                  </a:lnTo>
                  <a:lnTo>
                    <a:pt x="10629899" y="1817655"/>
                  </a:lnTo>
                  <a:lnTo>
                    <a:pt x="10629899" y="1926335"/>
                  </a:lnTo>
                  <a:close/>
                </a:path>
                <a:path w="10629900" h="1926589">
                  <a:moveTo>
                    <a:pt x="10629899" y="1817655"/>
                  </a:moveTo>
                  <a:lnTo>
                    <a:pt x="10583797" y="1817655"/>
                  </a:lnTo>
                  <a:lnTo>
                    <a:pt x="10590576" y="1816306"/>
                  </a:lnTo>
                  <a:lnTo>
                    <a:pt x="10603599" y="1810911"/>
                  </a:lnTo>
                  <a:lnTo>
                    <a:pt x="10628550" y="1778333"/>
                  </a:lnTo>
                  <a:lnTo>
                    <a:pt x="10629899" y="1771554"/>
                  </a:lnTo>
                  <a:lnTo>
                    <a:pt x="10629899" y="181765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2819971"/>
              <a:ext cx="10629900" cy="1780539"/>
            </a:xfrm>
            <a:custGeom>
              <a:avLst/>
              <a:gdLst/>
              <a:ahLst/>
              <a:cxnLst/>
              <a:rect l="l" t="t" r="r" b="b"/>
              <a:pathLst>
                <a:path w="10629900" h="1780539">
                  <a:moveTo>
                    <a:pt x="10580239" y="1780507"/>
                  </a:moveTo>
                  <a:lnTo>
                    <a:pt x="49659" y="1780507"/>
                  </a:lnTo>
                  <a:lnTo>
                    <a:pt x="46203" y="1780167"/>
                  </a:lnTo>
                  <a:lnTo>
                    <a:pt x="10896" y="1759788"/>
                  </a:lnTo>
                  <a:lnTo>
                    <a:pt x="0" y="1730848"/>
                  </a:lnTo>
                  <a:lnTo>
                    <a:pt x="0" y="1727358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30848"/>
                  </a:lnTo>
                  <a:lnTo>
                    <a:pt x="10611863" y="1767408"/>
                  </a:lnTo>
                  <a:lnTo>
                    <a:pt x="10583695" y="1780167"/>
                  </a:lnTo>
                  <a:lnTo>
                    <a:pt x="10580239" y="178050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02064" y="2846885"/>
            <a:ext cx="4580255" cy="15697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01420">
              <a:lnSpc>
                <a:spcPct val="100000"/>
              </a:lnSpc>
              <a:spcBef>
                <a:spcPts val="1045"/>
              </a:spcBef>
            </a:pP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Implementation</a:t>
            </a:r>
            <a:r>
              <a:rPr sz="1600" spc="-8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B3D4F"/>
                </a:solidFill>
                <a:latin typeface="Times New Roman"/>
                <a:cs typeface="Times New Roman"/>
              </a:rPr>
              <a:t>Steps:</a:t>
            </a:r>
            <a:endParaRPr sz="16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825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Document</a:t>
            </a:r>
            <a:r>
              <a:rPr sz="1300" b="1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Processing:</a:t>
            </a:r>
            <a:r>
              <a:rPr sz="1300" b="1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Convert</a:t>
            </a:r>
            <a:r>
              <a:rPr sz="13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documentation</a:t>
            </a:r>
            <a:r>
              <a:rPr sz="13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3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embeddings</a:t>
            </a:r>
            <a:endParaRPr sz="13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80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Query</a:t>
            </a:r>
            <a:r>
              <a:rPr sz="13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Analysis:</a:t>
            </a:r>
            <a:r>
              <a:rPr sz="1300" b="1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13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customer</a:t>
            </a:r>
            <a:r>
              <a:rPr sz="13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questions</a:t>
            </a:r>
            <a:endParaRPr sz="13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85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Retrieval:</a:t>
            </a:r>
            <a:r>
              <a:rPr sz="1300" b="1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13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relevant</a:t>
            </a:r>
            <a:r>
              <a:rPr sz="13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documentation</a:t>
            </a:r>
            <a:r>
              <a:rPr sz="13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sections</a:t>
            </a:r>
            <a:endParaRPr sz="13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14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Context</a:t>
            </a:r>
            <a:r>
              <a:rPr sz="1300" b="1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Integration:</a:t>
            </a:r>
            <a:r>
              <a:rPr sz="1300" b="1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Include</a:t>
            </a:r>
            <a:r>
              <a:rPr sz="13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retrieved</a:t>
            </a:r>
            <a:r>
              <a:rPr sz="13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13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3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endParaRPr sz="13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85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r>
              <a:rPr sz="1300" b="1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imes New Roman"/>
                <a:cs typeface="Times New Roman"/>
              </a:rPr>
              <a:t>Generation:</a:t>
            </a:r>
            <a:r>
              <a:rPr sz="13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Answer</a:t>
            </a:r>
            <a:r>
              <a:rPr sz="13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13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3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13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documentation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50" y="4739639"/>
            <a:ext cx="10629900" cy="1517650"/>
            <a:chOff x="400050" y="4739639"/>
            <a:chExt cx="10629900" cy="1517650"/>
          </a:xfrm>
        </p:grpSpPr>
        <p:sp>
          <p:nvSpPr>
            <p:cNvPr id="12" name="object 12"/>
            <p:cNvSpPr/>
            <p:nvPr/>
          </p:nvSpPr>
          <p:spPr>
            <a:xfrm>
              <a:off x="400050" y="4739639"/>
              <a:ext cx="10629900" cy="84455"/>
            </a:xfrm>
            <a:custGeom>
              <a:avLst/>
              <a:gdLst/>
              <a:ahLst/>
              <a:cxnLst/>
              <a:rect l="l" t="t" r="r" b="b"/>
              <a:pathLst>
                <a:path w="10629900" h="84454">
                  <a:moveTo>
                    <a:pt x="0" y="84108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8004"/>
                  </a:lnTo>
                  <a:lnTo>
                    <a:pt x="46101" y="38004"/>
                  </a:lnTo>
                  <a:lnTo>
                    <a:pt x="39321" y="39353"/>
                  </a:lnTo>
                  <a:lnTo>
                    <a:pt x="6742" y="64302"/>
                  </a:lnTo>
                  <a:lnTo>
                    <a:pt x="1348" y="77325"/>
                  </a:lnTo>
                  <a:lnTo>
                    <a:pt x="0" y="84108"/>
                  </a:lnTo>
                  <a:close/>
                </a:path>
                <a:path w="10629900" h="84454">
                  <a:moveTo>
                    <a:pt x="10629899" y="84108"/>
                  </a:moveTo>
                  <a:lnTo>
                    <a:pt x="10609347" y="48587"/>
                  </a:lnTo>
                  <a:lnTo>
                    <a:pt x="10583797" y="38004"/>
                  </a:lnTo>
                  <a:lnTo>
                    <a:pt x="10629899" y="38004"/>
                  </a:lnTo>
                  <a:lnTo>
                    <a:pt x="10629899" y="8410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050" y="4777644"/>
              <a:ext cx="10629900" cy="1479550"/>
            </a:xfrm>
            <a:custGeom>
              <a:avLst/>
              <a:gdLst/>
              <a:ahLst/>
              <a:cxnLst/>
              <a:rect l="l" t="t" r="r" b="b"/>
              <a:pathLst>
                <a:path w="10629900" h="1479550">
                  <a:moveTo>
                    <a:pt x="10629900" y="1479327"/>
                  </a:moveTo>
                  <a:lnTo>
                    <a:pt x="0" y="1479327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47932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214" y="5167407"/>
              <a:ext cx="10275570" cy="1080770"/>
            </a:xfrm>
            <a:custGeom>
              <a:avLst/>
              <a:gdLst/>
              <a:ahLst/>
              <a:cxnLst/>
              <a:rect l="l" t="t" r="r" b="b"/>
              <a:pathLst>
                <a:path w="10275570" h="1080770">
                  <a:moveTo>
                    <a:pt x="10244835" y="1080706"/>
                  </a:moveTo>
                  <a:lnTo>
                    <a:pt x="30734" y="1080706"/>
                  </a:lnTo>
                  <a:lnTo>
                    <a:pt x="26214" y="1079806"/>
                  </a:lnTo>
                  <a:lnTo>
                    <a:pt x="0" y="1049971"/>
                  </a:lnTo>
                  <a:lnTo>
                    <a:pt x="0" y="1045273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3"/>
                  </a:lnTo>
                  <a:lnTo>
                    <a:pt x="10275569" y="30734"/>
                  </a:lnTo>
                  <a:lnTo>
                    <a:pt x="10275569" y="1049971"/>
                  </a:lnTo>
                  <a:lnTo>
                    <a:pt x="10249354" y="1079806"/>
                  </a:lnTo>
                  <a:lnTo>
                    <a:pt x="10244835" y="108070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3814" y="4929708"/>
            <a:ext cx="12223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B3D4F"/>
                </a:solidFill>
                <a:latin typeface="Times New Roman"/>
                <a:cs typeface="Times New Roman"/>
              </a:rPr>
              <a:t>Example</a:t>
            </a:r>
            <a:r>
              <a:rPr sz="1000" spc="-2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B3D4F"/>
                </a:solidFill>
                <a:latin typeface="Times New Roman"/>
                <a:cs typeface="Times New Roman"/>
              </a:rPr>
              <a:t>RAG</a:t>
            </a:r>
            <a:r>
              <a:rPr sz="1000" spc="-2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745" y="5285216"/>
            <a:ext cx="9968865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Answer</a:t>
            </a:r>
            <a:r>
              <a:rPr sz="650" spc="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following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customer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question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using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ONLY</a:t>
            </a:r>
            <a:r>
              <a:rPr sz="650" spc="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information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provided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context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below.</a:t>
            </a:r>
            <a:r>
              <a:rPr sz="650" spc="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answer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isn't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context,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say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"I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don't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have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enough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information</a:t>
            </a:r>
            <a:r>
              <a:rPr sz="650" spc="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answer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this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question."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6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CONTEXT:</a:t>
            </a:r>
            <a:endParaRPr sz="6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[Retrieved</a:t>
            </a:r>
            <a:r>
              <a:rPr sz="650" spc="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documentation</a:t>
            </a:r>
            <a:r>
              <a:rPr sz="650" spc="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sections]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6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QUESTION:</a:t>
            </a:r>
            <a:endParaRPr sz="6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[Customer</a:t>
            </a:r>
            <a:r>
              <a:rPr sz="650" spc="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question]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9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Tools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96352"/>
            <a:ext cx="3580765" cy="4518025"/>
            <a:chOff x="400049" y="1296352"/>
            <a:chExt cx="3580765" cy="4518025"/>
          </a:xfrm>
        </p:grpSpPr>
        <p:sp>
          <p:nvSpPr>
            <p:cNvPr id="4" name="object 4"/>
            <p:cNvSpPr/>
            <p:nvPr/>
          </p:nvSpPr>
          <p:spPr>
            <a:xfrm>
              <a:off x="400049" y="1296352"/>
              <a:ext cx="3580765" cy="4518025"/>
            </a:xfrm>
            <a:custGeom>
              <a:avLst/>
              <a:gdLst/>
              <a:ahLst/>
              <a:cxnLst/>
              <a:rect l="l" t="t" r="r" b="b"/>
              <a:pathLst>
                <a:path w="3580765" h="451802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80765" h="4518025">
                  <a:moveTo>
                    <a:pt x="3580637" y="4517707"/>
                  </a:moveTo>
                  <a:lnTo>
                    <a:pt x="3461763" y="4517707"/>
                  </a:lnTo>
                  <a:lnTo>
                    <a:pt x="3468544" y="4516358"/>
                  </a:lnTo>
                  <a:lnTo>
                    <a:pt x="3481567" y="4510963"/>
                  </a:lnTo>
                  <a:lnTo>
                    <a:pt x="3506517" y="4478385"/>
                  </a:lnTo>
                  <a:lnTo>
                    <a:pt x="3507866" y="4471605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80637" y="0"/>
                  </a:lnTo>
                  <a:lnTo>
                    <a:pt x="3580637" y="4517707"/>
                  </a:lnTo>
                  <a:close/>
                </a:path>
                <a:path w="3580765" h="4518025">
                  <a:moveTo>
                    <a:pt x="46102" y="4517707"/>
                  </a:moveTo>
                  <a:lnTo>
                    <a:pt x="0" y="4517707"/>
                  </a:lnTo>
                  <a:lnTo>
                    <a:pt x="0" y="4471605"/>
                  </a:lnTo>
                  <a:lnTo>
                    <a:pt x="1348" y="4478385"/>
                  </a:lnTo>
                  <a:lnTo>
                    <a:pt x="6742" y="4491408"/>
                  </a:lnTo>
                  <a:lnTo>
                    <a:pt x="10583" y="4497155"/>
                  </a:lnTo>
                  <a:lnTo>
                    <a:pt x="20550" y="4507123"/>
                  </a:lnTo>
                  <a:lnTo>
                    <a:pt x="26298" y="4510963"/>
                  </a:lnTo>
                  <a:lnTo>
                    <a:pt x="39321" y="4516358"/>
                  </a:lnTo>
                  <a:lnTo>
                    <a:pt x="46102" y="45177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96352"/>
              <a:ext cx="3508375" cy="4518025"/>
            </a:xfrm>
            <a:custGeom>
              <a:avLst/>
              <a:gdLst/>
              <a:ahLst/>
              <a:cxnLst/>
              <a:rect l="l" t="t" r="r" b="b"/>
              <a:pathLst>
                <a:path w="3508375" h="4518025">
                  <a:moveTo>
                    <a:pt x="3458207" y="4517707"/>
                  </a:moveTo>
                  <a:lnTo>
                    <a:pt x="49659" y="4517707"/>
                  </a:lnTo>
                  <a:lnTo>
                    <a:pt x="46203" y="4517366"/>
                  </a:lnTo>
                  <a:lnTo>
                    <a:pt x="10896" y="4496987"/>
                  </a:lnTo>
                  <a:lnTo>
                    <a:pt x="0" y="4468047"/>
                  </a:lnTo>
                  <a:lnTo>
                    <a:pt x="0" y="446455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4468047"/>
                  </a:lnTo>
                  <a:lnTo>
                    <a:pt x="3489831" y="4504607"/>
                  </a:lnTo>
                  <a:lnTo>
                    <a:pt x="3461663" y="4517366"/>
                  </a:lnTo>
                  <a:lnTo>
                    <a:pt x="3458207" y="451770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111311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076860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404615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04240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689062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4692" y="1243596"/>
            <a:ext cx="2479040" cy="394207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620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Learning</a:t>
            </a:r>
            <a:r>
              <a:rPr sz="2350" spc="-10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Resources:</a:t>
            </a:r>
            <a:endParaRPr sz="2350">
              <a:latin typeface="Times New Roman"/>
              <a:cs typeface="Times New Roman"/>
            </a:endParaRPr>
          </a:p>
          <a:p>
            <a:pPr marL="264795" marR="127635">
              <a:lnSpc>
                <a:spcPct val="108600"/>
              </a:lnSpc>
              <a:spcBef>
                <a:spcPts val="107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Engineering Guide (promptingguide.ai)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OpenAI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Cookbook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Anthropic's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Claude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Design LangChain Documentation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"Building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LLM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Applications"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course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11167" y="1296352"/>
            <a:ext cx="3655060" cy="4518025"/>
            <a:chOff x="4011167" y="1296352"/>
            <a:chExt cx="3655060" cy="4518025"/>
          </a:xfrm>
        </p:grpSpPr>
        <p:sp>
          <p:nvSpPr>
            <p:cNvPr id="13" name="object 13"/>
            <p:cNvSpPr/>
            <p:nvPr/>
          </p:nvSpPr>
          <p:spPr>
            <a:xfrm>
              <a:off x="4011167" y="1296352"/>
              <a:ext cx="3655060" cy="4518025"/>
            </a:xfrm>
            <a:custGeom>
              <a:avLst/>
              <a:gdLst/>
              <a:ahLst/>
              <a:cxnLst/>
              <a:rect l="l" t="t" r="r" b="b"/>
              <a:pathLst>
                <a:path w="3655059" h="4518025">
                  <a:moveTo>
                    <a:pt x="120016" y="4517707"/>
                  </a:moveTo>
                  <a:lnTo>
                    <a:pt x="0" y="4517707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5" y="1348"/>
                  </a:lnTo>
                  <a:lnTo>
                    <a:pt x="100211" y="6742"/>
                  </a:lnTo>
                  <a:lnTo>
                    <a:pt x="75262" y="39321"/>
                  </a:lnTo>
                  <a:lnTo>
                    <a:pt x="73913" y="46101"/>
                  </a:lnTo>
                  <a:lnTo>
                    <a:pt x="73913" y="4471605"/>
                  </a:lnTo>
                  <a:lnTo>
                    <a:pt x="94464" y="4507123"/>
                  </a:lnTo>
                  <a:lnTo>
                    <a:pt x="113235" y="4516358"/>
                  </a:lnTo>
                  <a:lnTo>
                    <a:pt x="120016" y="4517707"/>
                  </a:lnTo>
                  <a:close/>
                </a:path>
                <a:path w="3655059" h="4518025">
                  <a:moveTo>
                    <a:pt x="3654551" y="4517707"/>
                  </a:moveTo>
                  <a:lnTo>
                    <a:pt x="3535677" y="4517707"/>
                  </a:lnTo>
                  <a:lnTo>
                    <a:pt x="3542458" y="4516358"/>
                  </a:lnTo>
                  <a:lnTo>
                    <a:pt x="3555481" y="4510963"/>
                  </a:lnTo>
                  <a:lnTo>
                    <a:pt x="3580430" y="4478385"/>
                  </a:lnTo>
                  <a:lnTo>
                    <a:pt x="3581780" y="4471605"/>
                  </a:lnTo>
                  <a:lnTo>
                    <a:pt x="3581780" y="46101"/>
                  </a:lnTo>
                  <a:lnTo>
                    <a:pt x="3561229" y="10583"/>
                  </a:lnTo>
                  <a:lnTo>
                    <a:pt x="3535679" y="0"/>
                  </a:lnTo>
                  <a:lnTo>
                    <a:pt x="3654551" y="0"/>
                  </a:lnTo>
                  <a:lnTo>
                    <a:pt x="3654551" y="45177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1296352"/>
              <a:ext cx="3508375" cy="4518025"/>
            </a:xfrm>
            <a:custGeom>
              <a:avLst/>
              <a:gdLst/>
              <a:ahLst/>
              <a:cxnLst/>
              <a:rect l="l" t="t" r="r" b="b"/>
              <a:pathLst>
                <a:path w="3508375" h="4518025">
                  <a:moveTo>
                    <a:pt x="3458207" y="4517707"/>
                  </a:moveTo>
                  <a:lnTo>
                    <a:pt x="49659" y="4517707"/>
                  </a:lnTo>
                  <a:lnTo>
                    <a:pt x="46203" y="4517366"/>
                  </a:lnTo>
                  <a:lnTo>
                    <a:pt x="10895" y="4496987"/>
                  </a:lnTo>
                  <a:lnTo>
                    <a:pt x="0" y="4468047"/>
                  </a:lnTo>
                  <a:lnTo>
                    <a:pt x="0" y="446455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4468047"/>
                  </a:lnTo>
                  <a:lnTo>
                    <a:pt x="3489831" y="4504607"/>
                  </a:lnTo>
                  <a:lnTo>
                    <a:pt x="3461663" y="4517366"/>
                  </a:lnTo>
                  <a:lnTo>
                    <a:pt x="3458207" y="451770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868" y="2111311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868" y="2757963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868" y="307686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0868" y="372351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0868" y="4370165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51907" y="1243596"/>
            <a:ext cx="2346960" cy="361442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Tools:</a:t>
            </a:r>
            <a:endParaRPr sz="2350">
              <a:latin typeface="Times New Roman"/>
              <a:cs typeface="Times New Roman"/>
            </a:endParaRPr>
          </a:p>
          <a:p>
            <a:pPr marL="12700" marR="266065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management platforms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Evaluation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frameworks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Version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endParaRPr sz="1950">
              <a:latin typeface="Times New Roman"/>
              <a:cs typeface="Times New Roman"/>
            </a:endParaRPr>
          </a:p>
          <a:p>
            <a:pPr marL="12700" marR="279400">
              <a:lnSpc>
                <a:spcPct val="107300"/>
              </a:lnSpc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optimization tools</a:t>
            </a:r>
            <a:endParaRPr sz="1950">
              <a:latin typeface="Times New Roman"/>
              <a:cs typeface="Times New Roman"/>
            </a:endParaRPr>
          </a:p>
          <a:p>
            <a:pPr marL="12700" marR="183515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RAG</a:t>
            </a:r>
            <a:r>
              <a:rPr sz="195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implementation libraries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96200" y="1296351"/>
            <a:ext cx="3333750" cy="4518025"/>
            <a:chOff x="7696200" y="1296351"/>
            <a:chExt cx="3333750" cy="4518025"/>
          </a:xfrm>
        </p:grpSpPr>
        <p:sp>
          <p:nvSpPr>
            <p:cNvPr id="22" name="object 22"/>
            <p:cNvSpPr/>
            <p:nvPr/>
          </p:nvSpPr>
          <p:spPr>
            <a:xfrm>
              <a:off x="7696200" y="1296352"/>
              <a:ext cx="120014" cy="4518025"/>
            </a:xfrm>
            <a:custGeom>
              <a:avLst/>
              <a:gdLst/>
              <a:ahLst/>
              <a:cxnLst/>
              <a:rect l="l" t="t" r="r" b="b"/>
              <a:pathLst>
                <a:path w="120015" h="4518025">
                  <a:moveTo>
                    <a:pt x="120015" y="4517707"/>
                  </a:moveTo>
                  <a:lnTo>
                    <a:pt x="0" y="4517707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4" y="1348"/>
                  </a:lnTo>
                  <a:lnTo>
                    <a:pt x="100211" y="6742"/>
                  </a:lnTo>
                  <a:lnTo>
                    <a:pt x="75261" y="39321"/>
                  </a:lnTo>
                  <a:lnTo>
                    <a:pt x="73913" y="46101"/>
                  </a:lnTo>
                  <a:lnTo>
                    <a:pt x="73913" y="4471605"/>
                  </a:lnTo>
                  <a:lnTo>
                    <a:pt x="94464" y="4507123"/>
                  </a:lnTo>
                  <a:lnTo>
                    <a:pt x="113234" y="4516358"/>
                  </a:lnTo>
                  <a:lnTo>
                    <a:pt x="120015" y="45177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70113" y="1296351"/>
              <a:ext cx="3260090" cy="4518025"/>
            </a:xfrm>
            <a:custGeom>
              <a:avLst/>
              <a:gdLst/>
              <a:ahLst/>
              <a:cxnLst/>
              <a:rect l="l" t="t" r="r" b="b"/>
              <a:pathLst>
                <a:path w="3260090" h="4518025">
                  <a:moveTo>
                    <a:pt x="3259836" y="4517707"/>
                  </a:moveTo>
                  <a:lnTo>
                    <a:pt x="49660" y="4517707"/>
                  </a:lnTo>
                  <a:lnTo>
                    <a:pt x="46203" y="4517366"/>
                  </a:lnTo>
                  <a:lnTo>
                    <a:pt x="10895" y="4496987"/>
                  </a:lnTo>
                  <a:lnTo>
                    <a:pt x="0" y="446804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451770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5900" y="2111311"/>
              <a:ext cx="70866" cy="70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5900" y="2430208"/>
              <a:ext cx="70866" cy="708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5900" y="2757963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5900" y="3076860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5900" y="3723512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536939" y="1243596"/>
            <a:ext cx="2409190" cy="296799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Communities: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10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Engineering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Discord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Hugging Face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Forums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GitHub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repositories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LLM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Application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Developer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groups</a:t>
            </a:r>
            <a:endParaRPr sz="1950">
              <a:latin typeface="Times New Roman"/>
              <a:cs typeface="Times New Roman"/>
            </a:endParaRPr>
          </a:p>
          <a:p>
            <a:pPr marL="12700" marR="197485">
              <a:lnSpc>
                <a:spcPct val="107300"/>
              </a:lnSpc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Practitioners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Slack channels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9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Future</a:t>
            </a:r>
            <a:r>
              <a:rPr spc="-20" dirty="0"/>
              <a:t> </a:t>
            </a:r>
            <a:r>
              <a:rPr dirty="0"/>
              <a:t>Trends</a:t>
            </a:r>
            <a:r>
              <a:rPr spc="40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Prompt</a:t>
            </a:r>
            <a:r>
              <a:rPr spc="40" dirty="0"/>
              <a:t> </a:t>
            </a:r>
            <a:r>
              <a:rPr spc="-10" dirty="0"/>
              <a:t>Engineering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77257"/>
            <a:ext cx="10629900" cy="3756025"/>
            <a:chOff x="400049" y="1677257"/>
            <a:chExt cx="10629900" cy="3756025"/>
          </a:xfrm>
        </p:grpSpPr>
        <p:sp>
          <p:nvSpPr>
            <p:cNvPr id="4" name="object 4"/>
            <p:cNvSpPr/>
            <p:nvPr/>
          </p:nvSpPr>
          <p:spPr>
            <a:xfrm>
              <a:off x="400049" y="1677257"/>
              <a:ext cx="10629900" cy="3756025"/>
            </a:xfrm>
            <a:custGeom>
              <a:avLst/>
              <a:gdLst/>
              <a:ahLst/>
              <a:cxnLst/>
              <a:rect l="l" t="t" r="r" b="b"/>
              <a:pathLst>
                <a:path w="10629900" h="375602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75602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756025">
                  <a:moveTo>
                    <a:pt x="10629899" y="3755898"/>
                  </a:moveTo>
                  <a:lnTo>
                    <a:pt x="10583794" y="3755898"/>
                  </a:lnTo>
                  <a:lnTo>
                    <a:pt x="10590576" y="3754548"/>
                  </a:lnTo>
                  <a:lnTo>
                    <a:pt x="10603599" y="3749154"/>
                  </a:lnTo>
                  <a:lnTo>
                    <a:pt x="10628550" y="3716575"/>
                  </a:lnTo>
                  <a:lnTo>
                    <a:pt x="10629899" y="3709796"/>
                  </a:lnTo>
                  <a:lnTo>
                    <a:pt x="10629899" y="3755898"/>
                  </a:lnTo>
                  <a:close/>
                </a:path>
                <a:path w="10629900" h="3756025">
                  <a:moveTo>
                    <a:pt x="46104" y="3755898"/>
                  </a:moveTo>
                  <a:lnTo>
                    <a:pt x="0" y="3755898"/>
                  </a:lnTo>
                  <a:lnTo>
                    <a:pt x="0" y="3709796"/>
                  </a:lnTo>
                  <a:lnTo>
                    <a:pt x="1348" y="3716575"/>
                  </a:lnTo>
                  <a:lnTo>
                    <a:pt x="6742" y="3729598"/>
                  </a:lnTo>
                  <a:lnTo>
                    <a:pt x="10583" y="3735346"/>
                  </a:lnTo>
                  <a:lnTo>
                    <a:pt x="20550" y="3745313"/>
                  </a:lnTo>
                  <a:lnTo>
                    <a:pt x="26298" y="3749154"/>
                  </a:lnTo>
                  <a:lnTo>
                    <a:pt x="39321" y="3754548"/>
                  </a:lnTo>
                  <a:lnTo>
                    <a:pt x="46104" y="375589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77257"/>
              <a:ext cx="10629900" cy="3756025"/>
            </a:xfrm>
            <a:custGeom>
              <a:avLst/>
              <a:gdLst/>
              <a:ahLst/>
              <a:cxnLst/>
              <a:rect l="l" t="t" r="r" b="b"/>
              <a:pathLst>
                <a:path w="10629900" h="3756025">
                  <a:moveTo>
                    <a:pt x="10580239" y="3755897"/>
                  </a:moveTo>
                  <a:lnTo>
                    <a:pt x="49659" y="3755897"/>
                  </a:lnTo>
                  <a:lnTo>
                    <a:pt x="46203" y="3755557"/>
                  </a:lnTo>
                  <a:lnTo>
                    <a:pt x="10896" y="3735178"/>
                  </a:lnTo>
                  <a:lnTo>
                    <a:pt x="0" y="3706238"/>
                  </a:lnTo>
                  <a:lnTo>
                    <a:pt x="0" y="370274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706238"/>
                  </a:lnTo>
                  <a:lnTo>
                    <a:pt x="10611863" y="3742798"/>
                  </a:lnTo>
                  <a:lnTo>
                    <a:pt x="10583695" y="3755557"/>
                  </a:lnTo>
                  <a:lnTo>
                    <a:pt x="10580239" y="375589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1987295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2315050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263394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2952844"/>
              <a:ext cx="70866" cy="70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936" y="3280600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3599497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3927252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936" y="4246149"/>
              <a:ext cx="70866" cy="708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75744" y="1802745"/>
            <a:ext cx="8081009" cy="2612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3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Automated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Optimization:</a:t>
            </a:r>
            <a:r>
              <a:rPr sz="1950" b="1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Algorithms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discover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refine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prompts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Multimodal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Prompting: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Combining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text,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images,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audio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prompts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Personalized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Prompting:</a:t>
            </a:r>
            <a:r>
              <a:rPr sz="1950" b="1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Adapting</a:t>
            </a:r>
            <a:r>
              <a:rPr sz="19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195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preferences</a:t>
            </a:r>
            <a:r>
              <a:rPr sz="19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history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Collaborative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Design:</a:t>
            </a:r>
            <a:r>
              <a:rPr sz="195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Tools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teams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develop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together</a:t>
            </a:r>
            <a:endParaRPr sz="1950">
              <a:latin typeface="Times New Roman"/>
              <a:cs typeface="Times New Roman"/>
            </a:endParaRPr>
          </a:p>
          <a:p>
            <a:pPr marL="12700" marR="1429385">
              <a:lnSpc>
                <a:spcPct val="108800"/>
              </a:lnSpc>
              <a:spcBef>
                <a:spcPts val="3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Marketplaces: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Sharing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monetizing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effective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prompts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Standardized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Evaluation: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Benchmarks for prompt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effectiveness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Security:</a:t>
            </a:r>
            <a:r>
              <a:rPr sz="1950" b="1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Advanced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techniques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prevent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attacks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Domain-Specific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Libraries:</a:t>
            </a:r>
            <a:r>
              <a:rPr sz="195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Collections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specialized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fields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6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Best</a:t>
            </a:r>
            <a:r>
              <a:rPr spc="80" dirty="0"/>
              <a:t> </a:t>
            </a:r>
            <a:r>
              <a:rPr dirty="0"/>
              <a:t>Practices</a:t>
            </a:r>
            <a:r>
              <a:rPr spc="85" dirty="0"/>
              <a:t> </a:t>
            </a:r>
            <a:r>
              <a:rPr spc="-10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340643"/>
            <a:ext cx="5388610" cy="4429125"/>
            <a:chOff x="400049" y="1340643"/>
            <a:chExt cx="5388610" cy="4429125"/>
          </a:xfrm>
        </p:grpSpPr>
        <p:sp>
          <p:nvSpPr>
            <p:cNvPr id="4" name="object 4"/>
            <p:cNvSpPr/>
            <p:nvPr/>
          </p:nvSpPr>
          <p:spPr>
            <a:xfrm>
              <a:off x="400049" y="1340643"/>
              <a:ext cx="5388610" cy="4429125"/>
            </a:xfrm>
            <a:custGeom>
              <a:avLst/>
              <a:gdLst/>
              <a:ahLst/>
              <a:cxnLst/>
              <a:rect l="l" t="t" r="r" b="b"/>
              <a:pathLst>
                <a:path w="5388610" h="442912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4429125">
                  <a:moveTo>
                    <a:pt x="5388101" y="4429124"/>
                  </a:moveTo>
                  <a:lnTo>
                    <a:pt x="5268844" y="4429124"/>
                  </a:lnTo>
                  <a:lnTo>
                    <a:pt x="5275627" y="4427775"/>
                  </a:lnTo>
                  <a:lnTo>
                    <a:pt x="5288650" y="4422381"/>
                  </a:lnTo>
                  <a:lnTo>
                    <a:pt x="5313600" y="4389802"/>
                  </a:lnTo>
                  <a:lnTo>
                    <a:pt x="5314949" y="438302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4429124"/>
                  </a:lnTo>
                  <a:close/>
                </a:path>
                <a:path w="5388610" h="4429125">
                  <a:moveTo>
                    <a:pt x="46104" y="4429125"/>
                  </a:moveTo>
                  <a:lnTo>
                    <a:pt x="0" y="4429125"/>
                  </a:lnTo>
                  <a:lnTo>
                    <a:pt x="0" y="4383023"/>
                  </a:lnTo>
                  <a:lnTo>
                    <a:pt x="1348" y="4389802"/>
                  </a:lnTo>
                  <a:lnTo>
                    <a:pt x="6742" y="4402825"/>
                  </a:lnTo>
                  <a:lnTo>
                    <a:pt x="10583" y="4408573"/>
                  </a:lnTo>
                  <a:lnTo>
                    <a:pt x="20550" y="4418540"/>
                  </a:lnTo>
                  <a:lnTo>
                    <a:pt x="26298" y="4422381"/>
                  </a:lnTo>
                  <a:lnTo>
                    <a:pt x="39321" y="4427775"/>
                  </a:lnTo>
                  <a:lnTo>
                    <a:pt x="46104" y="44291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340643"/>
              <a:ext cx="5314950" cy="4429125"/>
            </a:xfrm>
            <a:custGeom>
              <a:avLst/>
              <a:gdLst/>
              <a:ahLst/>
              <a:cxnLst/>
              <a:rect l="l" t="t" r="r" b="b"/>
              <a:pathLst>
                <a:path w="5314950" h="4429125">
                  <a:moveTo>
                    <a:pt x="5265290" y="4429124"/>
                  </a:moveTo>
                  <a:lnTo>
                    <a:pt x="49659" y="4429124"/>
                  </a:lnTo>
                  <a:lnTo>
                    <a:pt x="46203" y="4428784"/>
                  </a:lnTo>
                  <a:lnTo>
                    <a:pt x="10896" y="4408404"/>
                  </a:lnTo>
                  <a:lnTo>
                    <a:pt x="0" y="4379465"/>
                  </a:lnTo>
                  <a:lnTo>
                    <a:pt x="0" y="437597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379465"/>
                  </a:lnTo>
                  <a:lnTo>
                    <a:pt x="5296914" y="4416024"/>
                  </a:lnTo>
                  <a:lnTo>
                    <a:pt x="5268746" y="4428784"/>
                  </a:lnTo>
                  <a:lnTo>
                    <a:pt x="5265290" y="442912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622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622" y="248335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622" y="2802254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622" y="312115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79" y="3953827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79" y="4272724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79" y="4600479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779" y="4919376"/>
              <a:ext cx="70866" cy="708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42523" y="1287887"/>
            <a:ext cx="3232785" cy="38004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Design:</a:t>
            </a:r>
            <a:endParaRPr sz="2350">
              <a:latin typeface="Times New Roman"/>
              <a:cs typeface="Times New Roman"/>
            </a:endParaRPr>
          </a:p>
          <a:p>
            <a:pPr marL="12700" marR="787400">
              <a:lnSpc>
                <a:spcPct val="110300"/>
              </a:lnSpc>
              <a:spcBef>
                <a:spcPts val="103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Start simple, then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iterate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Be specific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clear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consistent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formatting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Consider the model's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limitations</a:t>
            </a:r>
            <a:endParaRPr sz="1950">
              <a:latin typeface="Times New Roman"/>
              <a:cs typeface="Times New Roman"/>
            </a:endParaRPr>
          </a:p>
          <a:p>
            <a:pPr marL="837565">
              <a:lnSpc>
                <a:spcPct val="100000"/>
              </a:lnSpc>
              <a:spcBef>
                <a:spcPts val="1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Testing:</a:t>
            </a:r>
            <a:endParaRPr sz="2350">
              <a:latin typeface="Times New Roman"/>
              <a:cs typeface="Times New Roman"/>
            </a:endParaRPr>
          </a:p>
          <a:p>
            <a:pPr marL="128270" marR="120650">
              <a:lnSpc>
                <a:spcPct val="108300"/>
              </a:lnSpc>
              <a:spcBef>
                <a:spcPts val="108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Compare multiple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approaches Test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diverse</a:t>
            </a:r>
            <a:r>
              <a:rPr sz="195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inputs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Measure against clear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metrics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Gather user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feedback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8631" y="1340643"/>
            <a:ext cx="5211445" cy="4429125"/>
            <a:chOff x="5818631" y="1340643"/>
            <a:chExt cx="5211445" cy="4429125"/>
          </a:xfrm>
        </p:grpSpPr>
        <p:sp>
          <p:nvSpPr>
            <p:cNvPr id="16" name="object 16"/>
            <p:cNvSpPr/>
            <p:nvPr/>
          </p:nvSpPr>
          <p:spPr>
            <a:xfrm>
              <a:off x="5818631" y="1340643"/>
              <a:ext cx="120014" cy="4429125"/>
            </a:xfrm>
            <a:custGeom>
              <a:avLst/>
              <a:gdLst/>
              <a:ahLst/>
              <a:cxnLst/>
              <a:rect l="l" t="t" r="r" b="b"/>
              <a:pathLst>
                <a:path w="120014" h="4429125">
                  <a:moveTo>
                    <a:pt x="119637" y="4429124"/>
                  </a:moveTo>
                  <a:lnTo>
                    <a:pt x="0" y="4429124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4383023"/>
                  </a:lnTo>
                  <a:lnTo>
                    <a:pt x="94083" y="4418540"/>
                  </a:lnTo>
                  <a:lnTo>
                    <a:pt x="112854" y="4427775"/>
                  </a:lnTo>
                  <a:lnTo>
                    <a:pt x="119637" y="442912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64" y="1340643"/>
              <a:ext cx="5137785" cy="4429125"/>
            </a:xfrm>
            <a:custGeom>
              <a:avLst/>
              <a:gdLst/>
              <a:ahLst/>
              <a:cxnLst/>
              <a:rect l="l" t="t" r="r" b="b"/>
              <a:pathLst>
                <a:path w="5137784" h="4429125">
                  <a:moveTo>
                    <a:pt x="5137785" y="4429125"/>
                  </a:moveTo>
                  <a:lnTo>
                    <a:pt x="49659" y="4429125"/>
                  </a:lnTo>
                  <a:lnTo>
                    <a:pt x="13099" y="4411090"/>
                  </a:lnTo>
                  <a:lnTo>
                    <a:pt x="0" y="437946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42912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280" y="215560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280" y="2483357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280" y="2802254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280" y="3121151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9" y="3953827"/>
              <a:ext cx="70866" cy="708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9" y="4272724"/>
              <a:ext cx="70866" cy="708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9" y="4600479"/>
              <a:ext cx="70866" cy="70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2319" y="4919376"/>
              <a:ext cx="70866" cy="70865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620"/>
              </a:spcBef>
            </a:pPr>
            <a:r>
              <a:rPr spc="-10" dirty="0"/>
              <a:t>Implementation:</a:t>
            </a:r>
          </a:p>
          <a:p>
            <a:pPr marL="12700" marR="731520">
              <a:lnSpc>
                <a:spcPct val="110300"/>
              </a:lnSpc>
              <a:spcBef>
                <a:spcPts val="1035"/>
              </a:spcBef>
            </a:pPr>
            <a:r>
              <a:rPr sz="1950" dirty="0">
                <a:solidFill>
                  <a:srgbClr val="333333"/>
                </a:solidFill>
              </a:rPr>
              <a:t>Document prompt </a:t>
            </a:r>
            <a:r>
              <a:rPr sz="1950" spc="-10" dirty="0">
                <a:solidFill>
                  <a:srgbClr val="333333"/>
                </a:solidFill>
              </a:rPr>
              <a:t>strategies </a:t>
            </a:r>
            <a:r>
              <a:rPr sz="1950" spc="-25" dirty="0">
                <a:solidFill>
                  <a:srgbClr val="333333"/>
                </a:solidFill>
              </a:rPr>
              <a:t>Version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control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your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prompts</a:t>
            </a:r>
            <a:endParaRPr sz="1950"/>
          </a:p>
          <a:p>
            <a:pPr marL="12700" marR="5080">
              <a:lnSpc>
                <a:spcPct val="107300"/>
              </a:lnSpc>
            </a:pPr>
            <a:r>
              <a:rPr sz="1950" dirty="0">
                <a:solidFill>
                  <a:srgbClr val="333333"/>
                </a:solidFill>
              </a:rPr>
              <a:t>Build</a:t>
            </a:r>
            <a:r>
              <a:rPr sz="1950" spc="-3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modular,</a:t>
            </a:r>
            <a:r>
              <a:rPr sz="1950" spc="-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reusable</a:t>
            </a:r>
            <a:r>
              <a:rPr sz="1950" spc="-25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components </a:t>
            </a:r>
            <a:r>
              <a:rPr sz="1950" dirty="0">
                <a:solidFill>
                  <a:srgbClr val="333333"/>
                </a:solidFill>
              </a:rPr>
              <a:t>Implement monitoring and </a:t>
            </a:r>
            <a:r>
              <a:rPr sz="1950" spc="-10" dirty="0">
                <a:solidFill>
                  <a:srgbClr val="333333"/>
                </a:solidFill>
              </a:rPr>
              <a:t>logging</a:t>
            </a:r>
            <a:endParaRPr sz="1950"/>
          </a:p>
          <a:p>
            <a:pPr marL="721995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Maintenance:</a:t>
            </a:r>
          </a:p>
          <a:p>
            <a:pPr marL="314325" marR="453390" algn="just">
              <a:lnSpc>
                <a:spcPct val="108800"/>
              </a:lnSpc>
              <a:spcBef>
                <a:spcPts val="1075"/>
              </a:spcBef>
            </a:pPr>
            <a:r>
              <a:rPr sz="1950" dirty="0">
                <a:solidFill>
                  <a:srgbClr val="333333"/>
                </a:solidFill>
              </a:rPr>
              <a:t>Review and update </a:t>
            </a:r>
            <a:r>
              <a:rPr sz="1950" spc="-10" dirty="0">
                <a:solidFill>
                  <a:srgbClr val="333333"/>
                </a:solidFill>
              </a:rPr>
              <a:t>regularly </a:t>
            </a:r>
            <a:r>
              <a:rPr sz="1950" dirty="0">
                <a:solidFill>
                  <a:srgbClr val="333333"/>
                </a:solidFill>
              </a:rPr>
              <a:t>Track</a:t>
            </a:r>
            <a:r>
              <a:rPr sz="1950" spc="-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performance</a:t>
            </a:r>
            <a:r>
              <a:rPr sz="1950" spc="-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over</a:t>
            </a:r>
            <a:r>
              <a:rPr sz="1950" spc="-20" dirty="0">
                <a:solidFill>
                  <a:srgbClr val="333333"/>
                </a:solidFill>
              </a:rPr>
              <a:t> time </a:t>
            </a:r>
            <a:r>
              <a:rPr sz="1950" dirty="0">
                <a:solidFill>
                  <a:srgbClr val="333333"/>
                </a:solidFill>
              </a:rPr>
              <a:t>Adapt to model </a:t>
            </a:r>
            <a:r>
              <a:rPr sz="1950" spc="-10" dirty="0">
                <a:solidFill>
                  <a:srgbClr val="333333"/>
                </a:solidFill>
              </a:rPr>
              <a:t>updates</a:t>
            </a:r>
            <a:endParaRPr sz="1950"/>
          </a:p>
          <a:p>
            <a:pPr marL="314325" algn="just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333333"/>
                </a:solidFill>
              </a:rPr>
              <a:t>Share knowledge across </a:t>
            </a:r>
            <a:r>
              <a:rPr sz="1950" spc="-10" dirty="0">
                <a:solidFill>
                  <a:srgbClr val="333333"/>
                </a:solidFill>
              </a:rPr>
              <a:t>teams</a:t>
            </a:r>
            <a:endParaRPr sz="1950"/>
          </a:p>
        </p:txBody>
      </p:sp>
      <p:sp>
        <p:nvSpPr>
          <p:cNvPr id="27" name="object 2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10629900" cy="3543300"/>
            <a:chOff x="400049" y="1783556"/>
            <a:chExt cx="10629900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4330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43300">
                  <a:moveTo>
                    <a:pt x="10629899" y="3543300"/>
                  </a:moveTo>
                  <a:lnTo>
                    <a:pt x="10583794" y="3543300"/>
                  </a:lnTo>
                  <a:lnTo>
                    <a:pt x="10590576" y="3541950"/>
                  </a:lnTo>
                  <a:lnTo>
                    <a:pt x="10603599" y="3536556"/>
                  </a:lnTo>
                  <a:lnTo>
                    <a:pt x="10628550" y="3503977"/>
                  </a:lnTo>
                  <a:lnTo>
                    <a:pt x="10629899" y="3497198"/>
                  </a:lnTo>
                  <a:lnTo>
                    <a:pt x="10629899" y="3543300"/>
                  </a:lnTo>
                  <a:close/>
                </a:path>
                <a:path w="10629900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10580239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93639"/>
                  </a:lnTo>
                  <a:lnTo>
                    <a:pt x="10611863" y="3530200"/>
                  </a:lnTo>
                  <a:lnTo>
                    <a:pt x="10583695" y="3542959"/>
                  </a:lnTo>
                  <a:lnTo>
                    <a:pt x="10580239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093594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421349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74024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06800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38689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3705796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dirty="0">
                <a:solidFill>
                  <a:srgbClr val="333333"/>
                </a:solidFill>
              </a:rPr>
              <a:t>Prompt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engineering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is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critical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skill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for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effectively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leveraging </a:t>
            </a:r>
            <a:r>
              <a:rPr sz="1950" spc="-20" dirty="0">
                <a:solidFill>
                  <a:srgbClr val="333333"/>
                </a:solidFill>
              </a:rPr>
              <a:t>LLMs</a:t>
            </a:r>
            <a:endParaRPr sz="1950"/>
          </a:p>
          <a:p>
            <a:pPr marL="12700" marR="5080">
              <a:lnSpc>
                <a:spcPct val="108800"/>
              </a:lnSpc>
              <a:spcBef>
                <a:spcPts val="35"/>
              </a:spcBef>
            </a:pPr>
            <a:r>
              <a:rPr sz="1950" dirty="0">
                <a:solidFill>
                  <a:srgbClr val="333333"/>
                </a:solidFill>
              </a:rPr>
              <a:t>Effective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prompts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combine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clear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instructions,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relevant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context,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and</a:t>
            </a:r>
            <a:r>
              <a:rPr sz="1950" spc="-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helpful </a:t>
            </a:r>
            <a:r>
              <a:rPr sz="1950" spc="-10" dirty="0">
                <a:solidFill>
                  <a:srgbClr val="333333"/>
                </a:solidFill>
              </a:rPr>
              <a:t>examples </a:t>
            </a:r>
            <a:r>
              <a:rPr sz="1950" dirty="0">
                <a:solidFill>
                  <a:srgbClr val="333333"/>
                </a:solidFill>
              </a:rPr>
              <a:t>Advanced</a:t>
            </a:r>
            <a:r>
              <a:rPr sz="1950" spc="-20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techniques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like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CoT,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RAG,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and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few-shot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learning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significantly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improve</a:t>
            </a:r>
            <a:r>
              <a:rPr sz="1950" spc="-15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results </a:t>
            </a:r>
            <a:r>
              <a:rPr sz="1950" dirty="0">
                <a:solidFill>
                  <a:srgbClr val="333333"/>
                </a:solidFill>
              </a:rPr>
              <a:t>Systematic testing and iteration are essential for prompt </a:t>
            </a:r>
            <a:r>
              <a:rPr sz="1950" spc="-10" dirty="0">
                <a:solidFill>
                  <a:srgbClr val="333333"/>
                </a:solidFill>
              </a:rPr>
              <a:t>optimization</a:t>
            </a:r>
            <a:endParaRPr sz="195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333333"/>
                </a:solidFill>
              </a:rPr>
              <a:t>The field continues to evolve with new research and best </a:t>
            </a:r>
            <a:r>
              <a:rPr sz="1950" spc="-10" dirty="0">
                <a:solidFill>
                  <a:srgbClr val="333333"/>
                </a:solidFill>
              </a:rPr>
              <a:t>practices</a:t>
            </a:r>
            <a:endParaRPr sz="1950"/>
          </a:p>
          <a:p>
            <a:pPr marL="12700" marR="806450">
              <a:lnSpc>
                <a:spcPts val="2580"/>
              </a:lnSpc>
              <a:spcBef>
                <a:spcPts val="30"/>
              </a:spcBef>
            </a:pPr>
            <a:r>
              <a:rPr sz="1950" dirty="0">
                <a:solidFill>
                  <a:srgbClr val="333333"/>
                </a:solidFill>
              </a:rPr>
              <a:t>Developing prompt engineering expertise provides a competitive advantage in</a:t>
            </a:r>
            <a:r>
              <a:rPr sz="1950" spc="-110" dirty="0">
                <a:solidFill>
                  <a:srgbClr val="333333"/>
                </a:solidFill>
              </a:rPr>
              <a:t> </a:t>
            </a:r>
            <a:r>
              <a:rPr sz="1950" spc="-25" dirty="0">
                <a:solidFill>
                  <a:srgbClr val="333333"/>
                </a:solidFill>
              </a:rPr>
              <a:t>AI </a:t>
            </a:r>
            <a:r>
              <a:rPr sz="1950" spc="-10" dirty="0">
                <a:solidFill>
                  <a:srgbClr val="333333"/>
                </a:solidFill>
              </a:rPr>
              <a:t>implementation</a:t>
            </a:r>
            <a:endParaRPr sz="1950"/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716724"/>
            <a:ext cx="507809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95" dirty="0"/>
              <a:t> </a:t>
            </a:r>
            <a:r>
              <a:rPr dirty="0"/>
              <a:t>Prompt</a:t>
            </a:r>
            <a:r>
              <a:rPr spc="100" dirty="0"/>
              <a:t> </a:t>
            </a:r>
            <a:r>
              <a:rPr dirty="0"/>
              <a:t>Engineering</a:t>
            </a:r>
            <a:r>
              <a:rPr spc="100" dirty="0"/>
              <a:t> </a:t>
            </a:r>
            <a:r>
              <a:rPr spc="-10" dirty="0"/>
              <a:t>Matters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889855"/>
            <a:ext cx="10629900" cy="3331210"/>
            <a:chOff x="400049" y="1889855"/>
            <a:chExt cx="10629900" cy="3331210"/>
          </a:xfrm>
        </p:grpSpPr>
        <p:sp>
          <p:nvSpPr>
            <p:cNvPr id="4" name="object 4"/>
            <p:cNvSpPr/>
            <p:nvPr/>
          </p:nvSpPr>
          <p:spPr>
            <a:xfrm>
              <a:off x="400049" y="1889855"/>
              <a:ext cx="10629900" cy="3331210"/>
            </a:xfrm>
            <a:custGeom>
              <a:avLst/>
              <a:gdLst/>
              <a:ahLst/>
              <a:cxnLst/>
              <a:rect l="l" t="t" r="r" b="b"/>
              <a:pathLst>
                <a:path w="10629900" h="333121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33121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331210">
                  <a:moveTo>
                    <a:pt x="10629899" y="3330702"/>
                  </a:moveTo>
                  <a:lnTo>
                    <a:pt x="10583794" y="3330702"/>
                  </a:lnTo>
                  <a:lnTo>
                    <a:pt x="10590576" y="3329352"/>
                  </a:lnTo>
                  <a:lnTo>
                    <a:pt x="10603599" y="3323958"/>
                  </a:lnTo>
                  <a:lnTo>
                    <a:pt x="10628550" y="3291379"/>
                  </a:lnTo>
                  <a:lnTo>
                    <a:pt x="10629899" y="3284599"/>
                  </a:lnTo>
                  <a:lnTo>
                    <a:pt x="10629899" y="3330702"/>
                  </a:lnTo>
                  <a:close/>
                </a:path>
                <a:path w="10629900" h="3331210">
                  <a:moveTo>
                    <a:pt x="46104" y="3330702"/>
                  </a:moveTo>
                  <a:lnTo>
                    <a:pt x="0" y="3330702"/>
                  </a:lnTo>
                  <a:lnTo>
                    <a:pt x="0" y="3284600"/>
                  </a:lnTo>
                  <a:lnTo>
                    <a:pt x="1348" y="3291379"/>
                  </a:lnTo>
                  <a:lnTo>
                    <a:pt x="6742" y="3304402"/>
                  </a:lnTo>
                  <a:lnTo>
                    <a:pt x="10583" y="3310150"/>
                  </a:lnTo>
                  <a:lnTo>
                    <a:pt x="20550" y="3320117"/>
                  </a:lnTo>
                  <a:lnTo>
                    <a:pt x="26298" y="3323958"/>
                  </a:lnTo>
                  <a:lnTo>
                    <a:pt x="39321" y="3329352"/>
                  </a:lnTo>
                  <a:lnTo>
                    <a:pt x="46104" y="333070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889855"/>
              <a:ext cx="10629900" cy="3331210"/>
            </a:xfrm>
            <a:custGeom>
              <a:avLst/>
              <a:gdLst/>
              <a:ahLst/>
              <a:cxnLst/>
              <a:rect l="l" t="t" r="r" b="b"/>
              <a:pathLst>
                <a:path w="10629900" h="3331210">
                  <a:moveTo>
                    <a:pt x="10580239" y="3330701"/>
                  </a:moveTo>
                  <a:lnTo>
                    <a:pt x="49659" y="3330701"/>
                  </a:lnTo>
                  <a:lnTo>
                    <a:pt x="46203" y="3330361"/>
                  </a:lnTo>
                  <a:lnTo>
                    <a:pt x="10896" y="3309981"/>
                  </a:lnTo>
                  <a:lnTo>
                    <a:pt x="0" y="3281042"/>
                  </a:lnTo>
                  <a:lnTo>
                    <a:pt x="0" y="327755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281042"/>
                  </a:lnTo>
                  <a:lnTo>
                    <a:pt x="10611863" y="3317601"/>
                  </a:lnTo>
                  <a:lnTo>
                    <a:pt x="10583695" y="3330361"/>
                  </a:lnTo>
                  <a:lnTo>
                    <a:pt x="10580239" y="333070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0321" y="219989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321" y="252764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321" y="2846545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321" y="317430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321" y="349319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321" y="3812095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765236" y="2015344"/>
            <a:ext cx="6501765" cy="1965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52475">
              <a:lnSpc>
                <a:spcPct val="109300"/>
              </a:lnSpc>
              <a:spcBef>
                <a:spcPts val="12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Improves accuracy and relevance of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AI-generated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outputs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Reduces hallucinations and incorrect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1950" spc="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Enables complex reasoning and problem-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solving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Optimizes resource usage and reduces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costs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Enhances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experience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95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non-technical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users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effectively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leverage</a:t>
            </a:r>
            <a:r>
              <a:rPr sz="195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AI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capabilities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9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Q&amp;A</a:t>
            </a:r>
            <a:r>
              <a:rPr spc="-155" dirty="0"/>
              <a:t> </a:t>
            </a:r>
            <a:r>
              <a:rPr spc="-10" dirty="0"/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420367"/>
            <a:ext cx="10629900" cy="4278630"/>
            <a:chOff x="400049" y="1420367"/>
            <a:chExt cx="10629900" cy="4278630"/>
          </a:xfrm>
        </p:grpSpPr>
        <p:sp>
          <p:nvSpPr>
            <p:cNvPr id="4" name="object 4"/>
            <p:cNvSpPr/>
            <p:nvPr/>
          </p:nvSpPr>
          <p:spPr>
            <a:xfrm>
              <a:off x="400049" y="1420367"/>
              <a:ext cx="10629900" cy="4278630"/>
            </a:xfrm>
            <a:custGeom>
              <a:avLst/>
              <a:gdLst/>
              <a:ahLst/>
              <a:cxnLst/>
              <a:rect l="l" t="t" r="r" b="b"/>
              <a:pathLst>
                <a:path w="10629900" h="427863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427863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4278630">
                  <a:moveTo>
                    <a:pt x="10629899" y="4278534"/>
                  </a:moveTo>
                  <a:lnTo>
                    <a:pt x="10583794" y="4278534"/>
                  </a:lnTo>
                  <a:lnTo>
                    <a:pt x="10590576" y="4277185"/>
                  </a:lnTo>
                  <a:lnTo>
                    <a:pt x="10603599" y="4271790"/>
                  </a:lnTo>
                  <a:lnTo>
                    <a:pt x="10628550" y="4239212"/>
                  </a:lnTo>
                  <a:lnTo>
                    <a:pt x="10629899" y="4232432"/>
                  </a:lnTo>
                  <a:lnTo>
                    <a:pt x="10629899" y="4278534"/>
                  </a:lnTo>
                  <a:close/>
                </a:path>
                <a:path w="10629900" h="4278630">
                  <a:moveTo>
                    <a:pt x="46104" y="4278534"/>
                  </a:moveTo>
                  <a:lnTo>
                    <a:pt x="0" y="4278534"/>
                  </a:lnTo>
                  <a:lnTo>
                    <a:pt x="0" y="4232433"/>
                  </a:lnTo>
                  <a:lnTo>
                    <a:pt x="1348" y="4239212"/>
                  </a:lnTo>
                  <a:lnTo>
                    <a:pt x="6742" y="4252235"/>
                  </a:lnTo>
                  <a:lnTo>
                    <a:pt x="10583" y="4257983"/>
                  </a:lnTo>
                  <a:lnTo>
                    <a:pt x="20550" y="4267950"/>
                  </a:lnTo>
                  <a:lnTo>
                    <a:pt x="26298" y="4271790"/>
                  </a:lnTo>
                  <a:lnTo>
                    <a:pt x="39321" y="4277185"/>
                  </a:lnTo>
                  <a:lnTo>
                    <a:pt x="46104" y="42785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420367"/>
              <a:ext cx="10629900" cy="4278630"/>
            </a:xfrm>
            <a:custGeom>
              <a:avLst/>
              <a:gdLst/>
              <a:ahLst/>
              <a:cxnLst/>
              <a:rect l="l" t="t" r="r" b="b"/>
              <a:pathLst>
                <a:path w="10629900" h="4278630">
                  <a:moveTo>
                    <a:pt x="10580239" y="4278534"/>
                  </a:moveTo>
                  <a:lnTo>
                    <a:pt x="49659" y="4278534"/>
                  </a:lnTo>
                  <a:lnTo>
                    <a:pt x="46203" y="4278194"/>
                  </a:lnTo>
                  <a:lnTo>
                    <a:pt x="10896" y="4257814"/>
                  </a:lnTo>
                  <a:lnTo>
                    <a:pt x="0" y="4228874"/>
                  </a:lnTo>
                  <a:lnTo>
                    <a:pt x="0" y="422538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228874"/>
                  </a:lnTo>
                  <a:lnTo>
                    <a:pt x="10611863" y="4265434"/>
                  </a:lnTo>
                  <a:lnTo>
                    <a:pt x="10583695" y="4278194"/>
                  </a:lnTo>
                  <a:lnTo>
                    <a:pt x="10580239" y="427853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4426" y="1540541"/>
            <a:ext cx="2781300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50" spc="-10" dirty="0">
                <a:solidFill>
                  <a:srgbClr val="2B3D4F"/>
                </a:solidFill>
                <a:latin typeface="Times New Roman"/>
                <a:cs typeface="Times New Roman"/>
              </a:rPr>
              <a:t>Questions?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7106" y="2940144"/>
            <a:ext cx="5615940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Contact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Information:</a:t>
            </a:r>
            <a:endParaRPr sz="1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Email: </a:t>
            </a:r>
            <a:r>
              <a:rPr lang="en-US" sz="1950" spc="-10" dirty="0" err="1">
                <a:solidFill>
                  <a:srgbClr val="333333"/>
                </a:solidFill>
                <a:latin typeface="Times New Roman"/>
                <a:cs typeface="Times New Roman"/>
              </a:rPr>
              <a:t>matthanbird@gmail.com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Additional</a:t>
            </a:r>
            <a:r>
              <a:rPr spc="125" dirty="0"/>
              <a:t> </a:t>
            </a:r>
            <a:r>
              <a:rPr spc="-10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10629900" cy="3543300"/>
            <a:chOff x="400049" y="1783556"/>
            <a:chExt cx="10629900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4330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43300">
                  <a:moveTo>
                    <a:pt x="10629899" y="3543300"/>
                  </a:moveTo>
                  <a:lnTo>
                    <a:pt x="10583794" y="3543300"/>
                  </a:lnTo>
                  <a:lnTo>
                    <a:pt x="10590576" y="3541950"/>
                  </a:lnTo>
                  <a:lnTo>
                    <a:pt x="10603599" y="3536556"/>
                  </a:lnTo>
                  <a:lnTo>
                    <a:pt x="10628550" y="3503977"/>
                  </a:lnTo>
                  <a:lnTo>
                    <a:pt x="10629899" y="3497198"/>
                  </a:lnTo>
                  <a:lnTo>
                    <a:pt x="10629899" y="3543300"/>
                  </a:lnTo>
                  <a:close/>
                </a:path>
                <a:path w="10629900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10580239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93639"/>
                  </a:lnTo>
                  <a:lnTo>
                    <a:pt x="10611863" y="3530200"/>
                  </a:lnTo>
                  <a:lnTo>
                    <a:pt x="10583695" y="3542959"/>
                  </a:lnTo>
                  <a:lnTo>
                    <a:pt x="10580239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2093594"/>
              <a:ext cx="70866" cy="708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2421349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274024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306800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338689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730" y="3705796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730" y="4033551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3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Engineering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Guide: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50483C"/>
                </a:solidFill>
                <a:hlinkClick r:id="rId4"/>
              </a:rPr>
              <a:t>promptingguide.ai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OpenAI Documentation: </a:t>
            </a:r>
            <a:r>
              <a:rPr sz="1950" spc="-10" dirty="0">
                <a:solidFill>
                  <a:srgbClr val="50483C"/>
                </a:solidFill>
                <a:hlinkClick r:id="rId5"/>
              </a:rPr>
              <a:t>platform.openai.com/docs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Anthropic's</a:t>
            </a:r>
            <a:r>
              <a:rPr sz="195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Claude</a:t>
            </a:r>
            <a:r>
              <a:rPr sz="195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Documentation:</a:t>
            </a:r>
            <a:r>
              <a:rPr sz="195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50483C"/>
                </a:solidFill>
                <a:hlinkClick r:id="rId6"/>
              </a:rPr>
              <a:t>anthropic.com/claude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LangChain Framework: </a:t>
            </a:r>
            <a:r>
              <a:rPr sz="1950" spc="-10" dirty="0">
                <a:solidFill>
                  <a:srgbClr val="50483C"/>
                </a:solidFill>
                <a:hlinkClick r:id="rId7"/>
              </a:rPr>
              <a:t>langchain.com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Hugging Face Documentation: </a:t>
            </a:r>
            <a:r>
              <a:rPr sz="1950" spc="-10" dirty="0">
                <a:solidFill>
                  <a:srgbClr val="50483C"/>
                </a:solidFill>
                <a:hlinkClick r:id="rId8"/>
              </a:rPr>
              <a:t>huggingface.co/docs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17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Engineering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Course: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50483C"/>
                </a:solidFill>
                <a:hlinkClick r:id="rId9"/>
              </a:rPr>
              <a:t>deeplearning.ai</a:t>
            </a:r>
            <a:endParaRPr sz="195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24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GitHub</a:t>
            </a:r>
            <a:r>
              <a:rPr sz="1950" b="1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Repository:</a:t>
            </a:r>
            <a:r>
              <a:rPr sz="1950" b="1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50483C"/>
                </a:solidFill>
                <a:hlinkClick r:id="rId10"/>
              </a:rPr>
              <a:t>github.com/dair-</a:t>
            </a:r>
            <a:r>
              <a:rPr sz="1950" dirty="0">
                <a:solidFill>
                  <a:srgbClr val="50483C"/>
                </a:solidFill>
                <a:hlinkClick r:id="rId10"/>
              </a:rPr>
              <a:t>ai/Prompt-Engineering-</a:t>
            </a:r>
            <a:r>
              <a:rPr sz="1950" spc="-10" dirty="0">
                <a:solidFill>
                  <a:srgbClr val="50483C"/>
                </a:solidFill>
                <a:hlinkClick r:id="rId10"/>
              </a:rPr>
              <a:t>Guide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654716"/>
            <a:ext cx="178244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spc="-105" dirty="0"/>
              <a:t> </a:t>
            </a:r>
            <a:r>
              <a:rPr spc="-35" dirty="0"/>
              <a:t>You!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83556"/>
            <a:ext cx="10629900" cy="3543300"/>
            <a:chOff x="400049" y="1783556"/>
            <a:chExt cx="10629900" cy="3543300"/>
          </a:xfrm>
        </p:grpSpPr>
        <p:sp>
          <p:nvSpPr>
            <p:cNvPr id="4" name="object 4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4330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43300">
                  <a:moveTo>
                    <a:pt x="10629899" y="3543300"/>
                  </a:moveTo>
                  <a:lnTo>
                    <a:pt x="10583794" y="3543300"/>
                  </a:lnTo>
                  <a:lnTo>
                    <a:pt x="10590576" y="3541950"/>
                  </a:lnTo>
                  <a:lnTo>
                    <a:pt x="10603599" y="3536556"/>
                  </a:lnTo>
                  <a:lnTo>
                    <a:pt x="10628550" y="3503977"/>
                  </a:lnTo>
                  <a:lnTo>
                    <a:pt x="10629899" y="3497198"/>
                  </a:lnTo>
                  <a:lnTo>
                    <a:pt x="10629899" y="3543300"/>
                  </a:lnTo>
                  <a:close/>
                </a:path>
                <a:path w="10629900" h="3543300">
                  <a:moveTo>
                    <a:pt x="46104" y="3543300"/>
                  </a:moveTo>
                  <a:lnTo>
                    <a:pt x="0" y="3543300"/>
                  </a:lnTo>
                  <a:lnTo>
                    <a:pt x="0" y="3497198"/>
                  </a:lnTo>
                  <a:lnTo>
                    <a:pt x="1348" y="3503977"/>
                  </a:lnTo>
                  <a:lnTo>
                    <a:pt x="6742" y="3517000"/>
                  </a:lnTo>
                  <a:lnTo>
                    <a:pt x="10583" y="3522748"/>
                  </a:lnTo>
                  <a:lnTo>
                    <a:pt x="20550" y="3532715"/>
                  </a:lnTo>
                  <a:lnTo>
                    <a:pt x="26298" y="3536556"/>
                  </a:lnTo>
                  <a:lnTo>
                    <a:pt x="39321" y="3541950"/>
                  </a:lnTo>
                  <a:lnTo>
                    <a:pt x="46104" y="35433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83556"/>
              <a:ext cx="10629900" cy="3543300"/>
            </a:xfrm>
            <a:custGeom>
              <a:avLst/>
              <a:gdLst/>
              <a:ahLst/>
              <a:cxnLst/>
              <a:rect l="l" t="t" r="r" b="b"/>
              <a:pathLst>
                <a:path w="10629900" h="3543300">
                  <a:moveTo>
                    <a:pt x="10580239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93639"/>
                  </a:lnTo>
                  <a:lnTo>
                    <a:pt x="10611863" y="3530200"/>
                  </a:lnTo>
                  <a:lnTo>
                    <a:pt x="10583695" y="3542959"/>
                  </a:lnTo>
                  <a:lnTo>
                    <a:pt x="10580239" y="3543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9865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Thank</a:t>
            </a:r>
            <a:r>
              <a:rPr spc="-150" dirty="0"/>
              <a:t> </a:t>
            </a:r>
            <a:r>
              <a:rPr spc="-20" dirty="0"/>
              <a:t>You!</a:t>
            </a:r>
          </a:p>
          <a:p>
            <a:pPr marL="189865" algn="ctr">
              <a:lnSpc>
                <a:spcPct val="100000"/>
              </a:lnSpc>
              <a:spcBef>
                <a:spcPts val="195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Contact: </a:t>
            </a:r>
            <a:r>
              <a:rPr sz="1950" spc="-10" dirty="0">
                <a:solidFill>
                  <a:srgbClr val="333333"/>
                </a:solidFill>
                <a:hlinkClick r:id="rId2"/>
              </a:rPr>
              <a:t>matthan.bird@charter.com</a:t>
            </a:r>
            <a:endParaRPr sz="1950">
              <a:latin typeface="Times New Roman"/>
              <a:cs typeface="Times New Roman"/>
            </a:endParaRPr>
          </a:p>
          <a:p>
            <a:pPr marL="189865" algn="ctr">
              <a:lnSpc>
                <a:spcPct val="100000"/>
              </a:lnSpc>
              <a:spcBef>
                <a:spcPts val="15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Next Steps: </a:t>
            </a:r>
            <a:r>
              <a:rPr sz="1950" dirty="0">
                <a:solidFill>
                  <a:srgbClr val="333333"/>
                </a:solidFill>
              </a:rPr>
              <a:t>Schedule a follow-up session for hands-on </a:t>
            </a:r>
            <a:r>
              <a:rPr sz="1950" spc="-10" dirty="0">
                <a:solidFill>
                  <a:srgbClr val="333333"/>
                </a:solidFill>
              </a:rPr>
              <a:t>practice</a:t>
            </a:r>
            <a:endParaRPr sz="1950">
              <a:latin typeface="Times New Roman"/>
              <a:cs typeface="Times New Roman"/>
            </a:endParaRPr>
          </a:p>
          <a:p>
            <a:pPr marL="189865" algn="ctr">
              <a:lnSpc>
                <a:spcPct val="100000"/>
              </a:lnSpc>
              <a:spcBef>
                <a:spcPts val="1635"/>
              </a:spcBef>
            </a:pP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Resources:</a:t>
            </a:r>
            <a:r>
              <a:rPr sz="1950" b="1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</a:rPr>
              <a:t>Access</a:t>
            </a:r>
            <a:r>
              <a:rPr sz="1950" spc="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all</a:t>
            </a:r>
            <a:r>
              <a:rPr sz="1950" spc="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materials</a:t>
            </a:r>
            <a:r>
              <a:rPr sz="1950" spc="25" dirty="0">
                <a:solidFill>
                  <a:srgbClr val="333333"/>
                </a:solidFill>
              </a:rPr>
              <a:t> </a:t>
            </a:r>
            <a:r>
              <a:rPr sz="1950" dirty="0">
                <a:solidFill>
                  <a:srgbClr val="333333"/>
                </a:solidFill>
              </a:rPr>
              <a:t>at</a:t>
            </a:r>
            <a:r>
              <a:rPr sz="1950" spc="30" dirty="0">
                <a:solidFill>
                  <a:srgbClr val="333333"/>
                </a:solidFill>
              </a:rPr>
              <a:t> </a:t>
            </a:r>
            <a:r>
              <a:rPr sz="1950" spc="-10" dirty="0">
                <a:solidFill>
                  <a:srgbClr val="333333"/>
                </a:solidFill>
              </a:rPr>
              <a:t>company.com/prompt-</a:t>
            </a:r>
            <a:r>
              <a:rPr sz="1950" dirty="0">
                <a:solidFill>
                  <a:srgbClr val="333333"/>
                </a:solidFill>
              </a:rPr>
              <a:t>engineering-</a:t>
            </a:r>
            <a:r>
              <a:rPr sz="1950" spc="-10" dirty="0">
                <a:solidFill>
                  <a:srgbClr val="333333"/>
                </a:solidFill>
              </a:rPr>
              <a:t>resources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4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Understanding</a:t>
            </a:r>
            <a:r>
              <a:rPr spc="90" dirty="0"/>
              <a:t> </a:t>
            </a:r>
            <a:r>
              <a:rPr dirty="0"/>
              <a:t>LLM</a:t>
            </a:r>
            <a:r>
              <a:rPr spc="90" dirty="0"/>
              <a:t> </a:t>
            </a:r>
            <a:r>
              <a:rPr spc="-10" dirty="0"/>
              <a:t>Settings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15249"/>
            <a:ext cx="5388610" cy="3880485"/>
            <a:chOff x="400049" y="1615249"/>
            <a:chExt cx="5388610" cy="3880485"/>
          </a:xfrm>
        </p:grpSpPr>
        <p:sp>
          <p:nvSpPr>
            <p:cNvPr id="4" name="object 4"/>
            <p:cNvSpPr/>
            <p:nvPr/>
          </p:nvSpPr>
          <p:spPr>
            <a:xfrm>
              <a:off x="400049" y="1615249"/>
              <a:ext cx="5388610" cy="3880485"/>
            </a:xfrm>
            <a:custGeom>
              <a:avLst/>
              <a:gdLst/>
              <a:ahLst/>
              <a:cxnLst/>
              <a:rect l="l" t="t" r="r" b="b"/>
              <a:pathLst>
                <a:path w="5388610" h="38804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3880485">
                  <a:moveTo>
                    <a:pt x="5388101" y="3879913"/>
                  </a:moveTo>
                  <a:lnTo>
                    <a:pt x="5268846" y="3879913"/>
                  </a:lnTo>
                  <a:lnTo>
                    <a:pt x="5275627" y="3878564"/>
                  </a:lnTo>
                  <a:lnTo>
                    <a:pt x="5288650" y="3873169"/>
                  </a:lnTo>
                  <a:lnTo>
                    <a:pt x="5313600" y="3840591"/>
                  </a:lnTo>
                  <a:lnTo>
                    <a:pt x="5314949" y="3833811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3879913"/>
                  </a:lnTo>
                  <a:close/>
                </a:path>
                <a:path w="5388610" h="3880485">
                  <a:moveTo>
                    <a:pt x="46102" y="3879913"/>
                  </a:moveTo>
                  <a:lnTo>
                    <a:pt x="0" y="3879913"/>
                  </a:lnTo>
                  <a:lnTo>
                    <a:pt x="0" y="3833812"/>
                  </a:lnTo>
                  <a:lnTo>
                    <a:pt x="1348" y="3840591"/>
                  </a:lnTo>
                  <a:lnTo>
                    <a:pt x="6742" y="3853614"/>
                  </a:lnTo>
                  <a:lnTo>
                    <a:pt x="10583" y="3859361"/>
                  </a:lnTo>
                  <a:lnTo>
                    <a:pt x="20550" y="3869329"/>
                  </a:lnTo>
                  <a:lnTo>
                    <a:pt x="26298" y="3873169"/>
                  </a:lnTo>
                  <a:lnTo>
                    <a:pt x="39321" y="3878564"/>
                  </a:lnTo>
                  <a:lnTo>
                    <a:pt x="46102" y="387991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15249"/>
              <a:ext cx="5314950" cy="3880485"/>
            </a:xfrm>
            <a:custGeom>
              <a:avLst/>
              <a:gdLst/>
              <a:ahLst/>
              <a:cxnLst/>
              <a:rect l="l" t="t" r="r" b="b"/>
              <a:pathLst>
                <a:path w="5314950" h="3880485">
                  <a:moveTo>
                    <a:pt x="5265290" y="3879913"/>
                  </a:moveTo>
                  <a:lnTo>
                    <a:pt x="49659" y="3879913"/>
                  </a:lnTo>
                  <a:lnTo>
                    <a:pt x="46203" y="3879572"/>
                  </a:lnTo>
                  <a:lnTo>
                    <a:pt x="10896" y="3859193"/>
                  </a:lnTo>
                  <a:lnTo>
                    <a:pt x="0" y="3830253"/>
                  </a:lnTo>
                  <a:lnTo>
                    <a:pt x="0" y="382676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830253"/>
                  </a:lnTo>
                  <a:lnTo>
                    <a:pt x="5296914" y="3866813"/>
                  </a:lnTo>
                  <a:lnTo>
                    <a:pt x="5268746" y="3879572"/>
                  </a:lnTo>
                  <a:lnTo>
                    <a:pt x="5265290" y="387991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944" y="2430208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944" y="2757963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944" y="3076860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944" y="3404615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944" y="372351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944" y="4042409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33046" y="1562493"/>
            <a:ext cx="2651760" cy="264858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Parameters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95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(Nucleus</a:t>
            </a:r>
            <a:r>
              <a:rPr sz="195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Sampling) Top</a:t>
            </a:r>
            <a:r>
              <a:rPr sz="195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5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  <a:p>
            <a:pPr marL="12700" marR="777875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Max</a:t>
            </a:r>
            <a:r>
              <a:rPr sz="195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Frequency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Penalty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Presence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Penalty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8631" y="1615248"/>
            <a:ext cx="5211445" cy="3880485"/>
            <a:chOff x="5818631" y="1615248"/>
            <a:chExt cx="5211445" cy="3880485"/>
          </a:xfrm>
        </p:grpSpPr>
        <p:sp>
          <p:nvSpPr>
            <p:cNvPr id="14" name="object 14"/>
            <p:cNvSpPr/>
            <p:nvPr/>
          </p:nvSpPr>
          <p:spPr>
            <a:xfrm>
              <a:off x="5818631" y="1615249"/>
              <a:ext cx="120014" cy="3880485"/>
            </a:xfrm>
            <a:custGeom>
              <a:avLst/>
              <a:gdLst/>
              <a:ahLst/>
              <a:cxnLst/>
              <a:rect l="l" t="t" r="r" b="b"/>
              <a:pathLst>
                <a:path w="120014" h="3880485">
                  <a:moveTo>
                    <a:pt x="119635" y="3879913"/>
                  </a:moveTo>
                  <a:lnTo>
                    <a:pt x="0" y="3879913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3833811"/>
                  </a:lnTo>
                  <a:lnTo>
                    <a:pt x="94083" y="3869329"/>
                  </a:lnTo>
                  <a:lnTo>
                    <a:pt x="112854" y="3878564"/>
                  </a:lnTo>
                  <a:lnTo>
                    <a:pt x="119635" y="387991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164" y="1615248"/>
              <a:ext cx="5137785" cy="3880485"/>
            </a:xfrm>
            <a:custGeom>
              <a:avLst/>
              <a:gdLst/>
              <a:ahLst/>
              <a:cxnLst/>
              <a:rect l="l" t="t" r="r" b="b"/>
              <a:pathLst>
                <a:path w="5137784" h="3880485">
                  <a:moveTo>
                    <a:pt x="5137785" y="3879913"/>
                  </a:moveTo>
                  <a:lnTo>
                    <a:pt x="49659" y="3879913"/>
                  </a:lnTo>
                  <a:lnTo>
                    <a:pt x="46203" y="3879572"/>
                  </a:lnTo>
                  <a:lnTo>
                    <a:pt x="10896" y="3859193"/>
                  </a:lnTo>
                  <a:lnTo>
                    <a:pt x="0" y="383025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387991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2430208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2757963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950" y="3404615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950" y="3723512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4042409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950" y="4370164"/>
              <a:ext cx="70866" cy="708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58990" y="1562493"/>
            <a:ext cx="4014470" cy="297688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R="1363980" algn="r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Descriptions</a:t>
            </a:r>
            <a:endParaRPr sz="2350">
              <a:latin typeface="Times New Roman"/>
              <a:cs typeface="Times New Roman"/>
            </a:endParaRPr>
          </a:p>
          <a:p>
            <a:pPr marR="1334135" algn="r">
              <a:lnSpc>
                <a:spcPct val="100000"/>
              </a:lnSpc>
              <a:spcBef>
                <a:spcPts val="128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Controls randomness (0-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2)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Limits token selection to top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probability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mass</a:t>
            </a:r>
            <a:endParaRPr sz="1950">
              <a:latin typeface="Times New Roman"/>
              <a:cs typeface="Times New Roman"/>
            </a:endParaRPr>
          </a:p>
          <a:p>
            <a:pPr marL="12700" marR="817244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Limits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selection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 top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K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Sets maximum response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length</a:t>
            </a:r>
            <a:endParaRPr sz="1950">
              <a:latin typeface="Times New Roman"/>
              <a:cs typeface="Times New Roman"/>
            </a:endParaRPr>
          </a:p>
          <a:p>
            <a:pPr marL="12700" marR="274320">
              <a:lnSpc>
                <a:spcPts val="2580"/>
              </a:lnSpc>
              <a:spcBef>
                <a:spcPts val="3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Reduces repetition of frequent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Reduces repetition of any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Temperature</a:t>
            </a:r>
            <a:r>
              <a:rPr spc="-40" dirty="0"/>
              <a:t> </a:t>
            </a:r>
            <a:r>
              <a:rPr dirty="0"/>
              <a:t>Deep</a:t>
            </a:r>
            <a:r>
              <a:rPr spc="-40" dirty="0"/>
              <a:t> </a:t>
            </a:r>
            <a:r>
              <a:rPr spc="-20" dirty="0"/>
              <a:t>Dive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88872"/>
            <a:ext cx="10629900" cy="1872614"/>
            <a:chOff x="400049" y="888872"/>
            <a:chExt cx="10629900" cy="1872614"/>
          </a:xfrm>
        </p:grpSpPr>
        <p:sp>
          <p:nvSpPr>
            <p:cNvPr id="4" name="object 4"/>
            <p:cNvSpPr/>
            <p:nvPr/>
          </p:nvSpPr>
          <p:spPr>
            <a:xfrm>
              <a:off x="400049" y="888872"/>
              <a:ext cx="10629900" cy="1872614"/>
            </a:xfrm>
            <a:custGeom>
              <a:avLst/>
              <a:gdLst/>
              <a:ahLst/>
              <a:cxnLst/>
              <a:rect l="l" t="t" r="r" b="b"/>
              <a:pathLst>
                <a:path w="10629900" h="1872614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1872614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1872614">
                  <a:moveTo>
                    <a:pt x="10629899" y="1872614"/>
                  </a:moveTo>
                  <a:lnTo>
                    <a:pt x="0" y="1872614"/>
                  </a:lnTo>
                  <a:lnTo>
                    <a:pt x="0" y="1716690"/>
                  </a:lnTo>
                  <a:lnTo>
                    <a:pt x="1348" y="1723469"/>
                  </a:lnTo>
                  <a:lnTo>
                    <a:pt x="6742" y="1736492"/>
                  </a:lnTo>
                  <a:lnTo>
                    <a:pt x="39321" y="1761442"/>
                  </a:lnTo>
                  <a:lnTo>
                    <a:pt x="46101" y="1762791"/>
                  </a:lnTo>
                  <a:lnTo>
                    <a:pt x="10629899" y="1762791"/>
                  </a:lnTo>
                  <a:lnTo>
                    <a:pt x="10629899" y="1872614"/>
                  </a:lnTo>
                  <a:close/>
                </a:path>
                <a:path w="10629900" h="1872614">
                  <a:moveTo>
                    <a:pt x="10629899" y="1762791"/>
                  </a:moveTo>
                  <a:lnTo>
                    <a:pt x="10583797" y="1762791"/>
                  </a:lnTo>
                  <a:lnTo>
                    <a:pt x="10590576" y="1761442"/>
                  </a:lnTo>
                  <a:lnTo>
                    <a:pt x="10603599" y="1756048"/>
                  </a:lnTo>
                  <a:lnTo>
                    <a:pt x="10628550" y="1723469"/>
                  </a:lnTo>
                  <a:lnTo>
                    <a:pt x="10629899" y="1716690"/>
                  </a:lnTo>
                  <a:lnTo>
                    <a:pt x="10629899" y="176279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88872"/>
              <a:ext cx="10629900" cy="1763395"/>
            </a:xfrm>
            <a:custGeom>
              <a:avLst/>
              <a:gdLst/>
              <a:ahLst/>
              <a:cxnLst/>
              <a:rect l="l" t="t" r="r" b="b"/>
              <a:pathLst>
                <a:path w="10629900" h="1763395">
                  <a:moveTo>
                    <a:pt x="10580239" y="1762791"/>
                  </a:moveTo>
                  <a:lnTo>
                    <a:pt x="49659" y="1762791"/>
                  </a:lnTo>
                  <a:lnTo>
                    <a:pt x="46203" y="1762451"/>
                  </a:lnTo>
                  <a:lnTo>
                    <a:pt x="10896" y="1742072"/>
                  </a:lnTo>
                  <a:lnTo>
                    <a:pt x="0" y="1713131"/>
                  </a:lnTo>
                  <a:lnTo>
                    <a:pt x="0" y="170964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13131"/>
                  </a:lnTo>
                  <a:lnTo>
                    <a:pt x="10611863" y="1749692"/>
                  </a:lnTo>
                  <a:lnTo>
                    <a:pt x="10583695" y="1762451"/>
                  </a:lnTo>
                  <a:lnTo>
                    <a:pt x="10580239" y="176279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1677" y="1200385"/>
            <a:ext cx="1026668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 marR="5080" indent="-668020">
              <a:lnSpc>
                <a:spcPct val="107300"/>
              </a:lnSpc>
              <a:spcBef>
                <a:spcPts val="10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Definition:</a:t>
            </a:r>
            <a:r>
              <a:rPr sz="195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controls randomness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 token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selection. Higher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values (0.7-1.0)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produce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diverse outputs, while lower values (0.1-0.3) yield more deterministic, focused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responses.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0049" y="2791967"/>
            <a:ext cx="10629900" cy="3438525"/>
            <a:chOff x="400049" y="2791967"/>
            <a:chExt cx="10629900" cy="3438525"/>
          </a:xfrm>
        </p:grpSpPr>
        <p:sp>
          <p:nvSpPr>
            <p:cNvPr id="8" name="object 8"/>
            <p:cNvSpPr/>
            <p:nvPr/>
          </p:nvSpPr>
          <p:spPr>
            <a:xfrm>
              <a:off x="400049" y="2791967"/>
              <a:ext cx="10629900" cy="1908175"/>
            </a:xfrm>
            <a:custGeom>
              <a:avLst/>
              <a:gdLst/>
              <a:ahLst/>
              <a:cxnLst/>
              <a:rect l="l" t="t" r="r" b="b"/>
              <a:pathLst>
                <a:path w="10629900" h="1908175">
                  <a:moveTo>
                    <a:pt x="0" y="82965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6861"/>
                  </a:lnTo>
                  <a:lnTo>
                    <a:pt x="46101" y="36861"/>
                  </a:lnTo>
                  <a:lnTo>
                    <a:pt x="39321" y="38210"/>
                  </a:lnTo>
                  <a:lnTo>
                    <a:pt x="6742" y="63160"/>
                  </a:lnTo>
                  <a:lnTo>
                    <a:pt x="1348" y="76183"/>
                  </a:lnTo>
                  <a:lnTo>
                    <a:pt x="0" y="82965"/>
                  </a:lnTo>
                  <a:close/>
                </a:path>
                <a:path w="10629900" h="1908175">
                  <a:moveTo>
                    <a:pt x="10629899" y="82965"/>
                  </a:moveTo>
                  <a:lnTo>
                    <a:pt x="10609347" y="47444"/>
                  </a:lnTo>
                  <a:lnTo>
                    <a:pt x="10583797" y="36861"/>
                  </a:lnTo>
                  <a:lnTo>
                    <a:pt x="10629899" y="36861"/>
                  </a:lnTo>
                  <a:lnTo>
                    <a:pt x="10629899" y="82965"/>
                  </a:lnTo>
                  <a:close/>
                </a:path>
                <a:path w="10629900" h="1908175">
                  <a:moveTo>
                    <a:pt x="10629899" y="1908047"/>
                  </a:moveTo>
                  <a:lnTo>
                    <a:pt x="0" y="1908047"/>
                  </a:lnTo>
                  <a:lnTo>
                    <a:pt x="0" y="1753551"/>
                  </a:lnTo>
                  <a:lnTo>
                    <a:pt x="1348" y="1760331"/>
                  </a:lnTo>
                  <a:lnTo>
                    <a:pt x="6742" y="1773354"/>
                  </a:lnTo>
                  <a:lnTo>
                    <a:pt x="39321" y="1798303"/>
                  </a:lnTo>
                  <a:lnTo>
                    <a:pt x="46101" y="1799653"/>
                  </a:lnTo>
                  <a:lnTo>
                    <a:pt x="10629899" y="1799653"/>
                  </a:lnTo>
                  <a:lnTo>
                    <a:pt x="10629899" y="1908047"/>
                  </a:lnTo>
                  <a:close/>
                </a:path>
                <a:path w="10629900" h="1908175">
                  <a:moveTo>
                    <a:pt x="10629899" y="1799653"/>
                  </a:moveTo>
                  <a:lnTo>
                    <a:pt x="10583797" y="1799653"/>
                  </a:lnTo>
                  <a:lnTo>
                    <a:pt x="10590576" y="1798303"/>
                  </a:lnTo>
                  <a:lnTo>
                    <a:pt x="10603599" y="1792909"/>
                  </a:lnTo>
                  <a:lnTo>
                    <a:pt x="10628550" y="1760331"/>
                  </a:lnTo>
                  <a:lnTo>
                    <a:pt x="10629899" y="1753551"/>
                  </a:lnTo>
                  <a:lnTo>
                    <a:pt x="10629899" y="17996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2828829"/>
              <a:ext cx="10629900" cy="1763395"/>
            </a:xfrm>
            <a:custGeom>
              <a:avLst/>
              <a:gdLst/>
              <a:ahLst/>
              <a:cxnLst/>
              <a:rect l="l" t="t" r="r" b="b"/>
              <a:pathLst>
                <a:path w="10629900" h="1763395">
                  <a:moveTo>
                    <a:pt x="10580239" y="1762791"/>
                  </a:moveTo>
                  <a:lnTo>
                    <a:pt x="49659" y="1762791"/>
                  </a:lnTo>
                  <a:lnTo>
                    <a:pt x="46203" y="1762451"/>
                  </a:lnTo>
                  <a:lnTo>
                    <a:pt x="10896" y="1742071"/>
                  </a:lnTo>
                  <a:lnTo>
                    <a:pt x="0" y="1713131"/>
                  </a:lnTo>
                  <a:lnTo>
                    <a:pt x="0" y="170964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1713131"/>
                  </a:lnTo>
                  <a:lnTo>
                    <a:pt x="10611863" y="1749691"/>
                  </a:lnTo>
                  <a:lnTo>
                    <a:pt x="10583695" y="1762451"/>
                  </a:lnTo>
                  <a:lnTo>
                    <a:pt x="10580239" y="176279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053" y="3617213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053" y="3927252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053" y="4237291"/>
              <a:ext cx="70866" cy="708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0049" y="4730495"/>
              <a:ext cx="10629900" cy="84455"/>
            </a:xfrm>
            <a:custGeom>
              <a:avLst/>
              <a:gdLst/>
              <a:ahLst/>
              <a:cxnLst/>
              <a:rect l="l" t="t" r="r" b="b"/>
              <a:pathLst>
                <a:path w="10629900" h="84454">
                  <a:moveTo>
                    <a:pt x="0" y="84394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8290"/>
                  </a:lnTo>
                  <a:lnTo>
                    <a:pt x="46101" y="38290"/>
                  </a:lnTo>
                  <a:lnTo>
                    <a:pt x="39321" y="39638"/>
                  </a:lnTo>
                  <a:lnTo>
                    <a:pt x="6742" y="64588"/>
                  </a:lnTo>
                  <a:lnTo>
                    <a:pt x="1348" y="77611"/>
                  </a:lnTo>
                  <a:lnTo>
                    <a:pt x="0" y="84394"/>
                  </a:lnTo>
                  <a:close/>
                </a:path>
                <a:path w="10629900" h="84454">
                  <a:moveTo>
                    <a:pt x="10629899" y="84394"/>
                  </a:moveTo>
                  <a:lnTo>
                    <a:pt x="10609347" y="48873"/>
                  </a:lnTo>
                  <a:lnTo>
                    <a:pt x="10583797" y="38290"/>
                  </a:lnTo>
                  <a:lnTo>
                    <a:pt x="10629899" y="38290"/>
                  </a:lnTo>
                  <a:lnTo>
                    <a:pt x="10629899" y="8439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049" y="4768786"/>
              <a:ext cx="10629900" cy="1461770"/>
            </a:xfrm>
            <a:custGeom>
              <a:avLst/>
              <a:gdLst/>
              <a:ahLst/>
              <a:cxnLst/>
              <a:rect l="l" t="t" r="r" b="b"/>
              <a:pathLst>
                <a:path w="10629900" h="1461770">
                  <a:moveTo>
                    <a:pt x="10629900" y="1461611"/>
                  </a:moveTo>
                  <a:lnTo>
                    <a:pt x="0" y="146161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46161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950" y="5583745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950" y="5902642"/>
              <a:ext cx="70866" cy="708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02124" y="2785799"/>
            <a:ext cx="6219190" cy="32854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206625">
              <a:lnSpc>
                <a:spcPct val="100000"/>
              </a:lnSpc>
              <a:spcBef>
                <a:spcPts val="1575"/>
              </a:spcBef>
            </a:pPr>
            <a:r>
              <a:rPr sz="22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1850" b="1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0.2:</a:t>
            </a:r>
            <a:r>
              <a:rPr sz="1850" b="1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Consistent,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predictable</a:t>
            </a:r>
            <a:r>
              <a:rPr sz="185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1850" b="1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0.7:</a:t>
            </a:r>
            <a:r>
              <a:rPr sz="1850" b="1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Balanced</a:t>
            </a:r>
            <a:r>
              <a:rPr sz="18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creativity</a:t>
            </a:r>
            <a:r>
              <a:rPr sz="185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85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333333"/>
                </a:solidFill>
                <a:latin typeface="Times New Roman"/>
                <a:cs typeface="Times New Roman"/>
              </a:rPr>
              <a:t>coherence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Temperature</a:t>
            </a:r>
            <a:r>
              <a:rPr sz="1850" b="1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333333"/>
                </a:solidFill>
                <a:latin typeface="Times New Roman"/>
                <a:cs typeface="Times New Roman"/>
              </a:rPr>
              <a:t>1.0+:</a:t>
            </a:r>
            <a:r>
              <a:rPr sz="1850" b="1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Highly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creative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potentially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sz="185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333333"/>
                </a:solidFill>
                <a:latin typeface="Times New Roman"/>
                <a:cs typeface="Times New Roman"/>
              </a:rPr>
              <a:t>coherent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1850">
              <a:latin typeface="Times New Roman"/>
              <a:cs typeface="Times New Roman"/>
            </a:endParaRPr>
          </a:p>
          <a:p>
            <a:pPr marL="2155825">
              <a:lnSpc>
                <a:spcPct val="100000"/>
              </a:lnSpc>
              <a:spcBef>
                <a:spcPts val="5"/>
              </a:spcBef>
            </a:pPr>
            <a:r>
              <a:rPr sz="2350" dirty="0">
                <a:solidFill>
                  <a:srgbClr val="2B3D4F"/>
                </a:solidFill>
                <a:latin typeface="Times New Roman"/>
                <a:cs typeface="Times New Roman"/>
              </a:rPr>
              <a:t>Use</a:t>
            </a:r>
            <a:r>
              <a:rPr sz="2350" spc="-4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Cases:</a:t>
            </a:r>
            <a:endParaRPr sz="235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  <a:spcBef>
                <a:spcPts val="1275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Low: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Factual Q&amp;A, code generation, structured 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endParaRPr sz="195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  <a:spcBef>
                <a:spcPts val="170"/>
              </a:spcBef>
            </a:pP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Medium: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Content summaries, conversational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9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Top</a:t>
            </a:r>
            <a:r>
              <a:rPr spc="-60" dirty="0"/>
              <a:t> </a:t>
            </a:r>
            <a:r>
              <a:rPr dirty="0"/>
              <a:t>P</a:t>
            </a:r>
            <a:r>
              <a:rPr spc="-155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Top</a:t>
            </a:r>
            <a:r>
              <a:rPr spc="-55" dirty="0"/>
              <a:t> </a:t>
            </a:r>
            <a:r>
              <a:rPr dirty="0"/>
              <a:t>K</a:t>
            </a:r>
            <a:r>
              <a:rPr spc="-55" dirty="0"/>
              <a:t> </a:t>
            </a:r>
            <a:r>
              <a:rPr spc="-10" dirty="0"/>
              <a:t>Sampling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77257"/>
            <a:ext cx="5388610" cy="1350010"/>
            <a:chOff x="400049" y="1677257"/>
            <a:chExt cx="5388610" cy="1350010"/>
          </a:xfrm>
        </p:grpSpPr>
        <p:sp>
          <p:nvSpPr>
            <p:cNvPr id="4" name="object 4"/>
            <p:cNvSpPr/>
            <p:nvPr/>
          </p:nvSpPr>
          <p:spPr>
            <a:xfrm>
              <a:off x="400049" y="1677257"/>
              <a:ext cx="5388610" cy="1350010"/>
            </a:xfrm>
            <a:custGeom>
              <a:avLst/>
              <a:gdLst/>
              <a:ahLst/>
              <a:cxnLst/>
              <a:rect l="l" t="t" r="r" b="b"/>
              <a:pathLst>
                <a:path w="5388610" h="135001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88610" h="1350010">
                  <a:moveTo>
                    <a:pt x="5388101" y="1240154"/>
                  </a:moveTo>
                  <a:lnTo>
                    <a:pt x="5268847" y="1240154"/>
                  </a:lnTo>
                  <a:lnTo>
                    <a:pt x="5275627" y="1238806"/>
                  </a:lnTo>
                  <a:lnTo>
                    <a:pt x="5288650" y="1233411"/>
                  </a:lnTo>
                  <a:lnTo>
                    <a:pt x="5313600" y="1200832"/>
                  </a:lnTo>
                  <a:lnTo>
                    <a:pt x="5314949" y="46101"/>
                  </a:lnTo>
                  <a:lnTo>
                    <a:pt x="5313600" y="39321"/>
                  </a:lnTo>
                  <a:lnTo>
                    <a:pt x="5288650" y="6742"/>
                  </a:lnTo>
                  <a:lnTo>
                    <a:pt x="5268847" y="0"/>
                  </a:lnTo>
                  <a:lnTo>
                    <a:pt x="5388101" y="0"/>
                  </a:lnTo>
                  <a:lnTo>
                    <a:pt x="5388101" y="1240154"/>
                  </a:lnTo>
                  <a:close/>
                </a:path>
                <a:path w="5388610" h="1350010">
                  <a:moveTo>
                    <a:pt x="5388101" y="1349406"/>
                  </a:moveTo>
                  <a:lnTo>
                    <a:pt x="0" y="1349406"/>
                  </a:lnTo>
                  <a:lnTo>
                    <a:pt x="0" y="1194053"/>
                  </a:lnTo>
                  <a:lnTo>
                    <a:pt x="1348" y="1200832"/>
                  </a:lnTo>
                  <a:lnTo>
                    <a:pt x="6742" y="1213855"/>
                  </a:lnTo>
                  <a:lnTo>
                    <a:pt x="39321" y="1238806"/>
                  </a:lnTo>
                  <a:lnTo>
                    <a:pt x="46101" y="1240154"/>
                  </a:lnTo>
                  <a:lnTo>
                    <a:pt x="5388101" y="1240154"/>
                  </a:lnTo>
                  <a:lnTo>
                    <a:pt x="5388101" y="134940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77257"/>
              <a:ext cx="5314950" cy="1240155"/>
            </a:xfrm>
            <a:custGeom>
              <a:avLst/>
              <a:gdLst/>
              <a:ahLst/>
              <a:cxnLst/>
              <a:rect l="l" t="t" r="r" b="b"/>
              <a:pathLst>
                <a:path w="5314950" h="1240155">
                  <a:moveTo>
                    <a:pt x="5265290" y="1240154"/>
                  </a:moveTo>
                  <a:lnTo>
                    <a:pt x="49659" y="1240154"/>
                  </a:lnTo>
                  <a:lnTo>
                    <a:pt x="46203" y="1239814"/>
                  </a:lnTo>
                  <a:lnTo>
                    <a:pt x="10896" y="1219435"/>
                  </a:lnTo>
                  <a:lnTo>
                    <a:pt x="0" y="1190495"/>
                  </a:lnTo>
                  <a:lnTo>
                    <a:pt x="0" y="118700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1190495"/>
                  </a:lnTo>
                  <a:lnTo>
                    <a:pt x="5296914" y="1227055"/>
                  </a:lnTo>
                  <a:lnTo>
                    <a:pt x="5268746" y="1239814"/>
                  </a:lnTo>
                  <a:lnTo>
                    <a:pt x="5265290" y="124015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639" y="2173325"/>
              <a:ext cx="35560" cy="514350"/>
            </a:xfrm>
            <a:custGeom>
              <a:avLst/>
              <a:gdLst/>
              <a:ahLst/>
              <a:cxnLst/>
              <a:rect l="l" t="t" r="r" b="b"/>
              <a:pathLst>
                <a:path w="35560" h="514350">
                  <a:moveTo>
                    <a:pt x="35433" y="493712"/>
                  </a:moveTo>
                  <a:lnTo>
                    <a:pt x="20066" y="478345"/>
                  </a:lnTo>
                  <a:lnTo>
                    <a:pt x="15367" y="478345"/>
                  </a:lnTo>
                  <a:lnTo>
                    <a:pt x="0" y="493712"/>
                  </a:lnTo>
                  <a:lnTo>
                    <a:pt x="0" y="498411"/>
                  </a:lnTo>
                  <a:lnTo>
                    <a:pt x="15367" y="513778"/>
                  </a:lnTo>
                  <a:lnTo>
                    <a:pt x="20066" y="513778"/>
                  </a:lnTo>
                  <a:lnTo>
                    <a:pt x="35433" y="498411"/>
                  </a:lnTo>
                  <a:lnTo>
                    <a:pt x="35433" y="496062"/>
                  </a:lnTo>
                  <a:lnTo>
                    <a:pt x="35433" y="493712"/>
                  </a:lnTo>
                  <a:close/>
                </a:path>
                <a:path w="35560" h="514350">
                  <a:moveTo>
                    <a:pt x="35433" y="334264"/>
                  </a:moveTo>
                  <a:lnTo>
                    <a:pt x="20066" y="318897"/>
                  </a:lnTo>
                  <a:lnTo>
                    <a:pt x="15367" y="318897"/>
                  </a:lnTo>
                  <a:lnTo>
                    <a:pt x="0" y="334264"/>
                  </a:lnTo>
                  <a:lnTo>
                    <a:pt x="0" y="338963"/>
                  </a:lnTo>
                  <a:lnTo>
                    <a:pt x="15367" y="354330"/>
                  </a:lnTo>
                  <a:lnTo>
                    <a:pt x="20066" y="354330"/>
                  </a:lnTo>
                  <a:lnTo>
                    <a:pt x="35433" y="338963"/>
                  </a:lnTo>
                  <a:lnTo>
                    <a:pt x="35433" y="336613"/>
                  </a:lnTo>
                  <a:lnTo>
                    <a:pt x="35433" y="334264"/>
                  </a:lnTo>
                  <a:close/>
                </a:path>
                <a:path w="35560" h="514350">
                  <a:moveTo>
                    <a:pt x="35433" y="174815"/>
                  </a:moveTo>
                  <a:lnTo>
                    <a:pt x="20066" y="159448"/>
                  </a:lnTo>
                  <a:lnTo>
                    <a:pt x="15367" y="159448"/>
                  </a:lnTo>
                  <a:lnTo>
                    <a:pt x="0" y="174815"/>
                  </a:lnTo>
                  <a:lnTo>
                    <a:pt x="0" y="179514"/>
                  </a:lnTo>
                  <a:lnTo>
                    <a:pt x="15367" y="194881"/>
                  </a:lnTo>
                  <a:lnTo>
                    <a:pt x="20066" y="194881"/>
                  </a:lnTo>
                  <a:lnTo>
                    <a:pt x="35433" y="179514"/>
                  </a:lnTo>
                  <a:lnTo>
                    <a:pt x="35433" y="177165"/>
                  </a:lnTo>
                  <a:lnTo>
                    <a:pt x="35433" y="174815"/>
                  </a:lnTo>
                  <a:close/>
                </a:path>
                <a:path w="35560" h="514350">
                  <a:moveTo>
                    <a:pt x="35433" y="15367"/>
                  </a:moveTo>
                  <a:lnTo>
                    <a:pt x="20066" y="0"/>
                  </a:lnTo>
                  <a:lnTo>
                    <a:pt x="15367" y="0"/>
                  </a:lnTo>
                  <a:lnTo>
                    <a:pt x="0" y="15367"/>
                  </a:lnTo>
                  <a:lnTo>
                    <a:pt x="0" y="20066"/>
                  </a:lnTo>
                  <a:lnTo>
                    <a:pt x="15367" y="35433"/>
                  </a:lnTo>
                  <a:lnTo>
                    <a:pt x="20066" y="35433"/>
                  </a:lnTo>
                  <a:lnTo>
                    <a:pt x="35433" y="20066"/>
                  </a:lnTo>
                  <a:lnTo>
                    <a:pt x="35433" y="17716"/>
                  </a:lnTo>
                  <a:lnTo>
                    <a:pt x="35433" y="153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54497" y="1723432"/>
            <a:ext cx="2884170" cy="10191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25"/>
              </a:spcBef>
            </a:pPr>
            <a:r>
              <a:rPr sz="1150" dirty="0">
                <a:solidFill>
                  <a:srgbClr val="2B3D4F"/>
                </a:solidFill>
                <a:latin typeface="Times New Roman"/>
                <a:cs typeface="Times New Roman"/>
              </a:rPr>
              <a:t>Top</a:t>
            </a:r>
            <a:r>
              <a:rPr sz="1150" spc="-2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B3D4F"/>
                </a:solidFill>
                <a:latin typeface="Times New Roman"/>
                <a:cs typeface="Times New Roman"/>
              </a:rPr>
              <a:t>P</a:t>
            </a:r>
            <a:r>
              <a:rPr sz="1150" spc="-5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B3D4F"/>
                </a:solidFill>
                <a:latin typeface="Times New Roman"/>
                <a:cs typeface="Times New Roman"/>
              </a:rPr>
              <a:t>(Nucleus</a:t>
            </a:r>
            <a:r>
              <a:rPr sz="1150" spc="-1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Times New Roman"/>
                <a:cs typeface="Times New Roman"/>
              </a:rPr>
              <a:t>Sampling):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Dynamically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limits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token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selection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Considers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tokens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until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probability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mass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reaches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threshold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r>
              <a:rPr sz="95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typically</a:t>
            </a:r>
            <a:r>
              <a:rPr sz="95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95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0.5-</a:t>
            </a:r>
            <a:r>
              <a:rPr sz="950" spc="-25" dirty="0">
                <a:solidFill>
                  <a:srgbClr val="333333"/>
                </a:solidFill>
                <a:latin typeface="Times New Roman"/>
                <a:cs typeface="Times New Roman"/>
              </a:rPr>
              <a:t>0.9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Balances</a:t>
            </a:r>
            <a:r>
              <a:rPr sz="95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diversity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quality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8631" y="1677256"/>
            <a:ext cx="5211445" cy="1350010"/>
            <a:chOff x="5818631" y="1677256"/>
            <a:chExt cx="5211445" cy="1350010"/>
          </a:xfrm>
        </p:grpSpPr>
        <p:sp>
          <p:nvSpPr>
            <p:cNvPr id="9" name="object 9"/>
            <p:cNvSpPr/>
            <p:nvPr/>
          </p:nvSpPr>
          <p:spPr>
            <a:xfrm>
              <a:off x="5818631" y="1677257"/>
              <a:ext cx="5211445" cy="1350010"/>
            </a:xfrm>
            <a:custGeom>
              <a:avLst/>
              <a:gdLst/>
              <a:ahLst/>
              <a:cxnLst/>
              <a:rect l="l" t="t" r="r" b="b"/>
              <a:pathLst>
                <a:path w="5211445" h="1350010">
                  <a:moveTo>
                    <a:pt x="5211317" y="1349406"/>
                  </a:moveTo>
                  <a:lnTo>
                    <a:pt x="0" y="1349406"/>
                  </a:lnTo>
                  <a:lnTo>
                    <a:pt x="0" y="0"/>
                  </a:lnTo>
                  <a:lnTo>
                    <a:pt x="119633" y="0"/>
                  </a:lnTo>
                  <a:lnTo>
                    <a:pt x="112854" y="1348"/>
                  </a:lnTo>
                  <a:lnTo>
                    <a:pt x="99830" y="6742"/>
                  </a:lnTo>
                  <a:lnTo>
                    <a:pt x="74881" y="39321"/>
                  </a:lnTo>
                  <a:lnTo>
                    <a:pt x="73532" y="46101"/>
                  </a:lnTo>
                  <a:lnTo>
                    <a:pt x="73532" y="1194053"/>
                  </a:lnTo>
                  <a:lnTo>
                    <a:pt x="94083" y="1229571"/>
                  </a:lnTo>
                  <a:lnTo>
                    <a:pt x="119634" y="1240154"/>
                  </a:lnTo>
                  <a:lnTo>
                    <a:pt x="5211317" y="1240154"/>
                  </a:lnTo>
                  <a:lnTo>
                    <a:pt x="5211317" y="134940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165" y="1677256"/>
              <a:ext cx="5137785" cy="1240155"/>
            </a:xfrm>
            <a:custGeom>
              <a:avLst/>
              <a:gdLst/>
              <a:ahLst/>
              <a:cxnLst/>
              <a:rect l="l" t="t" r="r" b="b"/>
              <a:pathLst>
                <a:path w="5137784" h="1240155">
                  <a:moveTo>
                    <a:pt x="5137785" y="1240155"/>
                  </a:moveTo>
                  <a:lnTo>
                    <a:pt x="49659" y="1240154"/>
                  </a:lnTo>
                  <a:lnTo>
                    <a:pt x="13099" y="1222120"/>
                  </a:lnTo>
                  <a:lnTo>
                    <a:pt x="0" y="119049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124015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9203" y="2173325"/>
              <a:ext cx="35560" cy="514350"/>
            </a:xfrm>
            <a:custGeom>
              <a:avLst/>
              <a:gdLst/>
              <a:ahLst/>
              <a:cxnLst/>
              <a:rect l="l" t="t" r="r" b="b"/>
              <a:pathLst>
                <a:path w="35559" h="514350">
                  <a:moveTo>
                    <a:pt x="35433" y="493712"/>
                  </a:moveTo>
                  <a:lnTo>
                    <a:pt x="20066" y="478345"/>
                  </a:lnTo>
                  <a:lnTo>
                    <a:pt x="15367" y="478345"/>
                  </a:lnTo>
                  <a:lnTo>
                    <a:pt x="0" y="493712"/>
                  </a:lnTo>
                  <a:lnTo>
                    <a:pt x="0" y="498411"/>
                  </a:lnTo>
                  <a:lnTo>
                    <a:pt x="15367" y="513778"/>
                  </a:lnTo>
                  <a:lnTo>
                    <a:pt x="20066" y="513778"/>
                  </a:lnTo>
                  <a:lnTo>
                    <a:pt x="35433" y="498411"/>
                  </a:lnTo>
                  <a:lnTo>
                    <a:pt x="35433" y="496062"/>
                  </a:lnTo>
                  <a:lnTo>
                    <a:pt x="35433" y="493712"/>
                  </a:lnTo>
                  <a:close/>
                </a:path>
                <a:path w="35559" h="514350">
                  <a:moveTo>
                    <a:pt x="35433" y="334264"/>
                  </a:moveTo>
                  <a:lnTo>
                    <a:pt x="20066" y="318897"/>
                  </a:lnTo>
                  <a:lnTo>
                    <a:pt x="15367" y="318897"/>
                  </a:lnTo>
                  <a:lnTo>
                    <a:pt x="0" y="334264"/>
                  </a:lnTo>
                  <a:lnTo>
                    <a:pt x="0" y="338963"/>
                  </a:lnTo>
                  <a:lnTo>
                    <a:pt x="15367" y="354330"/>
                  </a:lnTo>
                  <a:lnTo>
                    <a:pt x="20066" y="354330"/>
                  </a:lnTo>
                  <a:lnTo>
                    <a:pt x="35433" y="338963"/>
                  </a:lnTo>
                  <a:lnTo>
                    <a:pt x="35433" y="336613"/>
                  </a:lnTo>
                  <a:lnTo>
                    <a:pt x="35433" y="334264"/>
                  </a:lnTo>
                  <a:close/>
                </a:path>
                <a:path w="35559" h="514350">
                  <a:moveTo>
                    <a:pt x="35433" y="174815"/>
                  </a:moveTo>
                  <a:lnTo>
                    <a:pt x="20066" y="159448"/>
                  </a:lnTo>
                  <a:lnTo>
                    <a:pt x="15367" y="159448"/>
                  </a:lnTo>
                  <a:lnTo>
                    <a:pt x="0" y="174815"/>
                  </a:lnTo>
                  <a:lnTo>
                    <a:pt x="0" y="179514"/>
                  </a:lnTo>
                  <a:lnTo>
                    <a:pt x="15367" y="194881"/>
                  </a:lnTo>
                  <a:lnTo>
                    <a:pt x="20066" y="194881"/>
                  </a:lnTo>
                  <a:lnTo>
                    <a:pt x="35433" y="179514"/>
                  </a:lnTo>
                  <a:lnTo>
                    <a:pt x="35433" y="177165"/>
                  </a:lnTo>
                  <a:lnTo>
                    <a:pt x="35433" y="174815"/>
                  </a:lnTo>
                  <a:close/>
                </a:path>
                <a:path w="35559" h="514350">
                  <a:moveTo>
                    <a:pt x="35433" y="15367"/>
                  </a:moveTo>
                  <a:lnTo>
                    <a:pt x="20066" y="0"/>
                  </a:lnTo>
                  <a:lnTo>
                    <a:pt x="15367" y="0"/>
                  </a:lnTo>
                  <a:lnTo>
                    <a:pt x="0" y="15367"/>
                  </a:lnTo>
                  <a:lnTo>
                    <a:pt x="0" y="20066"/>
                  </a:lnTo>
                  <a:lnTo>
                    <a:pt x="15367" y="35433"/>
                  </a:lnTo>
                  <a:lnTo>
                    <a:pt x="20066" y="35433"/>
                  </a:lnTo>
                  <a:lnTo>
                    <a:pt x="35433" y="20066"/>
                  </a:lnTo>
                  <a:lnTo>
                    <a:pt x="35433" y="17716"/>
                  </a:lnTo>
                  <a:lnTo>
                    <a:pt x="35433" y="153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06891" y="1723432"/>
            <a:ext cx="2564130" cy="10191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925"/>
              </a:spcBef>
            </a:pPr>
            <a:r>
              <a:rPr sz="1150" dirty="0">
                <a:solidFill>
                  <a:srgbClr val="2B3D4F"/>
                </a:solidFill>
                <a:latin typeface="Times New Roman"/>
                <a:cs typeface="Times New Roman"/>
              </a:rPr>
              <a:t>Top</a:t>
            </a:r>
            <a:r>
              <a:rPr sz="1150" spc="-65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2B3D4F"/>
                </a:solidFill>
                <a:latin typeface="Times New Roman"/>
                <a:cs typeface="Times New Roman"/>
              </a:rPr>
              <a:t>K: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Limits</a:t>
            </a:r>
            <a:r>
              <a:rPr sz="95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selection</a:t>
            </a:r>
            <a:r>
              <a:rPr sz="95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95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95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95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likely</a:t>
            </a:r>
            <a:r>
              <a:rPr sz="95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tokens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Fixed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regardless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probability</a:t>
            </a:r>
            <a:r>
              <a:rPr sz="95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distribution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Typical</a:t>
            </a:r>
            <a:r>
              <a:rPr sz="95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values:</a:t>
            </a:r>
            <a:r>
              <a:rPr sz="95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40-</a:t>
            </a:r>
            <a:r>
              <a:rPr sz="950" spc="-25" dirty="0">
                <a:solidFill>
                  <a:srgbClr val="333333"/>
                </a:solidFill>
                <a:latin typeface="Times New Roman"/>
                <a:cs typeface="Times New Roman"/>
              </a:rPr>
              <a:t>100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Prevents</a:t>
            </a:r>
            <a:r>
              <a:rPr sz="95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selection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highly</a:t>
            </a:r>
            <a:r>
              <a:rPr sz="95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333333"/>
                </a:solidFill>
                <a:latin typeface="Times New Roman"/>
                <a:cs typeface="Times New Roman"/>
              </a:rPr>
              <a:t>unlikely</a:t>
            </a:r>
            <a:r>
              <a:rPr sz="95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Times New Roman"/>
                <a:cs typeface="Times New Roman"/>
              </a:rPr>
              <a:t>tokens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050" y="3057143"/>
            <a:ext cx="10629900" cy="2376170"/>
            <a:chOff x="400050" y="3057143"/>
            <a:chExt cx="10629900" cy="2376170"/>
          </a:xfrm>
        </p:grpSpPr>
        <p:sp>
          <p:nvSpPr>
            <p:cNvPr id="14" name="object 14"/>
            <p:cNvSpPr/>
            <p:nvPr/>
          </p:nvSpPr>
          <p:spPr>
            <a:xfrm>
              <a:off x="400050" y="3057143"/>
              <a:ext cx="10629900" cy="83820"/>
            </a:xfrm>
            <a:custGeom>
              <a:avLst/>
              <a:gdLst/>
              <a:ahLst/>
              <a:cxnLst/>
              <a:rect l="l" t="t" r="r" b="b"/>
              <a:pathLst>
                <a:path w="10629900" h="83819">
                  <a:moveTo>
                    <a:pt x="0" y="83537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7433"/>
                  </a:lnTo>
                  <a:lnTo>
                    <a:pt x="46101" y="37433"/>
                  </a:lnTo>
                  <a:lnTo>
                    <a:pt x="39321" y="38781"/>
                  </a:lnTo>
                  <a:lnTo>
                    <a:pt x="6742" y="63731"/>
                  </a:lnTo>
                  <a:lnTo>
                    <a:pt x="1348" y="76754"/>
                  </a:lnTo>
                  <a:lnTo>
                    <a:pt x="0" y="83537"/>
                  </a:lnTo>
                  <a:close/>
                </a:path>
                <a:path w="10629900" h="83819">
                  <a:moveTo>
                    <a:pt x="10629899" y="83537"/>
                  </a:moveTo>
                  <a:lnTo>
                    <a:pt x="10609347" y="48016"/>
                  </a:lnTo>
                  <a:lnTo>
                    <a:pt x="10583797" y="37433"/>
                  </a:lnTo>
                  <a:lnTo>
                    <a:pt x="10629899" y="37433"/>
                  </a:lnTo>
                  <a:lnTo>
                    <a:pt x="10629899" y="8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050" y="3094576"/>
              <a:ext cx="10629900" cy="2338705"/>
            </a:xfrm>
            <a:custGeom>
              <a:avLst/>
              <a:gdLst/>
              <a:ahLst/>
              <a:cxnLst/>
              <a:rect l="l" t="t" r="r" b="b"/>
              <a:pathLst>
                <a:path w="10629900" h="2338704">
                  <a:moveTo>
                    <a:pt x="10629900" y="2338578"/>
                  </a:moveTo>
                  <a:lnTo>
                    <a:pt x="0" y="233857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33857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95" y="3909535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795" y="4237291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78651" y="3041821"/>
            <a:ext cx="8075295" cy="136461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108325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1950" b="1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0.9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Low</a:t>
            </a:r>
            <a:r>
              <a:rPr sz="195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Temperature: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Focused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slightly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varied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responses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5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50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195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Medium</a:t>
            </a:r>
            <a:r>
              <a:rPr sz="195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Temperature:</a:t>
            </a:r>
            <a:r>
              <a:rPr sz="195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Balanced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creativity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95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reasonable</a:t>
            </a:r>
            <a:r>
              <a:rPr sz="195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Basics</a:t>
            </a:r>
            <a:r>
              <a:rPr spc="5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10" dirty="0"/>
              <a:t>Prompting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00092"/>
            <a:ext cx="10629900" cy="2865120"/>
            <a:chOff x="400049" y="1500092"/>
            <a:chExt cx="10629900" cy="2865120"/>
          </a:xfrm>
        </p:grpSpPr>
        <p:sp>
          <p:nvSpPr>
            <p:cNvPr id="4" name="object 4"/>
            <p:cNvSpPr/>
            <p:nvPr/>
          </p:nvSpPr>
          <p:spPr>
            <a:xfrm>
              <a:off x="400049" y="1500092"/>
              <a:ext cx="10629900" cy="2865120"/>
            </a:xfrm>
            <a:custGeom>
              <a:avLst/>
              <a:gdLst/>
              <a:ahLst/>
              <a:cxnLst/>
              <a:rect l="l" t="t" r="r" b="b"/>
              <a:pathLst>
                <a:path w="10629900" h="28651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86512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865120">
                  <a:moveTo>
                    <a:pt x="10629899" y="2864643"/>
                  </a:moveTo>
                  <a:lnTo>
                    <a:pt x="0" y="2864643"/>
                  </a:lnTo>
                  <a:lnTo>
                    <a:pt x="0" y="2708814"/>
                  </a:lnTo>
                  <a:lnTo>
                    <a:pt x="1348" y="2715593"/>
                  </a:lnTo>
                  <a:lnTo>
                    <a:pt x="6742" y="2728617"/>
                  </a:lnTo>
                  <a:lnTo>
                    <a:pt x="39321" y="2753566"/>
                  </a:lnTo>
                  <a:lnTo>
                    <a:pt x="46101" y="2754915"/>
                  </a:lnTo>
                  <a:lnTo>
                    <a:pt x="10629899" y="2754915"/>
                  </a:lnTo>
                  <a:lnTo>
                    <a:pt x="10629899" y="2864643"/>
                  </a:lnTo>
                  <a:close/>
                </a:path>
                <a:path w="10629900" h="2865120">
                  <a:moveTo>
                    <a:pt x="10629899" y="2754915"/>
                  </a:moveTo>
                  <a:lnTo>
                    <a:pt x="10583797" y="2754915"/>
                  </a:lnTo>
                  <a:lnTo>
                    <a:pt x="10590576" y="2753566"/>
                  </a:lnTo>
                  <a:lnTo>
                    <a:pt x="10603599" y="2748172"/>
                  </a:lnTo>
                  <a:lnTo>
                    <a:pt x="10628550" y="2715593"/>
                  </a:lnTo>
                  <a:lnTo>
                    <a:pt x="10629899" y="2708814"/>
                  </a:lnTo>
                  <a:lnTo>
                    <a:pt x="10629899" y="275491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00092"/>
              <a:ext cx="10629900" cy="2755265"/>
            </a:xfrm>
            <a:custGeom>
              <a:avLst/>
              <a:gdLst/>
              <a:ahLst/>
              <a:cxnLst/>
              <a:rect l="l" t="t" r="r" b="b"/>
              <a:pathLst>
                <a:path w="10629900" h="2755265">
                  <a:moveTo>
                    <a:pt x="10580239" y="2754915"/>
                  </a:moveTo>
                  <a:lnTo>
                    <a:pt x="49659" y="2754915"/>
                  </a:lnTo>
                  <a:lnTo>
                    <a:pt x="46203" y="2754574"/>
                  </a:lnTo>
                  <a:lnTo>
                    <a:pt x="10896" y="2734195"/>
                  </a:lnTo>
                  <a:lnTo>
                    <a:pt x="0" y="2705255"/>
                  </a:lnTo>
                  <a:lnTo>
                    <a:pt x="0" y="27017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705255"/>
                  </a:lnTo>
                  <a:lnTo>
                    <a:pt x="10611863" y="2741815"/>
                  </a:lnTo>
                  <a:lnTo>
                    <a:pt x="10583695" y="2754574"/>
                  </a:lnTo>
                  <a:lnTo>
                    <a:pt x="10580239" y="275491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1810130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2406" y="2137885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2406" y="2456782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277567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3103435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41093" y="1625580"/>
            <a:ext cx="5150485" cy="1646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Clear instructions yield better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results</a:t>
            </a:r>
            <a:endParaRPr sz="1950">
              <a:latin typeface="Times New Roman"/>
              <a:cs typeface="Times New Roman"/>
            </a:endParaRPr>
          </a:p>
          <a:p>
            <a:pPr marL="12700" marR="32893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Be specific about the desired format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content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Provide context and examples when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580"/>
              </a:lnSpc>
              <a:spcBef>
                <a:spcPts val="3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delimiters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separate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instructions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95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content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Consider the model's perspective and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limitations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050" y="4395215"/>
            <a:ext cx="10629900" cy="1215390"/>
            <a:chOff x="400050" y="4395215"/>
            <a:chExt cx="10629900" cy="1215390"/>
          </a:xfrm>
        </p:grpSpPr>
        <p:sp>
          <p:nvSpPr>
            <p:cNvPr id="13" name="object 13"/>
            <p:cNvSpPr/>
            <p:nvPr/>
          </p:nvSpPr>
          <p:spPr>
            <a:xfrm>
              <a:off x="400050" y="4395215"/>
              <a:ext cx="10629900" cy="83185"/>
            </a:xfrm>
            <a:custGeom>
              <a:avLst/>
              <a:gdLst/>
              <a:ahLst/>
              <a:cxnLst/>
              <a:rect l="l" t="t" r="r" b="b"/>
              <a:pathLst>
                <a:path w="10629900" h="83185">
                  <a:moveTo>
                    <a:pt x="0" y="83061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36956"/>
                  </a:lnTo>
                  <a:lnTo>
                    <a:pt x="46101" y="36956"/>
                  </a:lnTo>
                  <a:lnTo>
                    <a:pt x="39320" y="38305"/>
                  </a:lnTo>
                  <a:lnTo>
                    <a:pt x="6742" y="63255"/>
                  </a:lnTo>
                  <a:lnTo>
                    <a:pt x="1348" y="76278"/>
                  </a:lnTo>
                  <a:lnTo>
                    <a:pt x="0" y="83061"/>
                  </a:lnTo>
                  <a:close/>
                </a:path>
                <a:path w="10629900" h="83185">
                  <a:moveTo>
                    <a:pt x="10629899" y="83061"/>
                  </a:moveTo>
                  <a:lnTo>
                    <a:pt x="10609347" y="47540"/>
                  </a:lnTo>
                  <a:lnTo>
                    <a:pt x="10583797" y="36956"/>
                  </a:lnTo>
                  <a:lnTo>
                    <a:pt x="10629899" y="36956"/>
                  </a:lnTo>
                  <a:lnTo>
                    <a:pt x="10629899" y="830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050" y="4432172"/>
              <a:ext cx="10629900" cy="1178560"/>
            </a:xfrm>
            <a:custGeom>
              <a:avLst/>
              <a:gdLst/>
              <a:ahLst/>
              <a:cxnLst/>
              <a:rect l="l" t="t" r="r" b="b"/>
              <a:pathLst>
                <a:path w="10629900" h="1178560">
                  <a:moveTo>
                    <a:pt x="10629900" y="1178147"/>
                  </a:moveTo>
                  <a:lnTo>
                    <a:pt x="0" y="1178147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117814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214" y="4821935"/>
              <a:ext cx="10275570" cy="753110"/>
            </a:xfrm>
            <a:custGeom>
              <a:avLst/>
              <a:gdLst/>
              <a:ahLst/>
              <a:cxnLst/>
              <a:rect l="l" t="t" r="r" b="b"/>
              <a:pathLst>
                <a:path w="10275570" h="753110">
                  <a:moveTo>
                    <a:pt x="10244835" y="752950"/>
                  </a:moveTo>
                  <a:lnTo>
                    <a:pt x="30734" y="752950"/>
                  </a:lnTo>
                  <a:lnTo>
                    <a:pt x="26214" y="752051"/>
                  </a:lnTo>
                  <a:lnTo>
                    <a:pt x="0" y="722216"/>
                  </a:lnTo>
                  <a:lnTo>
                    <a:pt x="0" y="717518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722216"/>
                  </a:lnTo>
                  <a:lnTo>
                    <a:pt x="10249354" y="752051"/>
                  </a:lnTo>
                  <a:lnTo>
                    <a:pt x="10244835" y="7529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54404" y="4584236"/>
            <a:ext cx="921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B3D4F"/>
                </a:solidFill>
                <a:latin typeface="Times New Roman"/>
                <a:cs typeface="Times New Roman"/>
              </a:rPr>
              <a:t>Example</a:t>
            </a:r>
            <a:r>
              <a:rPr sz="1000" spc="-40" dirty="0">
                <a:solidFill>
                  <a:srgbClr val="2B3D4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B3D4F"/>
                </a:solidFill>
                <a:latin typeface="Times New Roman"/>
                <a:cs typeface="Times New Roman"/>
              </a:rPr>
              <a:t>Prompt: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6146" y="4940810"/>
            <a:ext cx="42576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100"/>
              </a:spcBef>
            </a:pP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Summarize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following</a:t>
            </a:r>
            <a:r>
              <a:rPr sz="6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text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sz="6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3-5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bullet</a:t>
            </a:r>
            <a:r>
              <a:rPr sz="6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points,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highlighting</a:t>
            </a:r>
            <a:r>
              <a:rPr sz="6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sz="650" spc="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main</a:t>
            </a:r>
            <a:r>
              <a:rPr sz="6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arguments: </a:t>
            </a:r>
            <a:r>
              <a:rPr sz="650" spc="-25" dirty="0">
                <a:solidFill>
                  <a:srgbClr val="333333"/>
                </a:solidFill>
                <a:latin typeface="Courier New"/>
                <a:cs typeface="Courier New"/>
              </a:rPr>
              <a:t>"""</a:t>
            </a:r>
            <a:endParaRPr sz="650">
              <a:latin typeface="Courier New"/>
              <a:cs typeface="Courier New"/>
            </a:endParaRPr>
          </a:p>
          <a:p>
            <a:pPr marL="1644014" marR="1636395" algn="ctr">
              <a:lnSpc>
                <a:spcPct val="107300"/>
              </a:lnSpc>
              <a:spcBef>
                <a:spcPts val="70"/>
              </a:spcBef>
            </a:pP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[text</a:t>
            </a:r>
            <a:r>
              <a:rPr sz="650" spc="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sz="650" spc="4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Courier New"/>
                <a:cs typeface="Courier New"/>
              </a:rPr>
              <a:t>summarize] </a:t>
            </a:r>
            <a:r>
              <a:rPr sz="650" spc="-25" dirty="0">
                <a:solidFill>
                  <a:srgbClr val="333333"/>
                </a:solidFill>
                <a:latin typeface="Courier New"/>
                <a:cs typeface="Courier New"/>
              </a:rPr>
              <a:t>"""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734441"/>
            <a:ext cx="259905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Prompt</a:t>
            </a:r>
            <a:r>
              <a:rPr spc="90" dirty="0"/>
              <a:t> </a:t>
            </a:r>
            <a:r>
              <a:rPr spc="-10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943004"/>
            <a:ext cx="3580765" cy="3233420"/>
            <a:chOff x="400049" y="1943004"/>
            <a:chExt cx="3580765" cy="3233420"/>
          </a:xfrm>
        </p:grpSpPr>
        <p:sp>
          <p:nvSpPr>
            <p:cNvPr id="4" name="object 4"/>
            <p:cNvSpPr/>
            <p:nvPr/>
          </p:nvSpPr>
          <p:spPr>
            <a:xfrm>
              <a:off x="400049" y="1943004"/>
              <a:ext cx="3580765" cy="3233420"/>
            </a:xfrm>
            <a:custGeom>
              <a:avLst/>
              <a:gdLst/>
              <a:ahLst/>
              <a:cxnLst/>
              <a:rect l="l" t="t" r="r" b="b"/>
              <a:pathLst>
                <a:path w="3580765" h="32334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80765" h="3233420">
                  <a:moveTo>
                    <a:pt x="3580637" y="3233261"/>
                  </a:moveTo>
                  <a:lnTo>
                    <a:pt x="3461763" y="3233261"/>
                  </a:lnTo>
                  <a:lnTo>
                    <a:pt x="3468544" y="3231912"/>
                  </a:lnTo>
                  <a:lnTo>
                    <a:pt x="3481567" y="3226517"/>
                  </a:lnTo>
                  <a:lnTo>
                    <a:pt x="3506517" y="3193938"/>
                  </a:lnTo>
                  <a:lnTo>
                    <a:pt x="3507866" y="3187159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80637" y="0"/>
                  </a:lnTo>
                  <a:lnTo>
                    <a:pt x="3580637" y="3233261"/>
                  </a:lnTo>
                  <a:close/>
                </a:path>
                <a:path w="3580765" h="3233420">
                  <a:moveTo>
                    <a:pt x="46102" y="3233261"/>
                  </a:moveTo>
                  <a:lnTo>
                    <a:pt x="0" y="3233261"/>
                  </a:lnTo>
                  <a:lnTo>
                    <a:pt x="0" y="3187159"/>
                  </a:lnTo>
                  <a:lnTo>
                    <a:pt x="1348" y="3193938"/>
                  </a:lnTo>
                  <a:lnTo>
                    <a:pt x="6742" y="3206962"/>
                  </a:lnTo>
                  <a:lnTo>
                    <a:pt x="10583" y="3212710"/>
                  </a:lnTo>
                  <a:lnTo>
                    <a:pt x="20550" y="3222677"/>
                  </a:lnTo>
                  <a:lnTo>
                    <a:pt x="26298" y="3226517"/>
                  </a:lnTo>
                  <a:lnTo>
                    <a:pt x="39321" y="3231912"/>
                  </a:lnTo>
                  <a:lnTo>
                    <a:pt x="46102" y="32332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943004"/>
              <a:ext cx="3508375" cy="3233420"/>
            </a:xfrm>
            <a:custGeom>
              <a:avLst/>
              <a:gdLst/>
              <a:ahLst/>
              <a:cxnLst/>
              <a:rect l="l" t="t" r="r" b="b"/>
              <a:pathLst>
                <a:path w="3508375" h="3233420">
                  <a:moveTo>
                    <a:pt x="3458207" y="3233260"/>
                  </a:moveTo>
                  <a:lnTo>
                    <a:pt x="49659" y="3233260"/>
                  </a:lnTo>
                  <a:lnTo>
                    <a:pt x="46203" y="3232920"/>
                  </a:lnTo>
                  <a:lnTo>
                    <a:pt x="10896" y="3212541"/>
                  </a:lnTo>
                  <a:lnTo>
                    <a:pt x="0" y="3183601"/>
                  </a:lnTo>
                  <a:lnTo>
                    <a:pt x="0" y="318011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3183601"/>
                  </a:lnTo>
                  <a:lnTo>
                    <a:pt x="3489831" y="3220161"/>
                  </a:lnTo>
                  <a:lnTo>
                    <a:pt x="3461663" y="3232920"/>
                  </a:lnTo>
                  <a:lnTo>
                    <a:pt x="3458207" y="323326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275796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404615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3723512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66875" y="1890249"/>
            <a:ext cx="2512060" cy="200215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Instructions:</a:t>
            </a:r>
            <a:endParaRPr sz="2350">
              <a:latin typeface="Times New Roman"/>
              <a:cs typeface="Times New Roman"/>
            </a:endParaRPr>
          </a:p>
          <a:p>
            <a:pPr marL="12700" marR="211454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Clear directives for </a:t>
            </a:r>
            <a:r>
              <a:rPr sz="195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Specific tasks to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perform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Format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requirements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11167" y="1943004"/>
            <a:ext cx="3655060" cy="3233420"/>
            <a:chOff x="4011167" y="1943004"/>
            <a:chExt cx="3655060" cy="3233420"/>
          </a:xfrm>
        </p:grpSpPr>
        <p:sp>
          <p:nvSpPr>
            <p:cNvPr id="11" name="object 11"/>
            <p:cNvSpPr/>
            <p:nvPr/>
          </p:nvSpPr>
          <p:spPr>
            <a:xfrm>
              <a:off x="4011167" y="1943004"/>
              <a:ext cx="3655060" cy="3233420"/>
            </a:xfrm>
            <a:custGeom>
              <a:avLst/>
              <a:gdLst/>
              <a:ahLst/>
              <a:cxnLst/>
              <a:rect l="l" t="t" r="r" b="b"/>
              <a:pathLst>
                <a:path w="3655059" h="3233420">
                  <a:moveTo>
                    <a:pt x="120016" y="3233261"/>
                  </a:moveTo>
                  <a:lnTo>
                    <a:pt x="0" y="3233261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5" y="1348"/>
                  </a:lnTo>
                  <a:lnTo>
                    <a:pt x="100211" y="6742"/>
                  </a:lnTo>
                  <a:lnTo>
                    <a:pt x="75262" y="39321"/>
                  </a:lnTo>
                  <a:lnTo>
                    <a:pt x="73913" y="46101"/>
                  </a:lnTo>
                  <a:lnTo>
                    <a:pt x="73913" y="3187159"/>
                  </a:lnTo>
                  <a:lnTo>
                    <a:pt x="94464" y="3222677"/>
                  </a:lnTo>
                  <a:lnTo>
                    <a:pt x="113235" y="3231912"/>
                  </a:lnTo>
                  <a:lnTo>
                    <a:pt x="120016" y="3233261"/>
                  </a:lnTo>
                  <a:close/>
                </a:path>
                <a:path w="3655059" h="3233420">
                  <a:moveTo>
                    <a:pt x="3654551" y="3233261"/>
                  </a:moveTo>
                  <a:lnTo>
                    <a:pt x="3535677" y="3233261"/>
                  </a:lnTo>
                  <a:lnTo>
                    <a:pt x="3542458" y="3231912"/>
                  </a:lnTo>
                  <a:lnTo>
                    <a:pt x="3555481" y="3226517"/>
                  </a:lnTo>
                  <a:lnTo>
                    <a:pt x="3580430" y="3193938"/>
                  </a:lnTo>
                  <a:lnTo>
                    <a:pt x="3581780" y="3187159"/>
                  </a:lnTo>
                  <a:lnTo>
                    <a:pt x="3581780" y="46101"/>
                  </a:lnTo>
                  <a:lnTo>
                    <a:pt x="3561229" y="10583"/>
                  </a:lnTo>
                  <a:lnTo>
                    <a:pt x="3535679" y="0"/>
                  </a:lnTo>
                  <a:lnTo>
                    <a:pt x="3654551" y="0"/>
                  </a:lnTo>
                  <a:lnTo>
                    <a:pt x="3654551" y="32332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5081" y="1943004"/>
              <a:ext cx="3508375" cy="3233420"/>
            </a:xfrm>
            <a:custGeom>
              <a:avLst/>
              <a:gdLst/>
              <a:ahLst/>
              <a:cxnLst/>
              <a:rect l="l" t="t" r="r" b="b"/>
              <a:pathLst>
                <a:path w="3508375" h="3233419">
                  <a:moveTo>
                    <a:pt x="3458207" y="3233260"/>
                  </a:moveTo>
                  <a:lnTo>
                    <a:pt x="49659" y="3233260"/>
                  </a:lnTo>
                  <a:lnTo>
                    <a:pt x="46203" y="3232920"/>
                  </a:lnTo>
                  <a:lnTo>
                    <a:pt x="10895" y="3212541"/>
                  </a:lnTo>
                  <a:lnTo>
                    <a:pt x="0" y="3183601"/>
                  </a:lnTo>
                  <a:lnTo>
                    <a:pt x="0" y="318011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3183601"/>
                  </a:lnTo>
                  <a:lnTo>
                    <a:pt x="3489831" y="3220161"/>
                  </a:lnTo>
                  <a:lnTo>
                    <a:pt x="3461663" y="3232920"/>
                  </a:lnTo>
                  <a:lnTo>
                    <a:pt x="3458207" y="323326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7443" y="2757963"/>
              <a:ext cx="70866" cy="70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7443" y="3076860"/>
              <a:ext cx="70866" cy="70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7443" y="3404615"/>
              <a:ext cx="70866" cy="708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880420" y="1890249"/>
            <a:ext cx="2519680" cy="168338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Context: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10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Background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Relevant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details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Constraints or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96200" y="1943004"/>
            <a:ext cx="3333750" cy="3233420"/>
            <a:chOff x="7696200" y="1943004"/>
            <a:chExt cx="3333750" cy="3233420"/>
          </a:xfrm>
        </p:grpSpPr>
        <p:sp>
          <p:nvSpPr>
            <p:cNvPr id="18" name="object 18"/>
            <p:cNvSpPr/>
            <p:nvPr/>
          </p:nvSpPr>
          <p:spPr>
            <a:xfrm>
              <a:off x="7696200" y="1943004"/>
              <a:ext cx="120014" cy="3233420"/>
            </a:xfrm>
            <a:custGeom>
              <a:avLst/>
              <a:gdLst/>
              <a:ahLst/>
              <a:cxnLst/>
              <a:rect l="l" t="t" r="r" b="b"/>
              <a:pathLst>
                <a:path w="120015" h="3233420">
                  <a:moveTo>
                    <a:pt x="120015" y="3233261"/>
                  </a:moveTo>
                  <a:lnTo>
                    <a:pt x="0" y="3233261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13234" y="1348"/>
                  </a:lnTo>
                  <a:lnTo>
                    <a:pt x="100211" y="6742"/>
                  </a:lnTo>
                  <a:lnTo>
                    <a:pt x="75261" y="39321"/>
                  </a:lnTo>
                  <a:lnTo>
                    <a:pt x="73913" y="46101"/>
                  </a:lnTo>
                  <a:lnTo>
                    <a:pt x="73913" y="3187159"/>
                  </a:lnTo>
                  <a:lnTo>
                    <a:pt x="94464" y="3222677"/>
                  </a:lnTo>
                  <a:lnTo>
                    <a:pt x="113234" y="3231912"/>
                  </a:lnTo>
                  <a:lnTo>
                    <a:pt x="120015" y="323326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3" y="1943004"/>
              <a:ext cx="3260090" cy="3233420"/>
            </a:xfrm>
            <a:custGeom>
              <a:avLst/>
              <a:gdLst/>
              <a:ahLst/>
              <a:cxnLst/>
              <a:rect l="l" t="t" r="r" b="b"/>
              <a:pathLst>
                <a:path w="3260090" h="3233420">
                  <a:moveTo>
                    <a:pt x="3259836" y="3233261"/>
                  </a:moveTo>
                  <a:lnTo>
                    <a:pt x="49660" y="3233261"/>
                  </a:lnTo>
                  <a:lnTo>
                    <a:pt x="46203" y="3232920"/>
                  </a:lnTo>
                  <a:lnTo>
                    <a:pt x="10895" y="3212541"/>
                  </a:lnTo>
                  <a:lnTo>
                    <a:pt x="0" y="3183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3233261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5900" y="2757963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5900" y="3404615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5900" y="3723512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536939" y="1890249"/>
            <a:ext cx="2519045" cy="200215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620"/>
              </a:spcBef>
            </a:pPr>
            <a:r>
              <a:rPr sz="2350" spc="-10" dirty="0">
                <a:solidFill>
                  <a:srgbClr val="2B3D4F"/>
                </a:solidFill>
                <a:latin typeface="Times New Roman"/>
                <a:cs typeface="Times New Roman"/>
              </a:rPr>
              <a:t>Examples: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7300"/>
              </a:lnSpc>
              <a:spcBef>
                <a:spcPts val="1105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Demonstrations of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desire outputs</a:t>
            </a:r>
            <a:endParaRPr sz="1950">
              <a:latin typeface="Times New Roman"/>
              <a:cs typeface="Times New Roman"/>
            </a:endParaRPr>
          </a:p>
          <a:p>
            <a:pPr marL="12700" marR="494030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Format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illustrations </a:t>
            </a:r>
            <a:r>
              <a:rPr sz="1950" dirty="0">
                <a:solidFill>
                  <a:srgbClr val="333333"/>
                </a:solidFill>
                <a:latin typeface="Times New Roman"/>
                <a:cs typeface="Times New Roman"/>
              </a:rPr>
              <a:t>Quality </a:t>
            </a:r>
            <a:r>
              <a:rPr sz="1950" spc="-10" dirty="0">
                <a:solidFill>
                  <a:srgbClr val="333333"/>
                </a:solidFill>
                <a:latin typeface="Times New Roman"/>
                <a:cs typeface="Times New Roman"/>
              </a:rPr>
              <a:t>benchmarks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3285</Words>
  <Application>Microsoft Macintosh PowerPoint</Application>
  <PresentationFormat>Custom</PresentationFormat>
  <Paragraphs>439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Times New Roman</vt:lpstr>
      <vt:lpstr>Office Theme</vt:lpstr>
      <vt:lpstr>Prompt Engineering Fundamentals</vt:lpstr>
      <vt:lpstr>Training Objectives</vt:lpstr>
      <vt:lpstr>What is Prompt Engineering?</vt:lpstr>
      <vt:lpstr>Why Prompt Engineering Matters</vt:lpstr>
      <vt:lpstr>Understanding LLM Settings</vt:lpstr>
      <vt:lpstr>Temperature Deep Dive</vt:lpstr>
      <vt:lpstr>Top P and Top K Sampling</vt:lpstr>
      <vt:lpstr>Basics of Prompting</vt:lpstr>
      <vt:lpstr>Prompt Elements</vt:lpstr>
      <vt:lpstr>Instruction Elements</vt:lpstr>
      <vt:lpstr>Context Elements</vt:lpstr>
      <vt:lpstr>Example Elements</vt:lpstr>
      <vt:lpstr>General Tips for Designing Prompts</vt:lpstr>
      <vt:lpstr>Zero-Shot Prompting</vt:lpstr>
      <vt:lpstr>Few-Shot Prompting</vt:lpstr>
      <vt:lpstr>Chain-of-Thought Prompting</vt:lpstr>
      <vt:lpstr>Self-Consistency</vt:lpstr>
      <vt:lpstr>Retrieval Augmented Generation (RAG)</vt:lpstr>
      <vt:lpstr>Role Prompting</vt:lpstr>
      <vt:lpstr>Prompt Chaining</vt:lpstr>
      <vt:lpstr>Prompt Templates</vt:lpstr>
      <vt:lpstr>Prompt Optimization Techniques</vt:lpstr>
      <vt:lpstr>Common Prompt Patterns</vt:lpstr>
      <vt:lpstr>Prompt Engineering for Different Tasks</vt:lpstr>
      <vt:lpstr>Prompt Engineering for Specific Industries</vt:lpstr>
      <vt:lpstr>Evaluating Prompt Effectiveness</vt:lpstr>
      <vt:lpstr>Prompt Security Considerations</vt:lpstr>
      <vt:lpstr>Advanced Prompt Engineering Techniques</vt:lpstr>
      <vt:lpstr>Case Study: Customer Service Automation</vt:lpstr>
      <vt:lpstr>Case Study: Content Generation Workflow</vt:lpstr>
      <vt:lpstr>Practical Exercise: Basic Prompt Improvement</vt:lpstr>
      <vt:lpstr>Practical Exercise: Role Prompting</vt:lpstr>
      <vt:lpstr>Practical Exercise: Chain-of-Thought Implementation</vt:lpstr>
      <vt:lpstr>Practical Exercise: Few-Shot Learning</vt:lpstr>
      <vt:lpstr>Practical Exercise: RAG Implementation</vt:lpstr>
      <vt:lpstr>Tools and Resources</vt:lpstr>
      <vt:lpstr>Future Trends in Prompt Engineering</vt:lpstr>
      <vt:lpstr>Best Practices Summary</vt:lpstr>
      <vt:lpstr>Conclusion</vt:lpstr>
      <vt:lpstr>Q&amp;A Session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Matthan Bird</cp:lastModifiedBy>
  <cp:revision>1</cp:revision>
  <dcterms:created xsi:type="dcterms:W3CDTF">2025-05-19T19:27:19Z</dcterms:created>
  <dcterms:modified xsi:type="dcterms:W3CDTF">2025-05-22T01:40:24Z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2025-05-19T00:00:00Z</vt:filetime>
  </property>
  <property fmtid="{D5CDD505-2E9C-101B-9397-08002B2CF9AE}" pid="5" name="Producer">
    <vt:lpwstr>pdf-lib (https://github.com/Hopding/pdf-lib)</vt:lpwstr>
  </property>
</Properties>
</file>