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20"/>
  </p:notesMasterIdLst>
  <p:sldIdLst>
    <p:sldId id="256" r:id="rId2"/>
    <p:sldId id="266" r:id="rId3"/>
    <p:sldId id="259" r:id="rId4"/>
    <p:sldId id="257" r:id="rId5"/>
    <p:sldId id="260" r:id="rId6"/>
    <p:sldId id="258" r:id="rId7"/>
    <p:sldId id="271" r:id="rId8"/>
    <p:sldId id="269" r:id="rId9"/>
    <p:sldId id="270" r:id="rId10"/>
    <p:sldId id="261" r:id="rId11"/>
    <p:sldId id="268" r:id="rId12"/>
    <p:sldId id="272" r:id="rId13"/>
    <p:sldId id="273" r:id="rId14"/>
    <p:sldId id="274" r:id="rId15"/>
    <p:sldId id="275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0" autoAdjust="0"/>
    <p:restoredTop sz="76764"/>
  </p:normalViewPr>
  <p:slideViewPr>
    <p:cSldViewPr snapToGrid="0">
      <p:cViewPr>
        <p:scale>
          <a:sx n="94" d="100"/>
          <a:sy n="94" d="100"/>
        </p:scale>
        <p:origin x="153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94C6-065B-0043-BB0B-D0DF0633F7A6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3C662-4E29-6642-8697-6E8F9DC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-My name is David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Pokora</a:t>
            </a:r>
            <a:r>
              <a:rPr lang="en-US" baseline="0" dirty="0" smtClean="0"/>
              <a:t>, I did my project on static recompilation of NES ROMs to C source files.</a:t>
            </a:r>
          </a:p>
          <a:p>
            <a:r>
              <a:rPr lang="en-CA" baseline="0" dirty="0" smtClean="0"/>
              <a:t>-It’s a less traditional approach to emulation, because it’s significantly more difficult and less possible than dynamic recompilation and interpretation.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C662-4E29-6642-8697-6E8F9DC9F1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C662-4E29-6642-8697-6E8F9DC9F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-Although there</a:t>
            </a:r>
            <a:r>
              <a:rPr lang="en-US" baseline="0" dirty="0" smtClean="0"/>
              <a:t> are things we can predict/discover about our executable, as listed,</a:t>
            </a:r>
          </a:p>
          <a:p>
            <a:r>
              <a:rPr lang="en-US" baseline="0" dirty="0" smtClean="0"/>
              <a:t>-There is also much we can’t (or have a hard time to) predict. As you can see on the picture on the right.</a:t>
            </a:r>
          </a:p>
          <a:p>
            <a:r>
              <a:rPr lang="en-US" baseline="0" dirty="0" smtClean="0"/>
              <a:t>-As a result, I limited the scope of this project to handle certain conventions.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C662-4E29-6642-8697-6E8F9DC9F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-Okay,</a:t>
            </a:r>
            <a:r>
              <a:rPr lang="en-US" baseline="0" dirty="0" smtClean="0"/>
              <a:t> so what do you do with the generated .c / .h files?</a:t>
            </a:r>
          </a:p>
          <a:p>
            <a:r>
              <a:rPr lang="en-US" baseline="0" dirty="0" smtClean="0"/>
              <a:t>-Well, I provide a C project to compile the output C files in.</a:t>
            </a:r>
          </a:p>
          <a:p>
            <a:r>
              <a:rPr lang="en-US" baseline="0" dirty="0" smtClean="0"/>
              <a:t>-This way we can go from a ROM all the way to a native executable.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C662-4E29-6642-8697-6E8F9DC9F1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 the goal was initially to just get a bunch of test ROMs running</a:t>
            </a:r>
            <a:r>
              <a:rPr lang="en-US" baseline="0" dirty="0" smtClean="0"/>
              <a:t> from this one source I had.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C662-4E29-6642-8697-6E8F9DC9F1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</a:t>
            </a:r>
            <a:r>
              <a:rPr lang="en-US" baseline="0" dirty="0" smtClean="0"/>
              <a:t> was able to support all the test ROMs I had initially set out to support.</a:t>
            </a:r>
          </a:p>
          <a:p>
            <a:r>
              <a:rPr lang="en-US" baseline="0" dirty="0" smtClean="0"/>
              <a:t>-This just included simple ROMs, ROMs that individually tested sprites, backgrounds, interrupts + timing, PPU rendering, etc.</a:t>
            </a:r>
          </a:p>
          <a:p>
            <a:r>
              <a:rPr lang="en-US" baseline="0" dirty="0" smtClean="0"/>
              <a:t>-So here you have some of the first ROMs I supported that played simple animations/videos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C662-4E29-6642-8697-6E8F9DC9F1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-Well unfortunately almost all production ROMs use runtime calculated jumps, and use virtual</a:t>
            </a:r>
            <a:r>
              <a:rPr lang="en-US" baseline="0" dirty="0" smtClean="0"/>
              <a:t> method tables, or they manipulate the stack in untraditional ways, such as return oriented programming.</a:t>
            </a:r>
          </a:p>
          <a:p>
            <a:r>
              <a:rPr lang="en-US" baseline="0" dirty="0" smtClean="0"/>
              <a:t>-So most ROMs that will run will still have functional issues.</a:t>
            </a:r>
          </a:p>
          <a:p>
            <a:r>
              <a:rPr lang="en-US" baseline="0" dirty="0" smtClean="0"/>
              <a:t>-But there’s always room for improvement, more analysis could be done to better support ROMs.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C662-4E29-6642-8697-6E8F9DC9F1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9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 what</a:t>
            </a:r>
            <a:r>
              <a:rPr lang="en-US" baseline="0" dirty="0" smtClean="0"/>
              <a:t> can you learn from any of this?</a:t>
            </a:r>
          </a:p>
          <a:p>
            <a:r>
              <a:rPr lang="en-US" baseline="0" dirty="0" smtClean="0"/>
              <a:t>-Avoid static recompilation if you can, for cases like this.</a:t>
            </a:r>
          </a:p>
          <a:p>
            <a:r>
              <a:rPr lang="en-US" baseline="0" dirty="0" smtClean="0"/>
              <a:t>	-Needing context you don’t have makes things difficult.</a:t>
            </a:r>
          </a:p>
          <a:p>
            <a:r>
              <a:rPr lang="en-US" baseline="0" dirty="0" smtClean="0"/>
              <a:t>-Dynamic recompilation and interpretation in cases such as this </a:t>
            </a:r>
            <a:r>
              <a:rPr lang="en-US" baseline="0" smtClean="0"/>
              <a:t>are preferable, and are standard in emulators.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C662-4E29-6642-8697-6E8F9DC9F1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8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7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8706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4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6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6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2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9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7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2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8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4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microsoft.com/office/2007/relationships/media" Target="../media/media3.mp4"/><Relationship Id="rId6" Type="http://schemas.openxmlformats.org/officeDocument/2006/relationships/video" Target="../media/media3.mp4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6.xml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microsoft.com/office/2007/relationships/media" Target="../media/media4.mp4"/><Relationship Id="rId2" Type="http://schemas.openxmlformats.org/officeDocument/2006/relationships/video" Target="../media/media4.mp4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 Static Recompilation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UNTRADITIONAL, less feasible approach to emulation</a:t>
            </a:r>
          </a:p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By David Pokora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.NES ROM </a:t>
            </a:r>
            <a:r>
              <a:rPr lang="en-US" sz="4400" dirty="0"/>
              <a:t>→</a:t>
            </a:r>
            <a:r>
              <a:rPr lang="en-US" dirty="0" smtClean="0"/>
              <a:t> C Source/Header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4844"/>
            <a:ext cx="8946541" cy="14251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Script: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python3.5 NESgen.py</a:t>
            </a:r>
            <a:r>
              <a:rPr lang="en-US" dirty="0" smtClean="0"/>
              <a:t> </a:t>
            </a:r>
            <a:r>
              <a:rPr lang="en-US" b="1" dirty="0" smtClean="0"/>
              <a:t>-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&lt;ROM.NES&gt;</a:t>
            </a:r>
            <a:r>
              <a:rPr lang="en-US" dirty="0" smtClean="0"/>
              <a:t> </a:t>
            </a:r>
            <a:r>
              <a:rPr lang="en-US" b="1" dirty="0" smtClean="0"/>
              <a:t>-c</a:t>
            </a:r>
            <a:r>
              <a:rPr lang="en-US" dirty="0" smtClean="0"/>
              <a:t> </a:t>
            </a:r>
            <a:r>
              <a:rPr lang="en-US" i="1" dirty="0" smtClean="0"/>
              <a:t>&lt;</a:t>
            </a:r>
            <a:r>
              <a:rPr lang="en-US" i="1" dirty="0" err="1" smtClean="0"/>
              <a:t>game.c</a:t>
            </a:r>
            <a:r>
              <a:rPr lang="en-US" i="1" dirty="0" smtClean="0"/>
              <a:t>&gt;</a:t>
            </a:r>
            <a:r>
              <a:rPr lang="en-US" dirty="0" smtClean="0"/>
              <a:t> </a:t>
            </a:r>
            <a:r>
              <a:rPr lang="en-US" b="1" dirty="0" smtClean="0"/>
              <a:t>-h</a:t>
            </a:r>
            <a:r>
              <a:rPr lang="en-US" dirty="0" smtClean="0"/>
              <a:t> </a:t>
            </a:r>
            <a:r>
              <a:rPr lang="en-US" i="1" dirty="0" smtClean="0"/>
              <a:t>&lt;</a:t>
            </a:r>
            <a:r>
              <a:rPr lang="en-US" i="1" dirty="0" err="1" smtClean="0"/>
              <a:t>game.h</a:t>
            </a:r>
            <a:r>
              <a:rPr lang="en-US" i="1" dirty="0" smtClean="0"/>
              <a:t>&gt;</a:t>
            </a:r>
            <a:r>
              <a:rPr lang="en-US" b="1" dirty="0" smtClean="0"/>
              <a:t> 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Code Output:</a:t>
            </a:r>
          </a:p>
          <a:p>
            <a:pPr lvl="1"/>
            <a:endParaRPr lang="en-US" b="1" i="1" dirty="0" smtClean="0"/>
          </a:p>
          <a:p>
            <a:endParaRPr lang="en-US" dirty="0"/>
          </a:p>
        </p:txBody>
      </p:sp>
      <p:pic>
        <p:nvPicPr>
          <p:cNvPr id="1030" name="Picture 6" descr="https://i.gyazo.com/901bc863117de33a698c9c0b17d33f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133372"/>
            <a:ext cx="4311650" cy="345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476750" y="4257675"/>
            <a:ext cx="18954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6372225" y="4045884"/>
            <a:ext cx="1905000" cy="42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Instruction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81200" y="4804868"/>
            <a:ext cx="43719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353174" y="4612127"/>
            <a:ext cx="4010025" cy="95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Update w/ 3 CPU cycles, handle interrupts, other h/w.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533649" y="5971962"/>
            <a:ext cx="38385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372223" y="5760171"/>
            <a:ext cx="3678609" cy="1126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Not known, but possible runtime calculated jump location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114550" y="3324013"/>
            <a:ext cx="42386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6353174" y="3112222"/>
            <a:ext cx="3678609" cy="41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Known Jump 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5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i.gyazo.com/91dd99b3873a5add3f27c38241eedd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6" y="2355752"/>
            <a:ext cx="72390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874716" y="2562013"/>
            <a:ext cx="4082309" cy="8003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957025" y="2355752"/>
            <a:ext cx="3678609" cy="41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Subroutine</a:t>
            </a:r>
          </a:p>
        </p:txBody>
      </p:sp>
      <p:cxnSp>
        <p:nvCxnSpPr>
          <p:cNvPr id="12" name="Straight Arrow Connector 11"/>
          <p:cNvCxnSpPr>
            <a:stCxn id="15" idx="1"/>
          </p:cNvCxnSpPr>
          <p:nvPr/>
        </p:nvCxnSpPr>
        <p:spPr>
          <a:xfrm flipH="1" flipV="1">
            <a:off x="5438776" y="5019465"/>
            <a:ext cx="1133474" cy="7924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6572250" y="5605700"/>
            <a:ext cx="3678609" cy="41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Conditional Branch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333625" y="4210050"/>
            <a:ext cx="6477000" cy="702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8810625" y="4706443"/>
            <a:ext cx="3678609" cy="41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Return from Subroutine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33600" y="3680314"/>
            <a:ext cx="6844691" cy="178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8978291" y="3446196"/>
            <a:ext cx="3678609" cy="41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Unconditional Jump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.NES ROM </a:t>
            </a:r>
            <a:r>
              <a:rPr lang="en-US" sz="4400" dirty="0"/>
              <a:t>→</a:t>
            </a:r>
            <a:r>
              <a:rPr lang="en-US" dirty="0" smtClean="0"/>
              <a:t> C Source/Header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assembly-like?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Highly legible C-like code requires </a:t>
            </a:r>
            <a:r>
              <a:rPr lang="en-US" sz="2400" b="1" dirty="0" smtClean="0"/>
              <a:t>lots</a:t>
            </a:r>
            <a:r>
              <a:rPr lang="en-US" sz="2400" dirty="0" smtClean="0"/>
              <a:t> of precise high level analysis/optimization.</a:t>
            </a:r>
          </a:p>
          <a:p>
            <a:pPr lvl="1"/>
            <a:r>
              <a:rPr lang="en-US" sz="2000" dirty="0" smtClean="0"/>
              <a:t>Example: You merge instructions which a calculated jump occurs in the middle of. </a:t>
            </a:r>
          </a:p>
          <a:p>
            <a:pPr lvl="2"/>
            <a:r>
              <a:rPr lang="en-US" sz="1800" dirty="0" smtClean="0"/>
              <a:t>Problem: To fully know this won’t happen, you’ll need to fully understand the program. Not always possible.</a:t>
            </a:r>
          </a:p>
          <a:p>
            <a:pPr lvl="1"/>
            <a:r>
              <a:rPr lang="en-US" sz="1800" dirty="0" smtClean="0"/>
              <a:t>Example: Assume </a:t>
            </a:r>
            <a:r>
              <a:rPr lang="en-US" dirty="0" smtClean="0"/>
              <a:t>some memory can be split into a separate variable. </a:t>
            </a:r>
          </a:p>
          <a:p>
            <a:pPr lvl="2"/>
            <a:r>
              <a:rPr lang="en-US" dirty="0" smtClean="0"/>
              <a:t>Problem: The space is used for various purposes. Or it could be part of a larger variable/construct you cannot truly understand.</a:t>
            </a:r>
          </a:p>
          <a:p>
            <a:pPr lvl="2"/>
            <a:r>
              <a:rPr lang="en-US" sz="1600" dirty="0" smtClean="0"/>
              <a:t>This would further ambiguate the code from anyone trying to truly make sense of it.</a:t>
            </a:r>
          </a:p>
          <a:p>
            <a:pPr lvl="1"/>
            <a:r>
              <a:rPr lang="en-US" sz="1800" dirty="0" smtClean="0"/>
              <a:t>Example: You don’t account for timing of hardware.</a:t>
            </a:r>
          </a:p>
          <a:p>
            <a:pPr lvl="2"/>
            <a:r>
              <a:rPr lang="en-US" sz="1600" dirty="0" smtClean="0"/>
              <a:t>Problem: Lots of developers rely on knowing exactly what clock cycle hardware is at for a given point in their program.</a:t>
            </a:r>
          </a:p>
        </p:txBody>
      </p:sp>
    </p:spTree>
    <p:extLst>
      <p:ext uri="{BB962C8B-B14F-4D97-AF65-F5344CB8AC3E}">
        <p14:creationId xmlns:p14="http://schemas.microsoft.com/office/powerpoint/2010/main" val="41422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Aside from the python written </a:t>
            </a:r>
            <a:r>
              <a:rPr lang="en-US" sz="2400" dirty="0" err="1" smtClean="0"/>
              <a:t>recompiler</a:t>
            </a:r>
            <a:r>
              <a:rPr lang="en-US" sz="2400" dirty="0" smtClean="0"/>
              <a:t>, I provide a C project to compile results in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r>
              <a:rPr lang="en-US" sz="2400" dirty="0" smtClean="0"/>
              <a:t>.NES ROM </a:t>
            </a:r>
            <a:r>
              <a:rPr lang="en-US" sz="2400" dirty="0"/>
              <a:t> → </a:t>
            </a:r>
            <a:r>
              <a:rPr lang="en-US" sz="2400" dirty="0" smtClean="0"/>
              <a:t>NESgen (</a:t>
            </a:r>
            <a:r>
              <a:rPr lang="en-US" sz="2400" dirty="0" err="1" smtClean="0"/>
              <a:t>Recompiler</a:t>
            </a:r>
            <a:r>
              <a:rPr lang="en-US" sz="2400" dirty="0" smtClean="0"/>
              <a:t>) </a:t>
            </a:r>
            <a:r>
              <a:rPr lang="en-US" sz="2400" dirty="0"/>
              <a:t>→ </a:t>
            </a:r>
            <a:r>
              <a:rPr lang="en-US" sz="2400" dirty="0" smtClean="0"/>
              <a:t>.c / .h Files </a:t>
            </a:r>
          </a:p>
          <a:p>
            <a:pPr lvl="1"/>
            <a:r>
              <a:rPr lang="en-US" sz="2400" dirty="0" smtClean="0"/>
              <a:t>.c / .h  Files </a:t>
            </a:r>
            <a:r>
              <a:rPr lang="en-US" sz="2400" dirty="0"/>
              <a:t>→ </a:t>
            </a:r>
            <a:r>
              <a:rPr lang="en-US" sz="2400" dirty="0" smtClean="0"/>
              <a:t>NESsys (C Project) </a:t>
            </a:r>
            <a:r>
              <a:rPr lang="en-US" sz="2400"/>
              <a:t>→ </a:t>
            </a:r>
            <a:r>
              <a:rPr lang="en-US" sz="2400" smtClean="0"/>
              <a:t>Executable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01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66" y="2580098"/>
            <a:ext cx="9404723" cy="1400530"/>
          </a:xfrm>
        </p:spPr>
        <p:txBody>
          <a:bodyPr/>
          <a:lstStyle/>
          <a:p>
            <a:r>
              <a:rPr lang="en-US" sz="3600" b="1" dirty="0" smtClean="0"/>
              <a:t>Goal: </a:t>
            </a:r>
            <a:r>
              <a:rPr lang="en-US" sz="3600" dirty="0" smtClean="0"/>
              <a:t>Get small set of test ROMs working.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34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ROMs</a:t>
            </a:r>
            <a:endParaRPr lang="en-US" dirty="0"/>
          </a:p>
        </p:txBody>
      </p:sp>
      <p:pic>
        <p:nvPicPr>
          <p:cNvPr id="4" name="mo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552467" y="2396797"/>
            <a:ext cx="3048000" cy="3352800"/>
          </a:xfrm>
          <a:prstGeom prst="rect">
            <a:avLst/>
          </a:prstGeom>
        </p:spPr>
      </p:pic>
      <p:pic>
        <p:nvPicPr>
          <p:cNvPr id="7" name="cmcwavy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17281" y="2396797"/>
            <a:ext cx="3048000" cy="3352800"/>
          </a:xfrm>
          <a:prstGeom prst="rect">
            <a:avLst/>
          </a:prstGeom>
        </p:spPr>
      </p:pic>
      <p:pic>
        <p:nvPicPr>
          <p:cNvPr id="9" name="flame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034874" y="2396797"/>
            <a:ext cx="3048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236" y="2472018"/>
            <a:ext cx="10145714" cy="1400530"/>
          </a:xfrm>
        </p:spPr>
        <p:txBody>
          <a:bodyPr/>
          <a:lstStyle/>
          <a:p>
            <a:pPr algn="ctr"/>
            <a:r>
              <a:rPr lang="en-US" sz="4800" dirty="0" smtClean="0"/>
              <a:t>Production ROMs?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444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ROMs…?</a:t>
            </a:r>
            <a:endParaRPr lang="en-US" dirty="0"/>
          </a:p>
        </p:txBody>
      </p:sp>
      <p:pic>
        <p:nvPicPr>
          <p:cNvPr id="6" name="bomberma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654404" y="2411741"/>
            <a:ext cx="3048000" cy="3352800"/>
          </a:xfrm>
          <a:prstGeom prst="rect">
            <a:avLst/>
          </a:prstGeom>
        </p:spPr>
      </p:pic>
      <p:pic>
        <p:nvPicPr>
          <p:cNvPr id="7" name="defender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002834" y="2411741"/>
            <a:ext cx="3048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1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static recompilation in similar cases if you can</a:t>
            </a:r>
          </a:p>
          <a:p>
            <a:pPr lvl="1"/>
            <a:r>
              <a:rPr lang="en-US" dirty="0" smtClean="0"/>
              <a:t>Needing runtime context you don’t have is problematic.</a:t>
            </a:r>
          </a:p>
          <a:p>
            <a:r>
              <a:rPr lang="en-US" dirty="0" smtClean="0"/>
              <a:t>Dynamic recompilation offers context (and is fast)</a:t>
            </a:r>
          </a:p>
          <a:p>
            <a:r>
              <a:rPr lang="en-US" dirty="0" smtClean="0"/>
              <a:t>Interpretation offers context (although slower)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1" y="1890993"/>
            <a:ext cx="9404723" cy="1400530"/>
          </a:xfrm>
        </p:spPr>
        <p:txBody>
          <a:bodyPr/>
          <a:lstStyle/>
          <a:p>
            <a:r>
              <a:rPr lang="en-US" sz="5400" b="1" dirty="0" smtClean="0"/>
              <a:t>Static Recompilation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952750"/>
            <a:ext cx="8946541" cy="329564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Recompiling source to target,</a:t>
            </a:r>
            <a:r>
              <a:rPr lang="en-US" sz="3400" dirty="0" smtClean="0"/>
              <a:t> </a:t>
            </a:r>
            <a:r>
              <a:rPr lang="en-US" sz="3400" dirty="0"/>
              <a:t>without interpreting/executing the source.</a:t>
            </a:r>
          </a:p>
        </p:txBody>
      </p:sp>
    </p:spTree>
    <p:extLst>
      <p:ext uri="{BB962C8B-B14F-4D97-AF65-F5344CB8AC3E}">
        <p14:creationId xmlns:p14="http://schemas.microsoft.com/office/powerpoint/2010/main" val="17419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236" y="2472018"/>
            <a:ext cx="10145714" cy="1400530"/>
          </a:xfrm>
        </p:spPr>
        <p:txBody>
          <a:bodyPr/>
          <a:lstStyle/>
          <a:p>
            <a:r>
              <a:rPr lang="en-US" sz="4800" dirty="0" smtClean="0"/>
              <a:t>Why not Static Recompilation?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94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Runtime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b="1" dirty="0" smtClean="0"/>
              <a:t>Can predict (no runtime complications):</a:t>
            </a:r>
            <a:endParaRPr lang="en-US" sz="3200" b="1" dirty="0"/>
          </a:p>
          <a:p>
            <a:pPr lvl="1"/>
            <a:r>
              <a:rPr lang="en-US" sz="3000" dirty="0"/>
              <a:t>1) Entry points </a:t>
            </a:r>
            <a:r>
              <a:rPr lang="en-US" sz="2800" dirty="0"/>
              <a:t>→</a:t>
            </a:r>
            <a:r>
              <a:rPr lang="en-US" sz="3000" dirty="0"/>
              <a:t> start of code</a:t>
            </a:r>
          </a:p>
          <a:p>
            <a:pPr lvl="1"/>
            <a:r>
              <a:rPr lang="en-US" sz="3000" dirty="0" smtClean="0"/>
              <a:t>2) Any jump/branch </a:t>
            </a:r>
            <a:r>
              <a:rPr lang="en-US" sz="2800" dirty="0"/>
              <a:t>→</a:t>
            </a:r>
            <a:r>
              <a:rPr lang="en-US" sz="3000" dirty="0"/>
              <a:t> start of code</a:t>
            </a:r>
          </a:p>
          <a:p>
            <a:pPr lvl="1"/>
            <a:r>
              <a:rPr lang="en-US" sz="3000" dirty="0" smtClean="0"/>
              <a:t>3) Certain </a:t>
            </a:r>
            <a:r>
              <a:rPr lang="en-US" sz="3000" dirty="0"/>
              <a:t>instructions </a:t>
            </a:r>
            <a:r>
              <a:rPr lang="en-US" sz="2800" dirty="0"/>
              <a:t>→ end of code</a:t>
            </a:r>
            <a:endParaRPr lang="en-US" sz="3000" dirty="0"/>
          </a:p>
          <a:p>
            <a:pPr lvl="1"/>
            <a:r>
              <a:rPr lang="en-US" sz="3000" dirty="0" smtClean="0"/>
              <a:t>4) Non-code </a:t>
            </a:r>
            <a:r>
              <a:rPr lang="en-US" sz="3000" dirty="0"/>
              <a:t>= data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200" b="1" dirty="0" smtClean="0"/>
              <a:t>Can’t predict (runtime complications):</a:t>
            </a:r>
            <a:endParaRPr lang="en-US" sz="3200" b="1" dirty="0"/>
          </a:p>
          <a:p>
            <a:pPr lvl="1"/>
            <a:r>
              <a:rPr lang="en-US" sz="3000" dirty="0"/>
              <a:t>Runtime jumps </a:t>
            </a:r>
            <a:r>
              <a:rPr lang="en-US" sz="3200" dirty="0" smtClean="0"/>
              <a:t>→ start </a:t>
            </a:r>
            <a:r>
              <a:rPr lang="en-US" sz="3200" dirty="0"/>
              <a:t>of code</a:t>
            </a:r>
            <a:endParaRPr lang="en-US" sz="3000" dirty="0"/>
          </a:p>
          <a:p>
            <a:pPr lvl="1"/>
            <a:r>
              <a:rPr lang="en-US" sz="3000" dirty="0"/>
              <a:t>Runtime </a:t>
            </a:r>
            <a:r>
              <a:rPr lang="en-US" sz="3000" dirty="0" smtClean="0"/>
              <a:t>branch conditions </a:t>
            </a:r>
            <a:r>
              <a:rPr lang="en-US" sz="3000" u="sng" dirty="0"/>
              <a:t>always</a:t>
            </a:r>
            <a:r>
              <a:rPr lang="en-US" sz="3000" dirty="0"/>
              <a:t> true </a:t>
            </a:r>
            <a:r>
              <a:rPr lang="en-US" sz="3200" dirty="0"/>
              <a:t>→ end of </a:t>
            </a:r>
            <a:r>
              <a:rPr lang="en-US" sz="3200" dirty="0" smtClean="0"/>
              <a:t>code</a:t>
            </a:r>
            <a:endParaRPr lang="en-US" sz="3000" dirty="0"/>
          </a:p>
          <a:p>
            <a:r>
              <a:rPr lang="en-US" sz="3600" b="1" dirty="0" smtClean="0"/>
              <a:t>Result:</a:t>
            </a:r>
            <a:r>
              <a:rPr lang="en-US" sz="3600" dirty="0" smtClean="0"/>
              <a:t> Limited support of ROMs.</a:t>
            </a:r>
          </a:p>
          <a:p>
            <a:pPr lvl="1"/>
            <a:endParaRPr lang="en-US" sz="3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8100" y="2409825"/>
            <a:ext cx="3933826" cy="1974831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addr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/>
              <a:t>= *(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0x702</a:t>
            </a:r>
            <a:r>
              <a:rPr lang="en-US" sz="2800" dirty="0" smtClean="0"/>
              <a:t>)</a:t>
            </a:r>
          </a:p>
          <a:p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Jump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addr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*(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0x702</a:t>
            </a:r>
            <a:r>
              <a:rPr lang="en-US" sz="2800" dirty="0" smtClean="0"/>
              <a:t>) = </a:t>
            </a:r>
            <a:r>
              <a:rPr lang="en-US" sz="2800" b="1" dirty="0" smtClean="0">
                <a:solidFill>
                  <a:srgbClr val="FF0000"/>
                </a:solidFill>
              </a:rPr>
              <a:t>???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236" y="2472018"/>
            <a:ext cx="10145714" cy="1400530"/>
          </a:xfrm>
        </p:spPr>
        <p:txBody>
          <a:bodyPr/>
          <a:lstStyle/>
          <a:p>
            <a:r>
              <a:rPr lang="en-US" sz="4800" dirty="0" smtClean="0"/>
              <a:t>Why Static Recompilation of NES?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946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Static Recompilation of 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Educational: </a:t>
            </a:r>
            <a:r>
              <a:rPr lang="en-US" sz="3200" dirty="0" smtClean="0"/>
              <a:t>A compiler that explores: </a:t>
            </a:r>
          </a:p>
          <a:p>
            <a:pPr lvl="1"/>
            <a:r>
              <a:rPr lang="en-US" sz="3000" i="1" dirty="0" smtClean="0"/>
              <a:t>Operating Systems</a:t>
            </a:r>
          </a:p>
          <a:p>
            <a:pPr lvl="1"/>
            <a:r>
              <a:rPr lang="en-US" sz="3000" i="1" dirty="0" smtClean="0"/>
              <a:t>Emulation</a:t>
            </a:r>
          </a:p>
          <a:p>
            <a:pPr lvl="1"/>
            <a:r>
              <a:rPr lang="en-US" sz="3000" i="1" dirty="0" smtClean="0"/>
              <a:t>Disassembly</a:t>
            </a:r>
          </a:p>
          <a:p>
            <a:pPr lvl="1"/>
            <a:r>
              <a:rPr lang="en-US" sz="3000" i="1" dirty="0"/>
              <a:t>H</a:t>
            </a:r>
            <a:r>
              <a:rPr lang="en-US" sz="3000" i="1" dirty="0" smtClean="0"/>
              <a:t>igher level analysis</a:t>
            </a:r>
          </a:p>
          <a:p>
            <a:r>
              <a:rPr lang="en-US" sz="3200" b="1" dirty="0" smtClean="0"/>
              <a:t>Otherwise:</a:t>
            </a:r>
            <a:r>
              <a:rPr lang="en-US" sz="3200" dirty="0" smtClean="0"/>
              <a:t> It’s different and fun.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8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236" y="2472018"/>
            <a:ext cx="10145714" cy="1400530"/>
          </a:xfrm>
        </p:spPr>
        <p:txBody>
          <a:bodyPr/>
          <a:lstStyle/>
          <a:p>
            <a:pPr algn="ctr"/>
            <a:r>
              <a:rPr lang="en-US" sz="4800" dirty="0" smtClean="0"/>
              <a:t>The Approach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646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Runtime Calculated Jumps:</a:t>
            </a:r>
            <a:r>
              <a:rPr lang="en-US" sz="2400" dirty="0" smtClean="0"/>
              <a:t> Support jumping anywhere disassembled.</a:t>
            </a:r>
          </a:p>
          <a:p>
            <a:pPr lvl="1"/>
            <a:r>
              <a:rPr lang="en-US" sz="2000" dirty="0" smtClean="0"/>
              <a:t>Hope for no jumps elsewhere.</a:t>
            </a:r>
          </a:p>
          <a:p>
            <a:pPr lvl="1"/>
            <a:r>
              <a:rPr lang="en-US" sz="2000" dirty="0" smtClean="0"/>
              <a:t>Room for future predictions</a:t>
            </a:r>
          </a:p>
          <a:p>
            <a:r>
              <a:rPr lang="en-US" sz="2400" b="1" dirty="0" smtClean="0"/>
              <a:t>(Always True) Branch Conditions</a:t>
            </a:r>
            <a:r>
              <a:rPr lang="en-US" sz="2400" dirty="0" smtClean="0"/>
              <a:t>: Assume non-existent </a:t>
            </a:r>
          </a:p>
          <a:p>
            <a:pPr lvl="1"/>
            <a:r>
              <a:rPr lang="en-US" sz="2000" dirty="0" smtClean="0"/>
              <a:t>(dev should’ve used jump instead of branch)</a:t>
            </a:r>
          </a:p>
          <a:p>
            <a:r>
              <a:rPr lang="en-US" sz="2400" b="1" dirty="0" smtClean="0"/>
              <a:t>Every instruction:</a:t>
            </a:r>
          </a:p>
          <a:p>
            <a:pPr lvl="1"/>
            <a:r>
              <a:rPr lang="en-US" sz="2000" b="1" dirty="0" smtClean="0"/>
              <a:t>CPU Cycle Accuracy:</a:t>
            </a:r>
            <a:r>
              <a:rPr lang="en-US" sz="2000" dirty="0"/>
              <a:t> </a:t>
            </a:r>
            <a:r>
              <a:rPr lang="en-US" sz="2000" dirty="0" smtClean="0"/>
              <a:t>Maintain computational integrity</a:t>
            </a:r>
          </a:p>
          <a:p>
            <a:pPr lvl="1"/>
            <a:r>
              <a:rPr lang="en-US" sz="2000" b="1" dirty="0" smtClean="0"/>
              <a:t>Interrupts:</a:t>
            </a:r>
            <a:r>
              <a:rPr lang="en-US" sz="2000" dirty="0" smtClean="0"/>
              <a:t> Ready to interrupt program flow</a:t>
            </a:r>
            <a:endParaRPr lang="en-US" sz="22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6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Control Flow (Consolidated Code)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Bad: </a:t>
            </a:r>
            <a:r>
              <a:rPr lang="en-US" dirty="0" smtClean="0"/>
              <a:t>Function call for every jump. Pollutes C’s stack while NES’ stack should be unused.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Solution</a:t>
            </a:r>
            <a:r>
              <a:rPr lang="en-US" dirty="0" smtClean="0"/>
              <a:t>: Retain layout. All code in one function (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game_execute</a:t>
            </a:r>
            <a:r>
              <a:rPr lang="en-US" dirty="0" smtClean="0"/>
              <a:t>), use “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goto</a:t>
            </a:r>
            <a:r>
              <a:rPr lang="en-US" dirty="0" smtClean="0"/>
              <a:t>” statements to jump around.</a:t>
            </a:r>
          </a:p>
          <a:p>
            <a:pPr lvl="1"/>
            <a:r>
              <a:rPr lang="en-US" dirty="0" smtClean="0"/>
              <a:t>Jump/Branch → “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goto</a:t>
            </a:r>
            <a:r>
              <a:rPr lang="en-US" dirty="0" smtClean="0"/>
              <a:t>” statements (</a:t>
            </a:r>
            <a:r>
              <a:rPr lang="en-US" dirty="0" smtClean="0">
                <a:solidFill>
                  <a:srgbClr val="92D050"/>
                </a:solidFill>
              </a:rPr>
              <a:t>doesn’t use stack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Subroutine/Interrupt → Call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game_execute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address</a:t>
            </a:r>
            <a:r>
              <a:rPr lang="en-US" dirty="0" smtClean="0"/>
              <a:t>) (</a:t>
            </a:r>
            <a:r>
              <a:rPr lang="en-US" dirty="0" smtClean="0">
                <a:solidFill>
                  <a:srgbClr val="92D050"/>
                </a:solidFill>
              </a:rPr>
              <a:t>rely on C stack instead of virtual NES stack to return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Indirect jump (jump by address) → Use a switch table for every (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address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→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label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75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440</TotalTime>
  <Words>946</Words>
  <Application>Microsoft Macintosh PowerPoint</Application>
  <PresentationFormat>Widescreen</PresentationFormat>
  <Paragraphs>110</Paragraphs>
  <Slides>18</Slides>
  <Notes>8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NES Static Recompilation</vt:lpstr>
      <vt:lpstr>Static Recompilation</vt:lpstr>
      <vt:lpstr>Why not Static Recompilation?</vt:lpstr>
      <vt:lpstr>Lack of Runtime Context</vt:lpstr>
      <vt:lpstr>Why Static Recompilation of NES?</vt:lpstr>
      <vt:lpstr>Why Static Recompilation of NES?</vt:lpstr>
      <vt:lpstr>The Approach</vt:lpstr>
      <vt:lpstr>The Approach</vt:lpstr>
      <vt:lpstr>The Approach</vt:lpstr>
      <vt:lpstr>.NES ROM → C Source/Header</vt:lpstr>
      <vt:lpstr>.NES ROM → C Source/Header</vt:lpstr>
      <vt:lpstr>Why so assembly-like?</vt:lpstr>
      <vt:lpstr>Compiling and Running</vt:lpstr>
      <vt:lpstr>Goal: Get small set of test ROMs working.</vt:lpstr>
      <vt:lpstr>Test ROMs</vt:lpstr>
      <vt:lpstr>Production ROMs?</vt:lpstr>
      <vt:lpstr>Production ROMs…?</vt:lpstr>
      <vt:lpstr>Moral of the Story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 Static Recompilation</dc:title>
  <dc:creator>Vyper</dc:creator>
  <cp:lastModifiedBy>Microsoft Office User</cp:lastModifiedBy>
  <cp:revision>200</cp:revision>
  <dcterms:created xsi:type="dcterms:W3CDTF">2017-03-29T01:25:56Z</dcterms:created>
  <dcterms:modified xsi:type="dcterms:W3CDTF">2017-03-29T15:52:47Z</dcterms:modified>
</cp:coreProperties>
</file>