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A3BB1C-3A8F-42F0-9575-4E31F6053D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234DC4-4B2A-46D6-87F9-761D479575DD}">
      <dgm:prSet/>
      <dgm:spPr/>
      <dgm:t>
        <a:bodyPr/>
        <a:lstStyle/>
        <a:p>
          <a:r>
            <a:rPr lang="en-US"/>
            <a:t>Machine Learning models follows a very simple rule:</a:t>
          </a:r>
        </a:p>
      </dgm:t>
    </dgm:pt>
    <dgm:pt modelId="{7CDF9F90-F0B7-4C8C-8EDC-24E29972AEAD}" type="parTrans" cxnId="{4ECEF6EC-23DF-444B-BEE4-FA525D019063}">
      <dgm:prSet/>
      <dgm:spPr/>
      <dgm:t>
        <a:bodyPr/>
        <a:lstStyle/>
        <a:p>
          <a:endParaRPr lang="en-US"/>
        </a:p>
      </dgm:t>
    </dgm:pt>
    <dgm:pt modelId="{F848839A-C116-4985-BE17-D978EE836534}" type="sibTrans" cxnId="{4ECEF6EC-23DF-444B-BEE4-FA525D019063}">
      <dgm:prSet/>
      <dgm:spPr/>
      <dgm:t>
        <a:bodyPr/>
        <a:lstStyle/>
        <a:p>
          <a:endParaRPr lang="en-US"/>
        </a:p>
      </dgm:t>
    </dgm:pt>
    <dgm:pt modelId="{6024F3AB-518A-431D-8E54-38D434CCCBC5}">
      <dgm:prSet/>
      <dgm:spPr/>
      <dgm:t>
        <a:bodyPr/>
        <a:lstStyle/>
        <a:p>
          <a:r>
            <a:rPr lang="en-US"/>
            <a:t>If we put garbage into our model we can expect the output to be garbage too</a:t>
          </a:r>
        </a:p>
      </dgm:t>
    </dgm:pt>
    <dgm:pt modelId="{E5355121-368A-4841-8381-BC3C603DC8C0}" type="parTrans" cxnId="{6391F1F4-5138-4F92-B9B9-51FC7C228198}">
      <dgm:prSet/>
      <dgm:spPr/>
      <dgm:t>
        <a:bodyPr/>
        <a:lstStyle/>
        <a:p>
          <a:endParaRPr lang="en-US"/>
        </a:p>
      </dgm:t>
    </dgm:pt>
    <dgm:pt modelId="{4018AAE5-C254-4F46-B158-14D1DACF1DB4}" type="sibTrans" cxnId="{6391F1F4-5138-4F92-B9B9-51FC7C228198}">
      <dgm:prSet/>
      <dgm:spPr/>
      <dgm:t>
        <a:bodyPr/>
        <a:lstStyle/>
        <a:p>
          <a:endParaRPr lang="en-US"/>
        </a:p>
      </dgm:t>
    </dgm:pt>
    <dgm:pt modelId="{A9770D06-509F-4A3C-B3C6-6073C1FA5FC0}">
      <dgm:prSet/>
      <dgm:spPr/>
      <dgm:t>
        <a:bodyPr/>
        <a:lstStyle/>
        <a:p>
          <a:r>
            <a:rPr lang="en-US"/>
            <a:t>Garbage refers to noise or data in feeding our mode.</a:t>
          </a:r>
        </a:p>
      </dgm:t>
    </dgm:pt>
    <dgm:pt modelId="{477C4681-19B9-415D-81D4-1C90B3DA3D7F}" type="parTrans" cxnId="{23594E8C-68CB-43CD-BD6B-94D994631689}">
      <dgm:prSet/>
      <dgm:spPr/>
      <dgm:t>
        <a:bodyPr/>
        <a:lstStyle/>
        <a:p>
          <a:endParaRPr lang="en-US"/>
        </a:p>
      </dgm:t>
    </dgm:pt>
    <dgm:pt modelId="{A5D5B89D-EE8E-4BF1-91C8-6212512B0DF0}" type="sibTrans" cxnId="{23594E8C-68CB-43CD-BD6B-94D994631689}">
      <dgm:prSet/>
      <dgm:spPr/>
      <dgm:t>
        <a:bodyPr/>
        <a:lstStyle/>
        <a:p>
          <a:endParaRPr lang="en-US"/>
        </a:p>
      </dgm:t>
    </dgm:pt>
    <dgm:pt modelId="{964654AC-9664-4229-A083-2B7A8F92F60C}" type="pres">
      <dgm:prSet presAssocID="{12A3BB1C-3A8F-42F0-9575-4E31F6053DF0}" presName="root" presStyleCnt="0">
        <dgm:presLayoutVars>
          <dgm:dir/>
          <dgm:resizeHandles val="exact"/>
        </dgm:presLayoutVars>
      </dgm:prSet>
      <dgm:spPr/>
    </dgm:pt>
    <dgm:pt modelId="{878F9597-4701-4142-A28A-1E83204AAE6D}" type="pres">
      <dgm:prSet presAssocID="{40234DC4-4B2A-46D6-87F9-761D479575DD}" presName="compNode" presStyleCnt="0"/>
      <dgm:spPr/>
    </dgm:pt>
    <dgm:pt modelId="{E9612822-3A41-422A-A3B2-155D100B3513}" type="pres">
      <dgm:prSet presAssocID="{40234DC4-4B2A-46D6-87F9-761D479575DD}" presName="bgRect" presStyleLbl="bgShp" presStyleIdx="0" presStyleCnt="3"/>
      <dgm:spPr/>
    </dgm:pt>
    <dgm:pt modelId="{9FF0EA8D-1EB8-4A0B-9F5A-10002323BBD9}" type="pres">
      <dgm:prSet presAssocID="{40234DC4-4B2A-46D6-87F9-761D479575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BFDD497E-8080-4B91-A23F-270F1FEE3731}" type="pres">
      <dgm:prSet presAssocID="{40234DC4-4B2A-46D6-87F9-761D479575DD}" presName="spaceRect" presStyleCnt="0"/>
      <dgm:spPr/>
    </dgm:pt>
    <dgm:pt modelId="{F913D132-E47F-49AE-93A3-E2C13825DA93}" type="pres">
      <dgm:prSet presAssocID="{40234DC4-4B2A-46D6-87F9-761D479575DD}" presName="parTx" presStyleLbl="revTx" presStyleIdx="0" presStyleCnt="3">
        <dgm:presLayoutVars>
          <dgm:chMax val="0"/>
          <dgm:chPref val="0"/>
        </dgm:presLayoutVars>
      </dgm:prSet>
      <dgm:spPr/>
    </dgm:pt>
    <dgm:pt modelId="{2A53ECC4-145F-42F5-8928-657CC0255EA0}" type="pres">
      <dgm:prSet presAssocID="{F848839A-C116-4985-BE17-D978EE836534}" presName="sibTrans" presStyleCnt="0"/>
      <dgm:spPr/>
    </dgm:pt>
    <dgm:pt modelId="{677E6F2A-6D90-42BB-9AEE-1E655C92D1F6}" type="pres">
      <dgm:prSet presAssocID="{6024F3AB-518A-431D-8E54-38D434CCCBC5}" presName="compNode" presStyleCnt="0"/>
      <dgm:spPr/>
    </dgm:pt>
    <dgm:pt modelId="{F2963584-BCE6-4ACD-BE3A-7571983B41CE}" type="pres">
      <dgm:prSet presAssocID="{6024F3AB-518A-431D-8E54-38D434CCCBC5}" presName="bgRect" presStyleLbl="bgShp" presStyleIdx="1" presStyleCnt="3"/>
      <dgm:spPr/>
    </dgm:pt>
    <dgm:pt modelId="{CF1FED34-0E7B-463D-86C4-FFB1A7566169}" type="pres">
      <dgm:prSet presAssocID="{6024F3AB-518A-431D-8E54-38D434CCCB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ycle"/>
        </a:ext>
      </dgm:extLst>
    </dgm:pt>
    <dgm:pt modelId="{6FD5A392-CBC0-4E70-B5C3-59C5E423BD02}" type="pres">
      <dgm:prSet presAssocID="{6024F3AB-518A-431D-8E54-38D434CCCBC5}" presName="spaceRect" presStyleCnt="0"/>
      <dgm:spPr/>
    </dgm:pt>
    <dgm:pt modelId="{EBDF62B3-E2B4-4E2F-B656-74B82447BA7A}" type="pres">
      <dgm:prSet presAssocID="{6024F3AB-518A-431D-8E54-38D434CCCBC5}" presName="parTx" presStyleLbl="revTx" presStyleIdx="1" presStyleCnt="3">
        <dgm:presLayoutVars>
          <dgm:chMax val="0"/>
          <dgm:chPref val="0"/>
        </dgm:presLayoutVars>
      </dgm:prSet>
      <dgm:spPr/>
    </dgm:pt>
    <dgm:pt modelId="{4E2F4267-FFE9-4C3A-8C40-F57517842E4B}" type="pres">
      <dgm:prSet presAssocID="{4018AAE5-C254-4F46-B158-14D1DACF1DB4}" presName="sibTrans" presStyleCnt="0"/>
      <dgm:spPr/>
    </dgm:pt>
    <dgm:pt modelId="{5E9288EF-0F83-4A13-9030-0840DD60251D}" type="pres">
      <dgm:prSet presAssocID="{A9770D06-509F-4A3C-B3C6-6073C1FA5FC0}" presName="compNode" presStyleCnt="0"/>
      <dgm:spPr/>
    </dgm:pt>
    <dgm:pt modelId="{2C5A6432-DC43-4794-8E30-E570FF940EEE}" type="pres">
      <dgm:prSet presAssocID="{A9770D06-509F-4A3C-B3C6-6073C1FA5FC0}" presName="bgRect" presStyleLbl="bgShp" presStyleIdx="2" presStyleCnt="3"/>
      <dgm:spPr/>
    </dgm:pt>
    <dgm:pt modelId="{D85493F5-41C5-4083-9C23-08E92851C0C2}" type="pres">
      <dgm:prSet presAssocID="{A9770D06-509F-4A3C-B3C6-6073C1FA5F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rbage"/>
        </a:ext>
      </dgm:extLst>
    </dgm:pt>
    <dgm:pt modelId="{02378C40-79ED-4FB3-92F1-AD383C702686}" type="pres">
      <dgm:prSet presAssocID="{A9770D06-509F-4A3C-B3C6-6073C1FA5FC0}" presName="spaceRect" presStyleCnt="0"/>
      <dgm:spPr/>
    </dgm:pt>
    <dgm:pt modelId="{EBB551AC-F5F7-402D-AB71-524E28F66149}" type="pres">
      <dgm:prSet presAssocID="{A9770D06-509F-4A3C-B3C6-6073C1FA5FC0}" presName="parTx" presStyleLbl="revTx" presStyleIdx="2" presStyleCnt="3">
        <dgm:presLayoutVars>
          <dgm:chMax val="0"/>
          <dgm:chPref val="0"/>
        </dgm:presLayoutVars>
      </dgm:prSet>
      <dgm:spPr/>
    </dgm:pt>
  </dgm:ptLst>
  <dgm:cxnLst>
    <dgm:cxn modelId="{606E0A00-45D3-4567-92FF-85E77A9CB414}" type="presOf" srcId="{12A3BB1C-3A8F-42F0-9575-4E31F6053DF0}" destId="{964654AC-9664-4229-A083-2B7A8F92F60C}" srcOrd="0" destOrd="0" presId="urn:microsoft.com/office/officeart/2018/2/layout/IconVerticalSolidList"/>
    <dgm:cxn modelId="{2CFD3436-78A2-4998-9E2A-A933BE8D5BE9}" type="presOf" srcId="{6024F3AB-518A-431D-8E54-38D434CCCBC5}" destId="{EBDF62B3-E2B4-4E2F-B656-74B82447BA7A}" srcOrd="0" destOrd="0" presId="urn:microsoft.com/office/officeart/2018/2/layout/IconVerticalSolidList"/>
    <dgm:cxn modelId="{91314086-D3DD-43F8-AF7B-2312EA1C4B8C}" type="presOf" srcId="{40234DC4-4B2A-46D6-87F9-761D479575DD}" destId="{F913D132-E47F-49AE-93A3-E2C13825DA93}" srcOrd="0" destOrd="0" presId="urn:microsoft.com/office/officeart/2018/2/layout/IconVerticalSolidList"/>
    <dgm:cxn modelId="{23594E8C-68CB-43CD-BD6B-94D994631689}" srcId="{12A3BB1C-3A8F-42F0-9575-4E31F6053DF0}" destId="{A9770D06-509F-4A3C-B3C6-6073C1FA5FC0}" srcOrd="2" destOrd="0" parTransId="{477C4681-19B9-415D-81D4-1C90B3DA3D7F}" sibTransId="{A5D5B89D-EE8E-4BF1-91C8-6212512B0DF0}"/>
    <dgm:cxn modelId="{AB5A53E7-9046-4BD2-9FAA-A0F5C4E17B22}" type="presOf" srcId="{A9770D06-509F-4A3C-B3C6-6073C1FA5FC0}" destId="{EBB551AC-F5F7-402D-AB71-524E28F66149}" srcOrd="0" destOrd="0" presId="urn:microsoft.com/office/officeart/2018/2/layout/IconVerticalSolidList"/>
    <dgm:cxn modelId="{4ECEF6EC-23DF-444B-BEE4-FA525D019063}" srcId="{12A3BB1C-3A8F-42F0-9575-4E31F6053DF0}" destId="{40234DC4-4B2A-46D6-87F9-761D479575DD}" srcOrd="0" destOrd="0" parTransId="{7CDF9F90-F0B7-4C8C-8EDC-24E29972AEAD}" sibTransId="{F848839A-C116-4985-BE17-D978EE836534}"/>
    <dgm:cxn modelId="{6391F1F4-5138-4F92-B9B9-51FC7C228198}" srcId="{12A3BB1C-3A8F-42F0-9575-4E31F6053DF0}" destId="{6024F3AB-518A-431D-8E54-38D434CCCBC5}" srcOrd="1" destOrd="0" parTransId="{E5355121-368A-4841-8381-BC3C603DC8C0}" sibTransId="{4018AAE5-C254-4F46-B158-14D1DACF1DB4}"/>
    <dgm:cxn modelId="{EAF76BF2-BCDD-4CEE-B7DE-3EFACAF7CC3E}" type="presParOf" srcId="{964654AC-9664-4229-A083-2B7A8F92F60C}" destId="{878F9597-4701-4142-A28A-1E83204AAE6D}" srcOrd="0" destOrd="0" presId="urn:microsoft.com/office/officeart/2018/2/layout/IconVerticalSolidList"/>
    <dgm:cxn modelId="{FED9F29A-1002-4ADC-879F-AA506E878D33}" type="presParOf" srcId="{878F9597-4701-4142-A28A-1E83204AAE6D}" destId="{E9612822-3A41-422A-A3B2-155D100B3513}" srcOrd="0" destOrd="0" presId="urn:microsoft.com/office/officeart/2018/2/layout/IconVerticalSolidList"/>
    <dgm:cxn modelId="{7F40C52F-0F9F-4C73-8971-FCF3313C1766}" type="presParOf" srcId="{878F9597-4701-4142-A28A-1E83204AAE6D}" destId="{9FF0EA8D-1EB8-4A0B-9F5A-10002323BBD9}" srcOrd="1" destOrd="0" presId="urn:microsoft.com/office/officeart/2018/2/layout/IconVerticalSolidList"/>
    <dgm:cxn modelId="{E35C88DC-658F-4B73-B6DC-B48E2144E9FF}" type="presParOf" srcId="{878F9597-4701-4142-A28A-1E83204AAE6D}" destId="{BFDD497E-8080-4B91-A23F-270F1FEE3731}" srcOrd="2" destOrd="0" presId="urn:microsoft.com/office/officeart/2018/2/layout/IconVerticalSolidList"/>
    <dgm:cxn modelId="{4BF391FA-BE22-4266-A6EA-9A9EFC55B192}" type="presParOf" srcId="{878F9597-4701-4142-A28A-1E83204AAE6D}" destId="{F913D132-E47F-49AE-93A3-E2C13825DA93}" srcOrd="3" destOrd="0" presId="urn:microsoft.com/office/officeart/2018/2/layout/IconVerticalSolidList"/>
    <dgm:cxn modelId="{B16C7A4D-FD7F-45F3-9467-58652C0739D6}" type="presParOf" srcId="{964654AC-9664-4229-A083-2B7A8F92F60C}" destId="{2A53ECC4-145F-42F5-8928-657CC0255EA0}" srcOrd="1" destOrd="0" presId="urn:microsoft.com/office/officeart/2018/2/layout/IconVerticalSolidList"/>
    <dgm:cxn modelId="{C46960D0-8B0B-4CBE-91A3-1CDA254ECE08}" type="presParOf" srcId="{964654AC-9664-4229-A083-2B7A8F92F60C}" destId="{677E6F2A-6D90-42BB-9AEE-1E655C92D1F6}" srcOrd="2" destOrd="0" presId="urn:microsoft.com/office/officeart/2018/2/layout/IconVerticalSolidList"/>
    <dgm:cxn modelId="{55E89743-5406-4795-84F1-C9F37F907398}" type="presParOf" srcId="{677E6F2A-6D90-42BB-9AEE-1E655C92D1F6}" destId="{F2963584-BCE6-4ACD-BE3A-7571983B41CE}" srcOrd="0" destOrd="0" presId="urn:microsoft.com/office/officeart/2018/2/layout/IconVerticalSolidList"/>
    <dgm:cxn modelId="{1CA29FFC-4EC1-4523-A6F4-0754FD08EA90}" type="presParOf" srcId="{677E6F2A-6D90-42BB-9AEE-1E655C92D1F6}" destId="{CF1FED34-0E7B-463D-86C4-FFB1A7566169}" srcOrd="1" destOrd="0" presId="urn:microsoft.com/office/officeart/2018/2/layout/IconVerticalSolidList"/>
    <dgm:cxn modelId="{E9346D4B-67F1-4594-B9BE-5A39462ADFB8}" type="presParOf" srcId="{677E6F2A-6D90-42BB-9AEE-1E655C92D1F6}" destId="{6FD5A392-CBC0-4E70-B5C3-59C5E423BD02}" srcOrd="2" destOrd="0" presId="urn:microsoft.com/office/officeart/2018/2/layout/IconVerticalSolidList"/>
    <dgm:cxn modelId="{B9BF06AF-4AF5-415B-BE88-6D72571970A1}" type="presParOf" srcId="{677E6F2A-6D90-42BB-9AEE-1E655C92D1F6}" destId="{EBDF62B3-E2B4-4E2F-B656-74B82447BA7A}" srcOrd="3" destOrd="0" presId="urn:microsoft.com/office/officeart/2018/2/layout/IconVerticalSolidList"/>
    <dgm:cxn modelId="{5DE94F63-CE37-4614-99DE-B949D41A77E2}" type="presParOf" srcId="{964654AC-9664-4229-A083-2B7A8F92F60C}" destId="{4E2F4267-FFE9-4C3A-8C40-F57517842E4B}" srcOrd="3" destOrd="0" presId="urn:microsoft.com/office/officeart/2018/2/layout/IconVerticalSolidList"/>
    <dgm:cxn modelId="{89BF5E9C-AD58-4E77-964A-D54A3A3AE383}" type="presParOf" srcId="{964654AC-9664-4229-A083-2B7A8F92F60C}" destId="{5E9288EF-0F83-4A13-9030-0840DD60251D}" srcOrd="4" destOrd="0" presId="urn:microsoft.com/office/officeart/2018/2/layout/IconVerticalSolidList"/>
    <dgm:cxn modelId="{E632B739-FB51-40C4-8E26-EA14C418D739}" type="presParOf" srcId="{5E9288EF-0F83-4A13-9030-0840DD60251D}" destId="{2C5A6432-DC43-4794-8E30-E570FF940EEE}" srcOrd="0" destOrd="0" presId="urn:microsoft.com/office/officeart/2018/2/layout/IconVerticalSolidList"/>
    <dgm:cxn modelId="{6670DB09-17E3-48E1-9CCA-EB3CF5EF1007}" type="presParOf" srcId="{5E9288EF-0F83-4A13-9030-0840DD60251D}" destId="{D85493F5-41C5-4083-9C23-08E92851C0C2}" srcOrd="1" destOrd="0" presId="urn:microsoft.com/office/officeart/2018/2/layout/IconVerticalSolidList"/>
    <dgm:cxn modelId="{CA6D4D6B-5FCC-41B3-BC66-93681DD2D5E8}" type="presParOf" srcId="{5E9288EF-0F83-4A13-9030-0840DD60251D}" destId="{02378C40-79ED-4FB3-92F1-AD383C702686}" srcOrd="2" destOrd="0" presId="urn:microsoft.com/office/officeart/2018/2/layout/IconVerticalSolidList"/>
    <dgm:cxn modelId="{0AD331B8-34C3-497A-8F6B-646F64434A87}" type="presParOf" srcId="{5E9288EF-0F83-4A13-9030-0840DD60251D}" destId="{EBB551AC-F5F7-402D-AB71-524E28F661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6881D0-DCD4-4BEF-A536-CDF796EAA82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8B54BE2E-F7D3-4A25-A517-A42DDFD188CE}">
      <dgm:prSet/>
      <dgm:spPr/>
      <dgm:t>
        <a:bodyPr/>
        <a:lstStyle/>
        <a:p>
          <a:r>
            <a:rPr lang="en-US"/>
            <a:t>Supervised Models</a:t>
          </a:r>
        </a:p>
      </dgm:t>
    </dgm:pt>
    <dgm:pt modelId="{D9205075-4182-4768-A3B3-1271A9AC8EE0}" type="parTrans" cxnId="{D76C16D4-A935-49D2-BBF7-75D502047AC0}">
      <dgm:prSet/>
      <dgm:spPr/>
      <dgm:t>
        <a:bodyPr/>
        <a:lstStyle/>
        <a:p>
          <a:endParaRPr lang="en-US"/>
        </a:p>
      </dgm:t>
    </dgm:pt>
    <dgm:pt modelId="{65C66317-AA4D-4349-A0EF-5B7B26BB11E4}" type="sibTrans" cxnId="{D76C16D4-A935-49D2-BBF7-75D502047AC0}">
      <dgm:prSet/>
      <dgm:spPr/>
      <dgm:t>
        <a:bodyPr/>
        <a:lstStyle/>
        <a:p>
          <a:endParaRPr lang="en-US"/>
        </a:p>
      </dgm:t>
    </dgm:pt>
    <dgm:pt modelId="{A1653FB4-B042-4315-8713-17BD9C2176D6}">
      <dgm:prSet/>
      <dgm:spPr/>
      <dgm:t>
        <a:bodyPr/>
        <a:lstStyle/>
        <a:p>
          <a:r>
            <a:rPr lang="en-US"/>
            <a:t>Supervised feature selection refers to the method which uses the output label class for the feature selection. They use the target variables to identify the variables which can increase the efficiency of model.</a:t>
          </a:r>
        </a:p>
      </dgm:t>
    </dgm:pt>
    <dgm:pt modelId="{0B1680F5-99CF-47BD-AF5E-FFB708C96714}" type="parTrans" cxnId="{EE699B63-07F5-4F20-9640-F61D8E64EEAC}">
      <dgm:prSet/>
      <dgm:spPr/>
      <dgm:t>
        <a:bodyPr/>
        <a:lstStyle/>
        <a:p>
          <a:endParaRPr lang="en-US"/>
        </a:p>
      </dgm:t>
    </dgm:pt>
    <dgm:pt modelId="{35A852D6-01F8-43E7-9C67-8CC2971CADB3}" type="sibTrans" cxnId="{EE699B63-07F5-4F20-9640-F61D8E64EEAC}">
      <dgm:prSet/>
      <dgm:spPr/>
      <dgm:t>
        <a:bodyPr/>
        <a:lstStyle/>
        <a:p>
          <a:endParaRPr lang="en-US"/>
        </a:p>
      </dgm:t>
    </dgm:pt>
    <dgm:pt modelId="{7D3EE91D-51EA-412B-B3B2-66225902DCCB}">
      <dgm:prSet/>
      <dgm:spPr/>
      <dgm:t>
        <a:bodyPr/>
        <a:lstStyle/>
        <a:p>
          <a:r>
            <a:rPr lang="en-US"/>
            <a:t>Unsupervised Models</a:t>
          </a:r>
        </a:p>
      </dgm:t>
    </dgm:pt>
    <dgm:pt modelId="{40C591FB-F016-4F68-A25D-6E697E474202}" type="parTrans" cxnId="{DA69243D-C555-4A2C-9AA5-00A7F61CED29}">
      <dgm:prSet/>
      <dgm:spPr/>
      <dgm:t>
        <a:bodyPr/>
        <a:lstStyle/>
        <a:p>
          <a:endParaRPr lang="en-US"/>
        </a:p>
      </dgm:t>
    </dgm:pt>
    <dgm:pt modelId="{85084DFF-FB57-46AA-A9CA-E877312D5DE7}" type="sibTrans" cxnId="{DA69243D-C555-4A2C-9AA5-00A7F61CED29}">
      <dgm:prSet/>
      <dgm:spPr/>
      <dgm:t>
        <a:bodyPr/>
        <a:lstStyle/>
        <a:p>
          <a:endParaRPr lang="en-US"/>
        </a:p>
      </dgm:t>
    </dgm:pt>
    <dgm:pt modelId="{442BDD57-4E25-4FF2-9C37-B95B0CE6458F}">
      <dgm:prSet/>
      <dgm:spPr/>
      <dgm:t>
        <a:bodyPr/>
        <a:lstStyle/>
        <a:p>
          <a:r>
            <a:rPr lang="en-US"/>
            <a:t>Unsupervised feature selection refers to the method which does not need the output label class for feature selection. We use them for unlabeled data.</a:t>
          </a:r>
        </a:p>
      </dgm:t>
    </dgm:pt>
    <dgm:pt modelId="{B6D0A836-DA8C-49E9-AB42-C4E79D4EFFFC}" type="parTrans" cxnId="{4B9E5154-8CDD-46D8-B502-4151097B520A}">
      <dgm:prSet/>
      <dgm:spPr/>
      <dgm:t>
        <a:bodyPr/>
        <a:lstStyle/>
        <a:p>
          <a:endParaRPr lang="en-US"/>
        </a:p>
      </dgm:t>
    </dgm:pt>
    <dgm:pt modelId="{4A87C9F7-9C06-4001-BBE6-EE1050B9C015}" type="sibTrans" cxnId="{4B9E5154-8CDD-46D8-B502-4151097B520A}">
      <dgm:prSet/>
      <dgm:spPr/>
      <dgm:t>
        <a:bodyPr/>
        <a:lstStyle/>
        <a:p>
          <a:endParaRPr lang="en-US"/>
        </a:p>
      </dgm:t>
    </dgm:pt>
    <dgm:pt modelId="{EF1A04EE-DBA0-4E8E-8258-8FDDF72BFE9B}" type="pres">
      <dgm:prSet presAssocID="{F36881D0-DCD4-4BEF-A536-CDF796EAA829}" presName="linear" presStyleCnt="0">
        <dgm:presLayoutVars>
          <dgm:dir/>
          <dgm:animLvl val="lvl"/>
          <dgm:resizeHandles val="exact"/>
        </dgm:presLayoutVars>
      </dgm:prSet>
      <dgm:spPr/>
    </dgm:pt>
    <dgm:pt modelId="{6308366B-7E19-4092-8EE0-1BC3BCA8D11E}" type="pres">
      <dgm:prSet presAssocID="{8B54BE2E-F7D3-4A25-A517-A42DDFD188CE}" presName="parentLin" presStyleCnt="0"/>
      <dgm:spPr/>
    </dgm:pt>
    <dgm:pt modelId="{4CC02993-1097-4882-AE3F-D730F5A3502B}" type="pres">
      <dgm:prSet presAssocID="{8B54BE2E-F7D3-4A25-A517-A42DDFD188CE}" presName="parentLeftMargin" presStyleLbl="node1" presStyleIdx="0" presStyleCnt="2"/>
      <dgm:spPr/>
    </dgm:pt>
    <dgm:pt modelId="{8BFA8DDD-C966-49C8-AD1E-34135274E6DF}" type="pres">
      <dgm:prSet presAssocID="{8B54BE2E-F7D3-4A25-A517-A42DDFD188CE}" presName="parentText" presStyleLbl="node1" presStyleIdx="0" presStyleCnt="2">
        <dgm:presLayoutVars>
          <dgm:chMax val="0"/>
          <dgm:bulletEnabled val="1"/>
        </dgm:presLayoutVars>
      </dgm:prSet>
      <dgm:spPr/>
    </dgm:pt>
    <dgm:pt modelId="{0D451969-89AF-43B0-925E-75F3A7372D23}" type="pres">
      <dgm:prSet presAssocID="{8B54BE2E-F7D3-4A25-A517-A42DDFD188CE}" presName="negativeSpace" presStyleCnt="0"/>
      <dgm:spPr/>
    </dgm:pt>
    <dgm:pt modelId="{B430513C-F22C-4B81-9F01-FBD262AD32E8}" type="pres">
      <dgm:prSet presAssocID="{8B54BE2E-F7D3-4A25-A517-A42DDFD188CE}" presName="childText" presStyleLbl="conFgAcc1" presStyleIdx="0" presStyleCnt="2">
        <dgm:presLayoutVars>
          <dgm:bulletEnabled val="1"/>
        </dgm:presLayoutVars>
      </dgm:prSet>
      <dgm:spPr/>
    </dgm:pt>
    <dgm:pt modelId="{BE7AF5AB-F0C5-40CC-BFEE-3BD7E8768DB3}" type="pres">
      <dgm:prSet presAssocID="{65C66317-AA4D-4349-A0EF-5B7B26BB11E4}" presName="spaceBetweenRectangles" presStyleCnt="0"/>
      <dgm:spPr/>
    </dgm:pt>
    <dgm:pt modelId="{1E915792-9028-4D9C-9551-441D57C0CD86}" type="pres">
      <dgm:prSet presAssocID="{7D3EE91D-51EA-412B-B3B2-66225902DCCB}" presName="parentLin" presStyleCnt="0"/>
      <dgm:spPr/>
    </dgm:pt>
    <dgm:pt modelId="{2E3D2DE3-2CCC-41BE-A088-5B0352100F61}" type="pres">
      <dgm:prSet presAssocID="{7D3EE91D-51EA-412B-B3B2-66225902DCCB}" presName="parentLeftMargin" presStyleLbl="node1" presStyleIdx="0" presStyleCnt="2"/>
      <dgm:spPr/>
    </dgm:pt>
    <dgm:pt modelId="{DA3D25D8-56FE-4702-A3E6-23CA908587B4}" type="pres">
      <dgm:prSet presAssocID="{7D3EE91D-51EA-412B-B3B2-66225902DCCB}" presName="parentText" presStyleLbl="node1" presStyleIdx="1" presStyleCnt="2">
        <dgm:presLayoutVars>
          <dgm:chMax val="0"/>
          <dgm:bulletEnabled val="1"/>
        </dgm:presLayoutVars>
      </dgm:prSet>
      <dgm:spPr/>
    </dgm:pt>
    <dgm:pt modelId="{807AB25C-6BA2-4476-B5B7-64BFB8113642}" type="pres">
      <dgm:prSet presAssocID="{7D3EE91D-51EA-412B-B3B2-66225902DCCB}" presName="negativeSpace" presStyleCnt="0"/>
      <dgm:spPr/>
    </dgm:pt>
    <dgm:pt modelId="{56DAF984-6619-481A-8355-57EAE7D63302}" type="pres">
      <dgm:prSet presAssocID="{7D3EE91D-51EA-412B-B3B2-66225902DCCB}" presName="childText" presStyleLbl="conFgAcc1" presStyleIdx="1" presStyleCnt="2">
        <dgm:presLayoutVars>
          <dgm:bulletEnabled val="1"/>
        </dgm:presLayoutVars>
      </dgm:prSet>
      <dgm:spPr/>
    </dgm:pt>
  </dgm:ptLst>
  <dgm:cxnLst>
    <dgm:cxn modelId="{1CC2B217-FC8E-410C-818D-FF37933DE380}" type="presOf" srcId="{7D3EE91D-51EA-412B-B3B2-66225902DCCB}" destId="{DA3D25D8-56FE-4702-A3E6-23CA908587B4}" srcOrd="1" destOrd="0" presId="urn:microsoft.com/office/officeart/2005/8/layout/list1"/>
    <dgm:cxn modelId="{DA69243D-C555-4A2C-9AA5-00A7F61CED29}" srcId="{F36881D0-DCD4-4BEF-A536-CDF796EAA829}" destId="{7D3EE91D-51EA-412B-B3B2-66225902DCCB}" srcOrd="1" destOrd="0" parTransId="{40C591FB-F016-4F68-A25D-6E697E474202}" sibTransId="{85084DFF-FB57-46AA-A9CA-E877312D5DE7}"/>
    <dgm:cxn modelId="{EE699B63-07F5-4F20-9640-F61D8E64EEAC}" srcId="{8B54BE2E-F7D3-4A25-A517-A42DDFD188CE}" destId="{A1653FB4-B042-4315-8713-17BD9C2176D6}" srcOrd="0" destOrd="0" parTransId="{0B1680F5-99CF-47BD-AF5E-FFB708C96714}" sibTransId="{35A852D6-01F8-43E7-9C67-8CC2971CADB3}"/>
    <dgm:cxn modelId="{0EE31868-630B-492E-AFC6-45258993E94A}" type="presOf" srcId="{F36881D0-DCD4-4BEF-A536-CDF796EAA829}" destId="{EF1A04EE-DBA0-4E8E-8258-8FDDF72BFE9B}" srcOrd="0" destOrd="0" presId="urn:microsoft.com/office/officeart/2005/8/layout/list1"/>
    <dgm:cxn modelId="{8B4D616A-5BB7-4F94-A8C6-709D2E14A860}" type="presOf" srcId="{7D3EE91D-51EA-412B-B3B2-66225902DCCB}" destId="{2E3D2DE3-2CCC-41BE-A088-5B0352100F61}" srcOrd="0" destOrd="0" presId="urn:microsoft.com/office/officeart/2005/8/layout/list1"/>
    <dgm:cxn modelId="{5631D26D-5BC7-41CF-BF79-B907CD6D4C52}" type="presOf" srcId="{A1653FB4-B042-4315-8713-17BD9C2176D6}" destId="{B430513C-F22C-4B81-9F01-FBD262AD32E8}" srcOrd="0" destOrd="0" presId="urn:microsoft.com/office/officeart/2005/8/layout/list1"/>
    <dgm:cxn modelId="{4B9E5154-8CDD-46D8-B502-4151097B520A}" srcId="{7D3EE91D-51EA-412B-B3B2-66225902DCCB}" destId="{442BDD57-4E25-4FF2-9C37-B95B0CE6458F}" srcOrd="0" destOrd="0" parTransId="{B6D0A836-DA8C-49E9-AB42-C4E79D4EFFFC}" sibTransId="{4A87C9F7-9C06-4001-BBE6-EE1050B9C015}"/>
    <dgm:cxn modelId="{2EEBED95-A0E1-4373-8213-2E125BFCF545}" type="presOf" srcId="{8B54BE2E-F7D3-4A25-A517-A42DDFD188CE}" destId="{8BFA8DDD-C966-49C8-AD1E-34135274E6DF}" srcOrd="1" destOrd="0" presId="urn:microsoft.com/office/officeart/2005/8/layout/list1"/>
    <dgm:cxn modelId="{C2CFFF9B-CF83-484E-A1ED-2F7CC7230099}" type="presOf" srcId="{442BDD57-4E25-4FF2-9C37-B95B0CE6458F}" destId="{56DAF984-6619-481A-8355-57EAE7D63302}" srcOrd="0" destOrd="0" presId="urn:microsoft.com/office/officeart/2005/8/layout/list1"/>
    <dgm:cxn modelId="{D76C16D4-A935-49D2-BBF7-75D502047AC0}" srcId="{F36881D0-DCD4-4BEF-A536-CDF796EAA829}" destId="{8B54BE2E-F7D3-4A25-A517-A42DDFD188CE}" srcOrd="0" destOrd="0" parTransId="{D9205075-4182-4768-A3B3-1271A9AC8EE0}" sibTransId="{65C66317-AA4D-4349-A0EF-5B7B26BB11E4}"/>
    <dgm:cxn modelId="{3A2204F3-63DD-48F1-9922-4F1274E5C82B}" type="presOf" srcId="{8B54BE2E-F7D3-4A25-A517-A42DDFD188CE}" destId="{4CC02993-1097-4882-AE3F-D730F5A3502B}" srcOrd="0" destOrd="0" presId="urn:microsoft.com/office/officeart/2005/8/layout/list1"/>
    <dgm:cxn modelId="{68169290-6F47-441F-974C-A2F01D1778EF}" type="presParOf" srcId="{EF1A04EE-DBA0-4E8E-8258-8FDDF72BFE9B}" destId="{6308366B-7E19-4092-8EE0-1BC3BCA8D11E}" srcOrd="0" destOrd="0" presId="urn:microsoft.com/office/officeart/2005/8/layout/list1"/>
    <dgm:cxn modelId="{528BF0AD-22B9-48C7-B151-601D44A32B33}" type="presParOf" srcId="{6308366B-7E19-4092-8EE0-1BC3BCA8D11E}" destId="{4CC02993-1097-4882-AE3F-D730F5A3502B}" srcOrd="0" destOrd="0" presId="urn:microsoft.com/office/officeart/2005/8/layout/list1"/>
    <dgm:cxn modelId="{BC27DA36-7DD1-4FE0-BBD0-86D16006A6E3}" type="presParOf" srcId="{6308366B-7E19-4092-8EE0-1BC3BCA8D11E}" destId="{8BFA8DDD-C966-49C8-AD1E-34135274E6DF}" srcOrd="1" destOrd="0" presId="urn:microsoft.com/office/officeart/2005/8/layout/list1"/>
    <dgm:cxn modelId="{C70F0438-92B3-4FA2-936A-2410E000FD52}" type="presParOf" srcId="{EF1A04EE-DBA0-4E8E-8258-8FDDF72BFE9B}" destId="{0D451969-89AF-43B0-925E-75F3A7372D23}" srcOrd="1" destOrd="0" presId="urn:microsoft.com/office/officeart/2005/8/layout/list1"/>
    <dgm:cxn modelId="{C4F6BF57-0FE0-4A9A-ABFA-3BEBF9F2EAB9}" type="presParOf" srcId="{EF1A04EE-DBA0-4E8E-8258-8FDDF72BFE9B}" destId="{B430513C-F22C-4B81-9F01-FBD262AD32E8}" srcOrd="2" destOrd="0" presId="urn:microsoft.com/office/officeart/2005/8/layout/list1"/>
    <dgm:cxn modelId="{7FB8ADE3-EFAE-4B87-A4EC-BFDC6A1C58F6}" type="presParOf" srcId="{EF1A04EE-DBA0-4E8E-8258-8FDDF72BFE9B}" destId="{BE7AF5AB-F0C5-40CC-BFEE-3BD7E8768DB3}" srcOrd="3" destOrd="0" presId="urn:microsoft.com/office/officeart/2005/8/layout/list1"/>
    <dgm:cxn modelId="{F4F6555D-EF1C-4412-BF06-12E26B3763BA}" type="presParOf" srcId="{EF1A04EE-DBA0-4E8E-8258-8FDDF72BFE9B}" destId="{1E915792-9028-4D9C-9551-441D57C0CD86}" srcOrd="4" destOrd="0" presId="urn:microsoft.com/office/officeart/2005/8/layout/list1"/>
    <dgm:cxn modelId="{00E326DC-17E6-45D9-BA13-E9822C217D18}" type="presParOf" srcId="{1E915792-9028-4D9C-9551-441D57C0CD86}" destId="{2E3D2DE3-2CCC-41BE-A088-5B0352100F61}" srcOrd="0" destOrd="0" presId="urn:microsoft.com/office/officeart/2005/8/layout/list1"/>
    <dgm:cxn modelId="{953F47EC-5960-4E41-B65D-8602F5C7CC66}" type="presParOf" srcId="{1E915792-9028-4D9C-9551-441D57C0CD86}" destId="{DA3D25D8-56FE-4702-A3E6-23CA908587B4}" srcOrd="1" destOrd="0" presId="urn:microsoft.com/office/officeart/2005/8/layout/list1"/>
    <dgm:cxn modelId="{05E3B8CF-CFB6-42F5-B898-AD5FE25366E0}" type="presParOf" srcId="{EF1A04EE-DBA0-4E8E-8258-8FDDF72BFE9B}" destId="{807AB25C-6BA2-4476-B5B7-64BFB8113642}" srcOrd="5" destOrd="0" presId="urn:microsoft.com/office/officeart/2005/8/layout/list1"/>
    <dgm:cxn modelId="{7198A4A6-BFBF-42DA-B064-2D8179540E14}" type="presParOf" srcId="{EF1A04EE-DBA0-4E8E-8258-8FDDF72BFE9B}" destId="{56DAF984-6619-481A-8355-57EAE7D6330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12822-3A41-422A-A3B2-155D100B3513}">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F0EA8D-1EB8-4A0B-9F5A-10002323BBD9}">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13D132-E47F-49AE-93A3-E2C13825DA93}">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Machine Learning models follows a very simple rule:</a:t>
          </a:r>
        </a:p>
      </dsp:txBody>
      <dsp:txXfrm>
        <a:off x="1816103" y="671"/>
        <a:ext cx="4447536" cy="1572384"/>
      </dsp:txXfrm>
    </dsp:sp>
    <dsp:sp modelId="{F2963584-BCE6-4ACD-BE3A-7571983B41CE}">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1FED34-0E7B-463D-86C4-FFB1A7566169}">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F62B3-E2B4-4E2F-B656-74B82447BA7A}">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If we put garbage into our model we can expect the output to be garbage too</a:t>
          </a:r>
        </a:p>
      </dsp:txBody>
      <dsp:txXfrm>
        <a:off x="1816103" y="1966151"/>
        <a:ext cx="4447536" cy="1572384"/>
      </dsp:txXfrm>
    </dsp:sp>
    <dsp:sp modelId="{2C5A6432-DC43-4794-8E30-E570FF940EEE}">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493F5-41C5-4083-9C23-08E92851C0C2}">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B551AC-F5F7-402D-AB71-524E28F66149}">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Garbage refers to noise or data in feeding our mode.</a:t>
          </a:r>
        </a:p>
      </dsp:txBody>
      <dsp:txXfrm>
        <a:off x="1816103" y="3931632"/>
        <a:ext cx="4447536"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0513C-F22C-4B81-9F01-FBD262AD32E8}">
      <dsp:nvSpPr>
        <dsp:cNvPr id="0" name=""/>
        <dsp:cNvSpPr/>
      </dsp:nvSpPr>
      <dsp:spPr>
        <a:xfrm>
          <a:off x="0" y="408068"/>
          <a:ext cx="6263640" cy="2608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79044" rIns="48612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Supervised feature selection refers to the method which uses the output label class for the feature selection. They use the target variables to identify the variables which can increase the efficiency of model.</a:t>
          </a:r>
        </a:p>
      </dsp:txBody>
      <dsp:txXfrm>
        <a:off x="0" y="408068"/>
        <a:ext cx="6263640" cy="2608200"/>
      </dsp:txXfrm>
    </dsp:sp>
    <dsp:sp modelId="{8BFA8DDD-C966-49C8-AD1E-34135274E6DF}">
      <dsp:nvSpPr>
        <dsp:cNvPr id="0" name=""/>
        <dsp:cNvSpPr/>
      </dsp:nvSpPr>
      <dsp:spPr>
        <a:xfrm>
          <a:off x="313182" y="68588"/>
          <a:ext cx="4384548" cy="6789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Supervised Models</a:t>
          </a:r>
        </a:p>
      </dsp:txBody>
      <dsp:txXfrm>
        <a:off x="346326" y="101732"/>
        <a:ext cx="4318260" cy="612672"/>
      </dsp:txXfrm>
    </dsp:sp>
    <dsp:sp modelId="{56DAF984-6619-481A-8355-57EAE7D63302}">
      <dsp:nvSpPr>
        <dsp:cNvPr id="0" name=""/>
        <dsp:cNvSpPr/>
      </dsp:nvSpPr>
      <dsp:spPr>
        <a:xfrm>
          <a:off x="0" y="3479948"/>
          <a:ext cx="6263640" cy="1956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79044" rIns="486128"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Unsupervised feature selection refers to the method which does not need the output label class for feature selection. We use them for unlabeled data.</a:t>
          </a:r>
        </a:p>
      </dsp:txBody>
      <dsp:txXfrm>
        <a:off x="0" y="3479948"/>
        <a:ext cx="6263640" cy="1956150"/>
      </dsp:txXfrm>
    </dsp:sp>
    <dsp:sp modelId="{DA3D25D8-56FE-4702-A3E6-23CA908587B4}">
      <dsp:nvSpPr>
        <dsp:cNvPr id="0" name=""/>
        <dsp:cNvSpPr/>
      </dsp:nvSpPr>
      <dsp:spPr>
        <a:xfrm>
          <a:off x="313182" y="3140468"/>
          <a:ext cx="4384548" cy="6789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22350">
            <a:lnSpc>
              <a:spcPct val="90000"/>
            </a:lnSpc>
            <a:spcBef>
              <a:spcPct val="0"/>
            </a:spcBef>
            <a:spcAft>
              <a:spcPct val="35000"/>
            </a:spcAft>
            <a:buNone/>
          </a:pPr>
          <a:r>
            <a:rPr lang="en-US" sz="2300" kern="1200"/>
            <a:t>Unsupervised Models</a:t>
          </a:r>
        </a:p>
      </dsp:txBody>
      <dsp:txXfrm>
        <a:off x="346326" y="3173612"/>
        <a:ext cx="4318260" cy="6126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4B662-788D-4C82-D194-E8215F0B6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A06A50-9651-E140-3089-8A8720840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458107-2D9F-C24A-E342-6E36F61FFF69}"/>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B2B35B5D-24F5-88F5-FBF1-3DCCE98E8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1E96B-A931-D70A-1CDC-0E1EAE421AC3}"/>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519712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D755-64F1-D06F-8C38-8D939DF8E2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B63173-7948-4715-909A-868A02411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8C8EC-666C-F33F-9898-FF79C744E42C}"/>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311F09C3-DBC4-DFE3-FE9E-8B753FB16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6D380-351C-9F14-C93D-29398ADE1754}"/>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1826256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ECD29-A4AC-C6BF-E242-45F6C5A07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694FCC-79FE-5C18-8FCA-BFED010274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79DEA-C03E-5469-3832-F10EF825E6FC}"/>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699CAEBA-2AE3-21B7-ED7A-38A35179A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73ACA-A50A-75CB-908F-0F18FCE411B8}"/>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371923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4C26-480D-97B8-CCBA-95095119A9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E5D98-0E12-44AD-064A-C1D4AD817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E4D5E-4E1E-E5F9-FBD8-D0E76ED9719C}"/>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B0FF1E86-6717-4EC3-F293-7ABB37C54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FBAC4-BE30-4C30-7D92-FCCC42CD6DB3}"/>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146966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E900-0508-B7F8-DEAF-6F43DA37E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2A9584-8B8F-7F1A-BF7B-462ED04CB6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C4C8DD-5885-3C6D-3CC3-9680F237D977}"/>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2126A184-2724-C078-EFC6-1AFFC337A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F0A5C-E508-E1AE-7032-C35FEC97DD0F}"/>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20072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3FAF-CD2F-60C4-8231-B6CE43F12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2C384-4C1F-7182-D320-0DD97920D7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02372-FB8F-414D-21FE-12EE2BD33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7F0E5-AF90-6D40-F5A5-8F709DEA931C}"/>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6" name="Footer Placeholder 5">
            <a:extLst>
              <a:ext uri="{FF2B5EF4-FFF2-40B4-BE49-F238E27FC236}">
                <a16:creationId xmlns:a16="http://schemas.microsoft.com/office/drawing/2014/main" id="{9B6ED828-A493-65CC-DF6E-8286596E8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C2625-B8F2-C1D9-22C5-FFB445BF2E49}"/>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306642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AA53-3FBC-3AC8-9A6E-08842F50C0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AE389C-2300-7B83-690D-E74238222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3DAD40-0921-DD35-6701-6D297F4D6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DDD88F-3C4B-CB1F-0DC0-BE07B8104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23412-E556-E324-8716-FEDEFD9BB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57360E-C1E9-DD81-4973-56E18E6BC652}"/>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8" name="Footer Placeholder 7">
            <a:extLst>
              <a:ext uri="{FF2B5EF4-FFF2-40B4-BE49-F238E27FC236}">
                <a16:creationId xmlns:a16="http://schemas.microsoft.com/office/drawing/2014/main" id="{199AB6AF-BFC8-2AF2-0082-BC4A2CAE8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A9A5FF-A77E-87A5-96F1-30C877F0EB2B}"/>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263338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898-0C52-FB69-C12B-89584D2AD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0C0133-ABD0-68D2-6CF0-1DB4B65F374B}"/>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4" name="Footer Placeholder 3">
            <a:extLst>
              <a:ext uri="{FF2B5EF4-FFF2-40B4-BE49-F238E27FC236}">
                <a16:creationId xmlns:a16="http://schemas.microsoft.com/office/drawing/2014/main" id="{7D37E061-F3C3-26DA-3BD1-F13FC57E67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0B6C5D-465D-EA00-7880-ADD3619BC494}"/>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167246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4019C-1DA5-9257-15E8-A1A62F7FF58C}"/>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3" name="Footer Placeholder 2">
            <a:extLst>
              <a:ext uri="{FF2B5EF4-FFF2-40B4-BE49-F238E27FC236}">
                <a16:creationId xmlns:a16="http://schemas.microsoft.com/office/drawing/2014/main" id="{75484942-0A7F-5704-B3E2-DFE01836A0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D2E4C-E75D-9AEB-B54F-B5E07BEEC9C2}"/>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371027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1945-D8EF-9E08-47B4-91828AC00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29C699-0E22-FEE1-9D61-0FFFE026E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0A55A-5A5C-BE2A-BC28-72FE04F7A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D0283-B15D-2BC1-2E22-A14273B132E7}"/>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6" name="Footer Placeholder 5">
            <a:extLst>
              <a:ext uri="{FF2B5EF4-FFF2-40B4-BE49-F238E27FC236}">
                <a16:creationId xmlns:a16="http://schemas.microsoft.com/office/drawing/2014/main" id="{C0E2043F-2F63-A9F9-7AC6-CC50E09510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FE8CFD-B0D4-3CB7-345B-F7782F5CB172}"/>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396288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D5AB-CE94-849C-8642-B28DC4F36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9A1DD1-E0B7-169C-53CD-C027ECC292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9A4FE8-5CCE-EA69-2536-EBD5714EF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E21AD-F9C5-2BD0-8436-E94AC3139857}"/>
              </a:ext>
            </a:extLst>
          </p:cNvPr>
          <p:cNvSpPr>
            <a:spLocks noGrp="1"/>
          </p:cNvSpPr>
          <p:nvPr>
            <p:ph type="dt" sz="half" idx="10"/>
          </p:nvPr>
        </p:nvSpPr>
        <p:spPr/>
        <p:txBody>
          <a:bodyPr/>
          <a:lstStyle/>
          <a:p>
            <a:fld id="{27130D70-3445-4B13-BAC6-247AFECC9030}" type="datetimeFigureOut">
              <a:rPr lang="en-US" smtClean="0"/>
              <a:t>11/29/2022</a:t>
            </a:fld>
            <a:endParaRPr lang="en-US"/>
          </a:p>
        </p:txBody>
      </p:sp>
      <p:sp>
        <p:nvSpPr>
          <p:cNvPr id="6" name="Footer Placeholder 5">
            <a:extLst>
              <a:ext uri="{FF2B5EF4-FFF2-40B4-BE49-F238E27FC236}">
                <a16:creationId xmlns:a16="http://schemas.microsoft.com/office/drawing/2014/main" id="{3891CFDB-1B4E-80C4-BDC8-372501235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F37AFB-BFF6-E5DD-E533-3EE4EC6F530B}"/>
              </a:ext>
            </a:extLst>
          </p:cNvPr>
          <p:cNvSpPr>
            <a:spLocks noGrp="1"/>
          </p:cNvSpPr>
          <p:nvPr>
            <p:ph type="sldNum" sz="quarter" idx="12"/>
          </p:nvPr>
        </p:nvSpPr>
        <p:spPr/>
        <p:txBody>
          <a:bodyPr/>
          <a:lstStyle/>
          <a:p>
            <a:fld id="{79F000CC-898F-4ACB-97C8-0A3645F2BE74}" type="slidenum">
              <a:rPr lang="en-US" smtClean="0"/>
              <a:t>‹#›</a:t>
            </a:fld>
            <a:endParaRPr lang="en-US"/>
          </a:p>
        </p:txBody>
      </p:sp>
    </p:spTree>
    <p:extLst>
      <p:ext uri="{BB962C8B-B14F-4D97-AF65-F5344CB8AC3E}">
        <p14:creationId xmlns:p14="http://schemas.microsoft.com/office/powerpoint/2010/main" val="38120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EB8B0-5F9D-4757-D73A-310E0CF9E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AFCBD-4F06-E885-245E-5A46A871A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291D0-ED19-8F09-097E-FF53DCEF5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30D70-3445-4B13-BAC6-247AFECC9030}" type="datetimeFigureOut">
              <a:rPr lang="en-US" smtClean="0"/>
              <a:t>11/29/2022</a:t>
            </a:fld>
            <a:endParaRPr lang="en-US"/>
          </a:p>
        </p:txBody>
      </p:sp>
      <p:sp>
        <p:nvSpPr>
          <p:cNvPr id="5" name="Footer Placeholder 4">
            <a:extLst>
              <a:ext uri="{FF2B5EF4-FFF2-40B4-BE49-F238E27FC236}">
                <a16:creationId xmlns:a16="http://schemas.microsoft.com/office/drawing/2014/main" id="{9097A424-D09F-2592-DC0B-87AD204916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0F5E8-BF5C-CE0E-1D0F-D038D8F1D7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000CC-898F-4ACB-97C8-0A3645F2BE74}" type="slidenum">
              <a:rPr lang="en-US" smtClean="0"/>
              <a:t>‹#›</a:t>
            </a:fld>
            <a:endParaRPr lang="en-US"/>
          </a:p>
        </p:txBody>
      </p:sp>
    </p:spTree>
    <p:extLst>
      <p:ext uri="{BB962C8B-B14F-4D97-AF65-F5344CB8AC3E}">
        <p14:creationId xmlns:p14="http://schemas.microsoft.com/office/powerpoint/2010/main" val="105664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F8265-33CF-5BD5-8B15-B2BD41C8C2C1}"/>
              </a:ext>
            </a:extLst>
          </p:cNvPr>
          <p:cNvSpPr>
            <a:spLocks noGrp="1"/>
          </p:cNvSpPr>
          <p:nvPr>
            <p:ph type="ctrTitle"/>
          </p:nvPr>
        </p:nvSpPr>
        <p:spPr>
          <a:xfrm>
            <a:off x="5297762" y="640080"/>
            <a:ext cx="6251110" cy="3566160"/>
          </a:xfrm>
        </p:spPr>
        <p:txBody>
          <a:bodyPr anchor="b">
            <a:normAutofit/>
          </a:bodyPr>
          <a:lstStyle/>
          <a:p>
            <a:pPr algn="l"/>
            <a:r>
              <a:rPr lang="en-US" sz="5400"/>
              <a:t>Feature Selection </a:t>
            </a:r>
          </a:p>
        </p:txBody>
      </p:sp>
      <p:sp>
        <p:nvSpPr>
          <p:cNvPr id="3" name="Subtitle 2">
            <a:extLst>
              <a:ext uri="{FF2B5EF4-FFF2-40B4-BE49-F238E27FC236}">
                <a16:creationId xmlns:a16="http://schemas.microsoft.com/office/drawing/2014/main" id="{3B902C7E-F82B-1F8F-7448-C2AE8D42A85D}"/>
              </a:ext>
            </a:extLst>
          </p:cNvPr>
          <p:cNvSpPr>
            <a:spLocks noGrp="1"/>
          </p:cNvSpPr>
          <p:nvPr>
            <p:ph type="subTitle" idx="1"/>
          </p:nvPr>
        </p:nvSpPr>
        <p:spPr>
          <a:xfrm>
            <a:off x="5297760" y="4636008"/>
            <a:ext cx="6251111" cy="1572768"/>
          </a:xfrm>
        </p:spPr>
        <p:txBody>
          <a:bodyPr>
            <a:normAutofit/>
          </a:bodyPr>
          <a:lstStyle/>
          <a:p>
            <a:pPr algn="l"/>
            <a:r>
              <a:rPr lang="en-US" dirty="0"/>
              <a:t>BY Muhammad Arslan Shahzad @IcodeGuru</a:t>
            </a:r>
            <a:endParaRPr lang="en-US"/>
          </a:p>
        </p:txBody>
      </p:sp>
      <p:pic>
        <p:nvPicPr>
          <p:cNvPr id="5" name="Picture 4" descr="Blue arrows pointing at a red button">
            <a:extLst>
              <a:ext uri="{FF2B5EF4-FFF2-40B4-BE49-F238E27FC236}">
                <a16:creationId xmlns:a16="http://schemas.microsoft.com/office/drawing/2014/main" id="{20E378B1-DD34-3E11-4417-6C12CB5ABC5F}"/>
              </a:ext>
            </a:extLst>
          </p:cNvPr>
          <p:cNvPicPr>
            <a:picLocks noChangeAspect="1"/>
          </p:cNvPicPr>
          <p:nvPr/>
        </p:nvPicPr>
        <p:blipFill rotWithShape="1">
          <a:blip r:embed="rId2"/>
          <a:srcRect l="31521" r="2314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83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CFE9EA-50D8-4028-BE42-DC2D813BE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51674"/>
            <a:ext cx="11548872" cy="1645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3AEE74-453F-9D4D-ABC4-E6539ADF37A7}"/>
              </a:ext>
            </a:extLst>
          </p:cNvPr>
          <p:cNvSpPr>
            <a:spLocks noGrp="1"/>
          </p:cNvSpPr>
          <p:nvPr>
            <p:ph type="title"/>
          </p:nvPr>
        </p:nvSpPr>
        <p:spPr>
          <a:xfrm>
            <a:off x="4379976" y="452842"/>
            <a:ext cx="6976872" cy="1261872"/>
          </a:xfrm>
        </p:spPr>
        <p:txBody>
          <a:bodyPr vert="horz" lIns="91440" tIns="45720" rIns="91440" bIns="45720" rtlCol="0" anchor="ctr">
            <a:normAutofit/>
          </a:bodyPr>
          <a:lstStyle/>
          <a:p>
            <a:r>
              <a:rPr lang="en-US" sz="4100" kern="1200">
                <a:solidFill>
                  <a:schemeClr val="bg1"/>
                </a:solidFill>
                <a:latin typeface="+mj-lt"/>
                <a:ea typeface="+mj-ea"/>
                <a:cs typeface="+mj-cs"/>
              </a:rPr>
              <a:t>How to Choose Feature Selection Model </a:t>
            </a:r>
          </a:p>
        </p:txBody>
      </p:sp>
      <p:cxnSp>
        <p:nvCxnSpPr>
          <p:cNvPr id="11" name="Straight Connector 10">
            <a:extLst>
              <a:ext uri="{FF2B5EF4-FFF2-40B4-BE49-F238E27FC236}">
                <a16:creationId xmlns:a16="http://schemas.microsoft.com/office/drawing/2014/main" id="{9A218DD6-0CC7-465B-B80F-747F97B402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623740"/>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4">
            <a:extLst>
              <a:ext uri="{FF2B5EF4-FFF2-40B4-BE49-F238E27FC236}">
                <a16:creationId xmlns:a16="http://schemas.microsoft.com/office/drawing/2014/main" id="{AA866553-1682-BC11-89FC-00A7B34C437A}"/>
              </a:ext>
            </a:extLst>
          </p:cNvPr>
          <p:cNvGraphicFramePr>
            <a:graphicFrameLocks noGrp="1"/>
          </p:cNvGraphicFramePr>
          <p:nvPr>
            <p:ph idx="1"/>
            <p:extLst>
              <p:ext uri="{D42A27DB-BD31-4B8C-83A1-F6EECF244321}">
                <p14:modId xmlns:p14="http://schemas.microsoft.com/office/powerpoint/2010/main" val="143508895"/>
              </p:ext>
            </p:extLst>
          </p:nvPr>
        </p:nvGraphicFramePr>
        <p:xfrm>
          <a:off x="1761521" y="2150036"/>
          <a:ext cx="8668958" cy="4206242"/>
        </p:xfrm>
        <a:graphic>
          <a:graphicData uri="http://schemas.openxmlformats.org/drawingml/2006/table">
            <a:tbl>
              <a:tblPr firstRow="1" bandRow="1">
                <a:noFill/>
                <a:tableStyleId>{5C22544A-7EE6-4342-B048-85BDC9FD1C3A}</a:tableStyleId>
              </a:tblPr>
              <a:tblGrid>
                <a:gridCol w="2005021">
                  <a:extLst>
                    <a:ext uri="{9D8B030D-6E8A-4147-A177-3AD203B41FA5}">
                      <a16:colId xmlns:a16="http://schemas.microsoft.com/office/drawing/2014/main" val="948853377"/>
                    </a:ext>
                  </a:extLst>
                </a:gridCol>
                <a:gridCol w="2078937">
                  <a:extLst>
                    <a:ext uri="{9D8B030D-6E8A-4147-A177-3AD203B41FA5}">
                      <a16:colId xmlns:a16="http://schemas.microsoft.com/office/drawing/2014/main" val="2625510725"/>
                    </a:ext>
                  </a:extLst>
                </a:gridCol>
                <a:gridCol w="4585000">
                  <a:extLst>
                    <a:ext uri="{9D8B030D-6E8A-4147-A177-3AD203B41FA5}">
                      <a16:colId xmlns:a16="http://schemas.microsoft.com/office/drawing/2014/main" val="2015662962"/>
                    </a:ext>
                  </a:extLst>
                </a:gridCol>
              </a:tblGrid>
              <a:tr h="570135">
                <a:tc>
                  <a:txBody>
                    <a:bodyPr/>
                    <a:lstStyle/>
                    <a:p>
                      <a:r>
                        <a:rPr lang="en-US" sz="2100" b="1" cap="none" spc="0">
                          <a:solidFill>
                            <a:schemeClr val="tx1"/>
                          </a:solidFill>
                        </a:rPr>
                        <a:t>Input </a:t>
                      </a:r>
                    </a:p>
                  </a:txBody>
                  <a:tcPr marL="83726" marR="119609" marT="23922" marB="179413" anchor="b">
                    <a:lnL w="12700" cmpd="sng">
                      <a:noFill/>
                    </a:lnL>
                    <a:lnR w="12700" cmpd="sng">
                      <a:noFill/>
                    </a:lnR>
                    <a:lnT w="9525" cap="flat" cmpd="sng" algn="ctr">
                      <a:noFill/>
                      <a:prstDash val="solid"/>
                    </a:lnT>
                    <a:lnB w="38100" cmpd="sng">
                      <a:noFill/>
                    </a:lnB>
                    <a:noFill/>
                  </a:tcPr>
                </a:tc>
                <a:tc>
                  <a:txBody>
                    <a:bodyPr/>
                    <a:lstStyle/>
                    <a:p>
                      <a:r>
                        <a:rPr lang="en-US" sz="2100" b="1" cap="none" spc="0">
                          <a:solidFill>
                            <a:schemeClr val="tx1"/>
                          </a:solidFill>
                        </a:rPr>
                        <a:t>Output</a:t>
                      </a:r>
                    </a:p>
                  </a:txBody>
                  <a:tcPr marL="83726" marR="119609" marT="23922" marB="179413" anchor="b">
                    <a:lnL w="12700" cmpd="sng">
                      <a:noFill/>
                    </a:lnL>
                    <a:lnR w="12700" cmpd="sng">
                      <a:noFill/>
                    </a:lnR>
                    <a:lnT w="9525" cap="flat" cmpd="sng" algn="ctr">
                      <a:noFill/>
                      <a:prstDash val="solid"/>
                    </a:lnT>
                    <a:lnB w="38100" cmpd="sng">
                      <a:noFill/>
                    </a:lnB>
                    <a:noFill/>
                  </a:tcPr>
                </a:tc>
                <a:tc>
                  <a:txBody>
                    <a:bodyPr/>
                    <a:lstStyle/>
                    <a:p>
                      <a:pPr marL="285750" indent="-285750">
                        <a:buFont typeface="Arial" panose="020B0604020202020204" pitchFamily="34" charset="0"/>
                        <a:buChar char="•"/>
                      </a:pPr>
                      <a:r>
                        <a:rPr lang="en-US" sz="2100" b="1" cap="none" spc="0">
                          <a:solidFill>
                            <a:schemeClr val="tx1"/>
                          </a:solidFill>
                        </a:rPr>
                        <a:t>Model </a:t>
                      </a:r>
                    </a:p>
                  </a:txBody>
                  <a:tcPr marL="83726" marR="119609" marT="23922" marB="17941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6178884"/>
                  </a:ext>
                </a:extLst>
              </a:tr>
              <a:tr h="729614">
                <a:tc>
                  <a:txBody>
                    <a:bodyPr/>
                    <a:lstStyle/>
                    <a:p>
                      <a:r>
                        <a:rPr lang="en-US" sz="1600" cap="none" spc="0">
                          <a:solidFill>
                            <a:schemeClr val="tx1"/>
                          </a:solidFill>
                        </a:rPr>
                        <a:t>Numerical </a:t>
                      </a:r>
                    </a:p>
                  </a:txBody>
                  <a:tcPr marL="83726" marR="119609" marT="23922" marB="179413">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600" cap="none" spc="0">
                          <a:solidFill>
                            <a:schemeClr val="tx1"/>
                          </a:solidFill>
                        </a:rPr>
                        <a:t>Numerical </a:t>
                      </a:r>
                    </a:p>
                  </a:txBody>
                  <a:tcPr marL="83726" marR="119609" marT="23922" marB="179413">
                    <a:lnL w="12700" cmpd="sng">
                      <a:noFill/>
                      <a:prstDash val="solid"/>
                    </a:lnL>
                    <a:lnR w="12700" cmpd="sng">
                      <a:noFill/>
                      <a:prstDash val="solid"/>
                    </a:lnR>
                    <a:lnT w="38100" cmpd="sng">
                      <a:noFill/>
                    </a:lnT>
                    <a:lnB w="9525" cap="flat" cmpd="sng" algn="ctr">
                      <a:noFill/>
                      <a:prstDash val="solid"/>
                    </a:lnB>
                    <a:noFill/>
                  </a:tcPr>
                </a:tc>
                <a:tc>
                  <a:txBody>
                    <a:bodyPr/>
                    <a:lstStyle/>
                    <a:p>
                      <a:pPr marL="285750" indent="-285750">
                        <a:buFont typeface="Arial" panose="020B0604020202020204" pitchFamily="34" charset="0"/>
                        <a:buChar char="•"/>
                      </a:pPr>
                      <a:r>
                        <a:rPr lang="en-US" sz="1600" cap="none" spc="0">
                          <a:solidFill>
                            <a:schemeClr val="tx1"/>
                          </a:solidFill>
                        </a:rPr>
                        <a:t>Pearson correlation coefficient </a:t>
                      </a:r>
                    </a:p>
                    <a:p>
                      <a:pPr marL="285750" indent="-285750">
                        <a:buFont typeface="Arial" panose="020B0604020202020204" pitchFamily="34" charset="0"/>
                        <a:buChar char="•"/>
                      </a:pPr>
                      <a:r>
                        <a:rPr lang="en-US" sz="1600" cap="none" spc="0">
                          <a:solidFill>
                            <a:schemeClr val="tx1"/>
                          </a:solidFill>
                        </a:rPr>
                        <a:t>Spearman’s rank coefficient</a:t>
                      </a:r>
                    </a:p>
                  </a:txBody>
                  <a:tcPr marL="83726" marR="119609" marT="23922" marB="179413">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840627794"/>
                  </a:ext>
                </a:extLst>
              </a:tr>
              <a:tr h="968831">
                <a:tc>
                  <a:txBody>
                    <a:bodyPr/>
                    <a:lstStyle/>
                    <a:p>
                      <a:r>
                        <a:rPr lang="en-US" sz="1600" cap="none" spc="0">
                          <a:solidFill>
                            <a:schemeClr val="tx1"/>
                          </a:solidFill>
                        </a:rPr>
                        <a:t>Numerical </a:t>
                      </a:r>
                    </a:p>
                  </a:txBody>
                  <a:tcPr marL="83726" marR="119609" marT="23922" marB="17941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Categorical </a:t>
                      </a:r>
                    </a:p>
                  </a:txBody>
                  <a:tcPr marL="83726" marR="119609" marT="23922" marB="17941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ANOVA correlation coefficient (linear).</a:t>
                      </a:r>
                    </a:p>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Kendall’s rank coefficient (nonlinear).</a:t>
                      </a:r>
                    </a:p>
                    <a:p>
                      <a:endParaRPr lang="en-US" sz="1600" cap="none" spc="0">
                        <a:solidFill>
                          <a:schemeClr val="tx1"/>
                        </a:solidFill>
                      </a:endParaRPr>
                    </a:p>
                  </a:txBody>
                  <a:tcPr marL="83726" marR="119609" marT="23922" marB="17941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18284167"/>
                  </a:ext>
                </a:extLst>
              </a:tr>
              <a:tr h="968831">
                <a:tc>
                  <a:txBody>
                    <a:bodyPr/>
                    <a:lstStyle/>
                    <a:p>
                      <a:r>
                        <a:rPr lang="en-US" sz="1600" cap="none" spc="0">
                          <a:solidFill>
                            <a:schemeClr val="tx1"/>
                          </a:solidFill>
                        </a:rPr>
                        <a:t>Categorical</a:t>
                      </a:r>
                    </a:p>
                  </a:txBody>
                  <a:tcPr marL="83726" marR="119609" marT="23922" marB="179413">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600" cap="none" spc="0">
                          <a:solidFill>
                            <a:schemeClr val="tx1"/>
                          </a:solidFill>
                        </a:rPr>
                        <a:t>Numerical</a:t>
                      </a:r>
                    </a:p>
                  </a:txBody>
                  <a:tcPr marL="83726" marR="119609" marT="23922" marB="179413">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Kendall’s rank coefficient (linear).</a:t>
                      </a:r>
                    </a:p>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ANOVA correlation coefficient (nonlinear).</a:t>
                      </a:r>
                    </a:p>
                    <a:p>
                      <a:endParaRPr lang="en-US" sz="1600" cap="none" spc="0">
                        <a:solidFill>
                          <a:schemeClr val="tx1"/>
                        </a:solidFill>
                      </a:endParaRPr>
                    </a:p>
                  </a:txBody>
                  <a:tcPr marL="83726" marR="119609" marT="23922" marB="179413">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03747483"/>
                  </a:ext>
                </a:extLst>
              </a:tr>
              <a:tr h="968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a:solidFill>
                            <a:schemeClr val="tx1"/>
                          </a:solidFill>
                        </a:rPr>
                        <a:t>Categorical</a:t>
                      </a:r>
                    </a:p>
                  </a:txBody>
                  <a:tcPr marL="83726" marR="119609" marT="23922" marB="179413">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cap="none" spc="0">
                          <a:solidFill>
                            <a:schemeClr val="tx1"/>
                          </a:solidFill>
                        </a:rPr>
                        <a:t>Categorical</a:t>
                      </a:r>
                    </a:p>
                  </a:txBody>
                  <a:tcPr marL="83726" marR="119609" marT="23922" marB="17941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Chi-Squared test (contingency tables).</a:t>
                      </a:r>
                    </a:p>
                    <a:p>
                      <a:pPr marL="285750" indent="-285750">
                        <a:buFont typeface="Arial" panose="020B0604020202020204" pitchFamily="34" charset="0"/>
                        <a:buChar char="•"/>
                      </a:pPr>
                      <a:r>
                        <a:rPr lang="en-US" sz="1600" b="0" i="0" kern="1200" cap="none" spc="0">
                          <a:solidFill>
                            <a:schemeClr val="tx1"/>
                          </a:solidFill>
                          <a:effectLst/>
                          <a:latin typeface="+mn-lt"/>
                          <a:ea typeface="+mn-ea"/>
                          <a:cs typeface="+mn-cs"/>
                        </a:rPr>
                        <a:t>Mutual Information.</a:t>
                      </a:r>
                    </a:p>
                    <a:p>
                      <a:endParaRPr lang="en-US" sz="1600" cap="none" spc="0">
                        <a:solidFill>
                          <a:schemeClr val="tx1"/>
                        </a:solidFill>
                      </a:endParaRPr>
                    </a:p>
                  </a:txBody>
                  <a:tcPr marL="83726" marR="119609" marT="23922" marB="179413">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73971048"/>
                  </a:ext>
                </a:extLst>
              </a:tr>
            </a:tbl>
          </a:graphicData>
        </a:graphic>
      </p:graphicFrame>
    </p:spTree>
    <p:extLst>
      <p:ext uri="{BB962C8B-B14F-4D97-AF65-F5344CB8AC3E}">
        <p14:creationId xmlns:p14="http://schemas.microsoft.com/office/powerpoint/2010/main" val="2766425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91" name="Rectangle 719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3" name="Freeform: Shape 719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95" name="Rectangle 719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7" name="Rectangle 719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9" name="Freeform: Shape 719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01" name="Isosceles Triangle 720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Feature Selection Techniques in Machine Learning - Javatpoint">
            <a:extLst>
              <a:ext uri="{FF2B5EF4-FFF2-40B4-BE49-F238E27FC236}">
                <a16:creationId xmlns:a16="http://schemas.microsoft.com/office/drawing/2014/main" id="{C9EB5C34-0AFA-125A-5A2C-6454650444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51268" y="643467"/>
            <a:ext cx="9889464"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203" name="Isosceles Triangle 720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2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47C4A-89E8-8B38-F80F-09825341AE03}"/>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dirty="0"/>
              <a:t>Any Question </a:t>
            </a:r>
          </a:p>
        </p:txBody>
      </p:sp>
      <p:pic>
        <p:nvPicPr>
          <p:cNvPr id="5" name="Picture 4" descr="3D black question marks with one yellow question mark">
            <a:extLst>
              <a:ext uri="{FF2B5EF4-FFF2-40B4-BE49-F238E27FC236}">
                <a16:creationId xmlns:a16="http://schemas.microsoft.com/office/drawing/2014/main" id="{DDC55540-2BD3-26F0-E647-6D8F72A2946C}"/>
              </a:ext>
            </a:extLst>
          </p:cNvPr>
          <p:cNvPicPr>
            <a:picLocks noChangeAspect="1"/>
          </p:cNvPicPr>
          <p:nvPr/>
        </p:nvPicPr>
        <p:blipFill rotWithShape="1">
          <a:blip r:embed="rId2"/>
          <a:srcRect l="49040" r="261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08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ize snake in front of black background">
            <a:extLst>
              <a:ext uri="{FF2B5EF4-FFF2-40B4-BE49-F238E27FC236}">
                <a16:creationId xmlns:a16="http://schemas.microsoft.com/office/drawing/2014/main" id="{52155957-0AA6-1586-8F74-74DB0E2DC66D}"/>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10AD77-F3CD-2C2F-1A11-FED15D1A84F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Feature Selection with Python</a:t>
            </a:r>
          </a:p>
        </p:txBody>
      </p:sp>
      <p:sp>
        <p:nvSpPr>
          <p:cNvPr id="16"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9442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9589A47-9154-17A3-62B0-4A6486D4DBCB}"/>
              </a:ext>
            </a:extLst>
          </p:cNvPr>
          <p:cNvSpPr>
            <a:spLocks noGrp="1"/>
          </p:cNvSpPr>
          <p:nvPr>
            <p:ph type="title"/>
          </p:nvPr>
        </p:nvSpPr>
        <p:spPr>
          <a:xfrm>
            <a:off x="838201" y="3998018"/>
            <a:ext cx="3981854" cy="2216513"/>
          </a:xfrm>
        </p:spPr>
        <p:txBody>
          <a:bodyPr>
            <a:normAutofit/>
          </a:bodyPr>
          <a:lstStyle/>
          <a:p>
            <a:r>
              <a:rPr lang="en-US" dirty="0"/>
              <a:t>Feature Selection </a:t>
            </a:r>
          </a:p>
        </p:txBody>
      </p:sp>
      <p:sp>
        <p:nvSpPr>
          <p:cNvPr id="1033" name="Arc 103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026" name="Picture 2" descr="feature-selection">
            <a:extLst>
              <a:ext uri="{FF2B5EF4-FFF2-40B4-BE49-F238E27FC236}">
                <a16:creationId xmlns:a16="http://schemas.microsoft.com/office/drawing/2014/main" id="{49DDFF6B-69BE-6ECF-26DC-90BE153CF7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8778" y="704504"/>
            <a:ext cx="1075444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3038BA4-F2B2-385E-6725-D049ACB631FD}"/>
              </a:ext>
            </a:extLst>
          </p:cNvPr>
          <p:cNvSpPr>
            <a:spLocks noGrp="1"/>
          </p:cNvSpPr>
          <p:nvPr>
            <p:ph idx="1"/>
          </p:nvPr>
        </p:nvSpPr>
        <p:spPr>
          <a:xfrm>
            <a:off x="4970835" y="3998019"/>
            <a:ext cx="6382966" cy="2216512"/>
          </a:xfrm>
        </p:spPr>
        <p:txBody>
          <a:bodyPr>
            <a:normAutofit/>
          </a:bodyPr>
          <a:lstStyle/>
          <a:p>
            <a:pPr marL="0" indent="0">
              <a:buNone/>
            </a:pPr>
            <a:r>
              <a:rPr lang="en-US" dirty="0"/>
              <a:t>Feature Selection is the method of reducing the input variables to your model by only using relevant data and getting rid of noise in data </a:t>
            </a:r>
          </a:p>
        </p:txBody>
      </p:sp>
    </p:spTree>
    <p:extLst>
      <p:ext uri="{BB962C8B-B14F-4D97-AF65-F5344CB8AC3E}">
        <p14:creationId xmlns:p14="http://schemas.microsoft.com/office/powerpoint/2010/main" val="1634259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2"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8"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0"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2"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4"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8"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0"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6C6DB3C-B1BB-F79D-D1CD-DD621A4087F1}"/>
              </a:ext>
            </a:extLst>
          </p:cNvPr>
          <p:cNvSpPr>
            <a:spLocks noGrp="1"/>
          </p:cNvSpPr>
          <p:nvPr>
            <p:ph type="title"/>
          </p:nvPr>
        </p:nvSpPr>
        <p:spPr>
          <a:xfrm>
            <a:off x="8842248" y="1481328"/>
            <a:ext cx="2926080" cy="2468880"/>
          </a:xfrm>
        </p:spPr>
        <p:txBody>
          <a:bodyPr vert="horz" lIns="91440" tIns="45720" rIns="91440" bIns="45720" rtlCol="0" anchor="b">
            <a:normAutofit/>
          </a:bodyPr>
          <a:lstStyle/>
          <a:p>
            <a:r>
              <a:rPr lang="en-US" sz="4000"/>
              <a:t>Why We Need Feature Selection </a:t>
            </a:r>
          </a:p>
        </p:txBody>
      </p:sp>
      <p:sp>
        <p:nvSpPr>
          <p:cNvPr id="2084"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8" name="Freeform: Shape 2087">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2050" name="Picture 2" descr="Understanding the Why - Gordon Training International">
            <a:extLst>
              <a:ext uri="{FF2B5EF4-FFF2-40B4-BE49-F238E27FC236}">
                <a16:creationId xmlns:a16="http://schemas.microsoft.com/office/drawing/2014/main" id="{68E3E855-5A83-EEFC-AD2A-E844554478B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553" b="2"/>
          <a:stretch/>
        </p:blipFill>
        <p:spPr bwMode="auto">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971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C56E6D-876E-BD38-EBB7-753B7645CB04}"/>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Continue…</a:t>
            </a:r>
          </a:p>
        </p:txBody>
      </p:sp>
      <p:graphicFrame>
        <p:nvGraphicFramePr>
          <p:cNvPr id="5" name="Content Placeholder 2">
            <a:extLst>
              <a:ext uri="{FF2B5EF4-FFF2-40B4-BE49-F238E27FC236}">
                <a16:creationId xmlns:a16="http://schemas.microsoft.com/office/drawing/2014/main" id="{90A2DAEC-9E7E-D5B3-6A1F-09828BC49C84}"/>
              </a:ext>
            </a:extLst>
          </p:cNvPr>
          <p:cNvGraphicFramePr>
            <a:graphicFrameLocks noGrp="1"/>
          </p:cNvGraphicFramePr>
          <p:nvPr>
            <p:ph idx="1"/>
            <p:extLst>
              <p:ext uri="{D42A27DB-BD31-4B8C-83A1-F6EECF244321}">
                <p14:modId xmlns:p14="http://schemas.microsoft.com/office/powerpoint/2010/main" val="385179667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93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1EA890-4D88-76C7-C508-C67431D4C3E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Feature Selection</a:t>
            </a:r>
          </a:p>
        </p:txBody>
      </p:sp>
      <p:graphicFrame>
        <p:nvGraphicFramePr>
          <p:cNvPr id="5" name="Content Placeholder 2">
            <a:extLst>
              <a:ext uri="{FF2B5EF4-FFF2-40B4-BE49-F238E27FC236}">
                <a16:creationId xmlns:a16="http://schemas.microsoft.com/office/drawing/2014/main" id="{06899BD8-57C6-5CF4-B5C5-9B8FB051DB83}"/>
              </a:ext>
            </a:extLst>
          </p:cNvPr>
          <p:cNvGraphicFramePr>
            <a:graphicFrameLocks noGrp="1"/>
          </p:cNvGraphicFramePr>
          <p:nvPr>
            <p:ph idx="1"/>
            <p:extLst>
              <p:ext uri="{D42A27DB-BD31-4B8C-83A1-F6EECF244321}">
                <p14:modId xmlns:p14="http://schemas.microsoft.com/office/powerpoint/2010/main" val="205649526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964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E1547-FBE5-16B4-D852-7DBBCB26C6D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Feature Selection Models</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eature-selection-models">
            <a:extLst>
              <a:ext uri="{FF2B5EF4-FFF2-40B4-BE49-F238E27FC236}">
                <a16:creationId xmlns:a16="http://schemas.microsoft.com/office/drawing/2014/main" id="{D45EFE21-ED87-6ED9-EA27-98B7DED18D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1773959"/>
            <a:ext cx="7214616" cy="328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45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AD1D3-F5BC-A6E6-3323-03E339EF3BFB}"/>
              </a:ext>
            </a:extLst>
          </p:cNvPr>
          <p:cNvSpPr>
            <a:spLocks noGrp="1"/>
          </p:cNvSpPr>
          <p:nvPr>
            <p:ph type="title"/>
          </p:nvPr>
        </p:nvSpPr>
        <p:spPr>
          <a:xfrm>
            <a:off x="5297762" y="329184"/>
            <a:ext cx="6251110" cy="1783080"/>
          </a:xfrm>
        </p:spPr>
        <p:txBody>
          <a:bodyPr anchor="b">
            <a:normAutofit/>
          </a:bodyPr>
          <a:lstStyle/>
          <a:p>
            <a:r>
              <a:rPr lang="en-US" sz="5400"/>
              <a:t>Filter Method </a:t>
            </a:r>
          </a:p>
        </p:txBody>
      </p:sp>
      <p:pic>
        <p:nvPicPr>
          <p:cNvPr id="4098" name="Picture 2" descr="/filter-method.">
            <a:extLst>
              <a:ext uri="{FF2B5EF4-FFF2-40B4-BE49-F238E27FC236}">
                <a16:creationId xmlns:a16="http://schemas.microsoft.com/office/drawing/2014/main" id="{9B79D06D-E90B-AAA4-A5ED-E1415D1557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66" r="12465"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10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A9FFF6-5E54-8414-9F72-389609B200A5}"/>
              </a:ext>
            </a:extLst>
          </p:cNvPr>
          <p:cNvSpPr>
            <a:spLocks noGrp="1"/>
          </p:cNvSpPr>
          <p:nvPr>
            <p:ph idx="1"/>
          </p:nvPr>
        </p:nvSpPr>
        <p:spPr>
          <a:xfrm>
            <a:off x="5297762" y="2706624"/>
            <a:ext cx="6251110" cy="3483864"/>
          </a:xfrm>
        </p:spPr>
        <p:txBody>
          <a:bodyPr>
            <a:normAutofit/>
          </a:bodyPr>
          <a:lstStyle/>
          <a:p>
            <a:r>
              <a:rPr lang="en-US" sz="2200"/>
              <a:t>In this method we dropped based on their relation to the output, or how they are correlating to the output.</a:t>
            </a:r>
          </a:p>
          <a:p>
            <a:pPr marL="0" indent="0">
              <a:buNone/>
            </a:pPr>
            <a:endParaRPr lang="en-US" sz="2200"/>
          </a:p>
        </p:txBody>
      </p:sp>
    </p:spTree>
    <p:extLst>
      <p:ext uri="{BB962C8B-B14F-4D97-AF65-F5344CB8AC3E}">
        <p14:creationId xmlns:p14="http://schemas.microsoft.com/office/powerpoint/2010/main" val="270207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55FAAF-56DB-FCD9-64F0-47F55BC216B7}"/>
              </a:ext>
            </a:extLst>
          </p:cNvPr>
          <p:cNvSpPr>
            <a:spLocks noGrp="1"/>
          </p:cNvSpPr>
          <p:nvPr>
            <p:ph type="title"/>
          </p:nvPr>
        </p:nvSpPr>
        <p:spPr>
          <a:xfrm>
            <a:off x="630936" y="640080"/>
            <a:ext cx="4818888" cy="1481328"/>
          </a:xfrm>
        </p:spPr>
        <p:txBody>
          <a:bodyPr anchor="b">
            <a:normAutofit/>
          </a:bodyPr>
          <a:lstStyle/>
          <a:p>
            <a:r>
              <a:rPr lang="en-US" sz="5000"/>
              <a:t>Wrapper Method</a:t>
            </a:r>
          </a:p>
        </p:txBody>
      </p:sp>
      <p:sp>
        <p:nvSpPr>
          <p:cNvPr id="512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51D2B6-A6EA-8BA4-DD66-0C7663028820}"/>
              </a:ext>
            </a:extLst>
          </p:cNvPr>
          <p:cNvSpPr>
            <a:spLocks noGrp="1"/>
          </p:cNvSpPr>
          <p:nvPr>
            <p:ph idx="1"/>
          </p:nvPr>
        </p:nvSpPr>
        <p:spPr>
          <a:xfrm>
            <a:off x="630936" y="2660904"/>
            <a:ext cx="4818888" cy="3547872"/>
          </a:xfrm>
        </p:spPr>
        <p:txBody>
          <a:bodyPr anchor="t">
            <a:normAutofit/>
          </a:bodyPr>
          <a:lstStyle/>
          <a:p>
            <a:r>
              <a:rPr lang="en-US" sz="2200" dirty="0"/>
              <a:t>We split our data into subsets and train a model using this based upon the output of  our model we add the subtracted feature and train our model again</a:t>
            </a:r>
          </a:p>
          <a:p>
            <a:pPr marL="0" indent="0">
              <a:buNone/>
            </a:pPr>
            <a:endParaRPr lang="en-US" sz="2200" dirty="0"/>
          </a:p>
        </p:txBody>
      </p:sp>
      <p:pic>
        <p:nvPicPr>
          <p:cNvPr id="5122" name="Picture 2" descr="wrapper-method">
            <a:extLst>
              <a:ext uri="{FF2B5EF4-FFF2-40B4-BE49-F238E27FC236}">
                <a16:creationId xmlns:a16="http://schemas.microsoft.com/office/drawing/2014/main" id="{249D8397-8D6F-9F83-081B-3414FA75B1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14647" y="640080"/>
            <a:ext cx="442776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60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Arc 61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40C66-2A1E-99DC-0A4D-10E21F725DE2}"/>
              </a:ext>
            </a:extLst>
          </p:cNvPr>
          <p:cNvSpPr>
            <a:spLocks noGrp="1"/>
          </p:cNvSpPr>
          <p:nvPr>
            <p:ph type="title"/>
          </p:nvPr>
        </p:nvSpPr>
        <p:spPr>
          <a:xfrm>
            <a:off x="5894962" y="479493"/>
            <a:ext cx="5458838" cy="1325563"/>
          </a:xfrm>
        </p:spPr>
        <p:txBody>
          <a:bodyPr>
            <a:normAutofit/>
          </a:bodyPr>
          <a:lstStyle/>
          <a:p>
            <a:r>
              <a:rPr lang="en-US"/>
              <a:t>Intrinsic Method</a:t>
            </a:r>
            <a:endParaRPr lang="en-US" dirty="0"/>
          </a:p>
        </p:txBody>
      </p:sp>
      <p:sp>
        <p:nvSpPr>
          <p:cNvPr id="6158" name="Freeform: Shape 61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intrinsic">
            <a:extLst>
              <a:ext uri="{FF2B5EF4-FFF2-40B4-BE49-F238E27FC236}">
                <a16:creationId xmlns:a16="http://schemas.microsoft.com/office/drawing/2014/main" id="{5AEF7DA5-A519-3C01-91F1-B271824F59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344" y="599614"/>
            <a:ext cx="4777381" cy="48867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CE8A4B-B036-CACA-3538-ED5E1C9B22DA}"/>
              </a:ext>
            </a:extLst>
          </p:cNvPr>
          <p:cNvSpPr>
            <a:spLocks noGrp="1"/>
          </p:cNvSpPr>
          <p:nvPr>
            <p:ph idx="1"/>
          </p:nvPr>
        </p:nvSpPr>
        <p:spPr>
          <a:xfrm>
            <a:off x="5894962" y="1984443"/>
            <a:ext cx="5458838" cy="4192520"/>
          </a:xfrm>
        </p:spPr>
        <p:txBody>
          <a:bodyPr>
            <a:normAutofit/>
          </a:bodyPr>
          <a:lstStyle/>
          <a:p>
            <a:r>
              <a:rPr lang="en-US"/>
              <a:t>This method combines the quality of both method (Filter + Wrapper)</a:t>
            </a:r>
          </a:p>
          <a:p>
            <a:r>
              <a:rPr lang="en-US"/>
              <a:t>In this method we take care of machine training iterative process while maintaining the computation cost to be minimum </a:t>
            </a:r>
            <a:endParaRPr lang="en-US" dirty="0"/>
          </a:p>
        </p:txBody>
      </p:sp>
    </p:spTree>
    <p:extLst>
      <p:ext uri="{BB962C8B-B14F-4D97-AF65-F5344CB8AC3E}">
        <p14:creationId xmlns:p14="http://schemas.microsoft.com/office/powerpoint/2010/main" val="815462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299</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Rockwell</vt:lpstr>
      <vt:lpstr>Office Theme</vt:lpstr>
      <vt:lpstr>Feature Selection </vt:lpstr>
      <vt:lpstr>Feature Selection </vt:lpstr>
      <vt:lpstr>Why We Need Feature Selection </vt:lpstr>
      <vt:lpstr>Continue…</vt:lpstr>
      <vt:lpstr>Feature Selection</vt:lpstr>
      <vt:lpstr>Feature Selection Models</vt:lpstr>
      <vt:lpstr>Filter Method </vt:lpstr>
      <vt:lpstr>Wrapper Method</vt:lpstr>
      <vt:lpstr>Intrinsic Method</vt:lpstr>
      <vt:lpstr>How to Choose Feature Selection Model </vt:lpstr>
      <vt:lpstr>PowerPoint Presentation</vt:lpstr>
      <vt:lpstr>Any Question </vt:lpstr>
      <vt:lpstr>Feature Selection with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dc:title>
  <dc:creator>MuhammadArslan Shahzad</dc:creator>
  <cp:lastModifiedBy>MuhammadArslan Shahzad</cp:lastModifiedBy>
  <cp:revision>4</cp:revision>
  <dcterms:created xsi:type="dcterms:W3CDTF">2022-11-29T08:07:08Z</dcterms:created>
  <dcterms:modified xsi:type="dcterms:W3CDTF">2022-11-29T08:59:30Z</dcterms:modified>
</cp:coreProperties>
</file>