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12/1/2022</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050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12/1/2022</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429753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12/1/2022</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865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12/1/2022</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47717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12/1/2022</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824052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12/1/2022</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55335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12/1/2022</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59849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12/1/2022</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13594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12/1/2022</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641162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12/1/2022</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419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12/1/2022</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267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12/1/2022</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35830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8F626F98-F213-4034-8836-88A71501D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A close-up of a wave&#10;&#10;Description automatically generated with low confidence">
            <a:extLst>
              <a:ext uri="{FF2B5EF4-FFF2-40B4-BE49-F238E27FC236}">
                <a16:creationId xmlns:a16="http://schemas.microsoft.com/office/drawing/2014/main" id="{69479942-0D58-8CFB-1148-4A51CA42C23A}"/>
              </a:ext>
            </a:extLst>
          </p:cNvPr>
          <p:cNvPicPr>
            <a:picLocks noChangeAspect="1"/>
          </p:cNvPicPr>
          <p:nvPr/>
        </p:nvPicPr>
        <p:blipFill rotWithShape="1">
          <a:blip r:embed="rId2">
            <a:alphaModFix amt="60000"/>
          </a:blip>
          <a:srcRect t="12791"/>
          <a:stretch/>
        </p:blipFill>
        <p:spPr>
          <a:xfrm>
            <a:off x="20" y="1"/>
            <a:ext cx="12191980" cy="6857999"/>
          </a:xfrm>
          <a:prstGeom prst="rect">
            <a:avLst/>
          </a:prstGeom>
        </p:spPr>
      </p:pic>
      <p:sp useBgFill="1">
        <p:nvSpPr>
          <p:cNvPr id="15" name="Freeform: Shape 10">
            <a:extLst>
              <a:ext uri="{FF2B5EF4-FFF2-40B4-BE49-F238E27FC236}">
                <a16:creationId xmlns:a16="http://schemas.microsoft.com/office/drawing/2014/main" id="{6B3DAACF-D844-4480-94BE-2DE00ABEE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75199" y="726177"/>
            <a:ext cx="5241603" cy="5343721"/>
          </a:xfrm>
          <a:custGeom>
            <a:avLst/>
            <a:gdLst>
              <a:gd name="connsiteX0" fmla="*/ 5325805 w 5325805"/>
              <a:gd name="connsiteY0" fmla="*/ 2714782 h 5429563"/>
              <a:gd name="connsiteX1" fmla="*/ 2611024 w 5325805"/>
              <a:gd name="connsiteY1" fmla="*/ 5429563 h 5429563"/>
              <a:gd name="connsiteX2" fmla="*/ 1942188 w 5325805"/>
              <a:gd name="connsiteY2" fmla="*/ 5429563 h 5429563"/>
              <a:gd name="connsiteX3" fmla="*/ 668836 w 5325805"/>
              <a:gd name="connsiteY3" fmla="*/ 5429563 h 5429563"/>
              <a:gd name="connsiteX4" fmla="*/ 0 w 5325805"/>
              <a:gd name="connsiteY4" fmla="*/ 5429563 h 5429563"/>
              <a:gd name="connsiteX5" fmla="*/ 0 w 5325805"/>
              <a:gd name="connsiteY5" fmla="*/ 0 h 5429563"/>
              <a:gd name="connsiteX6" fmla="*/ 668836 w 5325805"/>
              <a:gd name="connsiteY6" fmla="*/ 0 h 5429563"/>
              <a:gd name="connsiteX7" fmla="*/ 1942188 w 5325805"/>
              <a:gd name="connsiteY7" fmla="*/ 0 h 5429563"/>
              <a:gd name="connsiteX8" fmla="*/ 2611024 w 5325805"/>
              <a:gd name="connsiteY8" fmla="*/ 0 h 5429563"/>
              <a:gd name="connsiteX9" fmla="*/ 5325805 w 5325805"/>
              <a:gd name="connsiteY9" fmla="*/ 2714782 h 542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5805" h="5429563">
                <a:moveTo>
                  <a:pt x="5325805" y="2714782"/>
                </a:moveTo>
                <a:cubicBezTo>
                  <a:pt x="5325805" y="4214114"/>
                  <a:pt x="4110356" y="5429563"/>
                  <a:pt x="2611024" y="5429563"/>
                </a:cubicBezTo>
                <a:lnTo>
                  <a:pt x="1942188" y="5429563"/>
                </a:lnTo>
                <a:lnTo>
                  <a:pt x="668836" y="5429563"/>
                </a:lnTo>
                <a:lnTo>
                  <a:pt x="0" y="5429563"/>
                </a:lnTo>
                <a:lnTo>
                  <a:pt x="0" y="0"/>
                </a:lnTo>
                <a:lnTo>
                  <a:pt x="668836" y="0"/>
                </a:lnTo>
                <a:lnTo>
                  <a:pt x="1942188" y="0"/>
                </a:lnTo>
                <a:lnTo>
                  <a:pt x="2611024" y="0"/>
                </a:lnTo>
                <a:cubicBezTo>
                  <a:pt x="4110356" y="0"/>
                  <a:pt x="5325805" y="1215450"/>
                  <a:pt x="5325805" y="2714782"/>
                </a:cubicBezTo>
                <a:close/>
              </a:path>
            </a:pathLst>
          </a:custGeom>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367E63-97B1-2C00-7FDA-3B05C871AE39}"/>
              </a:ext>
            </a:extLst>
          </p:cNvPr>
          <p:cNvSpPr>
            <a:spLocks noGrp="1"/>
          </p:cNvSpPr>
          <p:nvPr>
            <p:ph type="ctrTitle"/>
          </p:nvPr>
        </p:nvSpPr>
        <p:spPr>
          <a:xfrm>
            <a:off x="1524000" y="1336430"/>
            <a:ext cx="9144000" cy="2820573"/>
          </a:xfrm>
        </p:spPr>
        <p:txBody>
          <a:bodyPr>
            <a:normAutofit/>
          </a:bodyPr>
          <a:lstStyle/>
          <a:p>
            <a:pPr algn="ctr"/>
            <a:r>
              <a:rPr lang="en-US" sz="6600"/>
              <a:t>Feature Engineering </a:t>
            </a:r>
          </a:p>
        </p:txBody>
      </p:sp>
      <p:sp>
        <p:nvSpPr>
          <p:cNvPr id="3" name="Subtitle 2">
            <a:extLst>
              <a:ext uri="{FF2B5EF4-FFF2-40B4-BE49-F238E27FC236}">
                <a16:creationId xmlns:a16="http://schemas.microsoft.com/office/drawing/2014/main" id="{988E204A-839E-A827-ED33-3D04A883D861}"/>
              </a:ext>
            </a:extLst>
          </p:cNvPr>
          <p:cNvSpPr>
            <a:spLocks noGrp="1"/>
          </p:cNvSpPr>
          <p:nvPr>
            <p:ph type="subTitle" idx="1"/>
          </p:nvPr>
        </p:nvSpPr>
        <p:spPr>
          <a:xfrm>
            <a:off x="4068856" y="4628271"/>
            <a:ext cx="4054288" cy="1069144"/>
          </a:xfrm>
        </p:spPr>
        <p:txBody>
          <a:bodyPr>
            <a:normAutofit/>
          </a:bodyPr>
          <a:lstStyle/>
          <a:p>
            <a:pPr algn="ctr"/>
            <a:r>
              <a:rPr lang="en-US"/>
              <a:t>By Muhammad Arslan Shahzad @ IcodeGuru</a:t>
            </a:r>
          </a:p>
        </p:txBody>
      </p:sp>
    </p:spTree>
    <p:extLst>
      <p:ext uri="{BB962C8B-B14F-4D97-AF65-F5344CB8AC3E}">
        <p14:creationId xmlns:p14="http://schemas.microsoft.com/office/powerpoint/2010/main" val="3336901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8241-C8B3-00F4-3B82-EDA1456DD5BC}"/>
              </a:ext>
            </a:extLst>
          </p:cNvPr>
          <p:cNvSpPr>
            <a:spLocks noGrp="1"/>
          </p:cNvSpPr>
          <p:nvPr>
            <p:ph type="title"/>
          </p:nvPr>
        </p:nvSpPr>
        <p:spPr>
          <a:xfrm>
            <a:off x="780028" y="838201"/>
            <a:ext cx="3636915" cy="5334000"/>
          </a:xfrm>
        </p:spPr>
        <p:txBody>
          <a:bodyPr anchor="t">
            <a:normAutofit/>
          </a:bodyPr>
          <a:lstStyle/>
          <a:p>
            <a:r>
              <a:rPr lang="en-US" sz="3700"/>
              <a:t>Feature Engineering</a:t>
            </a:r>
          </a:p>
        </p:txBody>
      </p:sp>
      <p:sp>
        <p:nvSpPr>
          <p:cNvPr id="1031" name="Footer Placeholder 4">
            <a:extLst>
              <a:ext uri="{FF2B5EF4-FFF2-40B4-BE49-F238E27FC236}">
                <a16:creationId xmlns:a16="http://schemas.microsoft.com/office/drawing/2014/main" id="{24A88C2B-BBA4-42B4-BD90-10615AE6D8D7}"/>
              </a:ext>
            </a:extLst>
          </p:cNvPr>
          <p:cNvSpPr>
            <a:spLocks noGrp="1"/>
          </p:cNvSpPr>
          <p:nvPr>
            <p:ph type="ftr" sz="quarter" idx="11"/>
          </p:nvPr>
        </p:nvSpPr>
        <p:spPr>
          <a:xfrm rot="5400000">
            <a:off x="-1131161" y="1592957"/>
            <a:ext cx="2973522" cy="365125"/>
          </a:xfrm>
        </p:spPr>
        <p:txBody>
          <a:bodyPr/>
          <a:lstStyle/>
          <a:p>
            <a:pPr>
              <a:spcAft>
                <a:spcPts val="600"/>
              </a:spcAft>
            </a:pPr>
            <a:r>
              <a:rPr lang="en-US"/>
              <a:t>Sample Footer Text</a:t>
            </a:r>
          </a:p>
        </p:txBody>
      </p:sp>
      <p:sp>
        <p:nvSpPr>
          <p:cNvPr id="3" name="Content Placeholder 2">
            <a:extLst>
              <a:ext uri="{FF2B5EF4-FFF2-40B4-BE49-F238E27FC236}">
                <a16:creationId xmlns:a16="http://schemas.microsoft.com/office/drawing/2014/main" id="{CC195992-19CA-1486-91EE-F12CFDE34F1A}"/>
              </a:ext>
            </a:extLst>
          </p:cNvPr>
          <p:cNvSpPr>
            <a:spLocks noGrp="1"/>
          </p:cNvSpPr>
          <p:nvPr>
            <p:ph idx="1"/>
          </p:nvPr>
        </p:nvSpPr>
        <p:spPr>
          <a:xfrm>
            <a:off x="4562019" y="838201"/>
            <a:ext cx="6849953" cy="2240279"/>
          </a:xfrm>
        </p:spPr>
        <p:txBody>
          <a:bodyPr anchor="t">
            <a:normAutofit/>
          </a:bodyPr>
          <a:lstStyle/>
          <a:p>
            <a:r>
              <a:rPr lang="en-US" dirty="0"/>
              <a:t>Feature Engineering refers to the process of using domain knowledge to select and transform the most relevant variables from raw data and creating some predictive model using ML, the ultimate goal of feature engineering is to improve the performance of machine learning algorithm</a:t>
            </a:r>
          </a:p>
        </p:txBody>
      </p:sp>
      <p:pic>
        <p:nvPicPr>
          <p:cNvPr id="1026" name="Picture 2" descr="Feature Engineeering flow chart diagram">
            <a:extLst>
              <a:ext uri="{FF2B5EF4-FFF2-40B4-BE49-F238E27FC236}">
                <a16:creationId xmlns:a16="http://schemas.microsoft.com/office/drawing/2014/main" id="{6B7A73E0-77F5-7C8C-0FD4-1126A99404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8808" y="3670570"/>
            <a:ext cx="6753163" cy="219497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033" name="Date Placeholder 3">
            <a:extLst>
              <a:ext uri="{FF2B5EF4-FFF2-40B4-BE49-F238E27FC236}">
                <a16:creationId xmlns:a16="http://schemas.microsoft.com/office/drawing/2014/main" id="{030C91EB-472B-457A-9721-71076CA58013}"/>
              </a:ext>
            </a:extLst>
          </p:cNvPr>
          <p:cNvSpPr>
            <a:spLocks noGrp="1"/>
          </p:cNvSpPr>
          <p:nvPr>
            <p:ph type="dt" sz="half" idx="10"/>
          </p:nvPr>
        </p:nvSpPr>
        <p:spPr>
          <a:xfrm rot="5400000">
            <a:off x="10425981" y="4687095"/>
            <a:ext cx="2706690" cy="365125"/>
          </a:xfrm>
        </p:spPr>
        <p:txBody>
          <a:bodyPr/>
          <a:lstStyle/>
          <a:p>
            <a:pPr>
              <a:spcAft>
                <a:spcPts val="600"/>
              </a:spcAft>
            </a:pPr>
            <a:fld id="{293BA314-ADB5-4816-8D49-4E0794D5FE7E}" type="datetime1">
              <a:rPr lang="en-US" smtClean="0"/>
              <a:pPr>
                <a:spcAft>
                  <a:spcPts val="600"/>
                </a:spcAft>
              </a:pPr>
              <a:t>12/1/2022</a:t>
            </a:fld>
            <a:endParaRPr lang="en-US"/>
          </a:p>
        </p:txBody>
      </p:sp>
      <p:sp>
        <p:nvSpPr>
          <p:cNvPr id="1035" name="Slide Number Placeholder 18">
            <a:extLst>
              <a:ext uri="{FF2B5EF4-FFF2-40B4-BE49-F238E27FC236}">
                <a16:creationId xmlns:a16="http://schemas.microsoft.com/office/drawing/2014/main" id="{920EAB97-BCBD-4835-8F90-55730D56C121}"/>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2</a:t>
            </a:fld>
            <a:endParaRPr lang="en-US"/>
          </a:p>
        </p:txBody>
      </p:sp>
    </p:spTree>
    <p:extLst>
      <p:ext uri="{BB962C8B-B14F-4D97-AF65-F5344CB8AC3E}">
        <p14:creationId xmlns:p14="http://schemas.microsoft.com/office/powerpoint/2010/main" val="393396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30F8-903B-755D-99FB-2C8D62D05B1C}"/>
              </a:ext>
            </a:extLst>
          </p:cNvPr>
          <p:cNvSpPr>
            <a:spLocks noGrp="1"/>
          </p:cNvSpPr>
          <p:nvPr>
            <p:ph type="title"/>
          </p:nvPr>
        </p:nvSpPr>
        <p:spPr>
          <a:xfrm>
            <a:off x="812042" y="838200"/>
            <a:ext cx="5283958" cy="5181600"/>
          </a:xfrm>
        </p:spPr>
        <p:txBody>
          <a:bodyPr>
            <a:normAutofit/>
          </a:bodyPr>
          <a:lstStyle/>
          <a:p>
            <a:r>
              <a:rPr lang="en-US" sz="5400"/>
              <a:t>Steps of Feature Engineering</a:t>
            </a:r>
          </a:p>
        </p:txBody>
      </p:sp>
      <p:sp>
        <p:nvSpPr>
          <p:cNvPr id="8" name="Footer Placeholder 24">
            <a:extLst>
              <a:ext uri="{FF2B5EF4-FFF2-40B4-BE49-F238E27FC236}">
                <a16:creationId xmlns:a16="http://schemas.microsoft.com/office/drawing/2014/main" id="{C9130FF3-5EDB-40FB-9DCA-90BEB3D5DF23}"/>
              </a:ext>
            </a:extLst>
          </p:cNvPr>
          <p:cNvSpPr>
            <a:spLocks noGrp="1"/>
          </p:cNvSpPr>
          <p:nvPr>
            <p:ph type="ftr" sz="quarter" idx="11"/>
          </p:nvPr>
        </p:nvSpPr>
        <p:spPr>
          <a:xfrm rot="5400000">
            <a:off x="-1131161" y="1592957"/>
            <a:ext cx="2973522" cy="365125"/>
          </a:xfrm>
        </p:spPr>
        <p:txBody>
          <a:bodyPr/>
          <a:lstStyle/>
          <a:p>
            <a:pPr>
              <a:spcAft>
                <a:spcPts val="600"/>
              </a:spcAft>
            </a:pPr>
            <a:r>
              <a:rPr lang="en-US"/>
              <a:t>Sample Footer Text</a:t>
            </a:r>
          </a:p>
        </p:txBody>
      </p:sp>
      <p:sp>
        <p:nvSpPr>
          <p:cNvPr id="3" name="Content Placeholder 2">
            <a:extLst>
              <a:ext uri="{FF2B5EF4-FFF2-40B4-BE49-F238E27FC236}">
                <a16:creationId xmlns:a16="http://schemas.microsoft.com/office/drawing/2014/main" id="{F5A5A584-0B05-7CEB-AB7B-8DBB02162F59}"/>
              </a:ext>
            </a:extLst>
          </p:cNvPr>
          <p:cNvSpPr>
            <a:spLocks noGrp="1"/>
          </p:cNvSpPr>
          <p:nvPr>
            <p:ph idx="1"/>
          </p:nvPr>
        </p:nvSpPr>
        <p:spPr>
          <a:xfrm>
            <a:off x="7838619" y="838200"/>
            <a:ext cx="3515180" cy="5333999"/>
          </a:xfrm>
        </p:spPr>
        <p:txBody>
          <a:bodyPr anchor="t">
            <a:normAutofit/>
          </a:bodyPr>
          <a:lstStyle/>
          <a:p>
            <a:pPr>
              <a:lnSpc>
                <a:spcPct val="100000"/>
              </a:lnSpc>
            </a:pPr>
            <a:r>
              <a:rPr lang="en-US" dirty="0"/>
              <a:t>EDA </a:t>
            </a:r>
          </a:p>
          <a:p>
            <a:pPr lvl="1">
              <a:lnSpc>
                <a:spcPct val="100000"/>
              </a:lnSpc>
            </a:pPr>
            <a:r>
              <a:rPr lang="en-US" dirty="0"/>
              <a:t>How many Numerical Feature in it </a:t>
            </a:r>
          </a:p>
          <a:p>
            <a:pPr lvl="1">
              <a:lnSpc>
                <a:spcPct val="100000"/>
              </a:lnSpc>
            </a:pPr>
            <a:r>
              <a:rPr lang="en-US" dirty="0"/>
              <a:t>How many categorical Feature in it</a:t>
            </a:r>
          </a:p>
          <a:p>
            <a:pPr lvl="1">
              <a:lnSpc>
                <a:spcPct val="100000"/>
              </a:lnSpc>
            </a:pPr>
            <a:r>
              <a:rPr lang="en-US" dirty="0"/>
              <a:t>Missing Values </a:t>
            </a:r>
          </a:p>
          <a:p>
            <a:pPr lvl="1">
              <a:lnSpc>
                <a:spcPct val="100000"/>
              </a:lnSpc>
            </a:pPr>
            <a:r>
              <a:rPr lang="en-US" dirty="0"/>
              <a:t>Any Outliers in our dataset</a:t>
            </a:r>
          </a:p>
          <a:p>
            <a:pPr>
              <a:lnSpc>
                <a:spcPct val="100000"/>
              </a:lnSpc>
            </a:pPr>
            <a:r>
              <a:rPr lang="en-US" dirty="0"/>
              <a:t>Handling Missing Values </a:t>
            </a:r>
          </a:p>
          <a:p>
            <a:pPr>
              <a:lnSpc>
                <a:spcPct val="100000"/>
              </a:lnSpc>
            </a:pPr>
            <a:r>
              <a:rPr lang="en-US" dirty="0"/>
              <a:t>Handling Imbalanced Dataset</a:t>
            </a:r>
          </a:p>
          <a:p>
            <a:pPr>
              <a:lnSpc>
                <a:spcPct val="100000"/>
              </a:lnSpc>
            </a:pPr>
            <a:r>
              <a:rPr lang="en-US" dirty="0"/>
              <a:t>Treating the Outliers </a:t>
            </a:r>
          </a:p>
          <a:p>
            <a:pPr>
              <a:lnSpc>
                <a:spcPct val="100000"/>
              </a:lnSpc>
            </a:pPr>
            <a:r>
              <a:rPr lang="en-US" dirty="0"/>
              <a:t>Scaling down the data </a:t>
            </a:r>
          </a:p>
          <a:p>
            <a:pPr>
              <a:lnSpc>
                <a:spcPct val="100000"/>
              </a:lnSpc>
            </a:pPr>
            <a:r>
              <a:rPr lang="en-US" dirty="0"/>
              <a:t>Converting Categorical into Numerical</a:t>
            </a:r>
          </a:p>
          <a:p>
            <a:pPr>
              <a:lnSpc>
                <a:spcPct val="100000"/>
              </a:lnSpc>
            </a:pPr>
            <a:r>
              <a:rPr lang="en-US" dirty="0"/>
              <a:t>Benchmarking</a:t>
            </a:r>
          </a:p>
        </p:txBody>
      </p:sp>
      <p:sp>
        <p:nvSpPr>
          <p:cNvPr id="10" name="Date Placeholder 23">
            <a:extLst>
              <a:ext uri="{FF2B5EF4-FFF2-40B4-BE49-F238E27FC236}">
                <a16:creationId xmlns:a16="http://schemas.microsoft.com/office/drawing/2014/main" id="{55B39C46-506D-44D7-AEB8-EF349EE51736}"/>
              </a:ext>
            </a:extLst>
          </p:cNvPr>
          <p:cNvSpPr>
            <a:spLocks noGrp="1"/>
          </p:cNvSpPr>
          <p:nvPr>
            <p:ph type="dt" sz="half" idx="10"/>
          </p:nvPr>
        </p:nvSpPr>
        <p:spPr>
          <a:xfrm rot="5400000">
            <a:off x="10425981" y="4687095"/>
            <a:ext cx="2706690" cy="365125"/>
          </a:xfrm>
        </p:spPr>
        <p:txBody>
          <a:bodyPr/>
          <a:lstStyle/>
          <a:p>
            <a:pPr>
              <a:spcAft>
                <a:spcPts val="600"/>
              </a:spcAft>
            </a:pPr>
            <a:fld id="{05739FCD-39C2-4FCD-A23B-FC3E4BFD59CE}" type="datetime1">
              <a:rPr lang="en-US" smtClean="0"/>
              <a:pPr>
                <a:spcAft>
                  <a:spcPts val="600"/>
                </a:spcAft>
              </a:pPr>
              <a:t>12/1/2022</a:t>
            </a:fld>
            <a:endParaRPr lang="en-US"/>
          </a:p>
        </p:txBody>
      </p:sp>
      <p:sp>
        <p:nvSpPr>
          <p:cNvPr id="12" name="Slide Number Placeholder 19">
            <a:extLst>
              <a:ext uri="{FF2B5EF4-FFF2-40B4-BE49-F238E27FC236}">
                <a16:creationId xmlns:a16="http://schemas.microsoft.com/office/drawing/2014/main" id="{52768403-B88C-4BF4-9D44-D8688719AE08}"/>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3</a:t>
            </a:fld>
            <a:endParaRPr lang="en-US"/>
          </a:p>
        </p:txBody>
      </p:sp>
    </p:spTree>
    <p:extLst>
      <p:ext uri="{BB962C8B-B14F-4D97-AF65-F5344CB8AC3E}">
        <p14:creationId xmlns:p14="http://schemas.microsoft.com/office/powerpoint/2010/main" val="1813286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72CD-07A2-7699-0305-9D5B8EDFAA50}"/>
              </a:ext>
            </a:extLst>
          </p:cNvPr>
          <p:cNvSpPr>
            <a:spLocks noGrp="1"/>
          </p:cNvSpPr>
          <p:nvPr>
            <p:ph type="title"/>
          </p:nvPr>
        </p:nvSpPr>
        <p:spPr>
          <a:xfrm>
            <a:off x="768096" y="365125"/>
            <a:ext cx="9341581" cy="1698343"/>
          </a:xfrm>
        </p:spPr>
        <p:txBody>
          <a:bodyPr>
            <a:normAutofit/>
          </a:bodyPr>
          <a:lstStyle/>
          <a:p>
            <a:r>
              <a:rPr lang="en-US" dirty="0"/>
              <a:t>Feature Engineering Techniques </a:t>
            </a:r>
          </a:p>
        </p:txBody>
      </p:sp>
      <p:sp>
        <p:nvSpPr>
          <p:cNvPr id="8" name="Footer Placeholder 9">
            <a:extLst>
              <a:ext uri="{FF2B5EF4-FFF2-40B4-BE49-F238E27FC236}">
                <a16:creationId xmlns:a16="http://schemas.microsoft.com/office/drawing/2014/main" id="{73324422-CF4E-454F-99DE-D96F941BB7D2}"/>
              </a:ext>
            </a:extLst>
          </p:cNvPr>
          <p:cNvSpPr>
            <a:spLocks noGrp="1"/>
          </p:cNvSpPr>
          <p:nvPr>
            <p:ph type="ftr" sz="quarter" idx="11"/>
          </p:nvPr>
        </p:nvSpPr>
        <p:spPr>
          <a:xfrm rot="5400000">
            <a:off x="-1131161" y="1592957"/>
            <a:ext cx="2973522" cy="365125"/>
          </a:xfrm>
        </p:spPr>
        <p:txBody>
          <a:bodyPr/>
          <a:lstStyle/>
          <a:p>
            <a:pPr>
              <a:spcAft>
                <a:spcPts val="600"/>
              </a:spcAft>
            </a:pPr>
            <a:r>
              <a:rPr lang="en-US"/>
              <a:t>Sample Footer Text</a:t>
            </a:r>
          </a:p>
        </p:txBody>
      </p:sp>
      <p:sp>
        <p:nvSpPr>
          <p:cNvPr id="3" name="Content Placeholder 2">
            <a:extLst>
              <a:ext uri="{FF2B5EF4-FFF2-40B4-BE49-F238E27FC236}">
                <a16:creationId xmlns:a16="http://schemas.microsoft.com/office/drawing/2014/main" id="{9F326941-1690-3CBB-99EE-1586EB15138F}"/>
              </a:ext>
            </a:extLst>
          </p:cNvPr>
          <p:cNvSpPr>
            <a:spLocks noGrp="1"/>
          </p:cNvSpPr>
          <p:nvPr>
            <p:ph idx="1"/>
          </p:nvPr>
        </p:nvSpPr>
        <p:spPr>
          <a:xfrm>
            <a:off x="5033246" y="3118134"/>
            <a:ext cx="6320554" cy="2901666"/>
          </a:xfrm>
        </p:spPr>
        <p:txBody>
          <a:bodyPr anchor="b">
            <a:normAutofit/>
          </a:bodyPr>
          <a:lstStyle/>
          <a:p>
            <a:pPr algn="r"/>
            <a:r>
              <a:rPr lang="en-US" dirty="0"/>
              <a:t>Imputation</a:t>
            </a:r>
          </a:p>
          <a:p>
            <a:pPr algn="r"/>
            <a:r>
              <a:rPr lang="en-US" dirty="0"/>
              <a:t>Handling Outliers</a:t>
            </a:r>
          </a:p>
          <a:p>
            <a:pPr algn="r"/>
            <a:r>
              <a:rPr lang="en-US" dirty="0"/>
              <a:t>Log Transform </a:t>
            </a:r>
          </a:p>
          <a:p>
            <a:pPr algn="r"/>
            <a:r>
              <a:rPr lang="en-US" dirty="0"/>
              <a:t>Binning</a:t>
            </a:r>
          </a:p>
          <a:p>
            <a:pPr algn="r"/>
            <a:r>
              <a:rPr lang="en-US" dirty="0"/>
              <a:t>Feature Split</a:t>
            </a:r>
          </a:p>
          <a:p>
            <a:pPr algn="r"/>
            <a:r>
              <a:rPr lang="en-US" dirty="0"/>
              <a:t>One hot Encoding</a:t>
            </a:r>
          </a:p>
        </p:txBody>
      </p:sp>
      <p:sp>
        <p:nvSpPr>
          <p:cNvPr id="10" name="Date Placeholder 8">
            <a:extLst>
              <a:ext uri="{FF2B5EF4-FFF2-40B4-BE49-F238E27FC236}">
                <a16:creationId xmlns:a16="http://schemas.microsoft.com/office/drawing/2014/main" id="{41891D47-099C-4FFE-90DE-FE9343855A43}"/>
              </a:ext>
            </a:extLst>
          </p:cNvPr>
          <p:cNvSpPr>
            <a:spLocks noGrp="1"/>
          </p:cNvSpPr>
          <p:nvPr>
            <p:ph type="dt" sz="half" idx="10"/>
          </p:nvPr>
        </p:nvSpPr>
        <p:spPr>
          <a:xfrm rot="5400000">
            <a:off x="10425981" y="4687095"/>
            <a:ext cx="2706690" cy="365125"/>
          </a:xfrm>
        </p:spPr>
        <p:txBody>
          <a:bodyPr/>
          <a:lstStyle/>
          <a:p>
            <a:pPr>
              <a:spcAft>
                <a:spcPts val="600"/>
              </a:spcAft>
            </a:pPr>
            <a:fld id="{0FE6ECCF-4568-4E09-8362-D2A8406334BE}" type="datetime1">
              <a:rPr lang="en-US" smtClean="0"/>
              <a:pPr>
                <a:spcAft>
                  <a:spcPts val="600"/>
                </a:spcAft>
              </a:pPr>
              <a:t>12/1/2022</a:t>
            </a:fld>
            <a:endParaRPr lang="en-US"/>
          </a:p>
        </p:txBody>
      </p:sp>
      <p:sp>
        <p:nvSpPr>
          <p:cNvPr id="12" name="Slide Number Placeholder 6">
            <a:extLst>
              <a:ext uri="{FF2B5EF4-FFF2-40B4-BE49-F238E27FC236}">
                <a16:creationId xmlns:a16="http://schemas.microsoft.com/office/drawing/2014/main" id="{A346B25A-FBC4-4A62-822D-255F8F0F014B}"/>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4</a:t>
            </a:fld>
            <a:endParaRPr lang="en-US"/>
          </a:p>
        </p:txBody>
      </p:sp>
    </p:spTree>
    <p:extLst>
      <p:ext uri="{BB962C8B-B14F-4D97-AF65-F5344CB8AC3E}">
        <p14:creationId xmlns:p14="http://schemas.microsoft.com/office/powerpoint/2010/main" val="4008567614"/>
      </p:ext>
    </p:extLst>
  </p:cSld>
  <p:clrMapOvr>
    <a:masterClrMapping/>
  </p:clrMapOvr>
</p:sld>
</file>

<file path=ppt/theme/theme1.xml><?xml version="1.0" encoding="utf-8"?>
<a:theme xmlns:a="http://schemas.openxmlformats.org/drawingml/2006/main" name="ArchwayVTI">
  <a:themeElements>
    <a:clrScheme name="AnalogousFromLightSeedRightStep">
      <a:dk1>
        <a:srgbClr val="000000"/>
      </a:dk1>
      <a:lt1>
        <a:srgbClr val="FFFFFF"/>
      </a:lt1>
      <a:dk2>
        <a:srgbClr val="35371F"/>
      </a:dk2>
      <a:lt2>
        <a:srgbClr val="E2E8E7"/>
      </a:lt2>
      <a:accent1>
        <a:srgbClr val="C6969D"/>
      </a:accent1>
      <a:accent2>
        <a:srgbClr val="BA8F7F"/>
      </a:accent2>
      <a:accent3>
        <a:srgbClr val="B0A282"/>
      </a:accent3>
      <a:accent4>
        <a:srgbClr val="A2A873"/>
      </a:accent4>
      <a:accent5>
        <a:srgbClr val="94AA81"/>
      </a:accent5>
      <a:accent6>
        <a:srgbClr val="7BAF78"/>
      </a:accent6>
      <a:hlink>
        <a:srgbClr val="568E86"/>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96</TotalTime>
  <Words>125</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Felix Titling</vt:lpstr>
      <vt:lpstr>Goudy Old Style</vt:lpstr>
      <vt:lpstr>ArchwayVTI</vt:lpstr>
      <vt:lpstr>Feature Engineering </vt:lpstr>
      <vt:lpstr>Feature Engineering</vt:lpstr>
      <vt:lpstr>Steps of Feature Engineering</vt:lpstr>
      <vt:lpstr>Feature Engineering Techniques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 </dc:title>
  <dc:creator>MuhammadArslan Shahzad</dc:creator>
  <cp:lastModifiedBy>MuhammadArslan Shahzad</cp:lastModifiedBy>
  <cp:revision>1</cp:revision>
  <dcterms:created xsi:type="dcterms:W3CDTF">2022-12-01T08:27:20Z</dcterms:created>
  <dcterms:modified xsi:type="dcterms:W3CDTF">2022-12-01T10:03:54Z</dcterms:modified>
</cp:coreProperties>
</file>