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5735-AC9B-19D0-346D-9EC7DA0DF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CA5F7-0EA2-6FE8-4004-B9ECD40E4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77F1-5073-3C23-5CAF-464B8C28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1194-93AD-469C-AEE4-1541DFC3B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4AFF-119A-232B-AEC9-58A7445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5450-481B-06C4-6043-43B5F791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D60B-4C0A-41AF-9945-F6B2BB4B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0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F56D-E8C3-67BF-A0CB-3DC428E0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B447A-F21B-000D-AC9F-2C1ED3755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8C8C-1077-B913-325D-CE5732B7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1194-93AD-469C-AEE4-1541DFC3B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76B19-8055-AFE9-A784-69CBDA04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DC1A5-122A-C612-A25C-F10CADE4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D60B-4C0A-41AF-9945-F6B2BB4B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6A9FF-01B2-9ADB-8A52-6CEE0C961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5B8B1-711F-BA72-0EF0-B8A67D03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F1705-1C62-FD4B-78CD-A656A2DD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1194-93AD-469C-AEE4-1541DFC3B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AD76E-6CCE-D767-2C36-12D7570C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1849-BC4E-0CB3-46F7-162F6300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D60B-4C0A-41AF-9945-F6B2BB4B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E6A7-8DAB-3993-A241-5F311143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8449D-BD52-61F0-7E93-F9127FCD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41748-6D79-FD52-C5D2-B5F5444D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1194-93AD-469C-AEE4-1541DFC3B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CBC1-6764-0D27-CF6D-CC61B193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6024-9B0A-A8D1-62E8-E576F862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D60B-4C0A-41AF-9945-F6B2BB4B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5E05-2403-A3E6-D9CD-91D37B5C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F2299-5FB1-36A3-A957-0AC3F1BC2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73CE-3231-1732-B651-BE09F534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1194-93AD-469C-AEE4-1541DFC3B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935F8-95DB-6EA6-F15B-CA2B6A1E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27226-AE9B-1CF3-D313-F275348D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D60B-4C0A-41AF-9945-F6B2BB4B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4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4959-BD0B-0A09-F288-EC8DA829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AF22-F4DD-BCC6-A87A-DD0AADB00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E9F9B-9A1B-04E9-6946-B40158EA6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ACE69-A17C-09E1-629F-02401544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1194-93AD-469C-AEE4-1541DFC3B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E9CB2-434C-5D0B-985D-5DB1D047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45C5E-4FB6-8F41-59F4-3B2B0563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D60B-4C0A-41AF-9945-F6B2BB4B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7540-32B2-A384-AE49-D1D430F8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B6A9F-2CD8-68B8-E699-66A2B1063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84008-7FB6-B714-C809-CB2BA0557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87C8-A113-1665-EB1C-8C671D09F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0790-CC3F-7627-C2C9-38A077EFF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549-B9D5-FC44-3B40-0E64953E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1194-93AD-469C-AEE4-1541DFC3B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9AE3E-560B-9ACC-12D1-C7B65AD8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F015B-87DE-9955-B30D-2249E66B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D60B-4C0A-41AF-9945-F6B2BB4B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A315-0D18-4ADE-676C-002E6821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A4B1C-03E5-D813-1036-A9BAD0CA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1194-93AD-469C-AEE4-1541DFC3B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93613-8A4B-3136-035A-E402E580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414C-9600-CAC0-5EC6-75694941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D60B-4C0A-41AF-9945-F6B2BB4B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DB5BB-B751-1D0E-19DA-EE960391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1194-93AD-469C-AEE4-1541DFC3B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A7EFA-7101-12D4-58F1-04F06554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9AF90-18A4-D8F9-519E-73ED5A59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D60B-4C0A-41AF-9945-F6B2BB4B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AF41-6761-8DB8-834B-14838458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E2F9-D6B3-5EF2-4F88-C71ED252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2CC-8B9F-E86A-01DC-E2E1697F9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2EFCF-9732-D5B2-5512-541469F7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1194-93AD-469C-AEE4-1541DFC3B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16C86-B274-4F0D-90ED-4B1F21D9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CBD61-EF5D-8D02-6BBD-A2CEFF9F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D60B-4C0A-41AF-9945-F6B2BB4B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7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F8A8-56C5-E4EF-0586-E47B2A31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DEE26-8065-B1FF-1D7C-70CB4ADEC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42614-1F43-7A12-2740-535A1E9A3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A8020-B747-36A7-C985-41F7DE50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1194-93AD-469C-AEE4-1541DFC3B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87E1D-25F0-0D60-8A95-AFF79CD0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00C1C-DB78-76DA-7FEC-02F72FF1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D60B-4C0A-41AF-9945-F6B2BB4B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8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02AD4-AE3A-23A2-9EE0-05BA9A87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33F83-E137-9FC4-C40E-43A6F5546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801C1-6EC1-4D18-1E07-C96FF26E8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D1194-93AD-469C-AEE4-1541DFC3BFF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DF7D-A2B5-EC4B-C13F-0D8E0FC51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9BA4-2726-C85E-8467-60B72F9D2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ED60B-4C0A-41AF-9945-F6B2BB4B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9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1CCFF7-D5D4-6B94-93AB-AD701A1A6FB8}"/>
              </a:ext>
            </a:extLst>
          </p:cNvPr>
          <p:cNvSpPr/>
          <p:nvPr/>
        </p:nvSpPr>
        <p:spPr>
          <a:xfrm>
            <a:off x="0" y="1306286"/>
            <a:ext cx="12192000" cy="2387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057FF-6EDF-4B25-85CD-D51D12F6E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Hands On Machine Learning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1F52E-03EE-4679-C02F-9A373CE3A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560" y="4815682"/>
            <a:ext cx="9144000" cy="1655762"/>
          </a:xfrm>
        </p:spPr>
        <p:txBody>
          <a:bodyPr/>
          <a:lstStyle/>
          <a:p>
            <a:r>
              <a:rPr lang="en-US" dirty="0"/>
              <a:t>BY Muhammad Arslan Shahzad @ </a:t>
            </a:r>
            <a:r>
              <a:rPr lang="en-US" dirty="0" err="1"/>
              <a:t>Icodeguru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7A7F-1C9A-9E58-045D-59571B48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Life Cycle (Steps of 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7757-078B-2589-53FB-6407D7C0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Gathering data</a:t>
            </a:r>
          </a:p>
          <a:p>
            <a:r>
              <a:rPr lang="en-US" dirty="0"/>
              <a:t>EDA (Exploratory Data Analysis) </a:t>
            </a:r>
          </a:p>
          <a:p>
            <a:r>
              <a:rPr lang="en-US" dirty="0"/>
              <a:t>Data Preparation </a:t>
            </a:r>
          </a:p>
          <a:p>
            <a:r>
              <a:rPr lang="en-US" dirty="0"/>
              <a:t>Model Development </a:t>
            </a:r>
          </a:p>
          <a:p>
            <a:pPr lvl="1"/>
            <a:r>
              <a:rPr lang="en-US" dirty="0"/>
              <a:t>Model Selection </a:t>
            </a:r>
          </a:p>
          <a:p>
            <a:pPr lvl="1"/>
            <a:r>
              <a:rPr lang="en-US" dirty="0"/>
              <a:t>Training Model </a:t>
            </a:r>
          </a:p>
          <a:p>
            <a:pPr lvl="1"/>
            <a:r>
              <a:rPr lang="en-US" dirty="0"/>
              <a:t>Evaluation of Model</a:t>
            </a:r>
          </a:p>
          <a:p>
            <a:r>
              <a:rPr lang="en-US" dirty="0"/>
              <a:t>Model Tuning</a:t>
            </a:r>
          </a:p>
          <a:p>
            <a:r>
              <a:rPr lang="en-US" dirty="0"/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122420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2831-C342-6198-30D4-C7F3FDA6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55751-98F6-A23C-3361-6E03094F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Every ML problem required a data</a:t>
            </a:r>
          </a:p>
          <a:p>
            <a:pPr>
              <a:lnSpc>
                <a:spcPct val="200000"/>
              </a:lnSpc>
            </a:pPr>
            <a:r>
              <a:rPr lang="en-US" dirty="0"/>
              <a:t>ML learns from given data to predict on the unknown data</a:t>
            </a:r>
          </a:p>
          <a:p>
            <a:pPr>
              <a:lnSpc>
                <a:spcPct val="200000"/>
              </a:lnSpc>
            </a:pPr>
            <a:r>
              <a:rPr lang="en-US" dirty="0"/>
              <a:t>Make sure data from a reliable source as it affect the outcome directly </a:t>
            </a:r>
          </a:p>
          <a:p>
            <a:pPr>
              <a:lnSpc>
                <a:spcPct val="200000"/>
              </a:lnSpc>
            </a:pPr>
            <a:r>
              <a:rPr lang="en-US" dirty="0"/>
              <a:t>Try your data should not have much missing or repeated values</a:t>
            </a:r>
          </a:p>
        </p:txBody>
      </p:sp>
    </p:spTree>
    <p:extLst>
      <p:ext uri="{BB962C8B-B14F-4D97-AF65-F5344CB8AC3E}">
        <p14:creationId xmlns:p14="http://schemas.microsoft.com/office/powerpoint/2010/main" val="254080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5540-62E4-C17F-FA7C-1D2A6868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6794-4132-01B4-76BC-32E30F12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Before performing anything on the data we need to get the insights of the data. </a:t>
            </a:r>
          </a:p>
          <a:p>
            <a:pPr>
              <a:lnSpc>
                <a:spcPct val="200000"/>
              </a:lnSpc>
            </a:pPr>
            <a:r>
              <a:rPr lang="en-US" dirty="0"/>
              <a:t>What our data is all about</a:t>
            </a:r>
          </a:p>
          <a:p>
            <a:pPr>
              <a:lnSpc>
                <a:spcPct val="200000"/>
              </a:lnSpc>
            </a:pPr>
            <a:r>
              <a:rPr lang="en-US" dirty="0"/>
              <a:t>EDA is all about making sense of data in hand.</a:t>
            </a:r>
          </a:p>
        </p:txBody>
      </p:sp>
    </p:spTree>
    <p:extLst>
      <p:ext uri="{BB962C8B-B14F-4D97-AF65-F5344CB8AC3E}">
        <p14:creationId xmlns:p14="http://schemas.microsoft.com/office/powerpoint/2010/main" val="289820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F1DE-C322-3FA0-A08D-9F742AC9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66B1-4C33-229D-8E9C-8407B806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Putting together all the data you have an randomizing it</a:t>
            </a:r>
          </a:p>
          <a:p>
            <a:pPr>
              <a:lnSpc>
                <a:spcPct val="200000"/>
              </a:lnSpc>
            </a:pPr>
            <a:r>
              <a:rPr lang="en-US" dirty="0"/>
              <a:t>Cleaning the data to remove unwanted data </a:t>
            </a:r>
          </a:p>
          <a:p>
            <a:pPr>
              <a:lnSpc>
                <a:spcPct val="200000"/>
              </a:lnSpc>
            </a:pPr>
            <a:r>
              <a:rPr lang="en-US" dirty="0"/>
              <a:t>Visualizing the data to understand how it structed and related to each other</a:t>
            </a:r>
          </a:p>
          <a:p>
            <a:pPr>
              <a:lnSpc>
                <a:spcPct val="200000"/>
              </a:lnSpc>
            </a:pPr>
            <a:r>
              <a:rPr lang="en-US" dirty="0"/>
              <a:t>Splitting the cleaned data in to two set (training and testing)</a:t>
            </a:r>
          </a:p>
        </p:txBody>
      </p:sp>
    </p:spTree>
    <p:extLst>
      <p:ext uri="{BB962C8B-B14F-4D97-AF65-F5344CB8AC3E}">
        <p14:creationId xmlns:p14="http://schemas.microsoft.com/office/powerpoint/2010/main" val="378858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813F-A1B1-FE15-5E61-22585B46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86C8-E9BF-85A2-246D-9B6C5FDD3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Choosing Model </a:t>
            </a:r>
          </a:p>
          <a:p>
            <a:pPr>
              <a:lnSpc>
                <a:spcPct val="150000"/>
              </a:lnSpc>
            </a:pPr>
            <a:r>
              <a:rPr lang="en-US" dirty="0"/>
              <a:t>It is important to choose a model that is related to problem </a:t>
            </a:r>
          </a:p>
          <a:p>
            <a:pPr>
              <a:lnSpc>
                <a:spcPct val="150000"/>
              </a:lnSpc>
            </a:pPr>
            <a:r>
              <a:rPr lang="en-US" dirty="0"/>
              <a:t>Also need to see if model is suited for numerical or categorical data and choose your model accordingly</a:t>
            </a:r>
          </a:p>
          <a:p>
            <a:pPr>
              <a:lnSpc>
                <a:spcPct val="150000"/>
              </a:lnSpc>
            </a:pPr>
            <a:r>
              <a:rPr lang="en-US" dirty="0"/>
              <a:t>Training your model on the prepared data you have and finding patterns to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0654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4872-4EAE-463D-AA8B-54F3ADEB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2F8F-3A5B-A518-C6C0-5BD4052F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the model </a:t>
            </a:r>
          </a:p>
          <a:p>
            <a:r>
              <a:rPr lang="en-US" dirty="0"/>
              <a:t>After training your model you have to evaluate how your model is performing.</a:t>
            </a:r>
          </a:p>
          <a:p>
            <a:r>
              <a:rPr lang="en-US" dirty="0"/>
              <a:t>By giving the new/ testing dataset to model which is previously unseen for it.</a:t>
            </a:r>
          </a:p>
          <a:p>
            <a:r>
              <a:rPr lang="en-US" dirty="0"/>
              <a:t>And this way performance of the model can be calculated.</a:t>
            </a:r>
          </a:p>
          <a:p>
            <a:pPr lvl="1"/>
            <a:r>
              <a:rPr lang="en-US" dirty="0"/>
              <a:t>Accuracy score </a:t>
            </a:r>
          </a:p>
          <a:p>
            <a:pPr lvl="1"/>
            <a:r>
              <a:rPr lang="en-US" dirty="0"/>
              <a:t>Confusion Matrix</a:t>
            </a:r>
          </a:p>
          <a:p>
            <a:pPr lvl="1"/>
            <a:r>
              <a:rPr lang="en-US" dirty="0"/>
              <a:t>F1 Score </a:t>
            </a:r>
          </a:p>
          <a:p>
            <a:pPr lvl="1"/>
            <a:r>
              <a:rPr lang="en-US" dirty="0"/>
              <a:t>Precision </a:t>
            </a:r>
          </a:p>
        </p:txBody>
      </p:sp>
    </p:spTree>
    <p:extLst>
      <p:ext uri="{BB962C8B-B14F-4D97-AF65-F5344CB8AC3E}">
        <p14:creationId xmlns:p14="http://schemas.microsoft.com/office/powerpoint/2010/main" val="3169573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E0A5-0139-6C43-475B-44257B3E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8023E-9893-6ED7-56B1-AADD11B32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Once model is created and evaluated see if the accuracy can be improved in any way.</a:t>
            </a:r>
          </a:p>
          <a:p>
            <a:pPr>
              <a:lnSpc>
                <a:spcPct val="200000"/>
              </a:lnSpc>
            </a:pPr>
            <a:r>
              <a:rPr lang="en-US" dirty="0"/>
              <a:t>This is done by tuning the parameters present in your model</a:t>
            </a:r>
          </a:p>
          <a:p>
            <a:pPr>
              <a:lnSpc>
                <a:spcPct val="200000"/>
              </a:lnSpc>
            </a:pPr>
            <a:r>
              <a:rPr lang="en-US" dirty="0"/>
              <a:t>Parameters are the variables in your model that the programmer generally decided</a:t>
            </a:r>
          </a:p>
        </p:txBody>
      </p:sp>
    </p:spTree>
    <p:extLst>
      <p:ext uri="{BB962C8B-B14F-4D97-AF65-F5344CB8AC3E}">
        <p14:creationId xmlns:p14="http://schemas.microsoft.com/office/powerpoint/2010/main" val="318277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7ED7-574A-6986-52C5-39B9F6CC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C9EE-2157-1BE6-D9A2-429495FD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After creating model and evaluating it </a:t>
            </a:r>
          </a:p>
          <a:p>
            <a:pPr>
              <a:lnSpc>
                <a:spcPct val="200000"/>
              </a:lnSpc>
            </a:pPr>
            <a:r>
              <a:rPr lang="en-US" dirty="0"/>
              <a:t>We need to deploy it on some cloud service </a:t>
            </a:r>
          </a:p>
          <a:p>
            <a:pPr>
              <a:lnSpc>
                <a:spcPct val="200000"/>
              </a:lnSpc>
            </a:pPr>
            <a:r>
              <a:rPr lang="en-US" dirty="0"/>
              <a:t>So we can access it and use it in our app, or make it available to public</a:t>
            </a:r>
          </a:p>
        </p:txBody>
      </p:sp>
    </p:spTree>
    <p:extLst>
      <p:ext uri="{BB962C8B-B14F-4D97-AF65-F5344CB8AC3E}">
        <p14:creationId xmlns:p14="http://schemas.microsoft.com/office/powerpoint/2010/main" val="80443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058524-261E-05EC-2C14-096032F13D43}"/>
              </a:ext>
            </a:extLst>
          </p:cNvPr>
          <p:cNvSpPr/>
          <p:nvPr/>
        </p:nvSpPr>
        <p:spPr>
          <a:xfrm>
            <a:off x="0" y="141605"/>
            <a:ext cx="12192000" cy="14097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14230-2A98-495F-7165-4A6C196E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5F0D-7E81-C9C2-A706-88F090F5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as a term introduced by Arthur Samuel in 1959:</a:t>
            </a:r>
          </a:p>
          <a:p>
            <a:pPr marL="457200" lvl="1" indent="0" algn="just">
              <a:buNone/>
            </a:pPr>
            <a:endParaRPr lang="en-US" sz="3200" dirty="0"/>
          </a:p>
          <a:p>
            <a:pPr marL="457200" lvl="1" indent="0" algn="just">
              <a:buNone/>
            </a:pPr>
            <a:r>
              <a:rPr lang="en-US" sz="3200" dirty="0"/>
              <a:t>“Machine Learning enables a machine to automatically learn from data, improve performance from experiences and predict things without being explicitly programmed.</a:t>
            </a:r>
          </a:p>
          <a:p>
            <a:pPr marL="457200" lvl="1" indent="0" algn="just">
              <a:buNone/>
            </a:pPr>
            <a:endParaRPr lang="en-US" sz="3200" dirty="0"/>
          </a:p>
          <a:p>
            <a:pPr algn="just"/>
            <a:r>
              <a:rPr lang="en-US" sz="2400" dirty="0"/>
              <a:t>Machine Learning is the subfield of AI concerned with the algorithm capable of learning from past data and predicting output on new data, by imitating the human intelligence/learning.</a:t>
            </a:r>
          </a:p>
        </p:txBody>
      </p:sp>
    </p:spTree>
    <p:extLst>
      <p:ext uri="{BB962C8B-B14F-4D97-AF65-F5344CB8AC3E}">
        <p14:creationId xmlns:p14="http://schemas.microsoft.com/office/powerpoint/2010/main" val="292106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88B6A-58B0-363E-AAF9-9253EDF8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ML v/s Traditional Dev</a:t>
            </a:r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chine Learning vs Traditional Programming - Avenga">
            <a:extLst>
              <a:ext uri="{FF2B5EF4-FFF2-40B4-BE49-F238E27FC236}">
                <a16:creationId xmlns:a16="http://schemas.microsoft.com/office/drawing/2014/main" id="{7DDEA4EC-4BDD-9426-00AB-86EC4CA2E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920" y="2427541"/>
            <a:ext cx="1018506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71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89419-34BD-BAF2-AE7B-F27E84B9F503}"/>
              </a:ext>
            </a:extLst>
          </p:cNvPr>
          <p:cNvSpPr/>
          <p:nvPr/>
        </p:nvSpPr>
        <p:spPr>
          <a:xfrm>
            <a:off x="0" y="650398"/>
            <a:ext cx="12192000" cy="120396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EDFA5-16AD-A8F1-0270-63124B86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0" y="5895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Application of Artificial Intelligence ???</a:t>
            </a:r>
          </a:p>
        </p:txBody>
      </p:sp>
      <p:pic>
        <p:nvPicPr>
          <p:cNvPr id="4098" name="Picture 2" descr="Top 10 Real World Artificial Intelligence Applications | AI Applications |  Edureka">
            <a:extLst>
              <a:ext uri="{FF2B5EF4-FFF2-40B4-BE49-F238E27FC236}">
                <a16:creationId xmlns:a16="http://schemas.microsoft.com/office/drawing/2014/main" id="{1D80FDB9-E863-18F1-14C3-D13B1D1DC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660" y="2255520"/>
            <a:ext cx="6880679" cy="385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26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42FCD-36DF-1745-7755-3FF0E292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 vs ML</a:t>
            </a:r>
          </a:p>
        </p:txBody>
      </p:sp>
      <p:pic>
        <p:nvPicPr>
          <p:cNvPr id="2050" name="Picture 2" descr="Understanding The Difference Between AI, ML, And DL: Using ...">
            <a:extLst>
              <a:ext uri="{FF2B5EF4-FFF2-40B4-BE49-F238E27FC236}">
                <a16:creationId xmlns:a16="http://schemas.microsoft.com/office/drawing/2014/main" id="{928C23C4-0E05-97F2-7C25-D0FA23817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3355" y="643469"/>
            <a:ext cx="5557133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94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6BE39-1356-F805-3A22-623A13B9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Machine Learning </a:t>
            </a:r>
          </a:p>
        </p:txBody>
      </p:sp>
      <p:pic>
        <p:nvPicPr>
          <p:cNvPr id="3074" name="Picture 2" descr="What are the types of machine learning? | by Hunter Heidenreich | Towards  Data Science">
            <a:extLst>
              <a:ext uri="{FF2B5EF4-FFF2-40B4-BE49-F238E27FC236}">
                <a16:creationId xmlns:a16="http://schemas.microsoft.com/office/drawing/2014/main" id="{4F111D09-42EF-47F7-B623-FB4AE1CB6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096970"/>
            <a:ext cx="6780700" cy="46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01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AF8B-D62E-21BE-58CF-9F029515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35CD-7238-7987-8BB6-042EC38D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Supervised Learning we feed labeled data to algorithm, from which the algorithm learns and predict the new outcomes.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DD4CE-945F-B087-7DD0-2A2A729B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1419"/>
            <a:ext cx="10515600" cy="36102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2094AA-1950-6ED9-8CE3-2FD6D69E0D6C}"/>
              </a:ext>
            </a:extLst>
          </p:cNvPr>
          <p:cNvSpPr/>
          <p:nvPr/>
        </p:nvSpPr>
        <p:spPr>
          <a:xfrm>
            <a:off x="0" y="1290320"/>
            <a:ext cx="5466080" cy="1930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E07F-2027-DC52-D5B2-DC4FC9EA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US" dirty="0"/>
              <a:t>Types of 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69E0-D6AB-32F1-7FE8-552755AB3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Supervised Learning are:</a:t>
            </a:r>
          </a:p>
          <a:p>
            <a:endParaRPr lang="en-US" dirty="0"/>
          </a:p>
          <a:p>
            <a:r>
              <a:rPr lang="en-US" dirty="0"/>
              <a:t>Classification</a:t>
            </a:r>
          </a:p>
          <a:p>
            <a:endParaRPr lang="en-US" dirty="0"/>
          </a:p>
          <a:p>
            <a:r>
              <a:rPr lang="en-US" dirty="0"/>
              <a:t>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279BCB-8031-08FB-D4AE-247EC8D75C07}"/>
              </a:ext>
            </a:extLst>
          </p:cNvPr>
          <p:cNvSpPr/>
          <p:nvPr/>
        </p:nvSpPr>
        <p:spPr>
          <a:xfrm>
            <a:off x="0" y="1290320"/>
            <a:ext cx="7426960" cy="10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Rectangle 51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8" name="Rectangle 51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0" name="Rectangle 51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88847-1A3A-9BC3-FEDB-C34A227F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 of Supervised Learning?</a:t>
            </a:r>
          </a:p>
        </p:txBody>
      </p:sp>
      <p:pic>
        <p:nvPicPr>
          <p:cNvPr id="5122" name="Picture 2" descr="Applications of Machine Learning | 14 Applications of Machine Learning">
            <a:extLst>
              <a:ext uri="{FF2B5EF4-FFF2-40B4-BE49-F238E27FC236}">
                <a16:creationId xmlns:a16="http://schemas.microsoft.com/office/drawing/2014/main" id="{A6CEAC7A-FDA9-6198-5E5A-37204EE06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 r="-5" b="-5"/>
          <a:stretch/>
        </p:blipFill>
        <p:spPr bwMode="auto">
          <a:xfrm>
            <a:off x="2303210" y="1966293"/>
            <a:ext cx="758557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25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474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Hands On Machine Learning With Python</vt:lpstr>
      <vt:lpstr>Machine Learning</vt:lpstr>
      <vt:lpstr>ML v/s Traditional Dev</vt:lpstr>
      <vt:lpstr>Application of Artificial Intelligence ???</vt:lpstr>
      <vt:lpstr>AI vs ML</vt:lpstr>
      <vt:lpstr>Types of Machine Learning </vt:lpstr>
      <vt:lpstr>Supervised Learning</vt:lpstr>
      <vt:lpstr>Types of Supervised Learning </vt:lpstr>
      <vt:lpstr>Applications of Supervised Learning?</vt:lpstr>
      <vt:lpstr>ML Life Cycle (Steps of ML)</vt:lpstr>
      <vt:lpstr>Gathering Data</vt:lpstr>
      <vt:lpstr>EDA</vt:lpstr>
      <vt:lpstr>Data Preparation </vt:lpstr>
      <vt:lpstr>Model Development</vt:lpstr>
      <vt:lpstr>Cont.</vt:lpstr>
      <vt:lpstr>Model Tuning</vt:lpstr>
      <vt:lpstr>Model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Machine Learning With Python</dc:title>
  <dc:creator>MuhammadArslan Shahzad</dc:creator>
  <cp:lastModifiedBy>MuhammadArslan Shahzad</cp:lastModifiedBy>
  <cp:revision>12</cp:revision>
  <dcterms:created xsi:type="dcterms:W3CDTF">2022-11-21T06:16:06Z</dcterms:created>
  <dcterms:modified xsi:type="dcterms:W3CDTF">2022-11-21T09:11:21Z</dcterms:modified>
</cp:coreProperties>
</file>