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wmf" ContentType="image/x-wmf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9.xml" ContentType="application/vnd.openxmlformats-officedocument.presentationml.slide+xml"/>
  <Override PartName="/ppt/slideLayouts/slideLayout19.xml" ContentType="application/vnd.openxmlformats-officedocument.presentationml.slideLayout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gif" ContentType="image/gif"/>
  <Override PartName="/ppt/slideLayouts/slideLayout12.xml" ContentType="application/vnd.openxmlformats-officedocument.presentationml.slideLayout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61" r:id="rId2"/>
    <p:sldId id="257" r:id="rId3"/>
    <p:sldId id="267" r:id="rId4"/>
    <p:sldId id="278" r:id="rId5"/>
    <p:sldId id="279" r:id="rId6"/>
    <p:sldId id="258" r:id="rId7"/>
    <p:sldId id="264" r:id="rId8"/>
    <p:sldId id="263" r:id="rId9"/>
    <p:sldId id="265" r:id="rId10"/>
    <p:sldId id="266" r:id="rId11"/>
    <p:sldId id="260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59" r:id="rId22"/>
    <p:sldId id="277" r:id="rId2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8" d="100"/>
          <a:sy n="98" d="100"/>
        </p:scale>
        <p:origin x="-6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presProps" Target="presProps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viewProps" Target="viewProps.xml"/><Relationship Id="rId26" Type="http://schemas.openxmlformats.org/officeDocument/2006/relationships/printerSettings" Target="printerSettings/printerSettings1.bin"/><Relationship Id="rId30" Type="http://schemas.openxmlformats.org/officeDocument/2006/relationships/tableStyles" Target="tableStyles.xml"/><Relationship Id="rId11" Type="http://schemas.openxmlformats.org/officeDocument/2006/relationships/slide" Target="slides/slide10.xml"/><Relationship Id="rId29" Type="http://schemas.openxmlformats.org/officeDocument/2006/relationships/theme" Target="theme/theme1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514F1-BF3A-8244-8E24-39501B91FCA9}" type="datetimeFigureOut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ACC36-54C7-0446-A8C4-449965D8EE6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37BBF-A47B-C644-A0B3-2AF340262DC0}" type="datetimeFigureOut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7F7D4-47DA-9C47-AA03-572F3D147FC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F8B78B27-67EA-284E-B7DE-CA47CEF96BF3}" type="datetime1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40DE-A2F7-9040-AF94-3150A36DAF32}" type="datetime1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A983-C81F-484C-AB24-3E409A9B0309}" type="datetime1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69E27-8AA6-8A4C-8F2F-BD9CFE65CFF9}" type="datetime1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8717-2CE5-3D48-9724-6A74D3723472}" type="datetime1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0916-367F-6347-9752-D3808E2C9DF8}" type="datetime1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D2E6-018C-0A41-B225-E525923353F9}" type="datetime1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DC6A-DB83-C64E-9E52-9AFA5AD018D7}" type="datetime1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8D3F-8256-3C42-8592-819D359B95D7}" type="datetime1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EA9A-41F4-204E-A79D-1B36180FAAF8}" type="datetime1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43F0-DFD5-354C-8FAE-68230B37B986}" type="datetime1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2506-493B-D344-A783-4411DA3B51C6}" type="datetime1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7D98-E012-1340-B59B-5CB4A353C1AC}" type="datetime1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3A348B0A-8461-AC42-A115-63F264401103}" type="datetime1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 ヘッダ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4DB0-F2B9-D04A-9DD7-6703AC7E7248}" type="datetime1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3AFA-E2BB-4B40-8DFD-5F43A75FECED}" type="datetime1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4838-0D8B-784A-8083-2BF0BCC81F31}" type="datetime1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4FFAD-D2AC-BA4E-94A6-AF1EF61CF5E3}" type="datetime1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B7DA-7661-3B41-B158-5031F500DA1D}" type="datetime1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3DBE-A7FC-A843-A5D2-64A57D5C6B0F}" type="datetime1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2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4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8.png"/><Relationship Id="rId6" Type="http://schemas.openxmlformats.org/officeDocument/2006/relationships/slideLayout" Target="../slideLayouts/slideLayout6.xml"/><Relationship Id="rId16" Type="http://schemas.openxmlformats.org/officeDocument/2006/relationships/slideLayout" Target="../slideLayouts/slideLayout1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19A5AFE0-9EBD-9B43-8D58-2BE7D375FB38}" type="datetime1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3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447800" y="1913128"/>
            <a:ext cx="6477000" cy="1914144"/>
          </a:xfrm>
          <a:prstGeom prst="rect">
            <a:avLst/>
          </a:prstGeom>
        </p:spPr>
        <p:txBody>
          <a:bodyPr vert="horz" lIns="45720" tIns="0" rIns="4572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現場ソリューション２</a:t>
            </a:r>
            <a:r>
              <a:rPr kumimoji="1" lang="en-US" altLang="ja-JP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1" lang="en-US" altLang="ja-JP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DBFlute</a:t>
            </a:r>
            <a:endParaRPr kumimoji="1" lang="ja-JP" altLang="en-US" sz="4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サブタイトル 2"/>
          <p:cNvSpPr txBox="1">
            <a:spLocks/>
          </p:cNvSpPr>
          <p:nvPr/>
        </p:nvSpPr>
        <p:spPr>
          <a:xfrm>
            <a:off x="5029200" y="5056632"/>
            <a:ext cx="3657600" cy="1174088"/>
          </a:xfrm>
          <a:prstGeom prst="rect">
            <a:avLst/>
          </a:prstGeom>
        </p:spPr>
        <p:txBody>
          <a:bodyPr vert="horz" lIns="91440" tIns="0" rIns="45720" bIns="0" rtlCol="0" anchor="t" anchorCtr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久保</a:t>
            </a:r>
            <a:r>
              <a:rPr kumimoji="1" lang="en-US" altLang="ja-JP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</a:t>
            </a:r>
            <a:r>
              <a:rPr kumimoji="1" lang="ja-JP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雅彦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図 5" descr="logo-top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897128"/>
            <a:ext cx="1524000" cy="2032000"/>
          </a:xfrm>
          <a:prstGeom prst="rect">
            <a:avLst/>
          </a:prstGeom>
        </p:spPr>
      </p:pic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52600" y="38272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事前公開版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OutsideSqlTest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OutsideSqlTest</a:t>
            </a:r>
            <a:r>
              <a:rPr lang="en-US" altLang="ja-JP" sz="4400" dirty="0" smtClean="0"/>
              <a:t>!</a:t>
            </a:r>
          </a:p>
          <a:p>
            <a:pPr algn="ctr">
              <a:buNone/>
            </a:pP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詳細は本番当日にて！</a:t>
            </a:r>
            <a:endParaRPr lang="en-US" altLang="ja-JP" sz="4400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DDL</a:t>
            </a:r>
            <a:r>
              <a:rPr lang="ja-JP" altLang="en-US" dirty="0" smtClean="0"/>
              <a:t>やテストデータの管理がごちゃごちゃ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914400" y="3657600"/>
            <a:ext cx="5562600" cy="1295400"/>
          </a:xfrm>
          <a:prstGeom prst="wedgeEllipseCallout">
            <a:avLst>
              <a:gd name="adj1" fmla="val 65197"/>
              <a:gd name="adj2" fmla="val 48273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プログラマへの</a:t>
            </a:r>
            <a:r>
              <a:rPr lang="en-US" altLang="ja-JP" dirty="0" smtClean="0">
                <a:solidFill>
                  <a:srgbClr val="000000"/>
                </a:solidFill>
              </a:rPr>
              <a:t>DDL</a:t>
            </a:r>
            <a:r>
              <a:rPr lang="ja-JP" altLang="en-US" dirty="0" smtClean="0">
                <a:solidFill>
                  <a:srgbClr val="000000"/>
                </a:solidFill>
              </a:rPr>
              <a:t>の配布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＆フェーズ毎のテストデータ管理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などなどもっとスマートに安全にやりてぇ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スクリプト作成は意外にコスト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DDL</a:t>
            </a:r>
            <a:r>
              <a:rPr lang="ja-JP" altLang="en-US" dirty="0" smtClean="0"/>
              <a:t>実行しても古いテーブル残ったりしませんか？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データが</a:t>
            </a:r>
            <a:r>
              <a:rPr lang="en-US" altLang="ja-JP" dirty="0" smtClean="0"/>
              <a:t>Insert</a:t>
            </a:r>
            <a:r>
              <a:rPr lang="ja-JP" altLang="en-US" dirty="0" smtClean="0"/>
              <a:t>文のみなら簡単だがメンテが大変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エクセル管理が良いのだが</a:t>
            </a:r>
            <a:r>
              <a:rPr lang="en-US" altLang="ja-JP" dirty="0" smtClean="0"/>
              <a:t>…</a:t>
            </a:r>
          </a:p>
          <a:p>
            <a:pPr lvl="1"/>
            <a:r>
              <a:rPr lang="ja-JP" altLang="en-US" dirty="0" smtClean="0"/>
              <a:t>データ登録のエラーハンドリングは大切でも大変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データのフェーズ毎の管理をするとさらに大変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914400" y="5156201"/>
            <a:ext cx="5943600" cy="1008062"/>
          </a:xfrm>
          <a:prstGeom prst="wedgeEllipseCallout">
            <a:avLst>
              <a:gd name="adj1" fmla="val 58329"/>
              <a:gd name="adj2" fmla="val -50705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スクリプト作成担当者が、プログラマからのフィードバックを都度都度メンテしてて、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本来の仕事が進まないケースがあったの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r>
              <a:rPr lang="en-US" altLang="ja-JP" dirty="0" smtClean="0"/>
              <a:t>2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共通カラムのテストデータを作るの大変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共通カラムのテストデータの大抵の場合固定で</a:t>
            </a:r>
            <a:r>
              <a:rPr lang="en-US" altLang="ja-JP" dirty="0" smtClean="0"/>
              <a:t>OK</a:t>
            </a:r>
          </a:p>
          <a:p>
            <a:r>
              <a:rPr lang="ja-JP" altLang="en-US" dirty="0" smtClean="0"/>
              <a:t>エクセルのシート名の３２文字問題</a:t>
            </a:r>
            <a:endParaRPr lang="en-US" altLang="ja-JP" dirty="0" smtClean="0"/>
          </a:p>
          <a:p>
            <a:r>
              <a:rPr lang="ja-JP" altLang="en-US" dirty="0" smtClean="0"/>
              <a:t>ストアドも実行したい</a:t>
            </a:r>
            <a:endParaRPr lang="en-US" altLang="ja-JP" dirty="0" smtClean="0"/>
          </a:p>
          <a:p>
            <a:r>
              <a:rPr lang="ja-JP" altLang="en-US" dirty="0" smtClean="0"/>
              <a:t>テストデータの整合性チェックもしたい</a:t>
            </a: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2514600" y="5297735"/>
            <a:ext cx="3962400" cy="1008062"/>
          </a:xfrm>
          <a:prstGeom prst="wedgeEllipseCallout">
            <a:avLst>
              <a:gd name="adj1" fmla="val 70103"/>
              <a:gd name="adj2" fmla="val -59703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色々言うとスクリプト作成担当者がまた泣く</a:t>
            </a:r>
            <a:r>
              <a:rPr lang="en-US" altLang="ja-JP" dirty="0" smtClean="0">
                <a:solidFill>
                  <a:srgbClr val="000000"/>
                </a:solidFill>
              </a:rPr>
              <a:t>…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r>
              <a:rPr lang="en-US" altLang="ja-JP" dirty="0" smtClean="0"/>
              <a:t>3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テストケース毎のエクセルテストデータは実はつらい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DB</a:t>
            </a:r>
            <a:r>
              <a:rPr lang="ja-JP" altLang="en-US" dirty="0" smtClean="0"/>
              <a:t>変更に弱い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ちらばるテストデータのテーブル定義</a:t>
            </a:r>
            <a:r>
              <a:rPr lang="en-US" altLang="ja-JP" dirty="0" smtClean="0"/>
              <a:t>	</a:t>
            </a:r>
          </a:p>
          <a:p>
            <a:pPr lvl="2"/>
            <a:r>
              <a:rPr lang="ja-JP" altLang="en-US" dirty="0" smtClean="0"/>
              <a:t>直しても直しても終わらない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テスト実行が遅い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テスト実行に対する抵抗感が芽生える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ローカルでのデグレ防止一括テストが不可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DBA</a:t>
            </a:r>
            <a:r>
              <a:rPr lang="ja-JP" altLang="en-US" dirty="0" smtClean="0"/>
              <a:t>がテストデータのレビューがしづらい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6365174" y="2819400"/>
            <a:ext cx="2590800" cy="1219200"/>
          </a:xfrm>
          <a:prstGeom prst="wedgeEllipseCallout">
            <a:avLst>
              <a:gd name="adj1" fmla="val 6003"/>
              <a:gd name="adj2" fmla="val 76144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朝まで終わらないナイトリーテストが実際あったの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DBFlute</a:t>
            </a:r>
            <a:r>
              <a:rPr lang="ja-JP" altLang="en-US" dirty="0" smtClean="0"/>
              <a:t>なら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なら</a:t>
            </a:r>
            <a:r>
              <a:rPr lang="en-US" altLang="ja-JP" sz="4400" dirty="0" smtClean="0"/>
              <a:t>…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1534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ReplaceSchema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ReplaceSchema</a:t>
            </a:r>
            <a:r>
              <a:rPr lang="en-US" altLang="ja-JP" sz="4400" dirty="0" smtClean="0"/>
              <a:t>!</a:t>
            </a:r>
          </a:p>
          <a:p>
            <a:pPr algn="ctr">
              <a:buNone/>
            </a:pP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詳細は本番当日にて！</a:t>
            </a:r>
            <a:endParaRPr lang="en-US" altLang="ja-JP" sz="4400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別プロジェクトにいくと別言語・別</a:t>
            </a:r>
            <a:r>
              <a:rPr lang="en-US" altLang="ja-JP" dirty="0" smtClean="0"/>
              <a:t>DI</a:t>
            </a:r>
            <a:r>
              <a:rPr lang="ja-JP" altLang="en-US" dirty="0" smtClean="0"/>
              <a:t>コンテナだったりして、プロジェクト間の開発者の行き来がしづらい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2438400" y="4419600"/>
            <a:ext cx="3505200" cy="1317554"/>
          </a:xfrm>
          <a:prstGeom prst="wedgeEllipseCallout">
            <a:avLst>
              <a:gd name="adj1" fmla="val 73088"/>
              <a:gd name="adj2" fmla="val 20775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私がマネージャだったら、効率の良い人事に悩むわね、きっと</a:t>
            </a:r>
            <a:endParaRPr lang="en-US" altLang="ja-JP" dirty="0">
              <a:solidFill>
                <a:srgbClr val="000000"/>
              </a:solidFill>
            </a:endParaRPr>
          </a:p>
        </p:txBody>
      </p:sp>
      <p:pic>
        <p:nvPicPr>
          <p:cNvPr id="7" name="Picture 5" descr="MPj0401561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4784655"/>
            <a:ext cx="1998662" cy="13319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C#</a:t>
            </a:r>
            <a:r>
              <a:rPr lang="ja-JP" altLang="en-US" dirty="0" smtClean="0"/>
              <a:t>の仕事が増えてきた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言語が変わればフレームワークも変わる</a:t>
            </a:r>
            <a:endParaRPr lang="en-US" altLang="ja-JP" dirty="0" smtClean="0"/>
          </a:p>
          <a:p>
            <a:r>
              <a:rPr lang="en-US" altLang="ja-JP" dirty="0" smtClean="0"/>
              <a:t>Spring Framework</a:t>
            </a:r>
            <a:r>
              <a:rPr lang="ja-JP" altLang="en-US" dirty="0" smtClean="0"/>
              <a:t>が前提の仕事もある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DI</a:t>
            </a:r>
            <a:r>
              <a:rPr lang="ja-JP" altLang="en-US" dirty="0" smtClean="0"/>
              <a:t>コンテナが変わればフレームワークも変わる</a:t>
            </a: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914400" y="4572001"/>
            <a:ext cx="5562600" cy="1165154"/>
          </a:xfrm>
          <a:prstGeom prst="wedgeEllipseCallout">
            <a:avLst>
              <a:gd name="adj1" fmla="val 54884"/>
              <a:gd name="adj2" fmla="val 16841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別のプロジェクトに行きたくない。。。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残して！今のプロジェクトに残してー！</a:t>
            </a:r>
            <a:endParaRPr lang="en-US" altLang="ja-JP" dirty="0">
              <a:solidFill>
                <a:srgbClr val="000000"/>
              </a:solidFill>
            </a:endParaRPr>
          </a:p>
        </p:txBody>
      </p:sp>
      <p:pic>
        <p:nvPicPr>
          <p:cNvPr id="7" name="Picture 5" descr="MPj0401561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4784655"/>
            <a:ext cx="1998662" cy="13319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DBFlute</a:t>
            </a:r>
            <a:r>
              <a:rPr lang="ja-JP" altLang="en-US" dirty="0" smtClean="0"/>
              <a:t>なら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なら</a:t>
            </a:r>
            <a:r>
              <a:rPr lang="en-US" altLang="ja-JP" sz="4400" dirty="0" smtClean="0"/>
              <a:t>…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DBFlute</a:t>
            </a:r>
            <a:r>
              <a:rPr lang="ja-JP" altLang="en-US" dirty="0" smtClean="0"/>
              <a:t>とは？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ja-JP" altLang="en-US" sz="3600" dirty="0" smtClean="0"/>
              <a:t>現場</a:t>
            </a:r>
            <a:r>
              <a:rPr lang="ja-JP" altLang="en-US" sz="3600" dirty="0" smtClean="0"/>
              <a:t>指向の</a:t>
            </a:r>
            <a:r>
              <a:rPr lang="en-US" altLang="ja-JP" sz="3600" dirty="0" smtClean="0"/>
              <a:t>O/R</a:t>
            </a:r>
            <a:r>
              <a:rPr lang="ja-JP" altLang="en-US" sz="3600" dirty="0" smtClean="0"/>
              <a:t>マッパ</a:t>
            </a:r>
            <a:endParaRPr lang="en-US" altLang="ja-JP" sz="3600" dirty="0" smtClean="0"/>
          </a:p>
          <a:p>
            <a:endParaRPr lang="en-US" altLang="ja-JP" dirty="0" smtClean="0"/>
          </a:p>
          <a:p>
            <a:pPr lvl="1"/>
            <a:r>
              <a:rPr lang="ja-JP" altLang="en-US" dirty="0" smtClean="0"/>
              <a:t>実際の開発現場で鍛えられつつ作り上げられてきたため、現場にフィットすることを重視しています。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Apache Torque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S2Dao</a:t>
            </a:r>
            <a:r>
              <a:rPr lang="ja-JP" altLang="en-US" dirty="0" smtClean="0"/>
              <a:t>の良い部分を取り込み、独自のスタイルを提供します。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(S2Dao</a:t>
            </a:r>
            <a:r>
              <a:rPr lang="ja-JP" altLang="en-US" dirty="0" smtClean="0"/>
              <a:t>の自動生成ツールでもある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4" descr="j01995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6787" y="1122363"/>
            <a:ext cx="1139825" cy="1225550"/>
          </a:xfrm>
          <a:prstGeom prst="rect">
            <a:avLst/>
          </a:prstGeom>
          <a:noFill/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666613" y="2347913"/>
            <a:ext cx="878774" cy="471487"/>
          </a:xfrm>
          <a:prstGeom prst="wedgeRoundRectCallout">
            <a:avLst>
              <a:gd name="adj1" fmla="val 44151"/>
              <a:gd name="adj2" fmla="val -16209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>
            <a:prstTxWarp prst="textNoShape">
              <a:avLst/>
            </a:prstTxWarp>
          </a:bodyPr>
          <a:lstStyle/>
          <a:p>
            <a:r>
              <a:rPr lang="ja-JP" altLang="en-US" sz="1200" dirty="0"/>
              <a:t>現場！？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82000" cy="868362"/>
          </a:xfrm>
        </p:spPr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ja-JP" altLang="en-US" dirty="0" smtClean="0"/>
              <a:t>別言語・別コンテナ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smtClean="0"/>
              <a:t>C#</a:t>
            </a:r>
            <a:r>
              <a:rPr lang="ja-JP" altLang="en-US" sz="4400" dirty="0" smtClean="0"/>
              <a:t>版の</a:t>
            </a:r>
            <a:r>
              <a:rPr lang="en-US" altLang="ja-JP" sz="4400" dirty="0" err="1" smtClean="0"/>
              <a:t>DBFlute</a:t>
            </a:r>
            <a:r>
              <a:rPr lang="en-US" altLang="ja-JP" sz="4400" dirty="0" smtClean="0"/>
              <a:t>!</a:t>
            </a:r>
          </a:p>
          <a:p>
            <a:pPr algn="ctr">
              <a:buNone/>
            </a:pPr>
            <a:r>
              <a:rPr lang="en-US" altLang="ja-JP" sz="4400" dirty="0" smtClean="0"/>
              <a:t>Spring</a:t>
            </a:r>
            <a:r>
              <a:rPr lang="ja-JP" altLang="en-US" sz="4400" dirty="0" smtClean="0"/>
              <a:t>版の</a:t>
            </a:r>
            <a:r>
              <a:rPr lang="en-US" altLang="ja-JP" sz="4400" dirty="0" err="1" smtClean="0"/>
              <a:t>DBFlute</a:t>
            </a:r>
            <a:r>
              <a:rPr lang="en-US" altLang="ja-JP" sz="4400" dirty="0" smtClean="0"/>
              <a:t>!</a:t>
            </a:r>
          </a:p>
          <a:p>
            <a:pPr algn="ctr">
              <a:buNone/>
            </a:pP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詳細は本番当日にて！</a:t>
            </a:r>
            <a:endParaRPr lang="en-US" altLang="ja-JP" sz="4400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DBFlute</a:t>
            </a:r>
            <a:r>
              <a:rPr lang="ja-JP" altLang="en-US" dirty="0" smtClean="0"/>
              <a:t>今後の展望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詳細は本番当日にて！</a:t>
            </a:r>
            <a:endParaRPr lang="en-US" altLang="ja-JP" sz="4400" dirty="0" smtClean="0"/>
          </a:p>
          <a:p>
            <a:pPr algn="ctr">
              <a:buNone/>
            </a:pPr>
            <a:endParaRPr lang="ja-JP" altLang="en-US" sz="4400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最後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ご清聴ありがとうございました</a:t>
            </a:r>
            <a:endParaRPr lang="ja-JP" altLang="en-US" sz="4400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DBFlute</a:t>
            </a:r>
            <a:r>
              <a:rPr lang="ja-JP" altLang="en-US" dirty="0" smtClean="0"/>
              <a:t>抽象概念図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71600"/>
            <a:ext cx="6998027" cy="4934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 descr="MCBD07159_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5630038"/>
            <a:ext cx="915988" cy="9350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前回の現場ソリューション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pPr lvl="1"/>
            <a:r>
              <a:rPr lang="en-US" altLang="ja-JP" dirty="0" smtClean="0"/>
              <a:t>CB</a:t>
            </a:r>
            <a:r>
              <a:rPr lang="ja-JP" altLang="en-US" dirty="0" smtClean="0"/>
              <a:t>の</a:t>
            </a:r>
            <a:r>
              <a:rPr lang="en-US" altLang="ja-JP" dirty="0" smtClean="0"/>
              <a:t>DB</a:t>
            </a:r>
            <a:r>
              <a:rPr lang="ja-JP" altLang="en-US" dirty="0" smtClean="0"/>
              <a:t>変更耐久性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区分値の解決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共通カラムの自動設定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ページングナビゲーション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one-to-many</a:t>
            </a:r>
          </a:p>
          <a:p>
            <a:pPr lvl="1"/>
            <a:r>
              <a:rPr lang="ja-JP" altLang="en-US" dirty="0" smtClean="0"/>
              <a:t>カーソル検索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などなど</a:t>
            </a: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今回の現場ソリューション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pPr lvl="1"/>
            <a:r>
              <a:rPr lang="ja-JP" altLang="en-US" dirty="0" smtClean="0"/>
              <a:t>外だし</a:t>
            </a:r>
            <a:r>
              <a:rPr lang="en-US" altLang="ja-JP" dirty="0" smtClean="0"/>
              <a:t>SQL(2WaySQL)</a:t>
            </a:r>
            <a:r>
              <a:rPr lang="ja-JP" altLang="en-US" dirty="0" smtClean="0"/>
              <a:t>の</a:t>
            </a:r>
            <a:r>
              <a:rPr lang="en-US" altLang="ja-JP" dirty="0" smtClean="0"/>
              <a:t>DB</a:t>
            </a:r>
            <a:r>
              <a:rPr lang="ja-JP" altLang="en-US" dirty="0" smtClean="0"/>
              <a:t>変更耐久性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DDL</a:t>
            </a:r>
            <a:r>
              <a:rPr lang="ja-JP" altLang="en-US" dirty="0" smtClean="0"/>
              <a:t>やテストデータの管理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別言語・別</a:t>
            </a:r>
            <a:r>
              <a:rPr lang="en-US" altLang="ja-JP" dirty="0" smtClean="0"/>
              <a:t>DI</a:t>
            </a:r>
            <a:r>
              <a:rPr lang="ja-JP" altLang="en-US" dirty="0" smtClean="0"/>
              <a:t>コンテナ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（今後の展望）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DB</a:t>
            </a:r>
            <a:r>
              <a:rPr lang="ja-JP" altLang="en-US" dirty="0" smtClean="0"/>
              <a:t>変更時に外だし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はやっぱりつらい。。。</a:t>
            </a:r>
            <a:endParaRPr lang="ja-JP" altLang="en-US" dirty="0"/>
          </a:p>
        </p:txBody>
      </p:sp>
      <p:pic>
        <p:nvPicPr>
          <p:cNvPr id="4" name="Picture 4" descr="MPj0409084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3657600"/>
            <a:ext cx="1081087" cy="1635125"/>
          </a:xfrm>
          <a:prstGeom prst="rect">
            <a:avLst/>
          </a:prstGeom>
          <a:noFill/>
        </p:spPr>
      </p:pic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1295400" y="3276599"/>
            <a:ext cx="3810000" cy="2016125"/>
          </a:xfrm>
          <a:prstGeom prst="wedgeEllipseCallout">
            <a:avLst>
              <a:gd name="adj1" fmla="val 78448"/>
              <a:gd name="adj2" fmla="val -31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2Way</a:t>
            </a:r>
            <a:r>
              <a:rPr kumimoji="1" lang="ja-JP" altLang="en-US" dirty="0" smtClean="0">
                <a:solidFill>
                  <a:schemeClr val="tx1"/>
                </a:solidFill>
              </a:rPr>
              <a:t>と言えども結局タイプセーフじゃないから</a:t>
            </a:r>
            <a:r>
              <a:rPr kumimoji="1" lang="en-US" altLang="ja-JP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ちなみに</a:t>
            </a:r>
            <a:r>
              <a:rPr lang="en-US" altLang="ja-JP" sz="1400" dirty="0" smtClean="0">
                <a:solidFill>
                  <a:schemeClr val="tx1"/>
                </a:solidFill>
              </a:rPr>
              <a:t>2Way</a:t>
            </a:r>
            <a:r>
              <a:rPr lang="ja-JP" altLang="en-US" sz="1400" dirty="0" smtClean="0">
                <a:solidFill>
                  <a:schemeClr val="tx1"/>
                </a:solidFill>
              </a:rPr>
              <a:t>じゃない</a:t>
            </a:r>
            <a:r>
              <a:rPr lang="en-US" altLang="ja-JP" sz="1400" dirty="0" smtClean="0">
                <a:solidFill>
                  <a:schemeClr val="tx1"/>
                </a:solidFill>
              </a:rPr>
              <a:t>O/R</a:t>
            </a:r>
            <a:r>
              <a:rPr lang="ja-JP" altLang="en-US" sz="1400" dirty="0" smtClean="0">
                <a:solidFill>
                  <a:schemeClr val="tx1"/>
                </a:solidFill>
              </a:rPr>
              <a:t>マッパでも</a:t>
            </a:r>
            <a:r>
              <a:rPr lang="en-US" altLang="ja-JP" sz="1400" dirty="0" smtClean="0">
                <a:solidFill>
                  <a:schemeClr val="tx1"/>
                </a:solidFill>
              </a:rPr>
              <a:t>SQL</a:t>
            </a:r>
            <a:r>
              <a:rPr lang="ja-JP" altLang="en-US" sz="1400" dirty="0" smtClean="0">
                <a:solidFill>
                  <a:schemeClr val="tx1"/>
                </a:solidFill>
              </a:rPr>
              <a:t>書いてれば同じ話です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悩み疑問</a:t>
            </a:r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全部単体テストを書いたらどうですか？</a:t>
            </a:r>
            <a:endParaRPr lang="en-US" altLang="ja-JP" dirty="0" smtClean="0"/>
          </a:p>
        </p:txBody>
      </p:sp>
      <p:pic>
        <p:nvPicPr>
          <p:cNvPr id="4" name="Picture 4" descr="MPj0409084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3657600"/>
            <a:ext cx="1081087" cy="1635125"/>
          </a:xfrm>
          <a:prstGeom prst="rect">
            <a:avLst/>
          </a:prstGeom>
          <a:noFill/>
        </p:spPr>
      </p:pic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2057400" y="3657600"/>
            <a:ext cx="3048000" cy="1295400"/>
          </a:xfrm>
          <a:prstGeom prst="wedgeEllipseCallout">
            <a:avLst>
              <a:gd name="adj1" fmla="val 85931"/>
              <a:gd name="adj2" fmla="val 3927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いやぁ、納期も短く、逐一全ての</a:t>
            </a:r>
            <a:r>
              <a:rPr lang="en-US" altLang="ja-JP" dirty="0" smtClean="0">
                <a:solidFill>
                  <a:srgbClr val="000000"/>
                </a:solidFill>
              </a:rPr>
              <a:t>SQL</a:t>
            </a:r>
            <a:r>
              <a:rPr lang="ja-JP" altLang="en-US" dirty="0" smtClean="0">
                <a:solidFill>
                  <a:srgbClr val="000000"/>
                </a:solidFill>
              </a:rPr>
              <a:t>に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単体テストは書けてません</a:t>
            </a:r>
            <a:r>
              <a:rPr lang="en-US" altLang="ja-JP" dirty="0" smtClean="0">
                <a:solidFill>
                  <a:srgbClr val="000000"/>
                </a:solidFill>
              </a:rPr>
              <a:t>…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悩み疑問</a:t>
            </a:r>
            <a:r>
              <a:rPr lang="en-US" altLang="ja-JP" dirty="0" smtClean="0"/>
              <a:t>2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2WaySQL</a:t>
            </a:r>
            <a:r>
              <a:rPr lang="ja-JP" altLang="en-US" dirty="0" smtClean="0"/>
              <a:t>だったら一個一個流したら？</a:t>
            </a:r>
            <a:endParaRPr lang="en-US" altLang="ja-JP" dirty="0" smtClean="0"/>
          </a:p>
        </p:txBody>
      </p:sp>
      <p:pic>
        <p:nvPicPr>
          <p:cNvPr id="4" name="Picture 4" descr="MPj0409084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3657600"/>
            <a:ext cx="1081087" cy="1635125"/>
          </a:xfrm>
          <a:prstGeom prst="rect">
            <a:avLst/>
          </a:prstGeom>
          <a:noFill/>
        </p:spPr>
      </p:pic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2057400" y="3657600"/>
            <a:ext cx="3048000" cy="1295400"/>
          </a:xfrm>
          <a:prstGeom prst="wedgeEllipseCallout">
            <a:avLst>
              <a:gd name="adj1" fmla="val 85931"/>
              <a:gd name="adj2" fmla="val 3927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rgbClr val="000000"/>
                </a:solidFill>
              </a:rPr>
              <a:t>SQL</a:t>
            </a:r>
            <a:r>
              <a:rPr lang="ja-JP" altLang="en-US" dirty="0" smtClean="0">
                <a:solidFill>
                  <a:srgbClr val="000000"/>
                </a:solidFill>
              </a:rPr>
              <a:t>の量的に一個一個コピペして実行はつら過ぎます。。。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DBFlute</a:t>
            </a:r>
            <a:r>
              <a:rPr lang="ja-JP" altLang="en-US" dirty="0" smtClean="0"/>
              <a:t>なら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なら</a:t>
            </a:r>
            <a:r>
              <a:rPr lang="en-US" altLang="ja-JP" sz="4400" dirty="0" smtClean="0"/>
              <a:t>…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5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インク瓶">
  <a:themeElements>
    <a:clrScheme name="インク瓶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インク瓶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インク瓶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216</TotalTime>
  <Words>783</Words>
  <Application>Microsoft Macintosh PowerPoint</Application>
  <PresentationFormat>画面に合わせる (4:3)</PresentationFormat>
  <Paragraphs>147</Paragraphs>
  <Slides>22</Slides>
  <Notes>0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インク瓶</vt:lpstr>
      <vt:lpstr>スライド 1</vt:lpstr>
      <vt:lpstr>DBFluteとは？</vt:lpstr>
      <vt:lpstr>DBFlute抽象概念図</vt:lpstr>
      <vt:lpstr>前回の現場ソリューション</vt:lpstr>
      <vt:lpstr>今回の現場ソリューション</vt:lpstr>
      <vt:lpstr>[1]2Wayテスト:悩み</vt:lpstr>
      <vt:lpstr>[1]2Wayテスト:悩み疑問1</vt:lpstr>
      <vt:lpstr>[1]2Wayテスト:悩み疑問2</vt:lpstr>
      <vt:lpstr>[1]2Wayテスト:DBFluteなら</vt:lpstr>
      <vt:lpstr>[1]2Wayテスト:OutsideSqlTest</vt:lpstr>
      <vt:lpstr>[2]DDL＆データ:悩み</vt:lpstr>
      <vt:lpstr>[2]DDL＆データ:悩み詳細1</vt:lpstr>
      <vt:lpstr>[2]DDL＆データ:悩み詳細2</vt:lpstr>
      <vt:lpstr>[2]DDL＆データ:悩み詳細3</vt:lpstr>
      <vt:lpstr>[2]DDL＆データ:DBFluteなら</vt:lpstr>
      <vt:lpstr>[2]DDL＆データ:ReplaceSchema</vt:lpstr>
      <vt:lpstr>[3]別なんとか:悩み</vt:lpstr>
      <vt:lpstr>[3]別なんとか:悩み詳細</vt:lpstr>
      <vt:lpstr>[3]別なんとか:DBFluteなら</vt:lpstr>
      <vt:lpstr>[3]別なんとか:別言語・別コンテナ</vt:lpstr>
      <vt:lpstr>DBFlute今後の展望</vt:lpstr>
      <vt:lpstr>最後</vt:lpstr>
    </vt:vector>
  </TitlesOfParts>
  <Company/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現場ソリューション２ DBFlute</dc:title>
  <dc:creator>久保 雅彦</dc:creator>
  <cp:lastModifiedBy>久保 雅彦</cp:lastModifiedBy>
  <cp:revision>98</cp:revision>
  <dcterms:created xsi:type="dcterms:W3CDTF">2008-09-01T10:52:12Z</dcterms:created>
  <dcterms:modified xsi:type="dcterms:W3CDTF">2008-09-01T10:56:03Z</dcterms:modified>
</cp:coreProperties>
</file>