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wmf" ContentType="image/x-wmf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61" r:id="rId2"/>
    <p:sldId id="257" r:id="rId3"/>
    <p:sldId id="267" r:id="rId4"/>
    <p:sldId id="278" r:id="rId5"/>
    <p:sldId id="279" r:id="rId6"/>
    <p:sldId id="258" r:id="rId7"/>
    <p:sldId id="264" r:id="rId8"/>
    <p:sldId id="263" r:id="rId9"/>
    <p:sldId id="265" r:id="rId10"/>
    <p:sldId id="266" r:id="rId11"/>
    <p:sldId id="280" r:id="rId12"/>
    <p:sldId id="281" r:id="rId13"/>
    <p:sldId id="282" r:id="rId14"/>
    <p:sldId id="260" r:id="rId15"/>
    <p:sldId id="268" r:id="rId16"/>
    <p:sldId id="270" r:id="rId17"/>
    <p:sldId id="269" r:id="rId18"/>
    <p:sldId id="271" r:id="rId19"/>
    <p:sldId id="272" r:id="rId20"/>
    <p:sldId id="283" r:id="rId21"/>
    <p:sldId id="284" r:id="rId22"/>
    <p:sldId id="285" r:id="rId23"/>
    <p:sldId id="287" r:id="rId24"/>
    <p:sldId id="288" r:id="rId25"/>
    <p:sldId id="289" r:id="rId26"/>
    <p:sldId id="291" r:id="rId27"/>
    <p:sldId id="292" r:id="rId28"/>
    <p:sldId id="290" r:id="rId29"/>
    <p:sldId id="273" r:id="rId30"/>
    <p:sldId id="274" r:id="rId31"/>
    <p:sldId id="275" r:id="rId32"/>
    <p:sldId id="276" r:id="rId33"/>
    <p:sldId id="259" r:id="rId34"/>
    <p:sldId id="277" r:id="rId3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7" Type="http://schemas.openxmlformats.org/officeDocument/2006/relationships/slide" Target="slides/slide6.xml"/><Relationship Id="rId3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tableStyles" Target="tableStyles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514F1-BF3A-8244-8E24-39501B91FCA9}" type="datetimeFigureOut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ACC36-54C7-0446-A8C4-449965D8EE6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7BBF-A47B-C644-A0B3-2AF340262DC0}" type="datetimeFigureOut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F7D4-47DA-9C47-AA03-572F3D147FC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8B78B27-67EA-284E-B7DE-CA47CEF96BF3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40DE-A2F7-9040-AF94-3150A36DAF32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983-C81F-484C-AB24-3E409A9B0309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9E27-8AA6-8A4C-8F2F-BD9CFE65CFF9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8717-2CE5-3D48-9724-6A74D3723472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0916-367F-6347-9752-D3808E2C9DF8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2E6-018C-0A41-B225-E525923353F9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C6A-DB83-C64E-9E52-9AFA5AD018D7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D3F-8256-3C42-8592-819D359B95D7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EA9A-41F4-204E-A79D-1B36180FAAF8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3F0-DFD5-354C-8FAE-68230B37B986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506-493B-D344-A783-4411DA3B51C6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7D98-E012-1340-B59B-5CB4A353C1AC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3A348B0A-8461-AC42-A115-63F264401103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4DB0-F2B9-D04A-9DD7-6703AC7E7248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AFA-E2BB-4B40-8DFD-5F43A75FECED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4838-0D8B-784A-8083-2BF0BCC81F31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FFAD-D2AC-BA4E-94A6-AF1EF61CF5E3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7DA-7661-3B41-B158-5031F500DA1D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3DBE-A7FC-A843-A5D2-64A57D5C6B0F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9A5AFE0-9EBD-9B43-8D58-2BE7D375FB38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3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447800" y="1913128"/>
            <a:ext cx="6477000" cy="1914144"/>
          </a:xfrm>
          <a:prstGeom prst="rect">
            <a:avLst/>
          </a:prstGeom>
        </p:spPr>
        <p:txBody>
          <a:bodyPr vert="horz" lIns="45720" tIns="0" rIns="4572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現場ソリューション２</a:t>
            </a:r>
            <a:r>
              <a:rPr kumimoji="1" lang="en-US" altLang="ja-JP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DBFlute</a:t>
            </a:r>
            <a:endParaRPr kumimoji="1" lang="ja-JP" alt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5029200" y="5056632"/>
            <a:ext cx="3657600" cy="1174088"/>
          </a:xfrm>
          <a:prstGeom prst="rect">
            <a:avLst/>
          </a:prstGeom>
        </p:spPr>
        <p:txBody>
          <a:bodyPr vert="horz" lIns="91440" tIns="0" rIns="45720" bIns="0" rtlCol="0" anchor="t" anchorCtr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久保</a:t>
            </a:r>
            <a:r>
              <a:rPr kumimoji="1" lang="en-US" altLang="ja-JP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雅彦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図 5" descr="logo-to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897128"/>
            <a:ext cx="1524000" cy="2032000"/>
          </a:xfrm>
          <a:prstGeom prst="rect">
            <a:avLst/>
          </a:prstGeom>
        </p:spPr>
      </p:pic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OutsideSqlTest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OutsideSqlTest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外だし</a:t>
            </a:r>
            <a:r>
              <a:rPr lang="en-US" altLang="ja-JP" sz="4400" dirty="0" smtClean="0"/>
              <a:t>SQL</a:t>
            </a:r>
            <a:r>
              <a:rPr lang="ja-JP" altLang="en-US" sz="4400" dirty="0" smtClean="0"/>
              <a:t>を</a:t>
            </a:r>
            <a:r>
              <a:rPr lang="en-US" altLang="ja-JP" sz="4400" dirty="0" smtClean="0"/>
              <a:t>2WaySQL</a:t>
            </a:r>
            <a:r>
              <a:rPr lang="ja-JP" altLang="en-US" sz="4400" dirty="0" smtClean="0"/>
              <a:t>として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実際の</a:t>
            </a:r>
            <a:r>
              <a:rPr lang="en-US" altLang="ja-JP" sz="4400" dirty="0" smtClean="0"/>
              <a:t>DB</a:t>
            </a:r>
            <a:r>
              <a:rPr lang="ja-JP" altLang="en-US" sz="4400" dirty="0" smtClean="0"/>
              <a:t>に一括実行して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テストする</a:t>
            </a: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のタスク</a:t>
            </a: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概念図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6934200" y="2895600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42606" y="2286000"/>
            <a:ext cx="1924793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SQL</a:t>
            </a:r>
            <a:r>
              <a:rPr lang="ja-JP" altLang="en-US" dirty="0" smtClean="0">
                <a:solidFill>
                  <a:schemeClr val="tx1"/>
                </a:solidFill>
              </a:rPr>
              <a:t>ファイル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(2WaySQL)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028703" y="4111753"/>
            <a:ext cx="1752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DBFlute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rot="5400000" flipH="1" flipV="1">
            <a:off x="4411227" y="3617977"/>
            <a:ext cx="9875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9" idx="3"/>
            <a:endCxn id="6" idx="2"/>
          </p:cNvCxnSpPr>
          <p:nvPr/>
        </p:nvCxnSpPr>
        <p:spPr>
          <a:xfrm flipV="1">
            <a:off x="5781303" y="3503676"/>
            <a:ext cx="1152897" cy="1065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スマイル 15"/>
          <p:cNvSpPr/>
          <p:nvPr/>
        </p:nvSpPr>
        <p:spPr>
          <a:xfrm>
            <a:off x="914400" y="3963662"/>
            <a:ext cx="914400" cy="914400"/>
          </a:xfrm>
          <a:prstGeom prst="smileyFac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828802" y="4332993"/>
            <a:ext cx="2199901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28800" y="3963662"/>
            <a:ext cx="21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 o</a:t>
            </a:r>
            <a:r>
              <a:rPr kumimoji="1" lang="en-US" altLang="ja-JP" dirty="0" smtClean="0"/>
              <a:t>utside-</a:t>
            </a:r>
            <a:r>
              <a:rPr lang="en-US" altLang="ja-JP" dirty="0" err="1" smtClean="0"/>
              <a:t>sql</a:t>
            </a:r>
            <a:r>
              <a:rPr lang="en-US" altLang="ja-JP" dirty="0" smtClean="0"/>
              <a:t>-test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8661" y="3319010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96000" y="43329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3. 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rot="10800000" flipV="1">
            <a:off x="1828800" y="4568956"/>
            <a:ext cx="2199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975402" y="4568958"/>
            <a:ext cx="185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4. </a:t>
            </a:r>
            <a:r>
              <a:rPr kumimoji="1" lang="ja-JP" altLang="en-US" dirty="0" smtClean="0"/>
              <a:t>結果閲覧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ログ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57936" y="2949678"/>
            <a:ext cx="2034932" cy="369332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bat(sh</a:t>
            </a:r>
            <a:r>
              <a:rPr lang="en-US" altLang="ja-JP" dirty="0" smtClean="0"/>
              <a:t>)</a:t>
            </a:r>
            <a:r>
              <a:rPr lang="ja-JP" altLang="en-US" dirty="0" smtClean="0"/>
              <a:t>ファイル実行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stCxn id="34" idx="2"/>
            <a:endCxn id="20" idx="0"/>
          </p:cNvCxnSpPr>
          <p:nvPr/>
        </p:nvCxnSpPr>
        <p:spPr>
          <a:xfrm rot="16200000" flipH="1">
            <a:off x="2126548" y="3167864"/>
            <a:ext cx="644652" cy="946944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MCBD07159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のメリット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DBA</a:t>
            </a:r>
            <a:r>
              <a:rPr lang="ja-JP" altLang="en-US" dirty="0" smtClean="0"/>
              <a:t>が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変更時の影響を一気に確認できる</a:t>
            </a:r>
            <a:endParaRPr lang="en-US" altLang="ja-JP" dirty="0" smtClean="0"/>
          </a:p>
          <a:p>
            <a:r>
              <a:rPr lang="ja-JP" altLang="en-US" dirty="0" smtClean="0"/>
              <a:t>プログラマが</a:t>
            </a:r>
            <a:r>
              <a:rPr lang="en-US" altLang="ja-JP" dirty="0" smtClean="0"/>
              <a:t>DB</a:t>
            </a:r>
            <a:r>
              <a:rPr lang="ja-JP" altLang="en-US" dirty="0" smtClean="0"/>
              <a:t>ツールなしで簡単実行</a:t>
            </a:r>
            <a:endParaRPr lang="en-US" altLang="ja-JP" dirty="0" smtClean="0"/>
          </a:p>
          <a:p>
            <a:r>
              <a:rPr lang="en-US" altLang="ja-JP" dirty="0" smtClean="0"/>
              <a:t>Sql2Entity</a:t>
            </a:r>
            <a:r>
              <a:rPr lang="ja-JP" altLang="en-US" dirty="0" smtClean="0"/>
              <a:t>対象外の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もチェック可能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76400" y="4648200"/>
            <a:ext cx="5791200" cy="838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地味ながら実際の現場でとても役立つ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やテストデータの管理がごちゃごちゃ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3657600"/>
            <a:ext cx="5562600" cy="1295400"/>
          </a:xfrm>
          <a:prstGeom prst="wedgeEllipseCallout">
            <a:avLst>
              <a:gd name="adj1" fmla="val 65197"/>
              <a:gd name="adj2" fmla="val 4827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プログラマへの</a:t>
            </a:r>
            <a:r>
              <a:rPr lang="en-US" altLang="ja-JP" dirty="0" smtClean="0">
                <a:solidFill>
                  <a:srgbClr val="000000"/>
                </a:solidFill>
              </a:rPr>
              <a:t>DDL</a:t>
            </a:r>
            <a:r>
              <a:rPr lang="ja-JP" altLang="en-US" dirty="0" smtClean="0">
                <a:solidFill>
                  <a:srgbClr val="000000"/>
                </a:solidFill>
              </a:rPr>
              <a:t>の配布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＆フェーズ毎のテストデータ管理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などなどもっとスマートに安全にやりてぇ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スクリプト作成は意外にコスト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実行しても古いテーブル残ったりしませんか？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データが</a:t>
            </a:r>
            <a:r>
              <a:rPr lang="en-US" altLang="ja-JP" dirty="0" smtClean="0"/>
              <a:t>Insert</a:t>
            </a:r>
            <a:r>
              <a:rPr lang="ja-JP" altLang="en-US" dirty="0" smtClean="0"/>
              <a:t>文のみなら簡単だがメンテが大変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エクセル管理が良いのだが</a:t>
            </a:r>
            <a:r>
              <a:rPr lang="en-US" altLang="ja-JP" dirty="0" smtClean="0"/>
              <a:t>…</a:t>
            </a:r>
          </a:p>
          <a:p>
            <a:pPr lvl="1"/>
            <a:r>
              <a:rPr lang="ja-JP" altLang="en-US" dirty="0" smtClean="0"/>
              <a:t>データ登録のエラーハンドリングは大切でも大変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データのフェーズ毎の管理をするとさらに大変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5156201"/>
            <a:ext cx="5943600" cy="1008062"/>
          </a:xfrm>
          <a:prstGeom prst="wedgeEllipseCallout">
            <a:avLst>
              <a:gd name="adj1" fmla="val 58329"/>
              <a:gd name="adj2" fmla="val -5070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スクリプト作成担当者が、プログラマからのフィードバックを都度都度メンテしてて、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本来の仕事が進まないケースがあったの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共通カラムのテストデータを作るの大変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共通カラムのテストデータの大抵の場合固定で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エクセルのシート名の３２文字問題</a:t>
            </a:r>
            <a:endParaRPr lang="en-US" altLang="ja-JP" dirty="0" smtClean="0"/>
          </a:p>
          <a:p>
            <a:r>
              <a:rPr lang="ja-JP" altLang="en-US" dirty="0" smtClean="0"/>
              <a:t>ストアドも実行したい</a:t>
            </a:r>
            <a:endParaRPr lang="en-US" altLang="ja-JP" dirty="0" smtClean="0"/>
          </a:p>
          <a:p>
            <a:r>
              <a:rPr lang="ja-JP" altLang="en-US" dirty="0" smtClean="0"/>
              <a:t>テストデータの整合性チェックもしたい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2514600" y="5297735"/>
            <a:ext cx="3962400" cy="1008062"/>
          </a:xfrm>
          <a:prstGeom prst="wedgeEllipseCallout">
            <a:avLst>
              <a:gd name="adj1" fmla="val 70103"/>
              <a:gd name="adj2" fmla="val -5970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色々言うとスクリプト作成担当者がまた泣く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3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テストケース毎のエクセルテストデータは実はつらい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smtClean="0"/>
              <a:t>変更に弱い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ちらばるテストデータのテーブル定義</a:t>
            </a:r>
            <a:r>
              <a:rPr lang="en-US" altLang="ja-JP" dirty="0" smtClean="0"/>
              <a:t>	</a:t>
            </a:r>
          </a:p>
          <a:p>
            <a:pPr lvl="2"/>
            <a:r>
              <a:rPr lang="ja-JP" altLang="en-US" dirty="0" smtClean="0"/>
              <a:t>直しても直しても終わらない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テスト実行が遅い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テスト実行に対する抵抗感が芽生える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ローカルでのデグレ防止一括テストが不可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DBA</a:t>
            </a:r>
            <a:r>
              <a:rPr lang="ja-JP" altLang="en-US" dirty="0" smtClean="0"/>
              <a:t>がテストデータのレビューがしづらい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6365174" y="2819400"/>
            <a:ext cx="2590800" cy="1219200"/>
          </a:xfrm>
          <a:prstGeom prst="wedgeEllipseCallout">
            <a:avLst>
              <a:gd name="adj1" fmla="val 6003"/>
              <a:gd name="adj2" fmla="val 76144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朝まで終わらないナイトリーテストが実際あったの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ReplaceSchema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ReplaceSchema</a:t>
            </a:r>
            <a:r>
              <a:rPr lang="en-US" altLang="ja-JP" sz="4400" dirty="0" smtClean="0"/>
              <a:t>!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ja-JP" altLang="en-US" sz="3600" dirty="0" smtClean="0"/>
              <a:t>現場指向の</a:t>
            </a:r>
            <a:r>
              <a:rPr lang="en-US" altLang="ja-JP" sz="3600" dirty="0" smtClean="0"/>
              <a:t>O/R</a:t>
            </a:r>
            <a:r>
              <a:rPr lang="ja-JP" altLang="en-US" sz="3600" dirty="0" smtClean="0"/>
              <a:t>マッパ</a:t>
            </a:r>
            <a:endParaRPr lang="en-US" altLang="ja-JP" sz="3600" dirty="0" smtClean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実際の開発現場で鍛えられつつ作り上げられてきたため、現場にフィットすることを重視しています。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Apache Torque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S2Dao</a:t>
            </a:r>
            <a:r>
              <a:rPr lang="ja-JP" altLang="en-US" dirty="0" smtClean="0"/>
              <a:t>の良い部分を取り込み、独自のスタイルを提供します。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(S2Dao</a:t>
            </a:r>
            <a:r>
              <a:rPr lang="ja-JP" altLang="en-US" dirty="0" smtClean="0"/>
              <a:t>の自動生成ツールでもある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4" descr="j01995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6787" y="1122363"/>
            <a:ext cx="1139825" cy="1225550"/>
          </a:xfrm>
          <a:prstGeom prst="rect">
            <a:avLst/>
          </a:prstGeom>
          <a:noFill/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666613" y="2347913"/>
            <a:ext cx="878774" cy="471487"/>
          </a:xfrm>
          <a:prstGeom prst="wedgeRoundRectCallout">
            <a:avLst>
              <a:gd name="adj1" fmla="val 44151"/>
              <a:gd name="adj2" fmla="val -16209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r>
              <a:rPr lang="ja-JP" altLang="en-US" sz="1200" dirty="0"/>
              <a:t>現場！？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スキーマを作り直す</a:t>
            </a: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のタスク</a:t>
            </a:r>
            <a:endParaRPr lang="en-US" altLang="ja-JP" sz="4400" dirty="0" smtClean="0"/>
          </a:p>
          <a:p>
            <a:pPr algn="ctr">
              <a:buNone/>
            </a:pPr>
            <a:endParaRPr lang="en-US" altLang="ja-JP" sz="44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スキーマ初期化</a:t>
            </a:r>
            <a:r>
              <a:rPr lang="en-US" altLang="ja-JP" sz="3800" dirty="0" smtClean="0"/>
              <a:t>&amp;</a:t>
            </a:r>
            <a:r>
              <a:rPr lang="ja-JP" altLang="en-US" sz="3800" dirty="0" smtClean="0"/>
              <a:t>作成</a:t>
            </a:r>
            <a:endParaRPr lang="en-US" altLang="ja-JP" sz="38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データ登録</a:t>
            </a:r>
            <a:endParaRPr lang="en-US" altLang="ja-JP" sz="38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データチェック</a:t>
            </a:r>
            <a:r>
              <a:rPr lang="en-US" altLang="ja-JP" sz="3800" dirty="0" smtClean="0"/>
              <a:t>&amp;</a:t>
            </a:r>
            <a:r>
              <a:rPr lang="ja-JP" altLang="en-US" sz="3800" dirty="0" smtClean="0"/>
              <a:t>調整</a:t>
            </a:r>
            <a:endParaRPr lang="en-US" altLang="ja-JP" sz="4400" dirty="0" smtClean="0"/>
          </a:p>
          <a:p>
            <a:pPr algn="ctr">
              <a:buNone/>
            </a:pP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概念図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7363977" y="2287524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42606" y="2514600"/>
            <a:ext cx="1924793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DDL(CREATE</a:t>
            </a:r>
            <a:r>
              <a:rPr lang="ja-JP" altLang="en-US" dirty="0" smtClean="0">
                <a:solidFill>
                  <a:schemeClr val="tx1"/>
                </a:solidFill>
              </a:rPr>
              <a:t>文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028703" y="4111753"/>
            <a:ext cx="1752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DBFlute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rot="5400000" flipH="1" flipV="1">
            <a:off x="4411227" y="3617977"/>
            <a:ext cx="9875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9" idx="3"/>
            <a:endCxn id="6" idx="2"/>
          </p:cNvCxnSpPr>
          <p:nvPr/>
        </p:nvCxnSpPr>
        <p:spPr>
          <a:xfrm flipV="1">
            <a:off x="5781303" y="2895600"/>
            <a:ext cx="1582674" cy="1673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スマイル 15"/>
          <p:cNvSpPr/>
          <p:nvPr/>
        </p:nvSpPr>
        <p:spPr>
          <a:xfrm>
            <a:off x="914400" y="3963662"/>
            <a:ext cx="914400" cy="914400"/>
          </a:xfrm>
          <a:prstGeom prst="smileyFac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828802" y="4332993"/>
            <a:ext cx="2199901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28800" y="3963662"/>
            <a:ext cx="221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</a:t>
            </a:r>
            <a:r>
              <a:rPr lang="en-US" altLang="ja-JP" dirty="0" smtClean="0"/>
              <a:t> </a:t>
            </a:r>
            <a:r>
              <a:rPr lang="en-US" altLang="ja-JP" dirty="0" smtClean="0"/>
              <a:t>replace-schema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8661" y="3319010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</a:t>
            </a:r>
            <a:r>
              <a:rPr lang="en-US" altLang="ja-JP" dirty="0" smtClean="0"/>
              <a:t>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477390" y="3743216"/>
            <a:ext cx="134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4</a:t>
            </a:r>
            <a:r>
              <a:rPr lang="en-US" altLang="ja-JP" dirty="0" smtClean="0"/>
              <a:t>. DDL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rot="10800000" flipV="1">
            <a:off x="1828800" y="4568956"/>
            <a:ext cx="2199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975402" y="45689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結果</a:t>
            </a:r>
            <a:r>
              <a:rPr kumimoji="1" lang="ja-JP" altLang="en-US" dirty="0" smtClean="0"/>
              <a:t>閲覧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57936" y="2949678"/>
            <a:ext cx="2034932" cy="369332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bat(sh</a:t>
            </a:r>
            <a:r>
              <a:rPr lang="en-US" altLang="ja-JP" dirty="0" smtClean="0"/>
              <a:t>)</a:t>
            </a:r>
            <a:r>
              <a:rPr lang="ja-JP" altLang="en-US" dirty="0" smtClean="0"/>
              <a:t>ファイル実行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stCxn id="34" idx="2"/>
            <a:endCxn id="20" idx="0"/>
          </p:cNvCxnSpPr>
          <p:nvPr/>
        </p:nvCxnSpPr>
        <p:spPr>
          <a:xfrm rot="16200000" flipH="1">
            <a:off x="2133930" y="3160481"/>
            <a:ext cx="644652" cy="961709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MCBD07159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  <p:sp>
        <p:nvSpPr>
          <p:cNvPr id="19" name="テキスト ボックス 18"/>
          <p:cNvSpPr txBox="1"/>
          <p:nvPr/>
        </p:nvSpPr>
        <p:spPr>
          <a:xfrm>
            <a:off x="5581507" y="3503676"/>
            <a:ext cx="102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r>
              <a:rPr lang="en-US" altLang="ja-JP" dirty="0" smtClean="0"/>
              <a:t>. DROP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477390" y="5307620"/>
            <a:ext cx="1924793" cy="4688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r>
              <a:rPr kumimoji="1" lang="en-US" altLang="ja-JP" dirty="0" smtClean="0">
                <a:solidFill>
                  <a:schemeClr val="tx1"/>
                </a:solidFill>
              </a:rPr>
              <a:t>(Excel)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02800" y="4111753"/>
            <a:ext cx="151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6</a:t>
            </a:r>
            <a:r>
              <a:rPr lang="en-US" altLang="ja-JP" dirty="0" smtClean="0"/>
              <a:t>. </a:t>
            </a:r>
            <a:r>
              <a:rPr lang="ja-JP" altLang="en-US" dirty="0" smtClean="0"/>
              <a:t>データ登録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9" idx="2"/>
            <a:endCxn id="21" idx="1"/>
          </p:cNvCxnSpPr>
          <p:nvPr/>
        </p:nvCxnSpPr>
        <p:spPr>
          <a:xfrm rot="16200000" flipH="1">
            <a:off x="5433245" y="4497910"/>
            <a:ext cx="515902" cy="157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2938" y="5260706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5</a:t>
            </a:r>
            <a:r>
              <a:rPr lang="en-US" altLang="ja-JP" dirty="0" smtClean="0"/>
              <a:t>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362200" y="5424838"/>
            <a:ext cx="1924793" cy="6037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チェック</a:t>
            </a:r>
            <a:r>
              <a:rPr kumimoji="1" lang="en-US" altLang="ja-JP" dirty="0" smtClean="0">
                <a:solidFill>
                  <a:schemeClr val="tx1"/>
                </a:solidFill>
              </a:rPr>
              <a:t>&amp;</a:t>
            </a:r>
            <a:r>
              <a:rPr kumimoji="1" lang="ja-JP" altLang="en-US" dirty="0" smtClean="0">
                <a:solidFill>
                  <a:schemeClr val="tx1"/>
                </a:solidFill>
              </a:rPr>
              <a:t>調整</a:t>
            </a:r>
            <a:r>
              <a:rPr kumimoji="1" lang="en-US" altLang="ja-JP" dirty="0" smtClean="0">
                <a:solidFill>
                  <a:schemeClr val="tx1"/>
                </a:solidFill>
              </a:rPr>
              <a:t>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9" idx="2"/>
          </p:cNvCxnSpPr>
          <p:nvPr/>
        </p:nvCxnSpPr>
        <p:spPr>
          <a:xfrm rot="5400000">
            <a:off x="4245715" y="5067433"/>
            <a:ext cx="700568" cy="618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286994" y="5776489"/>
            <a:ext cx="132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7</a:t>
            </a:r>
            <a:r>
              <a:rPr lang="en-US" altLang="ja-JP" dirty="0" smtClean="0"/>
              <a:t>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12829" y="4481880"/>
            <a:ext cx="270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8</a:t>
            </a:r>
            <a:r>
              <a:rPr lang="en-US" altLang="ja-JP" dirty="0" smtClean="0"/>
              <a:t>. </a:t>
            </a:r>
            <a:r>
              <a:rPr lang="ja-JP" altLang="en-US" dirty="0" smtClean="0"/>
              <a:t>チェック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調整</a:t>
            </a:r>
            <a:r>
              <a:rPr lang="en-US" altLang="ja-JP" dirty="0" smtClean="0"/>
              <a:t>SQL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sz="4800" dirty="0" smtClean="0"/>
              <a:t>スキーマ初期化</a:t>
            </a:r>
            <a:r>
              <a:rPr lang="en-US" altLang="ja-JP" sz="4800" dirty="0" smtClean="0"/>
              <a:t>&amp;</a:t>
            </a:r>
            <a:r>
              <a:rPr lang="ja-JP" altLang="en-US" sz="4800" dirty="0" smtClean="0"/>
              <a:t>作成</a:t>
            </a:r>
            <a:r>
              <a:rPr lang="ja-JP" altLang="en-US" sz="4800" dirty="0" smtClean="0"/>
              <a:t>のフロー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 fontScale="77500" lnSpcReduction="20000"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AutoNum type="arabicPeriod"/>
            </a:pPr>
            <a:r>
              <a:rPr lang="ja-JP" altLang="en-US" dirty="0" smtClean="0"/>
              <a:t>既存テーブルを</a:t>
            </a:r>
            <a:r>
              <a:rPr lang="en-US" altLang="ja-JP" dirty="0" smtClean="0"/>
              <a:t>truncate (</a:t>
            </a:r>
            <a:r>
              <a:rPr lang="ja-JP" altLang="en-US" dirty="0" smtClean="0"/>
              <a:t>できるものだけ</a:t>
            </a:r>
            <a:r>
              <a:rPr lang="en-US" altLang="ja-JP" dirty="0" smtClean="0"/>
              <a:t>)</a:t>
            </a:r>
          </a:p>
          <a:p>
            <a:pPr>
              <a:buAutoNum type="arabicPeriod"/>
            </a:pPr>
            <a:r>
              <a:rPr lang="ja-JP" altLang="en-US" dirty="0" smtClean="0"/>
              <a:t>既存テーブルの</a:t>
            </a:r>
            <a:r>
              <a:rPr lang="en-US" altLang="ja-JP" dirty="0" smtClean="0"/>
              <a:t>FK</a:t>
            </a:r>
            <a:r>
              <a:rPr lang="ja-JP" altLang="en-US" dirty="0" smtClean="0"/>
              <a:t>を全て</a:t>
            </a:r>
            <a:r>
              <a:rPr lang="en-US" altLang="ja-JP" dirty="0" smtClean="0"/>
              <a:t>Drop</a:t>
            </a:r>
          </a:p>
          <a:p>
            <a:pPr>
              <a:buAutoNum type="arabicPeriod"/>
            </a:pPr>
            <a:r>
              <a:rPr lang="ja-JP" altLang="en-US" dirty="0" smtClean="0"/>
              <a:t>既存テーブルを全て</a:t>
            </a:r>
            <a:r>
              <a:rPr lang="en-US" altLang="ja-JP" dirty="0" smtClean="0"/>
              <a:t>Drop</a:t>
            </a:r>
          </a:p>
          <a:p>
            <a:pPr>
              <a:buAutoNum type="arabicPeriod"/>
            </a:pPr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/replace-schema*.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「</a:t>
            </a:r>
            <a:r>
              <a:rPr lang="en-US" altLang="ja-JP" dirty="0" smtClean="0"/>
              <a:t>replace-schema</a:t>
            </a:r>
            <a:r>
              <a:rPr lang="ja-JP" altLang="en-US" dirty="0" smtClean="0"/>
              <a:t>」で</a:t>
            </a:r>
            <a:r>
              <a:rPr lang="ja-JP" altLang="en-US" dirty="0" smtClean="0"/>
              <a:t>始ま</a:t>
            </a:r>
            <a:r>
              <a:rPr lang="ja-JP" altLang="en-US" dirty="0" smtClean="0"/>
              <a:t>る</a:t>
            </a:r>
            <a:r>
              <a:rPr lang="ja-JP" altLang="en-US" dirty="0" smtClean="0"/>
              <a:t>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」ファイル</a:t>
            </a:r>
            <a:r>
              <a:rPr lang="ja-JP" altLang="en-US" dirty="0" smtClean="0"/>
              <a:t>をアスキー順</a:t>
            </a:r>
            <a:r>
              <a:rPr lang="ja-JP" altLang="en-US" dirty="0" smtClean="0"/>
              <a:t>で</a:t>
            </a:r>
            <a:r>
              <a:rPr lang="ja-JP" altLang="en-US" dirty="0" smtClean="0"/>
              <a:t>読み込む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セミコロン「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」区切りで順番に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「</a:t>
            </a:r>
            <a:r>
              <a:rPr lang="en-US" altLang="ja-JP" dirty="0" smtClean="0"/>
              <a:t>-- #</a:t>
            </a:r>
            <a:r>
              <a:rPr lang="en-US" altLang="ja-JP" dirty="0" err="1" smtClean="0"/>
              <a:t>df:begin</a:t>
            </a:r>
            <a:r>
              <a:rPr lang="en-US" altLang="ja-JP" dirty="0" smtClean="0"/>
              <a:t>#</a:t>
            </a:r>
            <a:r>
              <a:rPr lang="ja-JP" altLang="en-US" dirty="0" smtClean="0"/>
              <a:t>」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-- #</a:t>
            </a:r>
            <a:r>
              <a:rPr lang="en-US" altLang="ja-JP" dirty="0" err="1" smtClean="0"/>
              <a:t>df:end</a:t>
            </a:r>
            <a:r>
              <a:rPr lang="ja-JP" altLang="en-US" dirty="0" smtClean="0"/>
              <a:t>」で囲うことにより、セミコロン「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」を区切りとせず、ひとまとまりの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とすることができる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途中で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が例外になったら</a:t>
            </a:r>
            <a:r>
              <a:rPr lang="en-US" altLang="ja-JP" dirty="0" smtClean="0"/>
              <a:t>Warning</a:t>
            </a:r>
            <a:r>
              <a:rPr lang="ja-JP" altLang="en-US" dirty="0" smtClean="0"/>
              <a:t>ログが出力されて続行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smtClean="0"/>
              <a:t>SQL</a:t>
            </a:r>
            <a:r>
              <a:rPr lang="ja-JP" altLang="en-US" dirty="0" smtClean="0"/>
              <a:t>の最後の「</a:t>
            </a:r>
            <a:r>
              <a:rPr lang="en-US" altLang="ja-JP" dirty="0" smtClean="0"/>
              <a:t>/</a:t>
            </a:r>
            <a:r>
              <a:rPr lang="ja-JP" altLang="en-US" dirty="0" smtClean="0"/>
              <a:t>」は除去される</a:t>
            </a:r>
            <a:r>
              <a:rPr lang="en-US" altLang="ja-JP" dirty="0" smtClean="0"/>
              <a:t>(SQL*Plus</a:t>
            </a:r>
            <a:r>
              <a:rPr lang="ja-JP" altLang="en-US" dirty="0" smtClean="0"/>
              <a:t>などとの相性</a:t>
            </a:r>
            <a:r>
              <a:rPr lang="en-US" altLang="ja-JP" dirty="0" smtClean="0"/>
              <a:t>)</a:t>
            </a:r>
          </a:p>
          <a:p>
            <a:pPr lvl="1">
              <a:buFontTx/>
              <a:buChar char="•"/>
            </a:pPr>
            <a:r>
              <a:rPr lang="ja-JP" altLang="en-US" dirty="0" smtClean="0"/>
              <a:t>ファイルエンコーディングは</a:t>
            </a:r>
            <a:r>
              <a:rPr lang="en-US" altLang="ja-JP" dirty="0" smtClean="0"/>
              <a:t>UTF-8</a:t>
            </a:r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0" y="1905000"/>
            <a:ext cx="195285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Drop</a:t>
            </a:r>
            <a:r>
              <a:rPr lang="ja-JP" altLang="en-US" sz="1400" dirty="0" smtClean="0"/>
              <a:t>の時間短縮のため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rot="10800000" flipV="1">
            <a:off x="5562602" y="2058889"/>
            <a:ext cx="533398" cy="37951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257800" y="2819400"/>
            <a:ext cx="250581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DB</a:t>
            </a:r>
            <a:r>
              <a:rPr kumimoji="1" lang="ja-JP" altLang="en-US" sz="1400" dirty="0" smtClean="0"/>
              <a:t>のメタデータより自動で発行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rot="10800000">
            <a:off x="4724400" y="2819401"/>
            <a:ext cx="533400" cy="153889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0" idx="1"/>
          </p:cNvCxnSpPr>
          <p:nvPr/>
        </p:nvCxnSpPr>
        <p:spPr>
          <a:xfrm rot="10800000" flipV="1">
            <a:off x="4114800" y="2973289"/>
            <a:ext cx="1143000" cy="41040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114356" y="4777149"/>
            <a:ext cx="210109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主にストアドの</a:t>
            </a:r>
            <a:r>
              <a:rPr kumimoji="1" lang="en-US" altLang="ja-JP" sz="1400" dirty="0" smtClean="0"/>
              <a:t>CREATE</a:t>
            </a:r>
            <a:r>
              <a:rPr kumimoji="1" lang="ja-JP" altLang="en-US" sz="1400" dirty="0" smtClean="0"/>
              <a:t>文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>
            <a:stCxn id="18" idx="1"/>
          </p:cNvCxnSpPr>
          <p:nvPr/>
        </p:nvCxnSpPr>
        <p:spPr>
          <a:xfrm rot="10800000">
            <a:off x="5562602" y="4920736"/>
            <a:ext cx="551754" cy="1030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92364" y="5967244"/>
            <a:ext cx="4005323" cy="58477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DDL</a:t>
            </a:r>
            <a:r>
              <a:rPr kumimoji="1" lang="ja-JP" altLang="en-US" sz="1600" dirty="0" smtClean="0"/>
              <a:t>文は</a:t>
            </a:r>
            <a:r>
              <a:rPr kumimoji="1" lang="en-US" altLang="ja-JP" sz="1600" dirty="0" smtClean="0"/>
              <a:t>ERD</a:t>
            </a:r>
            <a:r>
              <a:rPr kumimoji="1" lang="ja-JP" altLang="en-US" sz="1600" dirty="0" smtClean="0"/>
              <a:t>ツールから生成するのがベスト</a:t>
            </a:r>
            <a:endParaRPr kumimoji="1" lang="en-US" altLang="ja-JP" sz="1600" dirty="0" smtClean="0"/>
          </a:p>
          <a:p>
            <a:r>
              <a:rPr lang="en-US" altLang="ja-JP" sz="1600" dirty="0" smtClean="0"/>
              <a:t>(</a:t>
            </a:r>
            <a:r>
              <a:rPr lang="ja-JP" altLang="en-US" sz="1600" dirty="0" smtClean="0"/>
              <a:t>そのとき</a:t>
            </a:r>
            <a:r>
              <a:rPr lang="en-US" altLang="ja-JP" sz="1600" dirty="0" smtClean="0"/>
              <a:t>FK</a:t>
            </a:r>
            <a:r>
              <a:rPr lang="ja-JP" altLang="en-US" sz="1600" dirty="0" smtClean="0"/>
              <a:t>やテーブルの</a:t>
            </a:r>
            <a:r>
              <a:rPr lang="en-US" altLang="ja-JP" sz="1600" dirty="0" smtClean="0"/>
              <a:t>DROP</a:t>
            </a:r>
            <a:r>
              <a:rPr lang="ja-JP" altLang="en-US" sz="1600" dirty="0" smtClean="0"/>
              <a:t>文は不要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sz="4400" dirty="0" smtClean="0"/>
              <a:t>スキーマの初期化</a:t>
            </a:r>
            <a:r>
              <a:rPr lang="en-US" altLang="ja-JP" sz="4400" dirty="0" smtClean="0"/>
              <a:t>&amp;</a:t>
            </a:r>
            <a:r>
              <a:rPr lang="ja-JP" altLang="en-US" sz="4400" dirty="0" smtClean="0"/>
              <a:t>作成</a:t>
            </a:r>
            <a:r>
              <a:rPr lang="ja-JP" altLang="en-US" sz="4400" dirty="0" smtClean="0"/>
              <a:t>の特徴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古いテーブルが</a:t>
            </a:r>
            <a:r>
              <a:rPr lang="ja-JP" altLang="en-US" dirty="0" smtClean="0"/>
              <a:t>残らない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古いテーブル用の一時的な</a:t>
            </a:r>
            <a:r>
              <a:rPr lang="en-US" altLang="ja-JP" dirty="0" smtClean="0"/>
              <a:t>Drop</a:t>
            </a:r>
            <a:r>
              <a:rPr lang="ja-JP" altLang="en-US" dirty="0" smtClean="0"/>
              <a:t>文は不要</a:t>
            </a:r>
            <a:endParaRPr lang="en-US" altLang="ja-JP" dirty="0" smtClean="0"/>
          </a:p>
          <a:p>
            <a:r>
              <a:rPr lang="ja-JP" altLang="en-US" dirty="0" smtClean="0"/>
              <a:t>実行ログが残る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/logs/</a:t>
            </a:r>
            <a:r>
              <a:rPr lang="en-US" altLang="ja-JP" dirty="0" err="1" smtClean="0"/>
              <a:t>dbflute.log</a:t>
            </a:r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変更があっても各開発者の環境への反映が</a:t>
            </a:r>
            <a:r>
              <a:rPr lang="ja-JP" altLang="en-US" dirty="0" smtClean="0"/>
              <a:t>容易</a:t>
            </a:r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00200" y="4953000"/>
            <a:ext cx="6627813" cy="646331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DDL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自体をバージョン管理にし、</a:t>
            </a:r>
            <a:r>
              <a:rPr lang="ja-JP" altLang="en-US" dirty="0" smtClean="0"/>
              <a:t>各開発者</a:t>
            </a:r>
            <a:r>
              <a:rPr lang="ja-JP" altLang="en-US" dirty="0" smtClean="0"/>
              <a:t>はチェックアウト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もしくは</a:t>
            </a:r>
            <a:r>
              <a:rPr lang="ja-JP" altLang="en-US" dirty="0" smtClean="0"/>
              <a:t>更新</a:t>
            </a:r>
            <a:r>
              <a:rPr lang="en-US" altLang="ja-JP" dirty="0" smtClean="0"/>
              <a:t>)</a:t>
            </a:r>
            <a:r>
              <a:rPr lang="ja-JP" altLang="en-US" dirty="0" smtClean="0"/>
              <a:t>して実行するだけで</a:t>
            </a:r>
            <a:r>
              <a:rPr lang="en-US" altLang="ja-JP" dirty="0" smtClean="0"/>
              <a:t>DB</a:t>
            </a:r>
            <a:r>
              <a:rPr lang="ja-JP" altLang="en-US" dirty="0" smtClean="0"/>
              <a:t>環境が最新に！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データ登録の</a:t>
            </a:r>
            <a:r>
              <a:rPr lang="ja-JP" altLang="en-US" sz="4800" dirty="0" smtClean="0"/>
              <a:t>フロー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AutoNum type="arabicPeriod"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/data/common</a:t>
            </a:r>
            <a:r>
              <a:rPr lang="ja-JP" altLang="en-US" dirty="0" smtClean="0"/>
              <a:t>配下のデータを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に登録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err="1" smtClean="0"/>
              <a:t>dataLoadingType</a:t>
            </a:r>
            <a:r>
              <a:rPr lang="ja-JP" altLang="en-US" dirty="0" smtClean="0"/>
              <a:t>に関わらず必ず最初に登録される。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>
              <a:buFontTx/>
              <a:buAutoNum type="arabicPeriod"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/data</a:t>
            </a:r>
            <a:r>
              <a:rPr lang="en-US" altLang="ja-JP" dirty="0" smtClean="0"/>
              <a:t>/xxx</a:t>
            </a:r>
            <a:r>
              <a:rPr lang="ja-JP" altLang="en-US" dirty="0" smtClean="0"/>
              <a:t>配下</a:t>
            </a:r>
            <a:r>
              <a:rPr lang="ja-JP" altLang="en-US" dirty="0" smtClean="0"/>
              <a:t>のデータ</a:t>
            </a:r>
            <a:r>
              <a:rPr lang="ja-JP" altLang="en-US" dirty="0" smtClean="0"/>
              <a:t>を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に登録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デフォルトは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playsql/data</a:t>
            </a:r>
            <a:r>
              <a:rPr lang="en-US" altLang="ja-JP" dirty="0" err="1" smtClean="0"/>
              <a:t>/ut</a:t>
            </a:r>
            <a:r>
              <a:rPr lang="ja-JP" altLang="en-US" dirty="0" smtClean="0"/>
              <a:t>配下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smtClean="0"/>
              <a:t>x</a:t>
            </a:r>
            <a:r>
              <a:rPr lang="en-US" altLang="ja-JP" dirty="0" smtClean="0"/>
              <a:t>xx</a:t>
            </a:r>
            <a:r>
              <a:rPr lang="ja-JP" altLang="en-US" dirty="0" smtClean="0"/>
              <a:t>部分は</a:t>
            </a:r>
            <a:r>
              <a:rPr lang="en-US" altLang="ja-JP" dirty="0" err="1" smtClean="0"/>
              <a:t>dataLoadingType</a:t>
            </a:r>
            <a:r>
              <a:rPr lang="ja-JP" altLang="en-US" dirty="0" smtClean="0"/>
              <a:t>で指定する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後述</a:t>
            </a:r>
            <a:r>
              <a:rPr lang="en-US" altLang="ja-JP" dirty="0" smtClean="0"/>
              <a:t>)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30145" y="3323394"/>
            <a:ext cx="5097369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単体テストでも結合テストでも本番でも変わらないマスタデータなど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92364" y="5797967"/>
            <a:ext cx="6088927" cy="338554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/>
              <a:t>dataLoadingType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などデータが利用されるフェーズ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「</a:t>
            </a:r>
            <a:r>
              <a:rPr lang="en-US" altLang="ja-JP" sz="1600" dirty="0" err="1" smtClean="0"/>
              <a:t>ut</a:t>
            </a:r>
            <a:r>
              <a:rPr lang="ja-JP" altLang="ja-JP" sz="1600" dirty="0" smtClean="0"/>
              <a:t>」</a:t>
            </a:r>
            <a:r>
              <a:rPr lang="ja-JP" altLang="en-US" sz="1600" dirty="0" smtClean="0"/>
              <a:t>や</a:t>
            </a:r>
            <a:r>
              <a:rPr lang="ja-JP" altLang="ja-JP" sz="1600" dirty="0" smtClean="0"/>
              <a:t>「</a:t>
            </a:r>
            <a:r>
              <a:rPr lang="en-US" altLang="ja-JP" sz="1600" dirty="0" smtClean="0"/>
              <a:t>it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の種別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30145" y="5182413"/>
            <a:ext cx="317266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テストの</a:t>
            </a:r>
            <a:r>
              <a:rPr kumimoji="1" lang="ja-JP" altLang="en-US" sz="1400" dirty="0" smtClean="0"/>
              <a:t>フェーズごとに変わるデータなど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エクセルデータ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437062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playsql/data/ut/</a:t>
            </a:r>
            <a:r>
              <a:rPr lang="en-US" altLang="ja-JP" dirty="0" err="1" smtClean="0"/>
              <a:t>xls</a:t>
            </a:r>
            <a:r>
              <a:rPr lang="ja-JP" altLang="en-US" dirty="0" smtClean="0"/>
              <a:t>配下の「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xls</a:t>
            </a:r>
            <a:r>
              <a:rPr lang="ja-JP" altLang="en-US" dirty="0" smtClean="0"/>
              <a:t>」ファイルが対象</a:t>
            </a:r>
            <a:endParaRPr lang="en-US" altLang="ja-JP" dirty="0" smtClean="0"/>
          </a:p>
          <a:p>
            <a:r>
              <a:rPr lang="ja-JP" altLang="en-US" dirty="0" smtClean="0"/>
              <a:t>アスキー順に読み込んで実行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ex. </a:t>
            </a:r>
            <a:r>
              <a:rPr lang="en-US" altLang="ja-JP" dirty="0" smtClean="0"/>
              <a:t>10</a:t>
            </a:r>
            <a:r>
              <a:rPr lang="en-US" altLang="ja-JP" dirty="0" smtClean="0"/>
              <a:t>-abc.</a:t>
            </a:r>
            <a:r>
              <a:rPr lang="en-US" altLang="ja-JP" dirty="0" smtClean="0"/>
              <a:t>xls, 20-def.xls</a:t>
            </a:r>
          </a:p>
          <a:p>
            <a:pPr lvl="1"/>
            <a:r>
              <a:rPr lang="ja-JP" altLang="en-US" dirty="0" smtClean="0"/>
              <a:t>データ登録失敗したらエラーログを出力してその時点で中断</a:t>
            </a:r>
            <a:endParaRPr lang="en-US" altLang="ja-JP" dirty="0" smtClean="0"/>
          </a:p>
          <a:p>
            <a:r>
              <a:rPr lang="ja-JP" altLang="en-US" dirty="0" smtClean="0"/>
              <a:t>シート名はテーブル名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左から順番に読み込んで実行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#</a:t>
            </a:r>
            <a:r>
              <a:rPr lang="ja-JP" altLang="en-US" dirty="0" smtClean="0"/>
              <a:t>」で始まるシートは対象外</a:t>
            </a:r>
            <a:r>
              <a:rPr lang="en-US" altLang="ja-JP" dirty="0" smtClean="0"/>
              <a:t>(</a:t>
            </a:r>
            <a:r>
              <a:rPr lang="ja-JP" altLang="en-US" dirty="0" smtClean="0"/>
              <a:t>コメント用シートなど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除外シートを別途正規表現で指定可能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skipSheet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シート名</a:t>
            </a:r>
            <a:r>
              <a:rPr lang="en-US" altLang="ja-JP" dirty="0" smtClean="0"/>
              <a:t>30</a:t>
            </a:r>
            <a:r>
              <a:rPr lang="ja-JP" altLang="en-US" dirty="0" smtClean="0"/>
              <a:t>文字問題に対応</a:t>
            </a:r>
            <a:r>
              <a:rPr lang="en-US" altLang="ja-JP" dirty="0" smtClean="0"/>
              <a:t>(</a:t>
            </a:r>
            <a:r>
              <a:rPr lang="ja-JP" altLang="en-US" dirty="0" smtClean="0"/>
              <a:t>後述</a:t>
            </a:r>
            <a:r>
              <a:rPr lang="en-US" altLang="ja-JP" dirty="0" smtClean="0"/>
              <a:t>:table-</a:t>
            </a:r>
            <a:r>
              <a:rPr lang="en-US" altLang="ja-JP" dirty="0" err="1" smtClean="0"/>
              <a:t>name.txt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一行目はカラム定義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固定値で良い共通カラムは不要</a:t>
            </a:r>
            <a:r>
              <a:rPr lang="en-US" altLang="ja-JP" dirty="0" smtClean="0"/>
              <a:t>(</a:t>
            </a:r>
            <a:r>
              <a:rPr lang="ja-JP" altLang="en-US" dirty="0" smtClean="0"/>
              <a:t>後述</a:t>
            </a:r>
            <a:r>
              <a:rPr lang="en-US" altLang="ja-JP" dirty="0" smtClean="0"/>
              <a:t>:default-</a:t>
            </a:r>
            <a:r>
              <a:rPr lang="en-US" altLang="ja-JP" dirty="0" err="1" smtClean="0"/>
              <a:t>value.txt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二行目以降はデータ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それぞれのデータはトリムされる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トリムしないカラムを指定可能</a:t>
            </a:r>
            <a:r>
              <a:rPr lang="en-US" altLang="ja-JP" dirty="0" smtClean="0"/>
              <a:t>(not-trim-</a:t>
            </a:r>
            <a:r>
              <a:rPr lang="en-US" altLang="ja-JP" dirty="0" err="1" smtClean="0"/>
              <a:t>column.txt</a:t>
            </a:r>
            <a:r>
              <a:rPr lang="en-US" altLang="ja-JP" dirty="0" smtClean="0"/>
              <a:t>)</a:t>
            </a:r>
          </a:p>
          <a:p>
            <a:pPr lvl="2"/>
            <a:endParaRPr lang="en-US" altLang="ja-JP" dirty="0" smtClean="0"/>
          </a:p>
          <a:p>
            <a:pPr>
              <a:buNone/>
            </a:pP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49141" y="2151929"/>
            <a:ext cx="2450226" cy="52322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先頭に番号付けると順序が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わかりやすいのでお奨め</a:t>
            </a:r>
            <a:endParaRPr kumimoji="1" lang="ja-JP" altLang="en-US" sz="1400" dirty="0"/>
          </a:p>
        </p:txBody>
      </p:sp>
      <p:cxnSp>
        <p:nvCxnSpPr>
          <p:cNvPr id="6" name="直線矢印コネクタ 5"/>
          <p:cNvCxnSpPr>
            <a:stCxn id="5" idx="1"/>
          </p:cNvCxnSpPr>
          <p:nvPr/>
        </p:nvCxnSpPr>
        <p:spPr>
          <a:xfrm rot="10800000" flipV="1">
            <a:off x="3581401" y="2413539"/>
            <a:ext cx="1267740" cy="13527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844862" y="5105401"/>
            <a:ext cx="2909013" cy="738664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セルのタイプを全て文字列にしてからデータを記述するのがお奨め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エクセルのクセを回避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rot="10800000">
            <a:off x="3267472" y="5334001"/>
            <a:ext cx="2577391" cy="14073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029200" y="3201888"/>
            <a:ext cx="2917346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基本は</a:t>
            </a:r>
            <a:r>
              <a:rPr kumimoji="1" lang="en-US" altLang="ja-JP" sz="1400" dirty="0" smtClean="0"/>
              <a:t>S2Unit</a:t>
            </a:r>
            <a:r>
              <a:rPr kumimoji="1" lang="ja-JP" altLang="en-US" sz="1400" dirty="0" smtClean="0"/>
              <a:t>のエクセルと同じ仕様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共通カラム解決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固定値で良い共通</a:t>
            </a:r>
            <a:r>
              <a:rPr lang="ja-JP" altLang="en-US" dirty="0" smtClean="0"/>
              <a:t>カラム</a:t>
            </a:r>
            <a:r>
              <a:rPr lang="ja-JP" altLang="en-US" dirty="0" smtClean="0"/>
              <a:t>は一括設定</a:t>
            </a:r>
            <a:endParaRPr lang="en-US" altLang="ja-JP" dirty="0" smtClean="0"/>
          </a:p>
          <a:p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データファイルと同じディレクトリに「</a:t>
            </a:r>
            <a:r>
              <a:rPr lang="en-US" altLang="ja-JP" dirty="0" smtClean="0"/>
              <a:t>default-</a:t>
            </a:r>
            <a:r>
              <a:rPr lang="en-US" altLang="ja-JP" dirty="0" err="1" smtClean="0"/>
              <a:t>value.txt</a:t>
            </a:r>
            <a:r>
              <a:rPr lang="ja-JP" altLang="en-US" dirty="0" smtClean="0"/>
              <a:t>」を作成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「カラム</a:t>
            </a:r>
            <a:r>
              <a:rPr lang="en-US" altLang="ja-JP" dirty="0" smtClean="0"/>
              <a:t> = </a:t>
            </a:r>
            <a:r>
              <a:rPr lang="ja-JP" altLang="en-US" dirty="0" smtClean="0"/>
              <a:t>固定値」の形で設定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 REGISTER_DATETIME = </a:t>
            </a:r>
            <a:r>
              <a:rPr lang="en-US" altLang="ja-JP" dirty="0" err="1" smtClean="0"/>
              <a:t>sysdate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    ; REGISTER_USER = replace-schema</a:t>
            </a:r>
          </a:p>
          <a:p>
            <a:pPr lvl="2">
              <a:buNone/>
            </a:pPr>
            <a:r>
              <a:rPr lang="en-US" altLang="ja-JP" dirty="0" smtClean="0"/>
              <a:t>    ; 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データにカラム定義がなくても設定の固定値が登録される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62599" y="3505200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実行時の現在日時が登録される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62601" y="4805065"/>
            <a:ext cx="3200400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「</a:t>
            </a:r>
            <a:r>
              <a:rPr kumimoji="1" lang="en-US" altLang="ja-JP" sz="1400" dirty="0" smtClean="0"/>
              <a:t>replace-</a:t>
            </a:r>
            <a:r>
              <a:rPr lang="en-US" altLang="ja-JP" sz="1400" dirty="0" smtClean="0"/>
              <a:t>schema</a:t>
            </a:r>
            <a:r>
              <a:rPr kumimoji="1" lang="ja-JP" altLang="en-US" sz="1400" dirty="0" smtClean="0"/>
              <a:t>」という値が登録される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5" idx="1"/>
          </p:cNvCxnSpPr>
          <p:nvPr/>
        </p:nvCxnSpPr>
        <p:spPr>
          <a:xfrm rot="10800000" flipV="1">
            <a:off x="4953003" y="3659089"/>
            <a:ext cx="609597" cy="379510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1"/>
          </p:cNvCxnSpPr>
          <p:nvPr/>
        </p:nvCxnSpPr>
        <p:spPr>
          <a:xfrm rot="10800000">
            <a:off x="5181601" y="4649688"/>
            <a:ext cx="381000" cy="30926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097588" y="2516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ファイルエンコーディングは</a:t>
            </a:r>
            <a:r>
              <a:rPr kumimoji="1" lang="en-US" altLang="ja-JP" sz="1400" dirty="0" smtClean="0"/>
              <a:t>UTF-8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rot="5400000">
            <a:off x="6954393" y="2727475"/>
            <a:ext cx="379513" cy="5722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581400" y="5637311"/>
            <a:ext cx="407917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データにていぎされて入れ歯そちらが優先される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</a:t>
            </a:r>
            <a:r>
              <a:rPr lang="ja-JP" altLang="en-US" dirty="0" smtClean="0"/>
              <a:t>の</a:t>
            </a:r>
            <a:r>
              <a:rPr lang="en-US" altLang="ja-JP" dirty="0" smtClean="0"/>
              <a:t>30</a:t>
            </a:r>
            <a:r>
              <a:rPr lang="ja-JP" altLang="en-US" dirty="0" smtClean="0"/>
              <a:t>文字問題解決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シート名に入りきらないテーブル名を解決</a:t>
            </a:r>
            <a:endParaRPr lang="en-US" altLang="ja-JP" dirty="0" smtClean="0"/>
          </a:p>
          <a:p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データファイルと同じディレクトリに「</a:t>
            </a:r>
            <a:r>
              <a:rPr lang="en-US" altLang="ja-JP" dirty="0" smtClean="0"/>
              <a:t>table-</a:t>
            </a:r>
            <a:r>
              <a:rPr lang="en-US" altLang="ja-JP" dirty="0" err="1" smtClean="0"/>
              <a:t>name.txt</a:t>
            </a:r>
            <a:r>
              <a:rPr lang="ja-JP" altLang="en-US" dirty="0" smtClean="0"/>
              <a:t>」を作成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(</a:t>
            </a:r>
            <a:r>
              <a:rPr lang="ja-JP" altLang="en-US" dirty="0" smtClean="0"/>
              <a:t>任意の</a:t>
            </a:r>
            <a:r>
              <a:rPr lang="en-US" altLang="ja-JP" dirty="0" smtClean="0"/>
              <a:t>)</a:t>
            </a:r>
            <a:r>
              <a:rPr lang="ja-JP" altLang="en-US" dirty="0" smtClean="0"/>
              <a:t>省略テーブル名</a:t>
            </a:r>
            <a:r>
              <a:rPr lang="en-US" altLang="ja-JP" dirty="0" smtClean="0"/>
              <a:t>= </a:t>
            </a:r>
            <a:r>
              <a:rPr lang="ja-JP" altLang="en-US" dirty="0" smtClean="0"/>
              <a:t>テーブル名」の形で設定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</a:t>
            </a:r>
            <a:r>
              <a:rPr lang="en-US" altLang="ja-JP" dirty="0" smtClean="0"/>
              <a:t> PRO_SERV_DTL </a:t>
            </a:r>
            <a:r>
              <a:rPr lang="en-US" altLang="ja-JP" dirty="0" smtClean="0"/>
              <a:t>=</a:t>
            </a:r>
            <a:r>
              <a:rPr lang="en-US" altLang="ja-JP" dirty="0" smtClean="0"/>
              <a:t> PRODUCT_SERVICE_DETAIL</a:t>
            </a:r>
          </a:p>
          <a:p>
            <a:pPr lvl="2">
              <a:buNone/>
            </a:pPr>
            <a:r>
              <a:rPr lang="en-US" altLang="ja-JP" dirty="0" smtClean="0"/>
              <a:t>    ; 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シート名の先頭に「</a:t>
            </a:r>
            <a:r>
              <a:rPr lang="en-US" altLang="ja-JP" dirty="0" smtClean="0"/>
              <a:t>$</a:t>
            </a:r>
            <a:r>
              <a:rPr lang="ja-JP" altLang="en-US" dirty="0" smtClean="0"/>
              <a:t>」を付けて省略テーブル名を指定</a:t>
            </a:r>
            <a:endParaRPr lang="en-US" altLang="ja-JP" dirty="0" smtClean="0"/>
          </a:p>
          <a:p>
            <a:pPr lvl="2">
              <a:buNone/>
            </a:pPr>
            <a:r>
              <a:rPr lang="ja-JP" altLang="en-US" dirty="0" smtClean="0"/>
              <a:t>シート名</a:t>
            </a:r>
            <a:r>
              <a:rPr lang="en-US" altLang="ja-JP" dirty="0" smtClean="0"/>
              <a:t> = </a:t>
            </a:r>
            <a:r>
              <a:rPr lang="en-US" altLang="ja-JP" dirty="0" smtClean="0"/>
              <a:t>$PRO_SERV_DTL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省略テーブル名を解決して実行されるようになる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97587" y="2516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ファイルエンコーディングは</a:t>
            </a:r>
            <a:r>
              <a:rPr kumimoji="1" lang="en-US" altLang="ja-JP" sz="1400" dirty="0" smtClean="0"/>
              <a:t>UTF-8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rot="5400000">
            <a:off x="6840091" y="2613174"/>
            <a:ext cx="379513" cy="800894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</a:t>
            </a:r>
            <a:r>
              <a:rPr lang="ja-JP" altLang="en-US" dirty="0" smtClean="0"/>
              <a:t>の</a:t>
            </a:r>
            <a:r>
              <a:rPr lang="ja-JP" altLang="en-US" dirty="0" smtClean="0"/>
              <a:t>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フェーズ毎のデータ管理</a:t>
            </a:r>
            <a:endParaRPr lang="en-US" altLang="ja-JP" dirty="0" smtClean="0"/>
          </a:p>
          <a:p>
            <a:r>
              <a:rPr lang="ja-JP" altLang="en-US" dirty="0" smtClean="0"/>
              <a:t>データが編集しやすいエクセル管理</a:t>
            </a:r>
            <a:endParaRPr lang="en-US" altLang="ja-JP" dirty="0" smtClean="0"/>
          </a:p>
          <a:p>
            <a:r>
              <a:rPr lang="ja-JP" altLang="en-US" dirty="0" smtClean="0"/>
              <a:t>実行ログが残る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/logs/</a:t>
            </a:r>
            <a:r>
              <a:rPr lang="en-US" altLang="ja-JP" dirty="0" err="1" smtClean="0"/>
              <a:t>dbflute.log</a:t>
            </a:r>
            <a:endParaRPr lang="en-US" altLang="ja-JP" dirty="0" smtClean="0"/>
          </a:p>
          <a:p>
            <a:r>
              <a:rPr lang="ja-JP" altLang="en-US" dirty="0" smtClean="0"/>
              <a:t>共通カラムは一括設定</a:t>
            </a:r>
            <a:endParaRPr lang="en-US" altLang="ja-JP" dirty="0" smtClean="0"/>
          </a:p>
          <a:p>
            <a:r>
              <a:rPr lang="ja-JP" altLang="en-US" dirty="0" smtClean="0"/>
              <a:t>シート名に入らないテーブルに対応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別プロジェクトにいくと別言語・別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コンテナだったりして、プロジェクト間の開発者の行き来がしづらい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438400" y="4419600"/>
            <a:ext cx="3505200" cy="1317554"/>
          </a:xfrm>
          <a:prstGeom prst="wedgeEllipseCallout">
            <a:avLst>
              <a:gd name="adj1" fmla="val 73088"/>
              <a:gd name="adj2" fmla="val 2077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私がマネージャだったら、効率の良い人事に悩むわね、きっと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抽象概念図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6998027" cy="493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MCBD07159_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C#</a:t>
            </a:r>
            <a:r>
              <a:rPr lang="ja-JP" altLang="en-US" dirty="0" smtClean="0"/>
              <a:t>の仕事が増えてきた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言語が変わればフレームワークも変わる</a:t>
            </a:r>
            <a:endParaRPr lang="en-US" altLang="ja-JP" dirty="0" smtClean="0"/>
          </a:p>
          <a:p>
            <a:r>
              <a:rPr lang="en-US" altLang="ja-JP" dirty="0" smtClean="0"/>
              <a:t>Spring Framework</a:t>
            </a:r>
            <a:r>
              <a:rPr lang="ja-JP" altLang="en-US" dirty="0" smtClean="0"/>
              <a:t>が前提の仕事もある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DI</a:t>
            </a:r>
            <a:r>
              <a:rPr lang="ja-JP" altLang="en-US" dirty="0" smtClean="0"/>
              <a:t>コンテナが変わればフレームワークも変わる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914400" y="4572001"/>
            <a:ext cx="5562600" cy="1165154"/>
          </a:xfrm>
          <a:prstGeom prst="wedgeEllipseCallout">
            <a:avLst>
              <a:gd name="adj1" fmla="val 54884"/>
              <a:gd name="adj2" fmla="val 1684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別のプロジェクトに行きたくない。。。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残して！今のプロジェクトに残してー！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82000" cy="868362"/>
          </a:xfrm>
        </p:spPr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別言語・別コンテナ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smtClean="0"/>
              <a:t>C#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r>
              <a:rPr lang="en-US" altLang="ja-JP" sz="4400" dirty="0" smtClean="0"/>
              <a:t>Spring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詳細は本番当日にて！</a:t>
            </a: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今後の展望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詳細は本番当日にて！</a:t>
            </a:r>
            <a:endParaRPr lang="en-US" altLang="ja-JP" sz="4400" dirty="0" smtClean="0"/>
          </a:p>
          <a:p>
            <a:pPr algn="ctr">
              <a:buNone/>
            </a:pPr>
            <a:endParaRPr lang="ja-JP" altLang="en-US" sz="4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最後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ご清聴ありがとうございました</a:t>
            </a:r>
            <a:endParaRPr lang="ja-JP" altLang="en-US" sz="4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en-US" altLang="ja-JP" dirty="0" smtClean="0"/>
              <a:t>CB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区分値の解決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共通カラムの自動設定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ページングナビゲーション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one-to-many</a:t>
            </a:r>
          </a:p>
          <a:p>
            <a:pPr lvl="1"/>
            <a:r>
              <a:rPr lang="ja-JP" altLang="en-US" dirty="0" smtClean="0"/>
              <a:t>カーソル検索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などなど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ja-JP" altLang="en-US" dirty="0" smtClean="0"/>
              <a:t>外だし</a:t>
            </a:r>
            <a:r>
              <a:rPr lang="en-US" altLang="ja-JP" dirty="0" smtClean="0"/>
              <a:t>SQL(2WaySQL)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（今後の展望）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変更時に外だし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はやっぱりつらい。。。</a:t>
            </a:r>
            <a:endParaRPr lang="ja-JP" altLang="en-US" dirty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1295400" y="3276599"/>
            <a:ext cx="3810000" cy="2016125"/>
          </a:xfrm>
          <a:prstGeom prst="wedgeEllipseCallout">
            <a:avLst>
              <a:gd name="adj1" fmla="val 78448"/>
              <a:gd name="adj2" fmla="val -3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2Way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と言えども結局タイプセーフじゃないから</a:t>
            </a:r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ちなみに</a:t>
            </a:r>
            <a:r>
              <a:rPr lang="en-US" altLang="ja-JP" sz="1400" dirty="0" smtClean="0">
                <a:solidFill>
                  <a:schemeClr val="tx1"/>
                </a:solidFill>
              </a:rPr>
              <a:t>2Way</a:t>
            </a:r>
            <a:r>
              <a:rPr lang="ja-JP" altLang="en-US" sz="1400" dirty="0" smtClean="0">
                <a:solidFill>
                  <a:schemeClr val="tx1"/>
                </a:solidFill>
              </a:rPr>
              <a:t>じゃない</a:t>
            </a:r>
            <a:r>
              <a:rPr lang="en-US" altLang="ja-JP" sz="1400" dirty="0" smtClean="0">
                <a:solidFill>
                  <a:schemeClr val="tx1"/>
                </a:solidFill>
              </a:rPr>
              <a:t>O/R</a:t>
            </a:r>
            <a:r>
              <a:rPr lang="ja-JP" altLang="en-US" sz="1400" dirty="0" smtClean="0">
                <a:solidFill>
                  <a:schemeClr val="tx1"/>
                </a:solidFill>
              </a:rPr>
              <a:t>マッパでも</a:t>
            </a:r>
            <a:r>
              <a:rPr lang="en-US" altLang="ja-JP" sz="1400" dirty="0" smtClean="0">
                <a:solidFill>
                  <a:schemeClr val="tx1"/>
                </a:solidFill>
              </a:rPr>
              <a:t>SQL</a:t>
            </a:r>
            <a:r>
              <a:rPr lang="ja-JP" altLang="en-US" sz="1400" dirty="0" smtClean="0">
                <a:solidFill>
                  <a:schemeClr val="tx1"/>
                </a:solidFill>
              </a:rPr>
              <a:t>書いてれば同じ話です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全部単体テストを書いたらどうですか？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いやぁ、納期も短く、逐一全ての</a:t>
            </a:r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に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単体テストは書けてません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2WaySQL</a:t>
            </a:r>
            <a:r>
              <a:rPr lang="ja-JP" altLang="en-US" dirty="0" smtClean="0"/>
              <a:t>だったら一個一個流したら？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の量的に一個一個コピペして実行はつら過ぎます。。。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435</TotalTime>
  <Words>1851</Words>
  <Application>Microsoft Macintosh PowerPoint</Application>
  <PresentationFormat>画面に合わせる (4:3)</PresentationFormat>
  <Paragraphs>291</Paragraphs>
  <Slides>34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5" baseType="lpstr">
      <vt:lpstr>インク瓶</vt:lpstr>
      <vt:lpstr>スライド 1</vt:lpstr>
      <vt:lpstr>DBFluteとは？</vt:lpstr>
      <vt:lpstr>DBFlute抽象概念図</vt:lpstr>
      <vt:lpstr>前回の現場ソリューション</vt:lpstr>
      <vt:lpstr>今回の現場ソリューション</vt:lpstr>
      <vt:lpstr>[1]2Wayテスト:悩み</vt:lpstr>
      <vt:lpstr>[1]2Wayテスト:悩み疑問1</vt:lpstr>
      <vt:lpstr>[1]2Wayテスト:悩み疑問2</vt:lpstr>
      <vt:lpstr>[1]2Wayテスト:DBFluteなら</vt:lpstr>
      <vt:lpstr>[1]2Wayテスト:OutsideSqlTest</vt:lpstr>
      <vt:lpstr>[1]2Wayテスト: OutsideSqlTestとは？</vt:lpstr>
      <vt:lpstr>[1]2Wayテスト: OutsideSqlTest概念図</vt:lpstr>
      <vt:lpstr>[1]2Wayテスト: OutsideSqlTestのメリット</vt:lpstr>
      <vt:lpstr>[2]DDL＆データ:悩み</vt:lpstr>
      <vt:lpstr>[2]DDL＆データ:悩み詳細1</vt:lpstr>
      <vt:lpstr>[2]DDL＆データ:悩み詳細2</vt:lpstr>
      <vt:lpstr>[2]DDL＆データ:悩み詳細3</vt:lpstr>
      <vt:lpstr>[2]DDL＆データ:DBFluteなら</vt:lpstr>
      <vt:lpstr>[2]DDL＆データ:ReplaceSchema</vt:lpstr>
      <vt:lpstr>[2]DDL＆データ: ReplaceSchemaとは？</vt:lpstr>
      <vt:lpstr>[2]DDL＆データ: ReplaceSchema概念図</vt:lpstr>
      <vt:lpstr>[2]DDL＆データ: スキーマ初期化&amp;作成のフロー</vt:lpstr>
      <vt:lpstr>[2]DDL＆データ: スキーマの初期化&amp;作成の特徴</vt:lpstr>
      <vt:lpstr>[2]DDL＆データ: データ登録のフロー</vt:lpstr>
      <vt:lpstr>[2]DDL＆データ: データ登録のエクセルデータ</vt:lpstr>
      <vt:lpstr>[2]DDL＆データ: データ登録の共通カラム解決</vt:lpstr>
      <vt:lpstr>[2]DDL＆データ: データ登録の30文字問題解決</vt:lpstr>
      <vt:lpstr>[2]DDL＆データ: データ登録の特徴</vt:lpstr>
      <vt:lpstr>[3]別なんとか:悩み</vt:lpstr>
      <vt:lpstr>[3]別なんとか:悩み詳細</vt:lpstr>
      <vt:lpstr>[3]別なんとか:DBFluteなら</vt:lpstr>
      <vt:lpstr>[3]別なんとか:別言語・別コンテナ</vt:lpstr>
      <vt:lpstr>DBFlute今後の展望</vt:lpstr>
      <vt:lpstr>最後</vt:lpstr>
    </vt:vector>
  </TitlesOfParts>
  <Company/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現場ソリューション２ DBFlute</dc:title>
  <dc:creator>久保 雅彦</dc:creator>
  <cp:lastModifiedBy>久保 雅彦</cp:lastModifiedBy>
  <cp:revision>205</cp:revision>
  <dcterms:created xsi:type="dcterms:W3CDTF">2008-09-04T10:36:45Z</dcterms:created>
  <dcterms:modified xsi:type="dcterms:W3CDTF">2008-09-04T12:30:34Z</dcterms:modified>
</cp:coreProperties>
</file>