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Layouts/slideLayout8.xml" ContentType="application/vnd.openxmlformats-officedocument.presentationml.slideLayout+xml"/>
  <Default Extension="gif" ContentType="image/gif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wmf" ContentType="image/x-wmf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slideLayouts/slideLayout14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61" r:id="rId2"/>
    <p:sldId id="257" r:id="rId3"/>
    <p:sldId id="267" r:id="rId4"/>
    <p:sldId id="278" r:id="rId5"/>
    <p:sldId id="279" r:id="rId6"/>
    <p:sldId id="258" r:id="rId7"/>
    <p:sldId id="264" r:id="rId8"/>
    <p:sldId id="263" r:id="rId9"/>
    <p:sldId id="265" r:id="rId10"/>
    <p:sldId id="266" r:id="rId11"/>
    <p:sldId id="280" r:id="rId12"/>
    <p:sldId id="281" r:id="rId13"/>
    <p:sldId id="282" r:id="rId14"/>
    <p:sldId id="260" r:id="rId15"/>
    <p:sldId id="268" r:id="rId16"/>
    <p:sldId id="270" r:id="rId17"/>
    <p:sldId id="269" r:id="rId18"/>
    <p:sldId id="271" r:id="rId19"/>
    <p:sldId id="272" r:id="rId20"/>
    <p:sldId id="283" r:id="rId21"/>
    <p:sldId id="284" r:id="rId22"/>
    <p:sldId id="285" r:id="rId23"/>
    <p:sldId id="287" r:id="rId24"/>
    <p:sldId id="288" r:id="rId25"/>
    <p:sldId id="297" r:id="rId26"/>
    <p:sldId id="298" r:id="rId27"/>
    <p:sldId id="289" r:id="rId28"/>
    <p:sldId id="291" r:id="rId29"/>
    <p:sldId id="292" r:id="rId30"/>
    <p:sldId id="290" r:id="rId31"/>
    <p:sldId id="293" r:id="rId32"/>
    <p:sldId id="294" r:id="rId33"/>
    <p:sldId id="295" r:id="rId34"/>
    <p:sldId id="273" r:id="rId35"/>
    <p:sldId id="274" r:id="rId36"/>
    <p:sldId id="275" r:id="rId37"/>
    <p:sldId id="276" r:id="rId38"/>
    <p:sldId id="300" r:id="rId39"/>
    <p:sldId id="301" r:id="rId40"/>
    <p:sldId id="296" r:id="rId41"/>
    <p:sldId id="277" r:id="rId4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-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printerSettings" Target="printerSettings/printerSettings1.bin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tableStyles" Target="tableStyles.xml"/><Relationship Id="rId44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presProps" Target="presProps.xml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514F1-BF3A-8244-8E24-39501B91FCA9}" type="datetimeFigureOut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ACC36-54C7-0446-A8C4-449965D8EE6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7BBF-A47B-C644-A0B3-2AF340262DC0}" type="datetimeFigureOut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F7D4-47DA-9C47-AA03-572F3D147FC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F7D4-47DA-9C47-AA03-572F3D147FCD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8B78B27-67EA-284E-B7DE-CA47CEF96BF3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40DE-A2F7-9040-AF94-3150A36DAF32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983-C81F-484C-AB24-3E409A9B0309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9E27-8AA6-8A4C-8F2F-BD9CFE65CFF9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8717-2CE5-3D48-9724-6A74D3723472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0916-367F-6347-9752-D3808E2C9DF8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2E6-018C-0A41-B225-E525923353F9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C6A-DB83-C64E-9E52-9AFA5AD018D7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D3F-8256-3C42-8592-819D359B95D7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EA9A-41F4-204E-A79D-1B36180FAAF8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3F0-DFD5-354C-8FAE-68230B37B986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506-493B-D344-A783-4411DA3B51C6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7D98-E012-1340-B59B-5CB4A353C1AC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3A348B0A-8461-AC42-A115-63F264401103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4DB0-F2B9-D04A-9DD7-6703AC7E7248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AFA-E2BB-4B40-8DFD-5F43A75FECED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4838-0D8B-784A-8083-2BF0BCC81F31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FFAD-D2AC-BA4E-94A6-AF1EF61CF5E3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7DA-7661-3B41-B158-5031F500DA1D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3DBE-A7FC-A843-A5D2-64A57D5C6B0F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9A5AFE0-9EBD-9B43-8D58-2BE7D375FB38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3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447800" y="1913128"/>
            <a:ext cx="6477000" cy="1914144"/>
          </a:xfrm>
          <a:prstGeom prst="rect">
            <a:avLst/>
          </a:prstGeom>
        </p:spPr>
        <p:txBody>
          <a:bodyPr vert="horz" lIns="45720" tIns="0" rIns="4572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現場ソリューション２</a:t>
            </a:r>
            <a:r>
              <a:rPr kumimoji="1" lang="en-US" altLang="ja-JP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DBFlute</a:t>
            </a:r>
            <a:endParaRPr kumimoji="1" lang="ja-JP" alt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5029200" y="5056632"/>
            <a:ext cx="3657600" cy="1174088"/>
          </a:xfrm>
          <a:prstGeom prst="rect">
            <a:avLst/>
          </a:prstGeom>
        </p:spPr>
        <p:txBody>
          <a:bodyPr vert="horz" lIns="91440" tIns="0" rIns="45720" bIns="0" rtlCol="0" anchor="t" anchorCtr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久保</a:t>
            </a:r>
            <a:r>
              <a:rPr kumimoji="1" lang="en-US" altLang="ja-JP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雅彦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図 5" descr="logo-to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897128"/>
            <a:ext cx="1524000" cy="2032000"/>
          </a:xfrm>
          <a:prstGeom prst="rect">
            <a:avLst/>
          </a:prstGeom>
        </p:spPr>
      </p:pic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OutsideSqlTest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OutsideSqlTest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外だし</a:t>
            </a:r>
            <a:r>
              <a:rPr lang="en-US" altLang="ja-JP" sz="4400" dirty="0" smtClean="0"/>
              <a:t>SQL</a:t>
            </a:r>
            <a:r>
              <a:rPr lang="ja-JP" altLang="en-US" sz="4400" dirty="0" smtClean="0"/>
              <a:t>を</a:t>
            </a:r>
            <a:r>
              <a:rPr lang="en-US" altLang="ja-JP" sz="4400" dirty="0" smtClean="0"/>
              <a:t>2WaySQL</a:t>
            </a:r>
            <a:r>
              <a:rPr lang="ja-JP" altLang="en-US" sz="4400" dirty="0" smtClean="0"/>
              <a:t>として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実際の</a:t>
            </a:r>
            <a:r>
              <a:rPr lang="en-US" altLang="ja-JP" sz="4400" dirty="0" smtClean="0"/>
              <a:t>DB</a:t>
            </a:r>
            <a:r>
              <a:rPr lang="ja-JP" altLang="en-US" sz="4400" dirty="0" smtClean="0"/>
              <a:t>に一括実行して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テストする</a:t>
            </a: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のタスク</a:t>
            </a: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概念図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6934200" y="2895600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42606" y="2286000"/>
            <a:ext cx="1924793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SQL</a:t>
            </a:r>
            <a:r>
              <a:rPr lang="ja-JP" altLang="en-US" dirty="0" smtClean="0">
                <a:solidFill>
                  <a:schemeClr val="tx1"/>
                </a:solidFill>
              </a:rPr>
              <a:t>ファイル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(2WaySQL)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028703" y="4111753"/>
            <a:ext cx="1752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DBFlute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rot="5400000" flipH="1" flipV="1">
            <a:off x="4411227" y="3617977"/>
            <a:ext cx="9875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9" idx="3"/>
            <a:endCxn id="6" idx="2"/>
          </p:cNvCxnSpPr>
          <p:nvPr/>
        </p:nvCxnSpPr>
        <p:spPr>
          <a:xfrm flipV="1">
            <a:off x="5781303" y="3503676"/>
            <a:ext cx="1152897" cy="1065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スマイル 15"/>
          <p:cNvSpPr/>
          <p:nvPr/>
        </p:nvSpPr>
        <p:spPr>
          <a:xfrm>
            <a:off x="914400" y="3963662"/>
            <a:ext cx="914400" cy="914400"/>
          </a:xfrm>
          <a:prstGeom prst="smileyFac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828802" y="4332993"/>
            <a:ext cx="2199901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28800" y="3963662"/>
            <a:ext cx="21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 o</a:t>
            </a:r>
            <a:r>
              <a:rPr kumimoji="1" lang="en-US" altLang="ja-JP" dirty="0" smtClean="0"/>
              <a:t>utside-</a:t>
            </a:r>
            <a:r>
              <a:rPr lang="en-US" altLang="ja-JP" dirty="0" err="1" smtClean="0"/>
              <a:t>sql</a:t>
            </a:r>
            <a:r>
              <a:rPr lang="en-US" altLang="ja-JP" dirty="0" smtClean="0"/>
              <a:t>-test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8661" y="3319010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96000" y="43329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3. 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rot="10800000" flipV="1">
            <a:off x="1828800" y="4568956"/>
            <a:ext cx="2199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975402" y="4568958"/>
            <a:ext cx="185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4. </a:t>
            </a:r>
            <a:r>
              <a:rPr kumimoji="1" lang="ja-JP" altLang="en-US" dirty="0" smtClean="0"/>
              <a:t>結果閲覧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ログ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57936" y="2949678"/>
            <a:ext cx="2034932" cy="369332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bat(sh</a:t>
            </a:r>
            <a:r>
              <a:rPr lang="en-US" altLang="ja-JP" dirty="0" smtClean="0"/>
              <a:t>)</a:t>
            </a:r>
            <a:r>
              <a:rPr lang="ja-JP" altLang="en-US" dirty="0" smtClean="0"/>
              <a:t>ファイル実行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stCxn id="34" idx="2"/>
            <a:endCxn id="20" idx="0"/>
          </p:cNvCxnSpPr>
          <p:nvPr/>
        </p:nvCxnSpPr>
        <p:spPr>
          <a:xfrm rot="16200000" flipH="1">
            <a:off x="2126548" y="3167864"/>
            <a:ext cx="644652" cy="946944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MCBD07159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のメリット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DBA</a:t>
            </a:r>
            <a:r>
              <a:rPr lang="ja-JP" altLang="en-US" dirty="0" smtClean="0"/>
              <a:t>が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変更時の影響を一気に確認できる</a:t>
            </a:r>
            <a:endParaRPr lang="en-US" altLang="ja-JP" dirty="0" smtClean="0"/>
          </a:p>
          <a:p>
            <a:r>
              <a:rPr lang="ja-JP" altLang="en-US" dirty="0" smtClean="0"/>
              <a:t>プログラマが</a:t>
            </a:r>
            <a:r>
              <a:rPr lang="en-US" altLang="ja-JP" dirty="0" smtClean="0"/>
              <a:t>DB</a:t>
            </a:r>
            <a:r>
              <a:rPr lang="ja-JP" altLang="en-US" dirty="0" smtClean="0"/>
              <a:t>ツールなしで簡単実行</a:t>
            </a:r>
            <a:endParaRPr lang="en-US" altLang="ja-JP" dirty="0" smtClean="0"/>
          </a:p>
          <a:p>
            <a:r>
              <a:rPr lang="en-US" altLang="ja-JP" dirty="0" smtClean="0"/>
              <a:t>Sql2Entity</a:t>
            </a:r>
            <a:r>
              <a:rPr lang="ja-JP" altLang="en-US" dirty="0" smtClean="0"/>
              <a:t>対象外の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もチェック可能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76400" y="4648200"/>
            <a:ext cx="5791200" cy="838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地味ながら実際の現場でとても役立つ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やテストデータの管理がごちゃごちゃ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3657600"/>
            <a:ext cx="5562600" cy="1295400"/>
          </a:xfrm>
          <a:prstGeom prst="wedgeEllipseCallout">
            <a:avLst>
              <a:gd name="adj1" fmla="val 65197"/>
              <a:gd name="adj2" fmla="val 4827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プログラマへの</a:t>
            </a:r>
            <a:r>
              <a:rPr lang="en-US" altLang="ja-JP" dirty="0" smtClean="0">
                <a:solidFill>
                  <a:srgbClr val="000000"/>
                </a:solidFill>
              </a:rPr>
              <a:t>DDL</a:t>
            </a:r>
            <a:r>
              <a:rPr lang="ja-JP" altLang="en-US" dirty="0" smtClean="0">
                <a:solidFill>
                  <a:srgbClr val="000000"/>
                </a:solidFill>
              </a:rPr>
              <a:t>の配布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＆フェーズ毎のテストデータ管理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などなどもっとスマートに安全</a:t>
            </a:r>
            <a:r>
              <a:rPr lang="ja-JP" altLang="en-US" dirty="0" smtClean="0">
                <a:solidFill>
                  <a:srgbClr val="000000"/>
                </a:solidFill>
              </a:rPr>
              <a:t>に</a:t>
            </a:r>
            <a:r>
              <a:rPr lang="ja-JP" altLang="en-US" dirty="0" smtClean="0">
                <a:solidFill>
                  <a:srgbClr val="000000"/>
                </a:solidFill>
              </a:rPr>
              <a:t>したい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スクリプト作成は意外にコスト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実行しても古いテーブル残ったりしませんか？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データが</a:t>
            </a:r>
            <a:r>
              <a:rPr lang="en-US" altLang="ja-JP" dirty="0" smtClean="0"/>
              <a:t>Insert</a:t>
            </a:r>
            <a:r>
              <a:rPr lang="ja-JP" altLang="en-US" dirty="0" smtClean="0"/>
              <a:t>文のみなら簡単だがメンテが大変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エクセル管理が良いのだが</a:t>
            </a:r>
            <a:r>
              <a:rPr lang="en-US" altLang="ja-JP" dirty="0" smtClean="0"/>
              <a:t>…</a:t>
            </a:r>
          </a:p>
          <a:p>
            <a:pPr lvl="1"/>
            <a:r>
              <a:rPr lang="ja-JP" altLang="en-US" dirty="0" smtClean="0"/>
              <a:t>データ登録のエラーハンドリングは大切でも大変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データのフェーズ毎の管理をするとさらに大変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5156201"/>
            <a:ext cx="5943600" cy="1008062"/>
          </a:xfrm>
          <a:prstGeom prst="wedgeEllipseCallout">
            <a:avLst>
              <a:gd name="adj1" fmla="val 58329"/>
              <a:gd name="adj2" fmla="val -5070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スクリプト作成担当者が、プログラマからのフィードバックを都度都度メンテしてて、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本来の仕事が進まないケースがあったの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共通カラムのテストデータを作るの大変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共通カラムのテストデータの大抵の場合固定で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エクセルのシート名の３２文字問題</a:t>
            </a:r>
            <a:endParaRPr lang="en-US" altLang="ja-JP" dirty="0" smtClean="0"/>
          </a:p>
          <a:p>
            <a:r>
              <a:rPr lang="ja-JP" altLang="en-US" dirty="0" smtClean="0"/>
              <a:t>ストアドも実行したい</a:t>
            </a:r>
            <a:endParaRPr lang="en-US" altLang="ja-JP" dirty="0" smtClean="0"/>
          </a:p>
          <a:p>
            <a:r>
              <a:rPr lang="ja-JP" altLang="en-US" dirty="0" smtClean="0"/>
              <a:t>テストデータの整合性チェックもしたい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2514600" y="5297735"/>
            <a:ext cx="3962400" cy="1008062"/>
          </a:xfrm>
          <a:prstGeom prst="wedgeEllipseCallout">
            <a:avLst>
              <a:gd name="adj1" fmla="val 70103"/>
              <a:gd name="adj2" fmla="val -5970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色々言うとスクリプト作成担当者がまた泣く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3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テストケース毎のエクセルテストデータは実はつらい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smtClean="0"/>
              <a:t>変更に弱い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ちらばるテストデータのテーブル定義</a:t>
            </a:r>
            <a:r>
              <a:rPr lang="en-US" altLang="ja-JP" dirty="0" smtClean="0"/>
              <a:t>	</a:t>
            </a:r>
          </a:p>
          <a:p>
            <a:pPr lvl="2"/>
            <a:r>
              <a:rPr lang="ja-JP" altLang="en-US" dirty="0" smtClean="0"/>
              <a:t>直しても直しても終わらない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テスト実行が遅い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テスト実行に対する抵抗感が芽生える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ローカルでのデグレ防止一括テストが不可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DBA</a:t>
            </a:r>
            <a:r>
              <a:rPr lang="ja-JP" altLang="en-US" dirty="0" smtClean="0"/>
              <a:t>がテストデータのレビューがしづらい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6365174" y="2819400"/>
            <a:ext cx="2590800" cy="1219200"/>
          </a:xfrm>
          <a:prstGeom prst="wedgeEllipseCallout">
            <a:avLst>
              <a:gd name="adj1" fmla="val 6003"/>
              <a:gd name="adj2" fmla="val 76144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朝まで終わらないナイトリーテストが実際</a:t>
            </a:r>
            <a:r>
              <a:rPr lang="ja-JP" altLang="en-US" dirty="0" smtClean="0">
                <a:solidFill>
                  <a:srgbClr val="000000"/>
                </a:solidFill>
              </a:rPr>
              <a:t>あ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ReplaceSchema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ReplaceSchema</a:t>
            </a:r>
            <a:r>
              <a:rPr lang="en-US" altLang="ja-JP" sz="4400" dirty="0" smtClean="0"/>
              <a:t>!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ja-JP" altLang="en-US" sz="3600" dirty="0" smtClean="0"/>
              <a:t>現場指向の</a:t>
            </a:r>
            <a:r>
              <a:rPr lang="en-US" altLang="ja-JP" sz="3600" dirty="0" smtClean="0"/>
              <a:t>O/R</a:t>
            </a:r>
            <a:r>
              <a:rPr lang="ja-JP" altLang="en-US" sz="3600" dirty="0" smtClean="0"/>
              <a:t>マッパ</a:t>
            </a:r>
            <a:endParaRPr lang="en-US" altLang="ja-JP" sz="3600" dirty="0" smtClean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実際の開発現場で鍛えられつつ作り上げられてきたため、現場にフィットすることを重視しています。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Apache Torque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S2Dao</a:t>
            </a:r>
            <a:r>
              <a:rPr lang="ja-JP" altLang="en-US" dirty="0" smtClean="0"/>
              <a:t>の良い部分を取り込み、独自のスタイルを提供します。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(S2Dao</a:t>
            </a:r>
            <a:r>
              <a:rPr lang="ja-JP" altLang="en-US" dirty="0" smtClean="0"/>
              <a:t>の自動生成ツールでもある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4" descr="j01995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6787" y="1122363"/>
            <a:ext cx="1139825" cy="1225550"/>
          </a:xfrm>
          <a:prstGeom prst="rect">
            <a:avLst/>
          </a:prstGeom>
          <a:noFill/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666613" y="2347913"/>
            <a:ext cx="878774" cy="471487"/>
          </a:xfrm>
          <a:prstGeom prst="wedgeRoundRectCallout">
            <a:avLst>
              <a:gd name="adj1" fmla="val 44151"/>
              <a:gd name="adj2" fmla="val -16209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r>
              <a:rPr lang="ja-JP" altLang="en-US" sz="1200" dirty="0"/>
              <a:t>現場！？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スキーマを作り直す</a:t>
            </a: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のタスク</a:t>
            </a:r>
            <a:endParaRPr lang="en-US" altLang="ja-JP" sz="4400" dirty="0" smtClean="0"/>
          </a:p>
          <a:p>
            <a:pPr algn="ctr">
              <a:buNone/>
            </a:pPr>
            <a:endParaRPr lang="en-US" altLang="ja-JP" sz="44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スキーマ初期化</a:t>
            </a:r>
            <a:r>
              <a:rPr lang="en-US" altLang="ja-JP" sz="3800" dirty="0" smtClean="0"/>
              <a:t>&amp;</a:t>
            </a:r>
            <a:r>
              <a:rPr lang="ja-JP" altLang="en-US" sz="3800" dirty="0" smtClean="0"/>
              <a:t>作成</a:t>
            </a:r>
            <a:endParaRPr lang="en-US" altLang="ja-JP" sz="38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データ登録</a:t>
            </a:r>
            <a:endParaRPr lang="en-US" altLang="ja-JP" sz="38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データチェック</a:t>
            </a:r>
            <a:r>
              <a:rPr lang="en-US" altLang="ja-JP" sz="3800" dirty="0" smtClean="0"/>
              <a:t>&amp;</a:t>
            </a:r>
            <a:r>
              <a:rPr lang="ja-JP" altLang="en-US" sz="3800" dirty="0" smtClean="0"/>
              <a:t>調整</a:t>
            </a:r>
            <a:endParaRPr lang="en-US" altLang="ja-JP" sz="4400" dirty="0" smtClean="0"/>
          </a:p>
          <a:p>
            <a:pPr algn="ctr">
              <a:buNone/>
            </a:pP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概念図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7363977" y="2287524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42606" y="2514600"/>
            <a:ext cx="1924793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DDL(CREATE</a:t>
            </a:r>
            <a:r>
              <a:rPr lang="ja-JP" altLang="en-US" dirty="0" smtClean="0">
                <a:solidFill>
                  <a:schemeClr val="tx1"/>
                </a:solidFill>
              </a:rPr>
              <a:t>文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028703" y="4111753"/>
            <a:ext cx="1752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DBFlute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rot="5400000" flipH="1" flipV="1">
            <a:off x="4411227" y="3617977"/>
            <a:ext cx="9875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9" idx="3"/>
            <a:endCxn id="6" idx="2"/>
          </p:cNvCxnSpPr>
          <p:nvPr/>
        </p:nvCxnSpPr>
        <p:spPr>
          <a:xfrm flipV="1">
            <a:off x="5781303" y="2895600"/>
            <a:ext cx="1582674" cy="1673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スマイル 15"/>
          <p:cNvSpPr/>
          <p:nvPr/>
        </p:nvSpPr>
        <p:spPr>
          <a:xfrm>
            <a:off x="914400" y="3963662"/>
            <a:ext cx="914400" cy="914400"/>
          </a:xfrm>
          <a:prstGeom prst="smileyFac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828802" y="4332993"/>
            <a:ext cx="2199901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28800" y="3963662"/>
            <a:ext cx="221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 replace-schema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8661" y="3319010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477390" y="3743216"/>
            <a:ext cx="134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4. DDL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rot="10800000" flipV="1">
            <a:off x="1828800" y="4568956"/>
            <a:ext cx="2199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975402" y="45689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結果閲覧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57936" y="2949678"/>
            <a:ext cx="2034932" cy="369332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bat(sh</a:t>
            </a:r>
            <a:r>
              <a:rPr lang="en-US" altLang="ja-JP" dirty="0" smtClean="0"/>
              <a:t>)</a:t>
            </a:r>
            <a:r>
              <a:rPr lang="ja-JP" altLang="en-US" dirty="0" smtClean="0"/>
              <a:t>ファイル実行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stCxn id="34" idx="2"/>
            <a:endCxn id="20" idx="0"/>
          </p:cNvCxnSpPr>
          <p:nvPr/>
        </p:nvCxnSpPr>
        <p:spPr>
          <a:xfrm rot="16200000" flipH="1">
            <a:off x="2133930" y="3160481"/>
            <a:ext cx="644652" cy="961709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MCBD07159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  <p:sp>
        <p:nvSpPr>
          <p:cNvPr id="19" name="テキスト ボックス 18"/>
          <p:cNvSpPr txBox="1"/>
          <p:nvPr/>
        </p:nvSpPr>
        <p:spPr>
          <a:xfrm>
            <a:off x="5581507" y="3503676"/>
            <a:ext cx="102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2. DROP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477390" y="5307620"/>
            <a:ext cx="1924793" cy="4688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r>
              <a:rPr kumimoji="1" lang="en-US" altLang="ja-JP" dirty="0" smtClean="0">
                <a:solidFill>
                  <a:schemeClr val="tx1"/>
                </a:solidFill>
              </a:rPr>
              <a:t>(Excel)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02800" y="4111753"/>
            <a:ext cx="151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6. </a:t>
            </a:r>
            <a:r>
              <a:rPr lang="ja-JP" altLang="en-US" dirty="0" smtClean="0"/>
              <a:t>データ登録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9" idx="2"/>
            <a:endCxn id="21" idx="1"/>
          </p:cNvCxnSpPr>
          <p:nvPr/>
        </p:nvCxnSpPr>
        <p:spPr>
          <a:xfrm rot="16200000" flipH="1">
            <a:off x="5433245" y="4497910"/>
            <a:ext cx="515902" cy="157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2938" y="5260706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5.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362200" y="5424838"/>
            <a:ext cx="1924793" cy="6037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チェック</a:t>
            </a:r>
            <a:r>
              <a:rPr kumimoji="1" lang="en-US" altLang="ja-JP" dirty="0" smtClean="0">
                <a:solidFill>
                  <a:schemeClr val="tx1"/>
                </a:solidFill>
              </a:rPr>
              <a:t>&amp;</a:t>
            </a:r>
            <a:r>
              <a:rPr kumimoji="1" lang="ja-JP" altLang="en-US" dirty="0" smtClean="0">
                <a:solidFill>
                  <a:schemeClr val="tx1"/>
                </a:solidFill>
              </a:rPr>
              <a:t>調整</a:t>
            </a:r>
            <a:r>
              <a:rPr kumimoji="1" lang="en-US" altLang="ja-JP" dirty="0" smtClean="0">
                <a:solidFill>
                  <a:schemeClr val="tx1"/>
                </a:solidFill>
              </a:rPr>
              <a:t>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9" idx="2"/>
          </p:cNvCxnSpPr>
          <p:nvPr/>
        </p:nvCxnSpPr>
        <p:spPr>
          <a:xfrm rot="5400000">
            <a:off x="4245715" y="5067433"/>
            <a:ext cx="700568" cy="618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286994" y="5776489"/>
            <a:ext cx="132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7.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12829" y="4481880"/>
            <a:ext cx="270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8. </a:t>
            </a:r>
            <a:r>
              <a:rPr lang="ja-JP" altLang="en-US" dirty="0" smtClean="0"/>
              <a:t>チェック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調整</a:t>
            </a:r>
            <a:r>
              <a:rPr lang="en-US" altLang="ja-JP" dirty="0" smtClean="0"/>
              <a:t>SQL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sz="4800" dirty="0" smtClean="0">
                <a:solidFill>
                  <a:schemeClr val="accent3"/>
                </a:solidFill>
              </a:rPr>
              <a:t>スキーマ初期化</a:t>
            </a:r>
            <a:r>
              <a:rPr lang="en-US" altLang="ja-JP" sz="4800" dirty="0" smtClean="0">
                <a:solidFill>
                  <a:schemeClr val="accent3"/>
                </a:solidFill>
              </a:rPr>
              <a:t>&amp;</a:t>
            </a:r>
            <a:r>
              <a:rPr lang="ja-JP" altLang="en-US" sz="4800" dirty="0" smtClean="0">
                <a:solidFill>
                  <a:schemeClr val="accent3"/>
                </a:solidFill>
              </a:rPr>
              <a:t>作成</a:t>
            </a:r>
            <a:r>
              <a:rPr lang="ja-JP" altLang="en-US" sz="4800" dirty="0" smtClean="0"/>
              <a:t>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 fontScale="77500" lnSpcReduction="20000"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AutoNum type="arabicPeriod"/>
            </a:pPr>
            <a:r>
              <a:rPr lang="ja-JP" altLang="en-US" dirty="0" smtClean="0"/>
              <a:t>既存テーブルを</a:t>
            </a:r>
            <a:r>
              <a:rPr lang="en-US" altLang="ja-JP" dirty="0" smtClean="0"/>
              <a:t>truncate (</a:t>
            </a:r>
            <a:r>
              <a:rPr lang="ja-JP" altLang="en-US" dirty="0" smtClean="0"/>
              <a:t>できるものだけ</a:t>
            </a:r>
            <a:r>
              <a:rPr lang="en-US" altLang="ja-JP" dirty="0" smtClean="0"/>
              <a:t>)</a:t>
            </a:r>
          </a:p>
          <a:p>
            <a:pPr>
              <a:buAutoNum type="arabicPeriod"/>
            </a:pPr>
            <a:r>
              <a:rPr lang="ja-JP" altLang="en-US" dirty="0" smtClean="0"/>
              <a:t>既存テーブルの</a:t>
            </a:r>
            <a:r>
              <a:rPr lang="en-US" altLang="ja-JP" dirty="0" smtClean="0"/>
              <a:t>FK</a:t>
            </a:r>
            <a:r>
              <a:rPr lang="ja-JP" altLang="en-US" dirty="0" smtClean="0"/>
              <a:t>を全て</a:t>
            </a:r>
            <a:r>
              <a:rPr lang="en-US" altLang="ja-JP" dirty="0" smtClean="0"/>
              <a:t>Drop</a:t>
            </a:r>
          </a:p>
          <a:p>
            <a:pPr>
              <a:buAutoNum type="arabicPeriod"/>
            </a:pPr>
            <a:r>
              <a:rPr lang="ja-JP" altLang="en-US" dirty="0" smtClean="0"/>
              <a:t>既存テーブルを全て</a:t>
            </a:r>
            <a:r>
              <a:rPr lang="en-US" altLang="ja-JP" dirty="0" smtClean="0"/>
              <a:t>Drop</a:t>
            </a:r>
          </a:p>
          <a:p>
            <a:pPr>
              <a:buAutoNum type="arabicPeriod"/>
            </a:pPr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/replace-schema*.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「</a:t>
            </a:r>
            <a:r>
              <a:rPr lang="en-US" altLang="ja-JP" dirty="0" smtClean="0"/>
              <a:t>replace-schema</a:t>
            </a:r>
            <a:r>
              <a:rPr lang="ja-JP" altLang="en-US" dirty="0" smtClean="0"/>
              <a:t>」で始まる「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」ファイルをアスキー順で読み込む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セミコロン「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」区切りで順番に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「</a:t>
            </a:r>
            <a:r>
              <a:rPr lang="en-US" altLang="ja-JP" dirty="0" smtClean="0"/>
              <a:t>-- #</a:t>
            </a:r>
            <a:r>
              <a:rPr lang="en-US" altLang="ja-JP" dirty="0" err="1" smtClean="0"/>
              <a:t>df:begin</a:t>
            </a:r>
            <a:r>
              <a:rPr lang="en-US" altLang="ja-JP" dirty="0" smtClean="0"/>
              <a:t>#</a:t>
            </a:r>
            <a:r>
              <a:rPr lang="ja-JP" altLang="en-US" dirty="0" smtClean="0"/>
              <a:t>」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-- #</a:t>
            </a:r>
            <a:r>
              <a:rPr lang="en-US" altLang="ja-JP" dirty="0" err="1" smtClean="0"/>
              <a:t>df:end</a:t>
            </a:r>
            <a:r>
              <a:rPr lang="ja-JP" altLang="en-US" dirty="0" smtClean="0"/>
              <a:t>」で囲うことにより、セミコロン「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」を区切りとせず、ひとまとまりの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とすることができる。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途中で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が例外になったら</a:t>
            </a:r>
            <a:r>
              <a:rPr lang="en-US" altLang="ja-JP" dirty="0" smtClean="0"/>
              <a:t>Warning</a:t>
            </a:r>
            <a:r>
              <a:rPr lang="ja-JP" altLang="en-US" dirty="0" smtClean="0"/>
              <a:t>ログが出力されて続行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smtClean="0"/>
              <a:t>SQL</a:t>
            </a:r>
            <a:r>
              <a:rPr lang="ja-JP" altLang="en-US" dirty="0" smtClean="0"/>
              <a:t>の最後の「</a:t>
            </a:r>
            <a:r>
              <a:rPr lang="en-US" altLang="ja-JP" dirty="0" smtClean="0"/>
              <a:t>/</a:t>
            </a:r>
            <a:r>
              <a:rPr lang="ja-JP" altLang="en-US" dirty="0" smtClean="0"/>
              <a:t>」は除去される</a:t>
            </a:r>
            <a:r>
              <a:rPr lang="en-US" altLang="ja-JP" dirty="0" smtClean="0"/>
              <a:t>(SQL*Plus</a:t>
            </a:r>
            <a:r>
              <a:rPr lang="ja-JP" altLang="en-US" dirty="0" smtClean="0"/>
              <a:t>などとの相性</a:t>
            </a:r>
            <a:r>
              <a:rPr lang="en-US" altLang="ja-JP" dirty="0" smtClean="0"/>
              <a:t>)</a:t>
            </a:r>
          </a:p>
          <a:p>
            <a:pPr lvl="1">
              <a:buFontTx/>
              <a:buChar char="•"/>
            </a:pPr>
            <a:r>
              <a:rPr lang="ja-JP" altLang="en-US" dirty="0" smtClean="0"/>
              <a:t>ファイルエンコーディングは</a:t>
            </a:r>
            <a:r>
              <a:rPr lang="en-US" altLang="ja-JP" dirty="0" smtClean="0"/>
              <a:t>UTF-8</a:t>
            </a:r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0" y="1905000"/>
            <a:ext cx="195285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Drop</a:t>
            </a:r>
            <a:r>
              <a:rPr lang="ja-JP" altLang="en-US" sz="1400" dirty="0" smtClean="0"/>
              <a:t>の時間短縮のため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rot="10800000" flipV="1">
            <a:off x="5562602" y="2058889"/>
            <a:ext cx="533398" cy="37951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257800" y="2819400"/>
            <a:ext cx="250581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DB</a:t>
            </a:r>
            <a:r>
              <a:rPr kumimoji="1" lang="ja-JP" altLang="en-US" sz="1400" dirty="0" smtClean="0"/>
              <a:t>のメタデータより自動で発行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rot="10800000">
            <a:off x="4724400" y="2819401"/>
            <a:ext cx="533400" cy="153889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0" idx="1"/>
          </p:cNvCxnSpPr>
          <p:nvPr/>
        </p:nvCxnSpPr>
        <p:spPr>
          <a:xfrm rot="10800000" flipV="1">
            <a:off x="4114800" y="2973289"/>
            <a:ext cx="1143000" cy="41040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114356" y="4777149"/>
            <a:ext cx="210109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主にストアドの</a:t>
            </a:r>
            <a:r>
              <a:rPr kumimoji="1" lang="en-US" altLang="ja-JP" sz="1400" dirty="0" smtClean="0"/>
              <a:t>CREATE</a:t>
            </a:r>
            <a:r>
              <a:rPr kumimoji="1" lang="ja-JP" altLang="en-US" sz="1400" dirty="0" smtClean="0"/>
              <a:t>文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>
            <a:stCxn id="18" idx="1"/>
          </p:cNvCxnSpPr>
          <p:nvPr/>
        </p:nvCxnSpPr>
        <p:spPr>
          <a:xfrm rot="10800000">
            <a:off x="5562602" y="4920736"/>
            <a:ext cx="551754" cy="1030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92364" y="5967244"/>
            <a:ext cx="4005323" cy="58477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DDL</a:t>
            </a:r>
            <a:r>
              <a:rPr kumimoji="1" lang="ja-JP" altLang="en-US" sz="1600" dirty="0" smtClean="0"/>
              <a:t>文は</a:t>
            </a:r>
            <a:r>
              <a:rPr kumimoji="1" lang="en-US" altLang="ja-JP" sz="1600" dirty="0" smtClean="0"/>
              <a:t>ERD</a:t>
            </a:r>
            <a:r>
              <a:rPr kumimoji="1" lang="ja-JP" altLang="en-US" sz="1600" dirty="0" smtClean="0"/>
              <a:t>ツールから生成するのがベスト</a:t>
            </a:r>
            <a:endParaRPr kumimoji="1" lang="en-US" altLang="ja-JP" sz="1600" dirty="0" smtClean="0"/>
          </a:p>
          <a:p>
            <a:r>
              <a:rPr lang="en-US" altLang="ja-JP" sz="1600" dirty="0" smtClean="0"/>
              <a:t>(</a:t>
            </a:r>
            <a:r>
              <a:rPr lang="ja-JP" altLang="en-US" sz="1600" dirty="0" smtClean="0"/>
              <a:t>そのとき</a:t>
            </a:r>
            <a:r>
              <a:rPr lang="en-US" altLang="ja-JP" sz="1600" dirty="0" smtClean="0"/>
              <a:t>FK</a:t>
            </a:r>
            <a:r>
              <a:rPr lang="ja-JP" altLang="en-US" sz="1600" dirty="0" smtClean="0"/>
              <a:t>やテーブルの</a:t>
            </a:r>
            <a:r>
              <a:rPr lang="en-US" altLang="ja-JP" sz="1600" dirty="0" smtClean="0"/>
              <a:t>DROP</a:t>
            </a:r>
            <a:r>
              <a:rPr lang="ja-JP" altLang="en-US" sz="1600" dirty="0" smtClean="0"/>
              <a:t>文は不要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sz="4400" dirty="0" smtClean="0">
                <a:solidFill>
                  <a:schemeClr val="accent3"/>
                </a:solidFill>
              </a:rPr>
              <a:t>スキーマの初期化</a:t>
            </a:r>
            <a:r>
              <a:rPr lang="en-US" altLang="ja-JP" sz="4400" dirty="0" smtClean="0">
                <a:solidFill>
                  <a:schemeClr val="accent3"/>
                </a:solidFill>
              </a:rPr>
              <a:t>&amp;</a:t>
            </a:r>
            <a:r>
              <a:rPr lang="ja-JP" altLang="en-US" sz="4400" dirty="0" smtClean="0">
                <a:solidFill>
                  <a:schemeClr val="accent3"/>
                </a:solidFill>
              </a:rPr>
              <a:t>作成</a:t>
            </a:r>
            <a:r>
              <a:rPr lang="ja-JP" altLang="en-US" sz="4400" dirty="0" smtClean="0"/>
              <a:t>の特徴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古いテーブルが残らない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古いテーブル用の一時的な</a:t>
            </a:r>
            <a:r>
              <a:rPr lang="en-US" altLang="ja-JP" dirty="0" smtClean="0"/>
              <a:t>Drop</a:t>
            </a:r>
            <a:r>
              <a:rPr lang="ja-JP" altLang="en-US" dirty="0" smtClean="0"/>
              <a:t>文は不要</a:t>
            </a:r>
            <a:endParaRPr lang="en-US" altLang="ja-JP" dirty="0" smtClean="0"/>
          </a:p>
          <a:p>
            <a:r>
              <a:rPr lang="ja-JP" altLang="en-US" dirty="0" smtClean="0"/>
              <a:t>実行ログが残る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/logs/</a:t>
            </a:r>
            <a:r>
              <a:rPr lang="en-US" altLang="ja-JP" dirty="0" err="1" smtClean="0"/>
              <a:t>dbflute.log</a:t>
            </a:r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変更があっても各開発者の環境への反映が容易</a:t>
            </a:r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00200" y="4953000"/>
            <a:ext cx="6627813" cy="646331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DDL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自体をバージョン管理にし、各開発者はチェックアウト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もしくは更新</a:t>
            </a:r>
            <a:r>
              <a:rPr lang="en-US" altLang="ja-JP" dirty="0" smtClean="0"/>
              <a:t>)</a:t>
            </a:r>
            <a:r>
              <a:rPr lang="ja-JP" altLang="en-US" dirty="0" smtClean="0"/>
              <a:t>して実行するだけで</a:t>
            </a:r>
            <a:r>
              <a:rPr lang="en-US" altLang="ja-JP" dirty="0" smtClean="0"/>
              <a:t>DB</a:t>
            </a:r>
            <a:r>
              <a:rPr lang="ja-JP" altLang="en-US" dirty="0" smtClean="0"/>
              <a:t>環境が最新に！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AutoNum type="arabicPeriod"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/data/common</a:t>
            </a:r>
            <a:r>
              <a:rPr lang="ja-JP" altLang="en-US" dirty="0" smtClean="0"/>
              <a:t>配下のデータを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に登録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err="1" smtClean="0"/>
              <a:t>dataLoadingType</a:t>
            </a:r>
            <a:r>
              <a:rPr lang="ja-JP" altLang="en-US" dirty="0" smtClean="0"/>
              <a:t>に</a:t>
            </a:r>
            <a:r>
              <a:rPr lang="ja-JP" altLang="en-US" dirty="0" smtClean="0"/>
              <a:t>関わらず必ず最初に登録される。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>
              <a:buFontTx/>
              <a:buAutoNum type="arabicPeriod"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/data/xxx</a:t>
            </a:r>
            <a:r>
              <a:rPr lang="ja-JP" altLang="en-US" dirty="0" smtClean="0"/>
              <a:t>配下のデータを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に登録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デフォルトは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playsql/data/ut</a:t>
            </a:r>
            <a:r>
              <a:rPr lang="ja-JP" altLang="en-US" dirty="0" smtClean="0"/>
              <a:t>配下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smtClean="0"/>
              <a:t>xxx</a:t>
            </a:r>
            <a:r>
              <a:rPr lang="ja-JP" altLang="en-US" dirty="0" smtClean="0"/>
              <a:t>部分は</a:t>
            </a:r>
            <a:r>
              <a:rPr lang="en-US" altLang="ja-JP" dirty="0" err="1" smtClean="0"/>
              <a:t>dataLoadingType</a:t>
            </a:r>
            <a:r>
              <a:rPr lang="ja-JP" altLang="en-US" dirty="0" smtClean="0"/>
              <a:t>で</a:t>
            </a:r>
            <a:r>
              <a:rPr lang="ja-JP" altLang="en-US" dirty="0" smtClean="0"/>
              <a:t>指定</a:t>
            </a:r>
            <a:r>
              <a:rPr lang="ja-JP" altLang="en-US" dirty="0" smtClean="0"/>
              <a:t>する</a:t>
            </a:r>
            <a:r>
              <a:rPr lang="en-US" altLang="ja-JP" dirty="0" smtClean="0"/>
              <a:t>(</a:t>
            </a:r>
            <a:r>
              <a:rPr lang="ja-JP" altLang="en-US" dirty="0" smtClean="0">
                <a:solidFill>
                  <a:schemeClr val="accent1"/>
                </a:solidFill>
              </a:rPr>
              <a:t>後述</a:t>
            </a:r>
            <a:r>
              <a:rPr lang="en-US" altLang="ja-JP" dirty="0" smtClean="0"/>
              <a:t>)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30145" y="3323394"/>
            <a:ext cx="5097369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単体テストでも結合テストでも本番でも変わらないマスタデータなど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92364" y="5797967"/>
            <a:ext cx="6088927" cy="338554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/>
              <a:t>dataLoadingType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などデータが利用されるフェーズ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「</a:t>
            </a:r>
            <a:r>
              <a:rPr lang="en-US" altLang="ja-JP" sz="1600" dirty="0" err="1" smtClean="0"/>
              <a:t>ut</a:t>
            </a:r>
            <a:r>
              <a:rPr lang="ja-JP" altLang="ja-JP" sz="1600" dirty="0" smtClean="0"/>
              <a:t>」</a:t>
            </a:r>
            <a:r>
              <a:rPr lang="ja-JP" altLang="en-US" sz="1600" dirty="0" smtClean="0"/>
              <a:t>や</a:t>
            </a:r>
            <a:r>
              <a:rPr lang="ja-JP" altLang="ja-JP" sz="1600" dirty="0" smtClean="0"/>
              <a:t>「</a:t>
            </a:r>
            <a:r>
              <a:rPr lang="en-US" altLang="ja-JP" sz="1600" dirty="0" smtClean="0"/>
              <a:t>it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の種別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30145" y="5182413"/>
            <a:ext cx="317266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テストの</a:t>
            </a:r>
            <a:r>
              <a:rPr kumimoji="1" lang="ja-JP" altLang="en-US" sz="1400" dirty="0" smtClean="0"/>
              <a:t>フェーズごとに変わるデータなど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データ切り替え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ja-JP" dirty="0" smtClean="0"/>
          </a:p>
          <a:p>
            <a:r>
              <a:rPr lang="en-US" altLang="ja-JP" dirty="0" err="1" smtClean="0"/>
              <a:t>dataLoadingType</a:t>
            </a:r>
            <a:r>
              <a:rPr lang="ja-JP" altLang="en-US" dirty="0" smtClean="0"/>
              <a:t>を指定することで登録データを切り替える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playsql/data/[dataLoadingType</a:t>
            </a:r>
            <a:r>
              <a:rPr lang="en-US" altLang="ja-JP" dirty="0" smtClean="0"/>
              <a:t>]/…</a:t>
            </a:r>
          </a:p>
          <a:p>
            <a:pPr lvl="1">
              <a:buNone/>
            </a:pPr>
            <a:endParaRPr lang="en-US" altLang="ja-JP" dirty="0" smtClean="0"/>
          </a:p>
          <a:p>
            <a:pPr lvl="1">
              <a:buAutoNum type="arabicPeriod"/>
            </a:pPr>
            <a:r>
              <a:rPr lang="en-US" altLang="ja-JP" dirty="0" err="1" smtClean="0"/>
              <a:t>d</a:t>
            </a:r>
            <a:r>
              <a:rPr lang="en-US" altLang="ja-JP" dirty="0" err="1" smtClean="0"/>
              <a:t>fprop/replaceSchemaDefinitionMap.dfprop</a:t>
            </a:r>
            <a:r>
              <a:rPr lang="ja-JP" altLang="en-US" dirty="0" smtClean="0"/>
              <a:t>を</a:t>
            </a:r>
            <a:r>
              <a:rPr lang="ja-JP" altLang="en-US" dirty="0" smtClean="0"/>
              <a:t>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en-US" altLang="ja-JP" dirty="0" err="1" smtClean="0"/>
              <a:t>dataLoadingType</a:t>
            </a:r>
            <a:r>
              <a:rPr lang="ja-JP" altLang="en-US" dirty="0" smtClean="0"/>
              <a:t>を指定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dataLoadingType</a:t>
            </a:r>
            <a:r>
              <a:rPr lang="en-US" altLang="ja-JP" dirty="0" smtClean="0"/>
              <a:t> = it</a:t>
            </a:r>
          </a:p>
          <a:p>
            <a:pPr lvl="2">
              <a:buNone/>
            </a:pPr>
            <a:r>
              <a:rPr lang="en-US" altLang="ja-JP" dirty="0" smtClean="0"/>
              <a:t>    ; </a:t>
            </a:r>
            <a:r>
              <a:rPr lang="en-US" altLang="ja-JP" dirty="0" smtClean="0"/>
              <a:t>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95161" y="4228355"/>
            <a:ext cx="2665413" cy="52322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この文字列がそのままディレクトリ名に対応する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5" idx="1"/>
          </p:cNvCxnSpPr>
          <p:nvPr/>
        </p:nvCxnSpPr>
        <p:spPr>
          <a:xfrm rot="10800000" flipV="1">
            <a:off x="4385565" y="4489965"/>
            <a:ext cx="609596" cy="261610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tips:</a:t>
            </a:r>
            <a:r>
              <a:rPr lang="ja-JP" altLang="en-US" dirty="0" smtClean="0"/>
              <a:t>環境</a:t>
            </a:r>
            <a:r>
              <a:rPr lang="ja-JP" altLang="en-US" dirty="0" smtClean="0"/>
              <a:t>ごとの設定の切り替え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35137"/>
            <a:ext cx="8153400" cy="4570659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en-US" altLang="ja-JP" dirty="0" err="1" smtClean="0"/>
              <a:t>dfprop</a:t>
            </a:r>
            <a:r>
              <a:rPr lang="ja-JP" altLang="en-US" dirty="0" smtClean="0"/>
              <a:t>ファイルを環境毎に切り替える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環境変数「</a:t>
            </a:r>
            <a:r>
              <a:rPr lang="en-US" altLang="ja-JP" dirty="0" smtClean="0"/>
              <a:t>DBFLUTE_ENVIRONMENT_TYPE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abc</a:t>
            </a:r>
            <a:r>
              <a:rPr lang="ja-JP" altLang="en-US" dirty="0" smtClean="0"/>
              <a:t>」を定義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en-US" altLang="ja-JP" dirty="0" err="1" smtClean="0"/>
              <a:t>d</a:t>
            </a:r>
            <a:r>
              <a:rPr lang="en-US" altLang="ja-JP" dirty="0" err="1" smtClean="0"/>
              <a:t>fprop/abc</a:t>
            </a:r>
            <a:r>
              <a:rPr lang="ja-JP" altLang="en-US" dirty="0" smtClean="0"/>
              <a:t>ディレクトリを作成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en-US" altLang="ja-JP" dirty="0" err="1" smtClean="0"/>
              <a:t>d</a:t>
            </a:r>
            <a:r>
              <a:rPr lang="en-US" altLang="ja-JP" dirty="0" err="1" smtClean="0"/>
              <a:t>fprop/abc</a:t>
            </a:r>
            <a:r>
              <a:rPr lang="en-US" altLang="ja-JP" dirty="0" smtClean="0"/>
              <a:t>/</a:t>
            </a:r>
            <a:r>
              <a:rPr lang="ja-JP" altLang="en-US" dirty="0" smtClean="0"/>
              <a:t>配下の</a:t>
            </a:r>
            <a:r>
              <a:rPr lang="en-US" altLang="ja-JP" dirty="0" err="1" smtClean="0"/>
              <a:t>dfprop</a:t>
            </a:r>
            <a:r>
              <a:rPr lang="ja-JP" altLang="en-US" dirty="0" smtClean="0"/>
              <a:t>ファイルが優先される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該当</a:t>
            </a:r>
            <a:r>
              <a:rPr lang="en-US" altLang="ja-JP" dirty="0" err="1" smtClean="0"/>
              <a:t>dfprop</a:t>
            </a:r>
            <a:r>
              <a:rPr lang="ja-JP" altLang="en-US" dirty="0" smtClean="0"/>
              <a:t>ファイルが</a:t>
            </a:r>
            <a:r>
              <a:rPr lang="en-US" altLang="ja-JP" dirty="0" err="1" smtClean="0"/>
              <a:t>abc</a:t>
            </a:r>
            <a:r>
              <a:rPr lang="ja-JP" altLang="en-US" dirty="0" smtClean="0"/>
              <a:t>配下になければ</a:t>
            </a:r>
            <a:r>
              <a:rPr lang="en-US" altLang="ja-JP" dirty="0" err="1" smtClean="0"/>
              <a:t>dfprop</a:t>
            </a:r>
            <a:r>
              <a:rPr lang="ja-JP" altLang="en-US" dirty="0" smtClean="0"/>
              <a:t>配下をみる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" y="4953000"/>
            <a:ext cx="8305800" cy="1200329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この方法で</a:t>
            </a:r>
            <a:r>
              <a:rPr kumimoji="1" lang="en-US" altLang="ja-JP" dirty="0" err="1" smtClean="0"/>
              <a:t>databaseInfoMap.dfprop</a:t>
            </a:r>
            <a:r>
              <a:rPr kumimoji="1" lang="ja-JP" altLang="en-US" dirty="0" smtClean="0"/>
              <a:t>や</a:t>
            </a:r>
            <a:r>
              <a:rPr kumimoji="1" lang="en-US" altLang="ja-JP" dirty="0" err="1" smtClean="0"/>
              <a:t>replaceSchemaDefinitionMap.dfprop</a:t>
            </a:r>
            <a:r>
              <a:rPr kumimoji="1" lang="ja-JP" altLang="en-US" dirty="0" smtClean="0"/>
              <a:t>を切り替えて、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Abc</a:t>
            </a:r>
            <a:r>
              <a:rPr kumimoji="1" lang="ja-JP" altLang="en-US" dirty="0" smtClean="0"/>
              <a:t>サーバでは、どの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にどの</a:t>
            </a:r>
            <a:r>
              <a:rPr lang="en-US" altLang="ja-JP" dirty="0" err="1" smtClean="0"/>
              <a:t>dataLoadingType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ReplaceSchema</a:t>
            </a:r>
            <a:r>
              <a:rPr lang="ja-JP" altLang="en-US" dirty="0" smtClean="0"/>
              <a:t>する」</a:t>
            </a:r>
            <a:r>
              <a:rPr kumimoji="1" lang="ja-JP" altLang="en-US" dirty="0" smtClean="0"/>
              <a:t>を実現する。</a:t>
            </a:r>
            <a:endParaRPr kumimoji="1" lang="en-US" altLang="ja-JP" dirty="0" smtClean="0"/>
          </a:p>
          <a:p>
            <a:r>
              <a:rPr lang="en-US" altLang="ja-JP" dirty="0" smtClean="0"/>
              <a:t>PC</a:t>
            </a:r>
            <a:r>
              <a:rPr lang="ja-JP" altLang="en-US" dirty="0" smtClean="0"/>
              <a:t>の環境変数に定義してもいいし、「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bat(.sh</a:t>
            </a:r>
            <a:r>
              <a:rPr lang="en-US" altLang="ja-JP" dirty="0" smtClean="0"/>
              <a:t>)</a:t>
            </a:r>
            <a:r>
              <a:rPr lang="ja-JP" altLang="en-US" dirty="0" smtClean="0"/>
              <a:t>」で定義してコマンド毎に切り替えられるようにしても良い。</a:t>
            </a:r>
            <a:r>
              <a:rPr lang="en-US" altLang="ja-JP" dirty="0" smtClean="0"/>
              <a:t>(DBFlute-0.7.9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のエクセルデータ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437062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playsql/data/ut/xls</a:t>
            </a:r>
            <a:r>
              <a:rPr lang="ja-JP" altLang="en-US" dirty="0" smtClean="0"/>
              <a:t>配下の「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xls</a:t>
            </a:r>
            <a:r>
              <a:rPr lang="ja-JP" altLang="en-US" dirty="0" smtClean="0"/>
              <a:t>」ファイルが対象</a:t>
            </a:r>
            <a:endParaRPr lang="en-US" altLang="ja-JP" dirty="0" smtClean="0"/>
          </a:p>
          <a:p>
            <a:r>
              <a:rPr lang="ja-JP" altLang="en-US" dirty="0" smtClean="0"/>
              <a:t>アスキー順に読み込んで実行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ex. 10-abc.xls, 20-def.xls</a:t>
            </a:r>
          </a:p>
          <a:p>
            <a:pPr lvl="1"/>
            <a:r>
              <a:rPr lang="ja-JP" altLang="en-US" dirty="0" smtClean="0"/>
              <a:t>データ登録失敗したらエラーログを出力してその時点で中断</a:t>
            </a:r>
            <a:endParaRPr lang="en-US" altLang="ja-JP" dirty="0" smtClean="0"/>
          </a:p>
          <a:p>
            <a:r>
              <a:rPr lang="ja-JP" altLang="en-US" dirty="0" smtClean="0"/>
              <a:t>シート名はテーブル名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左から順番に読み込んで実行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#</a:t>
            </a:r>
            <a:r>
              <a:rPr lang="ja-JP" altLang="en-US" dirty="0" smtClean="0"/>
              <a:t>」で始まるシートは対象外</a:t>
            </a:r>
            <a:r>
              <a:rPr lang="en-US" altLang="ja-JP" dirty="0" smtClean="0"/>
              <a:t>(</a:t>
            </a:r>
            <a:r>
              <a:rPr lang="ja-JP" altLang="en-US" dirty="0" smtClean="0"/>
              <a:t>コメント用シートなど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除外シートを別途正規表現で指定可能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skipSheet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シート名</a:t>
            </a:r>
            <a:r>
              <a:rPr lang="en-US" altLang="ja-JP" dirty="0" smtClean="0"/>
              <a:t>30</a:t>
            </a:r>
            <a:r>
              <a:rPr lang="ja-JP" altLang="en-US" dirty="0" smtClean="0"/>
              <a:t>文字問題に対応</a:t>
            </a:r>
            <a:r>
              <a:rPr lang="en-US" altLang="ja-JP" dirty="0" smtClean="0"/>
              <a:t>(</a:t>
            </a:r>
            <a:r>
              <a:rPr lang="ja-JP" altLang="en-US" dirty="0" smtClean="0">
                <a:solidFill>
                  <a:schemeClr val="accent1"/>
                </a:solidFill>
              </a:rPr>
              <a:t>後述</a:t>
            </a:r>
            <a:r>
              <a:rPr lang="en-US" altLang="ja-JP" dirty="0" smtClean="0"/>
              <a:t>:table-</a:t>
            </a:r>
            <a:r>
              <a:rPr lang="en-US" altLang="ja-JP" dirty="0" err="1" smtClean="0"/>
              <a:t>name.txt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一行目はカラム定義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固定値で良い共通カラムは不要</a:t>
            </a:r>
            <a:r>
              <a:rPr lang="en-US" altLang="ja-JP" dirty="0" smtClean="0"/>
              <a:t>(</a:t>
            </a:r>
            <a:r>
              <a:rPr lang="ja-JP" altLang="en-US" dirty="0" smtClean="0">
                <a:solidFill>
                  <a:schemeClr val="accent1"/>
                </a:solidFill>
              </a:rPr>
              <a:t>後述</a:t>
            </a:r>
            <a:r>
              <a:rPr lang="en-US" altLang="ja-JP" dirty="0" smtClean="0"/>
              <a:t>:default-</a:t>
            </a:r>
            <a:r>
              <a:rPr lang="en-US" altLang="ja-JP" dirty="0" err="1" smtClean="0"/>
              <a:t>value.txt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二行目以降はデータ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それぞれのデータはトリムされる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トリムしないカラムは指定可能</a:t>
            </a:r>
            <a:r>
              <a:rPr lang="en-US" altLang="ja-JP" dirty="0" smtClean="0"/>
              <a:t>(not-trim-</a:t>
            </a:r>
            <a:r>
              <a:rPr lang="en-US" altLang="ja-JP" dirty="0" err="1" smtClean="0"/>
              <a:t>column.txt</a:t>
            </a:r>
            <a:r>
              <a:rPr lang="en-US" altLang="ja-JP" dirty="0" smtClean="0"/>
              <a:t>)</a:t>
            </a:r>
          </a:p>
          <a:p>
            <a:pPr lvl="2"/>
            <a:endParaRPr lang="en-US" altLang="ja-JP" dirty="0" smtClean="0"/>
          </a:p>
          <a:p>
            <a:pPr>
              <a:buNone/>
            </a:pP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49141" y="2151929"/>
            <a:ext cx="2450226" cy="52322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先頭に番号付けると順序が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わかりやすいのでお奨め</a:t>
            </a:r>
            <a:endParaRPr kumimoji="1" lang="ja-JP" altLang="en-US" sz="1400" dirty="0"/>
          </a:p>
        </p:txBody>
      </p:sp>
      <p:cxnSp>
        <p:nvCxnSpPr>
          <p:cNvPr id="6" name="直線矢印コネクタ 5"/>
          <p:cNvCxnSpPr>
            <a:stCxn id="5" idx="1"/>
          </p:cNvCxnSpPr>
          <p:nvPr/>
        </p:nvCxnSpPr>
        <p:spPr>
          <a:xfrm rot="10800000" flipV="1">
            <a:off x="3581401" y="2413539"/>
            <a:ext cx="1267740" cy="13527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844862" y="5105401"/>
            <a:ext cx="2909013" cy="738664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セルのタイプを全て文字列にしてからデータを記述するのがお奨め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エクセルのクセを回避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rot="10800000">
            <a:off x="3267472" y="5334001"/>
            <a:ext cx="2577391" cy="14073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029200" y="3201888"/>
            <a:ext cx="2917346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基本は</a:t>
            </a:r>
            <a:r>
              <a:rPr kumimoji="1" lang="en-US" altLang="ja-JP" sz="1400" dirty="0" smtClean="0"/>
              <a:t>S2Unit</a:t>
            </a:r>
            <a:r>
              <a:rPr kumimoji="1" lang="ja-JP" altLang="en-US" sz="1400" dirty="0" smtClean="0"/>
              <a:t>のエクセルと同じ仕様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の共通カラム解決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固定値で良い共通カラムは一括設定</a:t>
            </a:r>
            <a:endParaRPr lang="en-US" altLang="ja-JP" dirty="0" smtClean="0"/>
          </a:p>
          <a:p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データファイルと同じディレクトリに「</a:t>
            </a:r>
            <a:r>
              <a:rPr lang="en-US" altLang="ja-JP" dirty="0" smtClean="0"/>
              <a:t>default-</a:t>
            </a:r>
            <a:r>
              <a:rPr lang="en-US" altLang="ja-JP" dirty="0" err="1" smtClean="0"/>
              <a:t>value.txt</a:t>
            </a:r>
            <a:r>
              <a:rPr lang="ja-JP" altLang="en-US" dirty="0" smtClean="0"/>
              <a:t>」を作成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「カラム</a:t>
            </a:r>
            <a:r>
              <a:rPr lang="en-US" altLang="ja-JP" dirty="0" smtClean="0"/>
              <a:t> = </a:t>
            </a:r>
            <a:r>
              <a:rPr lang="ja-JP" altLang="en-US" dirty="0" smtClean="0"/>
              <a:t>固定値」の形で設定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 REGISTER_DATETIME = </a:t>
            </a:r>
            <a:r>
              <a:rPr lang="en-US" altLang="ja-JP" dirty="0" err="1" smtClean="0"/>
              <a:t>sysdate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    ; REGISTER_USER = replace-schema</a:t>
            </a:r>
          </a:p>
          <a:p>
            <a:pPr lvl="2">
              <a:buNone/>
            </a:pPr>
            <a:r>
              <a:rPr lang="en-US" altLang="ja-JP" dirty="0" smtClean="0"/>
              <a:t>    ; 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</a:p>
          <a:p>
            <a:pPr lvl="1">
              <a:buAutoNum type="arabicPeriod"/>
            </a:pPr>
            <a:r>
              <a:rPr lang="ja-JP" altLang="en-US" dirty="0" smtClean="0"/>
              <a:t>データにカラム定義がなくても設定の固定値が登録される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91196" y="3659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実行時の現在日時が登録される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62601" y="4805065"/>
            <a:ext cx="3200400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「</a:t>
            </a:r>
            <a:r>
              <a:rPr kumimoji="1" lang="en-US" altLang="ja-JP" sz="1400" dirty="0" smtClean="0"/>
              <a:t>replace-</a:t>
            </a:r>
            <a:r>
              <a:rPr lang="en-US" altLang="ja-JP" sz="1400" dirty="0" smtClean="0"/>
              <a:t>schema</a:t>
            </a:r>
            <a:r>
              <a:rPr kumimoji="1" lang="ja-JP" altLang="en-US" sz="1400" dirty="0" smtClean="0"/>
              <a:t>」という値が登録される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5" idx="1"/>
          </p:cNvCxnSpPr>
          <p:nvPr/>
        </p:nvCxnSpPr>
        <p:spPr>
          <a:xfrm rot="10800000" flipV="1">
            <a:off x="5181600" y="3812977"/>
            <a:ext cx="609597" cy="379510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1"/>
          </p:cNvCxnSpPr>
          <p:nvPr/>
        </p:nvCxnSpPr>
        <p:spPr>
          <a:xfrm rot="10800000">
            <a:off x="5181601" y="4649688"/>
            <a:ext cx="381000" cy="30926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097588" y="2516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ファイルエンコーディングは</a:t>
            </a:r>
            <a:r>
              <a:rPr kumimoji="1" lang="en-US" altLang="ja-JP" sz="1400" dirty="0" smtClean="0"/>
              <a:t>UTF-8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rot="5400000">
            <a:off x="6954393" y="2727475"/>
            <a:ext cx="379513" cy="5722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581400" y="5637311"/>
            <a:ext cx="407917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データにていぎされて入れ歯そちらが優先される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</a:t>
            </a:r>
            <a:r>
              <a:rPr lang="en-US" altLang="ja-JP" dirty="0" smtClean="0"/>
              <a:t>30</a:t>
            </a:r>
            <a:r>
              <a:rPr lang="ja-JP" altLang="en-US" dirty="0" smtClean="0"/>
              <a:t>文字問題解決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シート名に入りきらないテーブル名を解決</a:t>
            </a:r>
            <a:endParaRPr lang="en-US" altLang="ja-JP" dirty="0" smtClean="0"/>
          </a:p>
          <a:p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データファイルと同じディレクトリに「</a:t>
            </a:r>
            <a:r>
              <a:rPr lang="en-US" altLang="ja-JP" dirty="0" smtClean="0"/>
              <a:t>table-</a:t>
            </a:r>
            <a:r>
              <a:rPr lang="en-US" altLang="ja-JP" dirty="0" err="1" smtClean="0"/>
              <a:t>name.txt</a:t>
            </a:r>
            <a:r>
              <a:rPr lang="ja-JP" altLang="en-US" dirty="0" smtClean="0"/>
              <a:t>」を作成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(</a:t>
            </a:r>
            <a:r>
              <a:rPr lang="ja-JP" altLang="en-US" dirty="0" smtClean="0"/>
              <a:t>任意の</a:t>
            </a:r>
            <a:r>
              <a:rPr lang="en-US" altLang="ja-JP" dirty="0" smtClean="0"/>
              <a:t>)</a:t>
            </a:r>
            <a:r>
              <a:rPr lang="ja-JP" altLang="en-US" dirty="0" smtClean="0"/>
              <a:t>省略テーブル名</a:t>
            </a:r>
            <a:r>
              <a:rPr lang="en-US" altLang="ja-JP" dirty="0" smtClean="0"/>
              <a:t>= </a:t>
            </a:r>
            <a:r>
              <a:rPr lang="ja-JP" altLang="en-US" dirty="0" smtClean="0"/>
              <a:t>テーブル名」の形で設定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 PRO_SERV_DTL = PRODUCT_SERVICE_DETAIL</a:t>
            </a:r>
          </a:p>
          <a:p>
            <a:pPr lvl="2">
              <a:buNone/>
            </a:pPr>
            <a:r>
              <a:rPr lang="en-US" altLang="ja-JP" dirty="0" smtClean="0"/>
              <a:t>    ; 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</a:p>
          <a:p>
            <a:pPr lvl="1">
              <a:buAutoNum type="arabicPeriod"/>
            </a:pPr>
            <a:r>
              <a:rPr lang="ja-JP" altLang="en-US" dirty="0" smtClean="0"/>
              <a:t>シート名の先頭に「</a:t>
            </a:r>
            <a:r>
              <a:rPr lang="en-US" altLang="ja-JP" dirty="0" smtClean="0"/>
              <a:t>$</a:t>
            </a:r>
            <a:r>
              <a:rPr lang="ja-JP" altLang="en-US" dirty="0" smtClean="0"/>
              <a:t>」を付けて省略テーブル名を指定</a:t>
            </a:r>
            <a:endParaRPr lang="en-US" altLang="ja-JP" dirty="0" smtClean="0"/>
          </a:p>
          <a:p>
            <a:pPr lvl="2">
              <a:buNone/>
            </a:pPr>
            <a:r>
              <a:rPr lang="ja-JP" altLang="en-US" dirty="0" smtClean="0"/>
              <a:t>シート名</a:t>
            </a:r>
            <a:r>
              <a:rPr lang="en-US" altLang="ja-JP" dirty="0" smtClean="0"/>
              <a:t> = $PRO_SERV_DTL</a:t>
            </a:r>
          </a:p>
          <a:p>
            <a:pPr lvl="1">
              <a:buAutoNum type="arabicPeriod"/>
            </a:pPr>
            <a:r>
              <a:rPr lang="ja-JP" altLang="en-US" dirty="0" smtClean="0"/>
              <a:t>省略テーブル名を解決して実行されるようになる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97587" y="2516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ファイルエンコーディングは</a:t>
            </a:r>
            <a:r>
              <a:rPr kumimoji="1" lang="en-US" altLang="ja-JP" sz="1400" dirty="0" smtClean="0"/>
              <a:t>UTF-8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rot="5400000">
            <a:off x="6840091" y="2613174"/>
            <a:ext cx="379513" cy="800894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抽象概念図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6998027" cy="493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MCBD07159_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フェーズ毎のデータ管理</a:t>
            </a:r>
            <a:endParaRPr lang="en-US" altLang="ja-JP" dirty="0" smtClean="0"/>
          </a:p>
          <a:p>
            <a:r>
              <a:rPr lang="ja-JP" altLang="en-US" dirty="0" smtClean="0"/>
              <a:t>データが編集しやすいエクセル管理</a:t>
            </a:r>
            <a:endParaRPr lang="en-US" altLang="ja-JP" dirty="0" smtClean="0"/>
          </a:p>
          <a:p>
            <a:r>
              <a:rPr lang="ja-JP" altLang="en-US" dirty="0" smtClean="0"/>
              <a:t>テストデータの一元管理</a:t>
            </a:r>
            <a:r>
              <a:rPr lang="en-US" altLang="ja-JP" dirty="0" smtClean="0"/>
              <a:t>(</a:t>
            </a:r>
            <a:r>
              <a:rPr lang="ja-JP" altLang="en-US" dirty="0" smtClean="0"/>
              <a:t>単体テストのスピード向上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実行ログが残る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/logs/</a:t>
            </a:r>
            <a:r>
              <a:rPr lang="en-US" altLang="ja-JP" dirty="0" err="1" smtClean="0"/>
              <a:t>dbflute.log</a:t>
            </a:r>
            <a:endParaRPr lang="en-US" altLang="ja-JP" dirty="0" smtClean="0"/>
          </a:p>
          <a:p>
            <a:r>
              <a:rPr lang="ja-JP" altLang="en-US" dirty="0" smtClean="0"/>
              <a:t>共通カラムは一括設定</a:t>
            </a:r>
            <a:endParaRPr lang="en-US" altLang="ja-JP" dirty="0" smtClean="0"/>
          </a:p>
          <a:p>
            <a:r>
              <a:rPr lang="ja-JP" altLang="en-US" dirty="0" smtClean="0"/>
              <a:t>シート名に入らないテーブルに対応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データチェック</a:t>
            </a:r>
            <a:r>
              <a:rPr lang="en-US" altLang="ja-JP" dirty="0" smtClean="0">
                <a:solidFill>
                  <a:schemeClr val="accent3"/>
                </a:solidFill>
              </a:rPr>
              <a:t>&amp;</a:t>
            </a:r>
            <a:r>
              <a:rPr lang="ja-JP" altLang="en-US" dirty="0" smtClean="0">
                <a:solidFill>
                  <a:schemeClr val="accent3"/>
                </a:solidFill>
              </a:rPr>
              <a:t>調整</a:t>
            </a:r>
            <a:r>
              <a:rPr lang="ja-JP" altLang="en-US" dirty="0" smtClean="0"/>
              <a:t>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1. 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/take-finally*.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基本仕様は</a:t>
            </a:r>
            <a:r>
              <a:rPr lang="en-US" altLang="ja-JP" dirty="0" smtClean="0"/>
              <a:t>replace-schema*.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と同じ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データが登録された後に実行される</a:t>
            </a:r>
            <a:endParaRPr lang="en-US" altLang="ja-JP" dirty="0" smtClean="0"/>
          </a:p>
          <a:p>
            <a:pPr lvl="2">
              <a:buFontTx/>
              <a:buChar char="-"/>
            </a:pPr>
            <a:r>
              <a:rPr lang="ja-JP" altLang="en-US" dirty="0" smtClean="0"/>
              <a:t>暗号化やアナライズなどデータの微調整が可能</a:t>
            </a:r>
            <a:endParaRPr lang="en-US" altLang="ja-JP" dirty="0" smtClean="0"/>
          </a:p>
          <a:p>
            <a:pPr lvl="2">
              <a:buFontTx/>
              <a:buChar char="-"/>
            </a:pPr>
            <a:r>
              <a:rPr lang="ja-JP" altLang="en-US" dirty="0" smtClean="0"/>
              <a:t>データの整合性チェックが可能</a:t>
            </a:r>
            <a:r>
              <a:rPr lang="en-US" altLang="ja-JP" dirty="0" smtClean="0"/>
              <a:t>(</a:t>
            </a:r>
            <a:r>
              <a:rPr lang="ja-JP" altLang="en-US" dirty="0" smtClean="0"/>
              <a:t>業務的な制約など</a:t>
            </a:r>
            <a:r>
              <a:rPr lang="en-US" altLang="ja-JP" dirty="0" smtClean="0"/>
              <a:t>)</a:t>
            </a:r>
          </a:p>
          <a:p>
            <a:pPr lvl="1"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86000" y="4582249"/>
            <a:ext cx="3029495" cy="175432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【</a:t>
            </a:r>
            <a:r>
              <a:rPr lang="ja-JP" altLang="en-US" dirty="0" smtClean="0"/>
              <a:t>カウント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でなければ例外</a:t>
            </a:r>
            <a:r>
              <a:rPr kumimoji="1" lang="en-US" altLang="ja-JP" dirty="0" err="1" smtClean="0"/>
              <a:t>】</a:t>
            </a:r>
            <a:endParaRPr kumimoji="1" lang="en-US" altLang="ja-JP" dirty="0" smtClean="0"/>
          </a:p>
          <a:p>
            <a:r>
              <a:rPr kumimoji="1" lang="en-US" altLang="ja-JP" dirty="0" smtClean="0">
                <a:solidFill>
                  <a:srgbClr val="008000"/>
                </a:solidFill>
              </a:rPr>
              <a:t>-- #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df:assertCountZero</a:t>
            </a:r>
            <a:r>
              <a:rPr kumimoji="1" lang="en-US" altLang="ja-JP" dirty="0" smtClean="0">
                <a:solidFill>
                  <a:srgbClr val="008000"/>
                </a:solidFill>
              </a:rPr>
              <a:t>#</a:t>
            </a:r>
          </a:p>
          <a:p>
            <a:r>
              <a:rPr lang="en-US" altLang="ja-JP" dirty="0" smtClean="0"/>
              <a:t>select count(*)</a:t>
            </a:r>
          </a:p>
          <a:p>
            <a:r>
              <a:rPr kumimoji="1" lang="en-US" altLang="ja-JP" dirty="0" smtClean="0"/>
              <a:t>  from ABC</a:t>
            </a:r>
          </a:p>
          <a:p>
            <a:r>
              <a:rPr lang="en-US" altLang="ja-JP" dirty="0" smtClean="0"/>
              <a:t> where …</a:t>
            </a:r>
          </a:p>
          <a:p>
            <a:r>
              <a:rPr lang="en-US" altLang="ja-JP" dirty="0" smtClean="0"/>
              <a:t>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60008" y="4582249"/>
            <a:ext cx="2768005" cy="175432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【</a:t>
            </a:r>
            <a:r>
              <a:rPr kumimoji="1" lang="ja-JP" altLang="en-US" dirty="0" smtClean="0"/>
              <a:t>件数が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でなければ例外</a:t>
            </a:r>
            <a:r>
              <a:rPr kumimoji="1" lang="en-US" altLang="ja-JP" dirty="0" err="1" smtClean="0"/>
              <a:t>】</a:t>
            </a:r>
            <a:endParaRPr kumimoji="1" lang="en-US" altLang="ja-JP" dirty="0" smtClean="0"/>
          </a:p>
          <a:p>
            <a:r>
              <a:rPr kumimoji="1" lang="en-US" altLang="ja-JP" dirty="0" smtClean="0">
                <a:solidFill>
                  <a:srgbClr val="008000"/>
                </a:solidFill>
              </a:rPr>
              <a:t>-- #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df:assertListZero</a:t>
            </a:r>
            <a:r>
              <a:rPr kumimoji="1" lang="en-US" altLang="ja-JP" dirty="0" smtClean="0">
                <a:solidFill>
                  <a:srgbClr val="008000"/>
                </a:solidFill>
              </a:rPr>
              <a:t>#</a:t>
            </a:r>
          </a:p>
          <a:p>
            <a:r>
              <a:rPr lang="en-US" altLang="ja-JP" dirty="0" smtClean="0"/>
              <a:t>select ABC,_ID DEF</a:t>
            </a:r>
          </a:p>
          <a:p>
            <a:r>
              <a:rPr kumimoji="1" lang="en-US" altLang="ja-JP" dirty="0" smtClean="0"/>
              <a:t>  from ABC</a:t>
            </a:r>
          </a:p>
          <a:p>
            <a:r>
              <a:rPr lang="en-US" altLang="ja-JP" dirty="0" smtClean="0"/>
              <a:t> where …</a:t>
            </a:r>
          </a:p>
          <a:p>
            <a:r>
              <a:rPr lang="en-US" altLang="ja-JP" dirty="0" smtClean="0"/>
              <a:t>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データチェック</a:t>
            </a:r>
            <a:r>
              <a:rPr lang="en-US" altLang="ja-JP" dirty="0" smtClean="0">
                <a:solidFill>
                  <a:schemeClr val="accent3"/>
                </a:solidFill>
              </a:rPr>
              <a:t>&amp;</a:t>
            </a:r>
            <a:r>
              <a:rPr lang="ja-JP" altLang="en-US" dirty="0" smtClean="0">
                <a:solidFill>
                  <a:schemeClr val="accent3"/>
                </a:solidFill>
              </a:rPr>
              <a:t>調整</a:t>
            </a:r>
            <a:r>
              <a:rPr lang="ja-JP" altLang="en-US" dirty="0" smtClean="0"/>
              <a:t>の特徴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データ登録後の調整が可能</a:t>
            </a:r>
            <a:endParaRPr lang="en-US" altLang="ja-JP" dirty="0" smtClean="0"/>
          </a:p>
          <a:p>
            <a:r>
              <a:rPr lang="ja-JP" altLang="en-US" dirty="0" smtClean="0"/>
              <a:t>データの不整合チェックが可能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不整合なテストデータでのテストを未然に防ぐ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「データが悪いのかプログラムが悪いのか？」の迷いが生じるデータバグを防ぐ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の思想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algn="ctr">
              <a:buNone/>
            </a:pPr>
            <a:r>
              <a:rPr lang="ja-JP" altLang="en-US" sz="3200" dirty="0" smtClean="0">
                <a:solidFill>
                  <a:schemeClr val="accent1"/>
                </a:solidFill>
              </a:rPr>
              <a:t>テストデータの管理・運用が</a:t>
            </a:r>
            <a:endParaRPr lang="en-US" altLang="ja-JP" sz="32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ja-JP" altLang="en-US" sz="3200" dirty="0" smtClean="0">
                <a:solidFill>
                  <a:schemeClr val="accent1"/>
                </a:solidFill>
              </a:rPr>
              <a:t>プロジェクトの成否に大きく関わる</a:t>
            </a:r>
            <a:endParaRPr lang="en-US" altLang="ja-JP" sz="3200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19200" y="3852208"/>
            <a:ext cx="7008813" cy="2246769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そのために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>
                <a:solidFill>
                  <a:schemeClr val="accent1"/>
                </a:solidFill>
              </a:rPr>
              <a:t>スキーマ</a:t>
            </a:r>
            <a:r>
              <a:rPr lang="ja-JP" altLang="en-US" sz="2000" dirty="0" smtClean="0">
                <a:solidFill>
                  <a:schemeClr val="accent1"/>
                </a:solidFill>
              </a:rPr>
              <a:t>を</a:t>
            </a:r>
            <a:r>
              <a:rPr lang="ja-JP" altLang="en-US" sz="2000" dirty="0" smtClean="0">
                <a:solidFill>
                  <a:schemeClr val="accent1"/>
                </a:solidFill>
              </a:rPr>
              <a:t>「</a:t>
            </a:r>
            <a:r>
              <a:rPr lang="en-US" altLang="ja-JP" sz="2000" dirty="0" smtClean="0">
                <a:solidFill>
                  <a:schemeClr val="accent1"/>
                </a:solidFill>
              </a:rPr>
              <a:t>DDL</a:t>
            </a:r>
            <a:r>
              <a:rPr lang="ja-JP" altLang="en-US" sz="2000" dirty="0" smtClean="0">
                <a:solidFill>
                  <a:schemeClr val="accent1"/>
                </a:solidFill>
              </a:rPr>
              <a:t>・データ・チェック</a:t>
            </a:r>
            <a:r>
              <a:rPr lang="ja-JP" altLang="en-US" sz="2000" dirty="0" smtClean="0">
                <a:solidFill>
                  <a:schemeClr val="accent1"/>
                </a:solidFill>
              </a:rPr>
              <a:t>」</a:t>
            </a:r>
            <a:r>
              <a:rPr lang="ja-JP" altLang="en-US" sz="2000" dirty="0" smtClean="0">
                <a:solidFill>
                  <a:schemeClr val="accent1"/>
                </a:solidFill>
              </a:rPr>
              <a:t>として</a:t>
            </a:r>
            <a:r>
              <a:rPr lang="ja-JP" altLang="en-US" sz="2000" dirty="0" smtClean="0">
                <a:solidFill>
                  <a:schemeClr val="accent1"/>
                </a:solidFill>
              </a:rPr>
              <a:t>ワンセット</a:t>
            </a:r>
            <a:r>
              <a:rPr lang="ja-JP" altLang="en-US" sz="2000" dirty="0" smtClean="0">
                <a:solidFill>
                  <a:schemeClr val="accent1"/>
                </a:solidFill>
              </a:rPr>
              <a:t>管理</a:t>
            </a:r>
            <a:endParaRPr lang="en-US" altLang="ja-JP" sz="2000" dirty="0" smtClean="0">
              <a:solidFill>
                <a:schemeClr val="accent1"/>
              </a:solidFill>
            </a:endParaRPr>
          </a:p>
          <a:p>
            <a:pPr>
              <a:buFontTx/>
              <a:buChar char="•"/>
            </a:pPr>
            <a:r>
              <a:rPr lang="en-US" altLang="ja-JP" sz="2000" dirty="0" smtClean="0"/>
              <a:t>DB</a:t>
            </a:r>
            <a:r>
              <a:rPr lang="ja-JP" altLang="en-US" sz="2000" dirty="0" smtClean="0"/>
              <a:t>変更時のテストデータの修正し易さ・見通しの良さ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/>
              <a:t>テストデータ作成者の手間の削減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/>
              <a:t>確実な各開発者の環境への</a:t>
            </a:r>
            <a:r>
              <a:rPr lang="en-US" altLang="ja-JP" sz="2000" dirty="0" smtClean="0"/>
              <a:t>DB</a:t>
            </a:r>
            <a:r>
              <a:rPr lang="ja-JP" altLang="en-US" sz="2000" dirty="0" smtClean="0"/>
              <a:t>反映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/>
              <a:t>どのプロジェクトに行っても同じやり方で環境構築</a:t>
            </a:r>
            <a:endParaRPr lang="en-US" altLang="ja-JP" sz="2000" dirty="0" smtClean="0"/>
          </a:p>
          <a:p>
            <a:r>
              <a:rPr lang="ja-JP" altLang="en-US" sz="2000" dirty="0" smtClean="0"/>
              <a:t>などなど</a:t>
            </a:r>
            <a:endParaRPr lang="en-US" altLang="ja-JP" sz="2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05600" y="4876800"/>
            <a:ext cx="2057400" cy="646331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accent1"/>
                </a:solidFill>
              </a:rPr>
              <a:t>Jiemamy</a:t>
            </a:r>
            <a:r>
              <a:rPr kumimoji="1" lang="ja-JP" altLang="en-US" dirty="0" smtClean="0"/>
              <a:t>の思想に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通じるところがある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6" idx="0"/>
          </p:cNvCxnSpPr>
          <p:nvPr/>
        </p:nvCxnSpPr>
        <p:spPr>
          <a:xfrm rot="16200000" flipV="1">
            <a:off x="7296150" y="4438650"/>
            <a:ext cx="457200" cy="419100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別プロジェクトにいくと別言語・別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コンテナだったりして、プロジェクト間の開発者の行き来がしづらい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438400" y="4419600"/>
            <a:ext cx="3505200" cy="1317554"/>
          </a:xfrm>
          <a:prstGeom prst="wedgeEllipseCallout">
            <a:avLst>
              <a:gd name="adj1" fmla="val 73088"/>
              <a:gd name="adj2" fmla="val 2077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私がマネージャだったら、効率の良い人事に悩むわね、きっと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C#</a:t>
            </a:r>
            <a:r>
              <a:rPr lang="ja-JP" altLang="en-US" dirty="0" smtClean="0"/>
              <a:t>の仕事が増えてきた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言語が変わればフレームワークも変わる</a:t>
            </a:r>
            <a:endParaRPr lang="en-US" altLang="ja-JP" dirty="0" smtClean="0"/>
          </a:p>
          <a:p>
            <a:r>
              <a:rPr lang="en-US" altLang="ja-JP" dirty="0" smtClean="0"/>
              <a:t>Spring Framework</a:t>
            </a:r>
            <a:r>
              <a:rPr lang="ja-JP" altLang="en-US" dirty="0" smtClean="0"/>
              <a:t>が前提の仕事もある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DI</a:t>
            </a:r>
            <a:r>
              <a:rPr lang="ja-JP" altLang="en-US" dirty="0" smtClean="0"/>
              <a:t>コンテナが変わればフレームワークも変わる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914400" y="4572001"/>
            <a:ext cx="5562600" cy="1165154"/>
          </a:xfrm>
          <a:prstGeom prst="wedgeEllipseCallout">
            <a:avLst>
              <a:gd name="adj1" fmla="val 54884"/>
              <a:gd name="adj2" fmla="val 1684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別のプロジェクトに行きたくない。。。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残して！今のプロジェクトに残してー！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82000" cy="868362"/>
          </a:xfrm>
        </p:spPr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別言語・別コンテナ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smtClean="0"/>
              <a:t>C#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r>
              <a:rPr lang="en-US" altLang="ja-JP" sz="4400" dirty="0" smtClean="0"/>
              <a:t>Spring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:C#</a:t>
            </a:r>
            <a:r>
              <a:rPr lang="ja-JP" altLang="en-US" dirty="0" smtClean="0"/>
              <a:t>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C#-3.0</a:t>
            </a:r>
            <a:r>
              <a:rPr lang="ja-JP" altLang="en-US" dirty="0" smtClean="0"/>
              <a:t>以降対応</a:t>
            </a:r>
            <a:endParaRPr lang="en-US" altLang="ja-JP" dirty="0" smtClean="0"/>
          </a:p>
          <a:p>
            <a:r>
              <a:rPr lang="en-US" altLang="ja-JP" dirty="0" smtClean="0"/>
              <a:t>S2Container.NET</a:t>
            </a:r>
            <a:r>
              <a:rPr lang="ja-JP" altLang="en-US" dirty="0" smtClean="0"/>
              <a:t>の「</a:t>
            </a:r>
            <a:r>
              <a:rPr lang="en-US" altLang="ja-JP" dirty="0" smtClean="0">
                <a:solidFill>
                  <a:schemeClr val="accent1"/>
                </a:solidFill>
              </a:rPr>
              <a:t>Quill</a:t>
            </a:r>
            <a:r>
              <a:rPr lang="ja-JP" altLang="en-US" dirty="0" smtClean="0">
                <a:solidFill>
                  <a:schemeClr val="accent1"/>
                </a:solidFill>
              </a:rPr>
              <a:t>」</a:t>
            </a:r>
            <a:r>
              <a:rPr lang="ja-JP" altLang="en-US" dirty="0" smtClean="0"/>
              <a:t>を利用</a:t>
            </a:r>
            <a:endParaRPr lang="en-US" altLang="ja-JP" dirty="0" smtClean="0"/>
          </a:p>
          <a:p>
            <a:r>
              <a:rPr lang="en-US" altLang="ja-JP" dirty="0" err="1" smtClean="0"/>
              <a:t>d</a:t>
            </a:r>
            <a:r>
              <a:rPr lang="en-US" altLang="ja-JP" dirty="0" err="1" smtClean="0"/>
              <a:t>bflute-nbasic-example</a:t>
            </a:r>
            <a:r>
              <a:rPr lang="ja-JP" altLang="en-US" dirty="0" smtClean="0"/>
              <a:t>にて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も充実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:Spring</a:t>
            </a:r>
            <a:r>
              <a:rPr lang="ja-JP" altLang="en-US" dirty="0" smtClean="0"/>
              <a:t>版</a:t>
            </a:r>
            <a:r>
              <a:rPr lang="en-US" altLang="ja-JP" dirty="0" smtClean="0"/>
              <a:t>(Java)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>
                <a:solidFill>
                  <a:schemeClr val="accent1"/>
                </a:solidFill>
              </a:rPr>
              <a:t>Spring Framework</a:t>
            </a:r>
            <a:r>
              <a:rPr lang="en-US" altLang="ja-JP" dirty="0" smtClean="0"/>
              <a:t>-2.5(Java)</a:t>
            </a:r>
            <a:r>
              <a:rPr lang="ja-JP" altLang="en-US" dirty="0" smtClean="0"/>
              <a:t>以降対応</a:t>
            </a:r>
            <a:endParaRPr lang="en-US" altLang="ja-JP" dirty="0" smtClean="0"/>
          </a:p>
          <a:p>
            <a:r>
              <a:rPr lang="en-US" altLang="ja-JP" dirty="0" smtClean="0"/>
              <a:t>S2Dao-Spring</a:t>
            </a:r>
            <a:r>
              <a:rPr lang="ja-JP" altLang="en-US" dirty="0" smtClean="0"/>
              <a:t>を利用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正式リリースされていないが正常に動作する</a:t>
            </a:r>
            <a:endParaRPr lang="en-US" altLang="ja-JP" dirty="0" smtClean="0"/>
          </a:p>
          <a:p>
            <a:r>
              <a:rPr lang="en-US" altLang="ja-JP" dirty="0" err="1" smtClean="0"/>
              <a:t>d</a:t>
            </a:r>
            <a:r>
              <a:rPr lang="en-US" altLang="ja-JP" dirty="0" err="1" smtClean="0"/>
              <a:t>bflute</a:t>
            </a:r>
            <a:r>
              <a:rPr lang="en-US" altLang="ja-JP" dirty="0" smtClean="0"/>
              <a:t>-spring-example</a:t>
            </a:r>
            <a:r>
              <a:rPr lang="ja-JP" altLang="en-US" dirty="0" smtClean="0"/>
              <a:t>にて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も充実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en-US" altLang="ja-JP" dirty="0" smtClean="0"/>
              <a:t>CB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区分値の解決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共通カラムの自動設定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ページングナビゲーション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one-to-many</a:t>
            </a:r>
          </a:p>
          <a:p>
            <a:pPr lvl="1"/>
            <a:r>
              <a:rPr lang="ja-JP" altLang="en-US" dirty="0" smtClean="0"/>
              <a:t>カーソル検索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などなど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今後の展望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ja-JP" dirty="0" smtClean="0"/>
          </a:p>
          <a:p>
            <a:pPr algn="ctr">
              <a:buNone/>
            </a:pPr>
            <a:r>
              <a:rPr lang="en-US" altLang="ja-JP" sz="3600" dirty="0" smtClean="0"/>
              <a:t>1.0</a:t>
            </a:r>
            <a:r>
              <a:rPr lang="ja-JP" altLang="en-US" sz="3600" dirty="0" smtClean="0"/>
              <a:t>へ</a:t>
            </a:r>
            <a:endParaRPr lang="en-US" altLang="ja-JP" sz="3600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86400" y="2971800"/>
            <a:ext cx="2513013" cy="92333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ドキュメント整備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ja-JP" altLang="en-US" dirty="0" smtClean="0"/>
              <a:t>ドキュメント設計</a:t>
            </a:r>
            <a:r>
              <a:rPr lang="en-US" altLang="ja-JP" dirty="0" smtClean="0"/>
              <a:t>(0.5)</a:t>
            </a:r>
          </a:p>
          <a:p>
            <a:pPr>
              <a:buFontTx/>
              <a:buChar char="•"/>
            </a:pPr>
            <a:r>
              <a:rPr lang="ja-JP" altLang="en-US" dirty="0" smtClean="0"/>
              <a:t>ドキュメント作成</a:t>
            </a:r>
            <a:r>
              <a:rPr lang="en-US" altLang="ja-JP" dirty="0" smtClean="0"/>
              <a:t>(2.5)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4399" y="3390542"/>
            <a:ext cx="3429000" cy="1200329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Emecha</a:t>
            </a:r>
            <a:r>
              <a:rPr kumimoji="1" lang="ja-JP" altLang="en-US" dirty="0" smtClean="0"/>
              <a:t>の充実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ja-JP" altLang="en-US" dirty="0" smtClean="0"/>
              <a:t>新規作成ウィザードの充実</a:t>
            </a:r>
            <a:r>
              <a:rPr lang="en-US" altLang="ja-JP" dirty="0" smtClean="0"/>
              <a:t>(0.5)</a:t>
            </a:r>
          </a:p>
          <a:p>
            <a:pPr>
              <a:buFontTx/>
              <a:buChar char="•"/>
            </a:pPr>
            <a:r>
              <a:rPr lang="ja-JP" altLang="en-US" dirty="0" smtClean="0"/>
              <a:t>バージョンアップウィザード</a:t>
            </a:r>
            <a:r>
              <a:rPr lang="en-US" altLang="ja-JP" dirty="0" smtClean="0"/>
              <a:t>(0.5)</a:t>
            </a:r>
          </a:p>
          <a:p>
            <a:pPr>
              <a:buFontTx/>
              <a:buChar char="•"/>
            </a:pPr>
            <a:r>
              <a:rPr kumimoji="1" lang="ja-JP" altLang="en-US" dirty="0" smtClean="0"/>
              <a:t>タスクの実行メニュー</a:t>
            </a:r>
            <a:r>
              <a:rPr kumimoji="1" lang="en-US" altLang="ja-JP" dirty="0" smtClean="0"/>
              <a:t>(0.5)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24400" y="4590871"/>
            <a:ext cx="3503613" cy="163121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モジュール自体のメンテ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en-US" altLang="ja-JP" dirty="0" smtClean="0"/>
              <a:t>C#</a:t>
            </a:r>
            <a:r>
              <a:rPr lang="ja-JP" altLang="en-US" dirty="0" smtClean="0"/>
              <a:t>版の不足機能実装</a:t>
            </a:r>
            <a:r>
              <a:rPr lang="en-US" altLang="ja-JP" dirty="0" smtClean="0"/>
              <a:t>(1.0)</a:t>
            </a:r>
          </a:p>
          <a:p>
            <a:pPr>
              <a:buFontTx/>
              <a:buChar char="•"/>
            </a:pP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版の安定化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en-US" altLang="ja-JP" dirty="0" smtClean="0"/>
              <a:t>C#</a:t>
            </a:r>
            <a:r>
              <a:rPr lang="ja-JP" altLang="en-US" dirty="0" smtClean="0"/>
              <a:t>版の</a:t>
            </a:r>
            <a:r>
              <a:rPr lang="ja-JP" altLang="en-US" dirty="0" smtClean="0"/>
              <a:t>安定化</a:t>
            </a:r>
            <a:endParaRPr kumimoji="1" lang="en-US" altLang="ja-JP" dirty="0" smtClean="0"/>
          </a:p>
          <a:p>
            <a:endParaRPr lang="en-US" altLang="ja-JP" sz="1400" dirty="0" smtClean="0"/>
          </a:p>
          <a:p>
            <a:r>
              <a:rPr kumimoji="1" lang="en-US" altLang="ja-JP" sz="1400" dirty="0" smtClean="0"/>
              <a:t>※</a:t>
            </a:r>
            <a:r>
              <a:rPr kumimoji="1" lang="ja-JP" altLang="en-US" sz="1400" dirty="0" smtClean="0"/>
              <a:t>大きなタスクはあまり残っていない！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4400" y="5105400"/>
            <a:ext cx="3028207" cy="92333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Example/Test</a:t>
            </a:r>
            <a:r>
              <a:rPr kumimoji="1" lang="ja-JP" altLang="en-US" dirty="0" smtClean="0"/>
              <a:t>環境整備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en-US" altLang="ja-JP" dirty="0" smtClean="0"/>
              <a:t>C#</a:t>
            </a:r>
            <a:r>
              <a:rPr lang="ja-JP" altLang="en-US" dirty="0" smtClean="0"/>
              <a:t>版の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毎の</a:t>
            </a:r>
            <a:r>
              <a:rPr lang="en-US" altLang="ja-JP" dirty="0" smtClean="0"/>
              <a:t>Example</a:t>
            </a:r>
          </a:p>
          <a:p>
            <a:pPr>
              <a:buFontTx/>
              <a:buChar char="•"/>
            </a:pP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版</a:t>
            </a:r>
            <a:r>
              <a:rPr kumimoji="1" lang="en-US" altLang="ja-JP" dirty="0" smtClean="0"/>
              <a:t>Example</a:t>
            </a:r>
            <a:r>
              <a:rPr kumimoji="1" lang="ja-JP" altLang="en-US" dirty="0" smtClean="0"/>
              <a:t>の整理整頓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最後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ご清聴ありがとうございました</a:t>
            </a:r>
            <a:endParaRPr lang="ja-JP" altLang="en-US" sz="4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ja-JP" altLang="en-US" dirty="0" smtClean="0"/>
              <a:t>外だし</a:t>
            </a:r>
            <a:r>
              <a:rPr lang="en-US" altLang="ja-JP" dirty="0" smtClean="0"/>
              <a:t>SQL(2WaySQL)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（今後の展望）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変更時に外だし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はやっぱりつらい。。。</a:t>
            </a:r>
            <a:endParaRPr lang="ja-JP" altLang="en-US" dirty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1295400" y="3276599"/>
            <a:ext cx="3810000" cy="2016125"/>
          </a:xfrm>
          <a:prstGeom prst="wedgeEllipseCallout">
            <a:avLst>
              <a:gd name="adj1" fmla="val 78448"/>
              <a:gd name="adj2" fmla="val -3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2Way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と言えども結局タイプセーフじゃないから</a:t>
            </a:r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ちなみに</a:t>
            </a:r>
            <a:r>
              <a:rPr lang="en-US" altLang="ja-JP" sz="1400" dirty="0" smtClean="0">
                <a:solidFill>
                  <a:schemeClr val="tx1"/>
                </a:solidFill>
              </a:rPr>
              <a:t>2Way</a:t>
            </a:r>
            <a:r>
              <a:rPr lang="ja-JP" altLang="en-US" sz="1400" dirty="0" smtClean="0">
                <a:solidFill>
                  <a:schemeClr val="tx1"/>
                </a:solidFill>
              </a:rPr>
              <a:t>じゃない</a:t>
            </a:r>
            <a:r>
              <a:rPr lang="en-US" altLang="ja-JP" sz="1400" dirty="0" smtClean="0">
                <a:solidFill>
                  <a:schemeClr val="tx1"/>
                </a:solidFill>
              </a:rPr>
              <a:t>O/R</a:t>
            </a:r>
            <a:r>
              <a:rPr lang="ja-JP" altLang="en-US" sz="1400" dirty="0" smtClean="0">
                <a:solidFill>
                  <a:schemeClr val="tx1"/>
                </a:solidFill>
              </a:rPr>
              <a:t>マッパでも</a:t>
            </a:r>
            <a:r>
              <a:rPr lang="en-US" altLang="ja-JP" sz="1400" dirty="0" smtClean="0">
                <a:solidFill>
                  <a:schemeClr val="tx1"/>
                </a:solidFill>
              </a:rPr>
              <a:t>SQL</a:t>
            </a:r>
            <a:r>
              <a:rPr lang="ja-JP" altLang="en-US" sz="1400" dirty="0" smtClean="0">
                <a:solidFill>
                  <a:schemeClr val="tx1"/>
                </a:solidFill>
              </a:rPr>
              <a:t>書いてれば同じ話です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全部単体テストを書いたらどうですか？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いやぁ、納期も短く、逐一全ての</a:t>
            </a:r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に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単体テストは書けてません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2WaySQL</a:t>
            </a:r>
            <a:r>
              <a:rPr lang="ja-JP" altLang="en-US" dirty="0" smtClean="0"/>
              <a:t>だったら一個一個流したら？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の量的に一個一個コピペして実行はつら過ぎます。。。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736</TotalTime>
  <Words>2500</Words>
  <Application>Microsoft Macintosh PowerPoint</Application>
  <PresentationFormat>画面に合わせる (4:3)</PresentationFormat>
  <Paragraphs>388</Paragraphs>
  <Slides>41</Slides>
  <Notes>1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2" baseType="lpstr">
      <vt:lpstr>インク瓶</vt:lpstr>
      <vt:lpstr>スライド 1</vt:lpstr>
      <vt:lpstr>DBFluteとは？</vt:lpstr>
      <vt:lpstr>DBFlute抽象概念図</vt:lpstr>
      <vt:lpstr>前回の現場ソリューション</vt:lpstr>
      <vt:lpstr>今回の現場ソリューション</vt:lpstr>
      <vt:lpstr>[1]2Wayテスト:悩み</vt:lpstr>
      <vt:lpstr>[1]2Wayテスト:悩み疑問1</vt:lpstr>
      <vt:lpstr>[1]2Wayテスト:悩み疑問2</vt:lpstr>
      <vt:lpstr>[1]2Wayテスト:DBFluteなら</vt:lpstr>
      <vt:lpstr>[1]2Wayテスト:OutsideSqlTest</vt:lpstr>
      <vt:lpstr>[1]2Wayテスト: OutsideSqlTestとは？</vt:lpstr>
      <vt:lpstr>[1]2Wayテスト: OutsideSqlTest概念図</vt:lpstr>
      <vt:lpstr>[1]2Wayテスト: OutsideSqlTestのメリット</vt:lpstr>
      <vt:lpstr>[2]DDL＆データ:悩み</vt:lpstr>
      <vt:lpstr>[2]DDL＆データ:悩み詳細1</vt:lpstr>
      <vt:lpstr>[2]DDL＆データ:悩み詳細2</vt:lpstr>
      <vt:lpstr>[2]DDL＆データ:悩み詳細3</vt:lpstr>
      <vt:lpstr>[2]DDL＆データ:DBFluteなら</vt:lpstr>
      <vt:lpstr>[2]DDL＆データ:ReplaceSchema</vt:lpstr>
      <vt:lpstr>[2]DDL＆データ: ReplaceSchemaとは？</vt:lpstr>
      <vt:lpstr>[2]DDL＆データ: ReplaceSchema概念図</vt:lpstr>
      <vt:lpstr>[2]DDL＆データ: スキーマ初期化&amp;作成の概要</vt:lpstr>
      <vt:lpstr>[2]DDL＆データ: スキーマの初期化&amp;作成の特徴</vt:lpstr>
      <vt:lpstr>[2]DDL＆データ: データ登録の概要</vt:lpstr>
      <vt:lpstr>[2]DDL＆データ: データ登録のデータ切り替え</vt:lpstr>
      <vt:lpstr>[2]DDL＆データ: tips:環境ごとの設定の切り替え</vt:lpstr>
      <vt:lpstr>[2]DDL＆データ: データ登録のエクセルデータ</vt:lpstr>
      <vt:lpstr>[2]DDL＆データ: データ登録の共通カラム解決</vt:lpstr>
      <vt:lpstr>[2]DDL＆データ: データ登録の30文字問題解決</vt:lpstr>
      <vt:lpstr>[2]DDL＆データ: データ登録の特徴</vt:lpstr>
      <vt:lpstr>[2]DDL＆データ: データチェック&amp;調整の概要</vt:lpstr>
      <vt:lpstr>[2]DDL＆データ: データチェック&amp;調整の特徴</vt:lpstr>
      <vt:lpstr>[2]DDL＆データ: ReplaceSchemaの思想</vt:lpstr>
      <vt:lpstr>[3]別なんとか:悩み</vt:lpstr>
      <vt:lpstr>[3]別なんとか:悩み詳細</vt:lpstr>
      <vt:lpstr>[3]別なんとか:DBFluteなら</vt:lpstr>
      <vt:lpstr>[3]別なんとか:別言語・別コンテナ</vt:lpstr>
      <vt:lpstr>[3]別なんとか:C#版</vt:lpstr>
      <vt:lpstr>[3]別なんとか:Spring版(Java)</vt:lpstr>
      <vt:lpstr>DBFlute今後の展望</vt:lpstr>
      <vt:lpstr>最後</vt:lpstr>
    </vt:vector>
  </TitlesOfParts>
  <Company/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現場ソリューション２ DBFlute</dc:title>
  <dc:creator>久保 雅彦</dc:creator>
  <cp:lastModifiedBy>久保 雅彦</cp:lastModifiedBy>
  <cp:revision>270</cp:revision>
  <dcterms:created xsi:type="dcterms:W3CDTF">2008-09-05T03:05:31Z</dcterms:created>
  <dcterms:modified xsi:type="dcterms:W3CDTF">2008-09-05T06:09:54Z</dcterms:modified>
</cp:coreProperties>
</file>