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Default Extension="wmf" ContentType="image/x-wmf"/>
  <Override PartName="/ppt/slides/slide25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8.xml" ContentType="application/vnd.openxmlformats-officedocument.presentationml.slideLayout+xml"/>
  <Override PartName="/ppt/slides/slide3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3.xml" ContentType="application/vnd.openxmlformats-officedocument.presentationml.slide+xml"/>
  <Override PartName="/ppt/presProps.xml" ContentType="application/vnd.openxmlformats-officedocument.presentationml.presProps+xml"/>
  <Default Extension="jpeg" ContentType="image/jpe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s/slide8.xml" ContentType="application/vnd.openxmlformats-officedocument.presentationml.slide+xml"/>
  <Override PartName="/ppt/slides/slide31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Override PartName="/ppt/slideLayouts/slideLayout15.xml" ContentType="application/vnd.openxmlformats-officedocument.presentationml.slideLayout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Layouts/slideLayout19.xml" ContentType="application/vnd.openxmlformats-officedocument.presentationml.slideLayout+xml"/>
  <Override PartName="/ppt/slides/slide32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Default Extension="gif" ContentType="image/gif"/>
  <Override PartName="/ppt/slideLayouts/slideLayout12.xml" ContentType="application/vnd.openxmlformats-officedocument.presentationml.slideLayout+xml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36"/>
  </p:notesMasterIdLst>
  <p:handoutMasterIdLst>
    <p:handoutMasterId r:id="rId37"/>
  </p:handoutMasterIdLst>
  <p:sldIdLst>
    <p:sldId id="261" r:id="rId2"/>
    <p:sldId id="257" r:id="rId3"/>
    <p:sldId id="267" r:id="rId4"/>
    <p:sldId id="278" r:id="rId5"/>
    <p:sldId id="279" r:id="rId6"/>
    <p:sldId id="258" r:id="rId7"/>
    <p:sldId id="264" r:id="rId8"/>
    <p:sldId id="263" r:id="rId9"/>
    <p:sldId id="265" r:id="rId10"/>
    <p:sldId id="266" r:id="rId11"/>
    <p:sldId id="280" r:id="rId12"/>
    <p:sldId id="281" r:id="rId13"/>
    <p:sldId id="282" r:id="rId14"/>
    <p:sldId id="260" r:id="rId15"/>
    <p:sldId id="268" r:id="rId16"/>
    <p:sldId id="270" r:id="rId17"/>
    <p:sldId id="269" r:id="rId18"/>
    <p:sldId id="271" r:id="rId19"/>
    <p:sldId id="272" r:id="rId20"/>
    <p:sldId id="283" r:id="rId21"/>
    <p:sldId id="284" r:id="rId22"/>
    <p:sldId id="285" r:id="rId23"/>
    <p:sldId id="287" r:id="rId24"/>
    <p:sldId id="288" r:id="rId25"/>
    <p:sldId id="289" r:id="rId26"/>
    <p:sldId id="291" r:id="rId27"/>
    <p:sldId id="292" r:id="rId28"/>
    <p:sldId id="290" r:id="rId29"/>
    <p:sldId id="273" r:id="rId30"/>
    <p:sldId id="274" r:id="rId31"/>
    <p:sldId id="275" r:id="rId32"/>
    <p:sldId id="276" r:id="rId33"/>
    <p:sldId id="259" r:id="rId34"/>
    <p:sldId id="277" r:id="rId35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98" d="100"/>
          <a:sy n="98" d="100"/>
        </p:scale>
        <p:origin x="-62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5" Type="http://schemas.openxmlformats.org/officeDocument/2006/relationships/slide" Target="slides/slide34.xml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7" Type="http://schemas.openxmlformats.org/officeDocument/2006/relationships/slide" Target="slides/slide6.xml"/><Relationship Id="rId3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23" Type="http://schemas.openxmlformats.org/officeDocument/2006/relationships/slide" Target="slides/slide22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42" Type="http://schemas.openxmlformats.org/officeDocument/2006/relationships/tableStyles" Target="tableStyles.xml"/><Relationship Id="rId29" Type="http://schemas.openxmlformats.org/officeDocument/2006/relationships/slide" Target="slides/slide28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38" Type="http://schemas.openxmlformats.org/officeDocument/2006/relationships/printerSettings" Target="printerSettings/printerSettings1.bin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514F1-BF3A-8244-8E24-39501B91FCA9}" type="datetimeFigureOut">
              <a:rPr lang="ja-JP" altLang="en-US" smtClean="0"/>
              <a:pPr/>
              <a:t>08.9.4</a:t>
            </a:fld>
            <a:endParaRPr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ACC36-54C7-0446-A8C4-449965D8EE6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37BBF-A47B-C644-A0B3-2AF340262DC0}" type="datetimeFigureOut">
              <a:rPr lang="ja-JP" altLang="en-US" smtClean="0"/>
              <a:pPr/>
              <a:t>08.9.4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7F7D4-47DA-9C47-AA03-572F3D147FC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 サブタイトルの書式設定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F8B78B27-67EA-284E-B7DE-CA47CEF96BF3}" type="datetime1">
              <a:rPr lang="ja-JP" altLang="en-US" smtClean="0"/>
              <a:pPr/>
              <a:t>08.9.4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F40DE-A2F7-9040-AF94-3150A36DAF32}" type="datetime1">
              <a:rPr lang="ja-JP" altLang="en-US" smtClean="0"/>
              <a:pPr/>
              <a:t>08.9.4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A983-C81F-484C-AB24-3E409A9B0309}" type="datetime1">
              <a:rPr lang="ja-JP" altLang="en-US" smtClean="0"/>
              <a:pPr/>
              <a:t>08.9.4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69E27-8AA6-8A4C-8F2F-BD9CFE65CFF9}" type="datetime1">
              <a:rPr lang="ja-JP" altLang="en-US" smtClean="0"/>
              <a:pPr/>
              <a:t>08.9.4</a:t>
            </a:fld>
            <a:endParaRPr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B8717-2CE5-3D48-9724-6A74D3723472}" type="datetime1">
              <a:rPr lang="ja-JP" altLang="en-US" smtClean="0"/>
              <a:pPr/>
              <a:t>08.9.4</a:t>
            </a:fld>
            <a:endParaRPr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20916-367F-6347-9752-D3808E2C9DF8}" type="datetime1">
              <a:rPr lang="ja-JP" altLang="en-US" smtClean="0"/>
              <a:pPr/>
              <a:t>08.9.4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D2E6-018C-0A41-B225-E525923353F9}" type="datetime1">
              <a:rPr lang="ja-JP" altLang="en-US" smtClean="0"/>
              <a:pPr/>
              <a:t>08.9.4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タイトル付き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9DC6A-DB83-C64E-9E52-9AFA5AD018D7}" type="datetime1">
              <a:rPr lang="ja-JP" altLang="en-US" smtClean="0"/>
              <a:pPr/>
              <a:t>08.9.4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タイトルの上に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D8D3F-8256-3C42-8592-819D359B95D7}" type="datetime1">
              <a:rPr lang="ja-JP" altLang="en-US" smtClean="0"/>
              <a:pPr/>
              <a:t>08.9.4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タイトルの上に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EA9A-41F4-204E-A79D-1B36180FAAF8}" type="datetime1">
              <a:rPr lang="ja-JP" altLang="en-US" smtClean="0"/>
              <a:pPr/>
              <a:t>08.9.4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タイトルと縦書きテキスト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43F0-DFD5-354C-8FAE-68230B37B986}" type="datetime1">
              <a:rPr lang="ja-JP" altLang="en-US" smtClean="0"/>
              <a:pPr/>
              <a:t>08.9.4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A2506-493B-D344-A783-4411DA3B51C6}" type="datetime1">
              <a:rPr lang="ja-JP" altLang="en-US" smtClean="0"/>
              <a:pPr/>
              <a:t>08.9.4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縦書きタイトル/テキスト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17D98-E012-1340-B59B-5CB4A353C1AC}" type="datetime1">
              <a:rPr lang="ja-JP" altLang="en-US" smtClean="0"/>
              <a:pPr/>
              <a:t>08.9.4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透かしと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 サブタイトルの書式設定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3A348B0A-8461-AC42-A115-63F264401103}" type="datetime1">
              <a:rPr lang="ja-JP" altLang="en-US" smtClean="0"/>
              <a:pPr/>
              <a:t>08.9.4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セクション ヘッダー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ct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4DB0-F2B9-D04A-9DD7-6703AC7E7248}" type="datetime1">
              <a:rPr lang="ja-JP" altLang="en-US" smtClean="0"/>
              <a:pPr/>
              <a:t>08.9.4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透かし付きセクション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3AFA-E2BB-4B40-8DFD-5F43A75FECED}" type="datetime1">
              <a:rPr lang="ja-JP" altLang="en-US" smtClean="0"/>
              <a:pPr/>
              <a:t>08.9.4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図付きセクション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4838-0D8B-784A-8083-2BF0BCC81F31}" type="datetime1">
              <a:rPr lang="ja-JP" altLang="en-US" smtClean="0"/>
              <a:pPr/>
              <a:t>08.9.4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4FFAD-D2AC-BA4E-94A6-AF1EF61CF5E3}" type="datetime1">
              <a:rPr lang="ja-JP" altLang="en-US" smtClean="0"/>
              <a:pPr/>
              <a:t>08.9.4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5B7DA-7661-3B41-B158-5031F500DA1D}" type="datetime1">
              <a:rPr lang="ja-JP" altLang="en-US" smtClean="0"/>
              <a:pPr/>
              <a:t>08.9.4</a:t>
            </a:fld>
            <a:endParaRPr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つの上下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D3DBE-A7FC-A843-A5D2-64A57D5C6B0F}" type="datetime1">
              <a:rPr lang="ja-JP" altLang="en-US" smtClean="0"/>
              <a:pPr/>
              <a:t>08.9.4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4" Type="http://schemas.openxmlformats.org/officeDocument/2006/relationships/slideLayout" Target="../slideLayouts/slideLayout14.xml"/><Relationship Id="rId2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4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24" Type="http://schemas.openxmlformats.org/officeDocument/2006/relationships/image" Target="../media/image8.png"/><Relationship Id="rId6" Type="http://schemas.openxmlformats.org/officeDocument/2006/relationships/slideLayout" Target="../slideLayouts/slideLayout6.xml"/><Relationship Id="rId16" Type="http://schemas.openxmlformats.org/officeDocument/2006/relationships/slideLayout" Target="../slideLayouts/slideLayout16.xml"/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19A5AFE0-9EBD-9B43-8D58-2BE7D375FB38}" type="datetime1">
              <a:rPr lang="ja-JP" altLang="en-US" smtClean="0"/>
              <a:pPr/>
              <a:t>08.9.4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09FBC186-FDDF-DC40-9B20-CC37D8D5D59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kumimoji="1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3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1447800" y="1913128"/>
            <a:ext cx="6477000" cy="1914144"/>
          </a:xfrm>
          <a:prstGeom prst="rect">
            <a:avLst/>
          </a:prstGeom>
        </p:spPr>
        <p:txBody>
          <a:bodyPr vert="horz" lIns="45720" tIns="0" rIns="45720" bIns="0" rtlCol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現場ソリューション２</a:t>
            </a:r>
            <a:r>
              <a:rPr kumimoji="1" lang="en-US" altLang="ja-JP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1" lang="en-US" altLang="ja-JP" sz="4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DBFlute</a:t>
            </a:r>
            <a:endParaRPr kumimoji="1" lang="ja-JP" altLang="en-US" sz="4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サブタイトル 2"/>
          <p:cNvSpPr txBox="1">
            <a:spLocks/>
          </p:cNvSpPr>
          <p:nvPr/>
        </p:nvSpPr>
        <p:spPr>
          <a:xfrm>
            <a:off x="5029200" y="5056632"/>
            <a:ext cx="3657600" cy="1174088"/>
          </a:xfrm>
          <a:prstGeom prst="rect">
            <a:avLst/>
          </a:prstGeom>
        </p:spPr>
        <p:txBody>
          <a:bodyPr vert="horz" lIns="91440" tIns="0" rIns="45720" bIns="0" rtlCol="0" anchor="t" anchorCtr="1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久保</a:t>
            </a:r>
            <a:r>
              <a:rPr kumimoji="1" lang="en-US" altLang="ja-JP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　</a:t>
            </a:r>
            <a:r>
              <a:rPr kumimoji="1" lang="ja-JP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雅彦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図 5" descr="logo-top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897128"/>
            <a:ext cx="1524000" cy="2032000"/>
          </a:xfrm>
          <a:prstGeom prst="rect">
            <a:avLst/>
          </a:prstGeom>
        </p:spPr>
      </p:pic>
      <p:sp>
        <p:nvSpPr>
          <p:cNvPr id="7" name="フッター プレースホル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[1]2Way</a:t>
            </a:r>
            <a:r>
              <a:rPr lang="ja-JP" altLang="en-US" dirty="0" smtClean="0"/>
              <a:t>テスト</a:t>
            </a:r>
            <a:r>
              <a:rPr lang="en-US" altLang="ja-JP" dirty="0" smtClean="0"/>
              <a:t>:</a:t>
            </a:r>
            <a:r>
              <a:rPr lang="en-US" altLang="ja-JP" dirty="0" err="1" smtClean="0"/>
              <a:t>OutsideSqlTest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ja-JP" sz="4400" dirty="0" smtClean="0"/>
          </a:p>
          <a:p>
            <a:pPr algn="ctr">
              <a:buNone/>
            </a:pPr>
            <a:r>
              <a:rPr lang="en-US" altLang="ja-JP" sz="4400" dirty="0" err="1" smtClean="0"/>
              <a:t>OutsideSqlTest</a:t>
            </a:r>
            <a:r>
              <a:rPr lang="en-US" altLang="ja-JP" sz="4400" dirty="0" smtClean="0"/>
              <a:t>!</a:t>
            </a:r>
          </a:p>
          <a:p>
            <a:pPr algn="ctr">
              <a:buNone/>
            </a:pPr>
            <a:endParaRPr lang="en-US" altLang="ja-JP" sz="4400" dirty="0" smtClean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[1]2Way</a:t>
            </a:r>
            <a:r>
              <a:rPr lang="ja-JP" altLang="en-US" dirty="0" smtClean="0"/>
              <a:t>テスト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en-US" altLang="ja-JP" dirty="0" err="1" smtClean="0"/>
              <a:t>OutsideSqlTest</a:t>
            </a:r>
            <a:r>
              <a:rPr lang="ja-JP" altLang="en-US" dirty="0" smtClean="0"/>
              <a:t>とは？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ja-JP" sz="4400" dirty="0" smtClean="0"/>
          </a:p>
          <a:p>
            <a:pPr algn="ctr">
              <a:buNone/>
            </a:pPr>
            <a:r>
              <a:rPr lang="ja-JP" altLang="en-US" sz="4400" dirty="0" smtClean="0"/>
              <a:t>外だし</a:t>
            </a:r>
            <a:r>
              <a:rPr lang="en-US" altLang="ja-JP" sz="4400" dirty="0" smtClean="0"/>
              <a:t>SQL</a:t>
            </a:r>
            <a:r>
              <a:rPr lang="ja-JP" altLang="en-US" sz="4400" dirty="0" smtClean="0"/>
              <a:t>を</a:t>
            </a:r>
            <a:r>
              <a:rPr lang="en-US" altLang="ja-JP" sz="4400" dirty="0" smtClean="0"/>
              <a:t>2WaySQL</a:t>
            </a:r>
            <a:r>
              <a:rPr lang="ja-JP" altLang="en-US" sz="4400" dirty="0" smtClean="0"/>
              <a:t>として</a:t>
            </a:r>
            <a:endParaRPr lang="en-US" altLang="ja-JP" sz="4400" dirty="0" smtClean="0"/>
          </a:p>
          <a:p>
            <a:pPr algn="ctr">
              <a:buNone/>
            </a:pPr>
            <a:r>
              <a:rPr lang="ja-JP" altLang="en-US" sz="4400" dirty="0" smtClean="0"/>
              <a:t>実際の</a:t>
            </a:r>
            <a:r>
              <a:rPr lang="en-US" altLang="ja-JP" sz="4400" dirty="0" smtClean="0"/>
              <a:t>DB</a:t>
            </a:r>
            <a:r>
              <a:rPr lang="ja-JP" altLang="en-US" sz="4400" dirty="0" smtClean="0"/>
              <a:t>に一括実行して</a:t>
            </a:r>
            <a:endParaRPr lang="en-US" altLang="ja-JP" sz="4400" dirty="0" smtClean="0"/>
          </a:p>
          <a:p>
            <a:pPr algn="ctr">
              <a:buNone/>
            </a:pPr>
            <a:r>
              <a:rPr lang="ja-JP" altLang="en-US" sz="4400" dirty="0" smtClean="0"/>
              <a:t>テストする</a:t>
            </a:r>
            <a:r>
              <a:rPr lang="en-US" altLang="ja-JP" sz="4400" dirty="0" err="1" smtClean="0"/>
              <a:t>DBFlute</a:t>
            </a:r>
            <a:r>
              <a:rPr lang="ja-JP" altLang="en-US" sz="4400" dirty="0" smtClean="0"/>
              <a:t>のタスク</a:t>
            </a:r>
            <a:endParaRPr lang="en-US" altLang="ja-JP" sz="4400" dirty="0" smtClean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[1]2Way</a:t>
            </a:r>
            <a:r>
              <a:rPr lang="ja-JP" altLang="en-US" dirty="0" smtClean="0"/>
              <a:t>テスト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en-US" altLang="ja-JP" dirty="0" err="1" smtClean="0"/>
              <a:t>OutsideSqlTest</a:t>
            </a:r>
            <a:r>
              <a:rPr lang="ja-JP" altLang="en-US" dirty="0" smtClean="0"/>
              <a:t>概念図</a:t>
            </a:r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円柱 5"/>
          <p:cNvSpPr/>
          <p:nvPr/>
        </p:nvSpPr>
        <p:spPr>
          <a:xfrm>
            <a:off x="6934200" y="2895600"/>
            <a:ext cx="914400" cy="121615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3942606" y="2286000"/>
            <a:ext cx="1924793" cy="838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SQL</a:t>
            </a:r>
            <a:r>
              <a:rPr lang="ja-JP" altLang="en-US" dirty="0" smtClean="0">
                <a:solidFill>
                  <a:schemeClr val="tx1"/>
                </a:solidFill>
              </a:rPr>
              <a:t>ファイル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(2WaySQL)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4028703" y="4111753"/>
            <a:ext cx="17526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DBFlute</a:t>
            </a:r>
            <a:endParaRPr kumimoji="1" lang="ja-JP" altLang="en-US" dirty="0"/>
          </a:p>
        </p:txBody>
      </p:sp>
      <p:cxnSp>
        <p:nvCxnSpPr>
          <p:cNvPr id="11" name="直線矢印コネクタ 10"/>
          <p:cNvCxnSpPr>
            <a:stCxn id="9" idx="0"/>
            <a:endCxn id="8" idx="2"/>
          </p:cNvCxnSpPr>
          <p:nvPr/>
        </p:nvCxnSpPr>
        <p:spPr>
          <a:xfrm rot="5400000" flipH="1" flipV="1">
            <a:off x="4411227" y="3617977"/>
            <a:ext cx="98755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9" idx="3"/>
            <a:endCxn id="6" idx="2"/>
          </p:cNvCxnSpPr>
          <p:nvPr/>
        </p:nvCxnSpPr>
        <p:spPr>
          <a:xfrm flipV="1">
            <a:off x="5781303" y="3503676"/>
            <a:ext cx="1152897" cy="10652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スマイル 15"/>
          <p:cNvSpPr/>
          <p:nvPr/>
        </p:nvSpPr>
        <p:spPr>
          <a:xfrm>
            <a:off x="914400" y="3963662"/>
            <a:ext cx="914400" cy="914400"/>
          </a:xfrm>
          <a:prstGeom prst="smileyFace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矢印コネクタ 16"/>
          <p:cNvCxnSpPr/>
          <p:nvPr/>
        </p:nvCxnSpPr>
        <p:spPr>
          <a:xfrm flipV="1">
            <a:off x="1828802" y="4332993"/>
            <a:ext cx="2199901" cy="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1828800" y="3963662"/>
            <a:ext cx="2187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1. o</a:t>
            </a:r>
            <a:r>
              <a:rPr kumimoji="1" lang="en-US" altLang="ja-JP" dirty="0" smtClean="0"/>
              <a:t>utside-</a:t>
            </a:r>
            <a:r>
              <a:rPr lang="en-US" altLang="ja-JP" dirty="0" err="1" smtClean="0"/>
              <a:t>sql</a:t>
            </a:r>
            <a:r>
              <a:rPr lang="en-US" altLang="ja-JP" dirty="0" smtClean="0"/>
              <a:t>-test</a:t>
            </a:r>
            <a:r>
              <a:rPr lang="ja-JP" altLang="en-US" dirty="0" smtClean="0"/>
              <a:t>実行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568661" y="3319010"/>
            <a:ext cx="133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2. </a:t>
            </a:r>
            <a:r>
              <a:rPr lang="ja-JP" altLang="en-US" dirty="0" smtClean="0"/>
              <a:t>読み込み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096000" y="433299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3. </a:t>
            </a:r>
            <a:r>
              <a:rPr lang="ja-JP" altLang="en-US" dirty="0" smtClean="0"/>
              <a:t>実行</a:t>
            </a:r>
            <a:endParaRPr kumimoji="1" lang="ja-JP" altLang="en-US" dirty="0"/>
          </a:p>
        </p:txBody>
      </p:sp>
      <p:cxnSp>
        <p:nvCxnSpPr>
          <p:cNvPr id="30" name="直線矢印コネクタ 29"/>
          <p:cNvCxnSpPr/>
          <p:nvPr/>
        </p:nvCxnSpPr>
        <p:spPr>
          <a:xfrm rot="10800000" flipV="1">
            <a:off x="1828800" y="4568956"/>
            <a:ext cx="219990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1975402" y="4568958"/>
            <a:ext cx="1850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4. </a:t>
            </a:r>
            <a:r>
              <a:rPr kumimoji="1" lang="ja-JP" altLang="en-US" dirty="0" smtClean="0"/>
              <a:t>結果閲覧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ログ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957936" y="2949678"/>
            <a:ext cx="2034932" cy="369332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bat(sh</a:t>
            </a:r>
            <a:r>
              <a:rPr lang="en-US" altLang="ja-JP" dirty="0" smtClean="0"/>
              <a:t>)</a:t>
            </a:r>
            <a:r>
              <a:rPr lang="ja-JP" altLang="en-US" dirty="0" smtClean="0"/>
              <a:t>ファイル実行</a:t>
            </a:r>
            <a:endParaRPr kumimoji="1" lang="ja-JP" altLang="en-US" dirty="0"/>
          </a:p>
        </p:txBody>
      </p:sp>
      <p:cxnSp>
        <p:nvCxnSpPr>
          <p:cNvPr id="36" name="直線矢印コネクタ 35"/>
          <p:cNvCxnSpPr>
            <a:stCxn id="34" idx="2"/>
            <a:endCxn id="20" idx="0"/>
          </p:cNvCxnSpPr>
          <p:nvPr/>
        </p:nvCxnSpPr>
        <p:spPr>
          <a:xfrm rot="16200000" flipH="1">
            <a:off x="2126548" y="3167864"/>
            <a:ext cx="644652" cy="946944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Picture 4" descr="MCBD07159_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5630038"/>
            <a:ext cx="915988" cy="9350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[1]2Way</a:t>
            </a:r>
            <a:r>
              <a:rPr lang="ja-JP" altLang="en-US" dirty="0" smtClean="0"/>
              <a:t>テスト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en-US" altLang="ja-JP" dirty="0" err="1" smtClean="0"/>
              <a:t>OutsideSqlTest</a:t>
            </a:r>
            <a:r>
              <a:rPr lang="ja-JP" altLang="en-US" dirty="0" smtClean="0"/>
              <a:t>のメリット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en-US" altLang="ja-JP" dirty="0" smtClean="0"/>
              <a:t>DBA</a:t>
            </a:r>
            <a:r>
              <a:rPr lang="ja-JP" altLang="en-US" dirty="0" smtClean="0"/>
              <a:t>が</a:t>
            </a:r>
            <a:r>
              <a:rPr lang="en-US" altLang="ja-JP" dirty="0" smtClean="0"/>
              <a:t>DB</a:t>
            </a:r>
            <a:r>
              <a:rPr lang="ja-JP" altLang="en-US" dirty="0" smtClean="0"/>
              <a:t>変更時の影響を一気に確認できる</a:t>
            </a:r>
            <a:endParaRPr lang="en-US" altLang="ja-JP" dirty="0" smtClean="0"/>
          </a:p>
          <a:p>
            <a:r>
              <a:rPr lang="ja-JP" altLang="en-US" dirty="0" smtClean="0"/>
              <a:t>プログラマが</a:t>
            </a:r>
            <a:r>
              <a:rPr lang="en-US" altLang="ja-JP" dirty="0" smtClean="0"/>
              <a:t>DB</a:t>
            </a:r>
            <a:r>
              <a:rPr lang="ja-JP" altLang="en-US" dirty="0" smtClean="0"/>
              <a:t>ツールなしで簡単実行</a:t>
            </a:r>
            <a:endParaRPr lang="en-US" altLang="ja-JP" dirty="0" smtClean="0"/>
          </a:p>
          <a:p>
            <a:r>
              <a:rPr lang="en-US" altLang="ja-JP" dirty="0" smtClean="0"/>
              <a:t>Sql2Entity</a:t>
            </a:r>
            <a:r>
              <a:rPr lang="ja-JP" altLang="en-US" dirty="0" smtClean="0"/>
              <a:t>対象外の</a:t>
            </a:r>
            <a:r>
              <a:rPr lang="en-US" altLang="ja-JP" dirty="0" smtClean="0"/>
              <a:t>SQL</a:t>
            </a:r>
            <a:r>
              <a:rPr lang="ja-JP" altLang="en-US" dirty="0" smtClean="0"/>
              <a:t>もチェック可能</a:t>
            </a:r>
            <a:endParaRPr lang="en-US" altLang="ja-JP" dirty="0" smtClean="0"/>
          </a:p>
          <a:p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676400" y="4648200"/>
            <a:ext cx="5791200" cy="8382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地味ながら実際の現場でとても役立つ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r>
              <a:rPr lang="ja-JP" altLang="en-US" dirty="0" smtClean="0"/>
              <a:t>悩み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en-US" altLang="ja-JP" dirty="0" smtClean="0"/>
              <a:t>DDL</a:t>
            </a:r>
            <a:r>
              <a:rPr lang="ja-JP" altLang="en-US" dirty="0" smtClean="0"/>
              <a:t>やテストデータの管理がごちゃごちゃ</a:t>
            </a:r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pic>
        <p:nvPicPr>
          <p:cNvPr id="5" name="Picture 6" descr="MPj0178792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0288" y="4437063"/>
            <a:ext cx="1162050" cy="1727200"/>
          </a:xfrm>
          <a:prstGeom prst="rect">
            <a:avLst/>
          </a:prstGeom>
          <a:noFill/>
        </p:spPr>
      </p:pic>
      <p:sp useBgFill="1">
        <p:nvSpPr>
          <p:cNvPr id="6" name="円形吹き出し 5"/>
          <p:cNvSpPr/>
          <p:nvPr/>
        </p:nvSpPr>
        <p:spPr>
          <a:xfrm>
            <a:off x="914400" y="3657600"/>
            <a:ext cx="5562600" cy="1295400"/>
          </a:xfrm>
          <a:prstGeom prst="wedgeEllipseCallout">
            <a:avLst>
              <a:gd name="adj1" fmla="val 65197"/>
              <a:gd name="adj2" fmla="val 48273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rgbClr val="000000"/>
                </a:solidFill>
              </a:rPr>
              <a:t>プログラマへの</a:t>
            </a:r>
            <a:r>
              <a:rPr lang="en-US" altLang="ja-JP" dirty="0" smtClean="0">
                <a:solidFill>
                  <a:srgbClr val="000000"/>
                </a:solidFill>
              </a:rPr>
              <a:t>DDL</a:t>
            </a:r>
            <a:r>
              <a:rPr lang="ja-JP" altLang="en-US" dirty="0" smtClean="0">
                <a:solidFill>
                  <a:srgbClr val="000000"/>
                </a:solidFill>
              </a:rPr>
              <a:t>の配布</a:t>
            </a:r>
            <a:endParaRPr lang="en-US" altLang="ja-JP" dirty="0" smtClean="0">
              <a:solidFill>
                <a:srgbClr val="000000"/>
              </a:solidFill>
            </a:endParaRPr>
          </a:p>
          <a:p>
            <a:r>
              <a:rPr lang="ja-JP" altLang="en-US" dirty="0" smtClean="0">
                <a:solidFill>
                  <a:srgbClr val="000000"/>
                </a:solidFill>
              </a:rPr>
              <a:t>＆フェーズ毎のテストデータ管理</a:t>
            </a:r>
            <a:endParaRPr lang="en-US" altLang="ja-JP" dirty="0" smtClean="0">
              <a:solidFill>
                <a:srgbClr val="000000"/>
              </a:solidFill>
            </a:endParaRPr>
          </a:p>
          <a:p>
            <a:r>
              <a:rPr lang="ja-JP" altLang="en-US" dirty="0" smtClean="0">
                <a:solidFill>
                  <a:srgbClr val="000000"/>
                </a:solidFill>
              </a:rPr>
              <a:t>などなどもっとスマートに安全にやりてぇ</a:t>
            </a:r>
            <a:endParaRPr lang="en-US" altLang="ja-JP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r>
              <a:rPr lang="ja-JP" altLang="en-US" dirty="0" smtClean="0"/>
              <a:t>悩み詳細</a:t>
            </a:r>
            <a:r>
              <a:rPr lang="en-US" altLang="ja-JP" dirty="0" smtClean="0"/>
              <a:t>1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ja-JP" altLang="en-US" dirty="0" smtClean="0"/>
              <a:t>スクリプト作成は意外にコスト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DDL</a:t>
            </a:r>
            <a:r>
              <a:rPr lang="ja-JP" altLang="en-US" dirty="0" smtClean="0"/>
              <a:t>実行しても古いテーブル残ったりしませんか？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データが</a:t>
            </a:r>
            <a:r>
              <a:rPr lang="en-US" altLang="ja-JP" dirty="0" smtClean="0"/>
              <a:t>Insert</a:t>
            </a:r>
            <a:r>
              <a:rPr lang="ja-JP" altLang="en-US" dirty="0" smtClean="0"/>
              <a:t>文のみなら簡単だがメンテが大変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エクセル管理が良いのだが</a:t>
            </a:r>
            <a:r>
              <a:rPr lang="en-US" altLang="ja-JP" dirty="0" smtClean="0"/>
              <a:t>…</a:t>
            </a:r>
          </a:p>
          <a:p>
            <a:pPr lvl="1"/>
            <a:r>
              <a:rPr lang="ja-JP" altLang="en-US" dirty="0" smtClean="0"/>
              <a:t>データ登録のエラーハンドリングは大切でも大変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データのフェーズ毎の管理をするとさらに大変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pic>
        <p:nvPicPr>
          <p:cNvPr id="5" name="Picture 6" descr="MPj0178792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0288" y="4437063"/>
            <a:ext cx="1162050" cy="1727200"/>
          </a:xfrm>
          <a:prstGeom prst="rect">
            <a:avLst/>
          </a:prstGeom>
          <a:noFill/>
        </p:spPr>
      </p:pic>
      <p:sp useBgFill="1">
        <p:nvSpPr>
          <p:cNvPr id="6" name="円形吹き出し 5"/>
          <p:cNvSpPr/>
          <p:nvPr/>
        </p:nvSpPr>
        <p:spPr>
          <a:xfrm>
            <a:off x="914400" y="5156201"/>
            <a:ext cx="5943600" cy="1008062"/>
          </a:xfrm>
          <a:prstGeom prst="wedgeEllipseCallout">
            <a:avLst>
              <a:gd name="adj1" fmla="val 58329"/>
              <a:gd name="adj2" fmla="val -50705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rgbClr val="000000"/>
                </a:solidFill>
              </a:rPr>
              <a:t>スクリプト作成担当者が、プログラマからのフィードバックを都度都度メンテしてて、</a:t>
            </a:r>
            <a:endParaRPr lang="en-US" altLang="ja-JP" dirty="0" smtClean="0">
              <a:solidFill>
                <a:srgbClr val="000000"/>
              </a:solidFill>
            </a:endParaRPr>
          </a:p>
          <a:p>
            <a:r>
              <a:rPr lang="ja-JP" altLang="en-US" dirty="0" smtClean="0">
                <a:solidFill>
                  <a:srgbClr val="000000"/>
                </a:solidFill>
              </a:rPr>
              <a:t>本来の仕事が進まないケースがあったの</a:t>
            </a:r>
            <a:endParaRPr lang="en-US" altLang="ja-JP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r>
              <a:rPr lang="ja-JP" altLang="en-US" dirty="0" smtClean="0"/>
              <a:t>悩み詳細</a:t>
            </a:r>
            <a:r>
              <a:rPr lang="en-US" altLang="ja-JP" dirty="0" smtClean="0"/>
              <a:t>2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dirty="0" smtClean="0"/>
          </a:p>
          <a:p>
            <a:r>
              <a:rPr lang="ja-JP" altLang="en-US" dirty="0" smtClean="0"/>
              <a:t>共通カラムのテストデータを作るの大変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共通カラムのテストデータの大抵の場合固定で</a:t>
            </a:r>
            <a:r>
              <a:rPr lang="en-US" altLang="ja-JP" dirty="0" smtClean="0"/>
              <a:t>OK</a:t>
            </a:r>
          </a:p>
          <a:p>
            <a:r>
              <a:rPr lang="ja-JP" altLang="en-US" dirty="0" smtClean="0"/>
              <a:t>エクセルのシート名の３２文字問題</a:t>
            </a:r>
            <a:endParaRPr lang="en-US" altLang="ja-JP" dirty="0" smtClean="0"/>
          </a:p>
          <a:p>
            <a:r>
              <a:rPr lang="ja-JP" altLang="en-US" dirty="0" smtClean="0"/>
              <a:t>ストアドも実行したい</a:t>
            </a:r>
            <a:endParaRPr lang="en-US" altLang="ja-JP" dirty="0" smtClean="0"/>
          </a:p>
          <a:p>
            <a:r>
              <a:rPr lang="ja-JP" altLang="en-US" dirty="0" smtClean="0"/>
              <a:t>テストデータの整合性チェックもしたい</a:t>
            </a: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2"/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pic>
        <p:nvPicPr>
          <p:cNvPr id="5" name="Picture 6" descr="MPj0178792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0288" y="4437063"/>
            <a:ext cx="1162050" cy="1727200"/>
          </a:xfrm>
          <a:prstGeom prst="rect">
            <a:avLst/>
          </a:prstGeom>
          <a:noFill/>
        </p:spPr>
      </p:pic>
      <p:sp useBgFill="1">
        <p:nvSpPr>
          <p:cNvPr id="6" name="円形吹き出し 5"/>
          <p:cNvSpPr/>
          <p:nvPr/>
        </p:nvSpPr>
        <p:spPr>
          <a:xfrm>
            <a:off x="2514600" y="5297735"/>
            <a:ext cx="3962400" cy="1008062"/>
          </a:xfrm>
          <a:prstGeom prst="wedgeEllipseCallout">
            <a:avLst>
              <a:gd name="adj1" fmla="val 70103"/>
              <a:gd name="adj2" fmla="val -59703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rgbClr val="000000"/>
                </a:solidFill>
              </a:rPr>
              <a:t>色々言うとスクリプト作成担当者がまた泣く</a:t>
            </a:r>
            <a:r>
              <a:rPr lang="en-US" altLang="ja-JP" dirty="0" smtClean="0">
                <a:solidFill>
                  <a:srgbClr val="000000"/>
                </a:solidFill>
              </a:rPr>
              <a:t>…</a:t>
            </a:r>
            <a:endParaRPr lang="en-US" altLang="ja-JP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r>
              <a:rPr lang="ja-JP" altLang="en-US" dirty="0" smtClean="0"/>
              <a:t>悩み詳細</a:t>
            </a:r>
            <a:r>
              <a:rPr lang="en-US" altLang="ja-JP" dirty="0" smtClean="0"/>
              <a:t>3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dirty="0" smtClean="0"/>
          </a:p>
          <a:p>
            <a:r>
              <a:rPr lang="ja-JP" altLang="en-US" dirty="0" smtClean="0"/>
              <a:t>テストケース毎のエクセルテストデータは実はつらい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DB</a:t>
            </a:r>
            <a:r>
              <a:rPr lang="ja-JP" altLang="en-US" dirty="0" smtClean="0"/>
              <a:t>変更に弱い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ちらばるテストデータのテーブル定義</a:t>
            </a:r>
            <a:r>
              <a:rPr lang="en-US" altLang="ja-JP" dirty="0" smtClean="0"/>
              <a:t>	</a:t>
            </a:r>
          </a:p>
          <a:p>
            <a:pPr lvl="2"/>
            <a:r>
              <a:rPr lang="ja-JP" altLang="en-US" dirty="0" smtClean="0"/>
              <a:t>直しても直しても終わらない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テスト実行が遅い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テスト実行に対する抵抗感が芽生える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ローカルでのデグレ防止一括テストが不可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DBA</a:t>
            </a:r>
            <a:r>
              <a:rPr lang="ja-JP" altLang="en-US" dirty="0" smtClean="0"/>
              <a:t>がテストデータのレビューがしづらい</a:t>
            </a:r>
            <a:endParaRPr lang="en-US" altLang="ja-JP" dirty="0" smtClean="0"/>
          </a:p>
          <a:p>
            <a:pPr lvl="2"/>
            <a:endParaRPr lang="en-US" altLang="ja-JP" dirty="0" smtClean="0"/>
          </a:p>
          <a:p>
            <a:pPr lvl="2"/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pic>
        <p:nvPicPr>
          <p:cNvPr id="5" name="Picture 6" descr="MPj0178792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0288" y="4437063"/>
            <a:ext cx="1162050" cy="1727200"/>
          </a:xfrm>
          <a:prstGeom prst="rect">
            <a:avLst/>
          </a:prstGeom>
          <a:noFill/>
        </p:spPr>
      </p:pic>
      <p:sp useBgFill="1">
        <p:nvSpPr>
          <p:cNvPr id="6" name="円形吹き出し 5"/>
          <p:cNvSpPr/>
          <p:nvPr/>
        </p:nvSpPr>
        <p:spPr>
          <a:xfrm>
            <a:off x="6365174" y="2819400"/>
            <a:ext cx="2590800" cy="1219200"/>
          </a:xfrm>
          <a:prstGeom prst="wedgeEllipseCallout">
            <a:avLst>
              <a:gd name="adj1" fmla="val 6003"/>
              <a:gd name="adj2" fmla="val 76144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rgbClr val="000000"/>
                </a:solidFill>
              </a:rPr>
              <a:t>朝まで終わらないナイトリーテストが実際あったの</a:t>
            </a:r>
            <a:endParaRPr lang="en-US" altLang="ja-JP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r>
              <a:rPr lang="en-US" altLang="ja-JP" dirty="0" err="1" smtClean="0"/>
              <a:t>DBFlute</a:t>
            </a:r>
            <a:r>
              <a:rPr lang="ja-JP" altLang="en-US" dirty="0" smtClean="0"/>
              <a:t>なら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ja-JP" sz="4400" dirty="0" smtClean="0"/>
          </a:p>
          <a:p>
            <a:pPr algn="ctr">
              <a:buNone/>
            </a:pPr>
            <a:r>
              <a:rPr lang="en-US" altLang="ja-JP" sz="4400" dirty="0" err="1" smtClean="0"/>
              <a:t>DBFlute</a:t>
            </a:r>
            <a:r>
              <a:rPr lang="ja-JP" altLang="en-US" sz="4400" dirty="0" smtClean="0"/>
              <a:t>なら</a:t>
            </a:r>
            <a:r>
              <a:rPr lang="en-US" altLang="ja-JP" sz="4400" dirty="0" smtClean="0"/>
              <a:t>…</a:t>
            </a: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503238"/>
            <a:ext cx="8153400" cy="868362"/>
          </a:xfrm>
        </p:spPr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r>
              <a:rPr lang="en-US" altLang="ja-JP" dirty="0" err="1" smtClean="0"/>
              <a:t>ReplaceSchema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ja-JP" sz="4400" dirty="0" smtClean="0"/>
          </a:p>
          <a:p>
            <a:pPr algn="ctr">
              <a:buNone/>
            </a:pPr>
            <a:r>
              <a:rPr lang="en-US" altLang="ja-JP" sz="4400" dirty="0" err="1" smtClean="0"/>
              <a:t>ReplaceSchema</a:t>
            </a:r>
            <a:r>
              <a:rPr lang="en-US" altLang="ja-JP" sz="4400" dirty="0" smtClean="0"/>
              <a:t>!</a:t>
            </a: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DBFlute</a:t>
            </a:r>
            <a:r>
              <a:rPr lang="ja-JP" altLang="en-US" dirty="0" smtClean="0"/>
              <a:t>とは？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ja-JP" altLang="en-US" sz="3600" dirty="0" smtClean="0"/>
              <a:t>現場指向の</a:t>
            </a:r>
            <a:r>
              <a:rPr lang="en-US" altLang="ja-JP" sz="3600" dirty="0" smtClean="0"/>
              <a:t>O/R</a:t>
            </a:r>
            <a:r>
              <a:rPr lang="ja-JP" altLang="en-US" sz="3600" dirty="0" smtClean="0"/>
              <a:t>マッパ</a:t>
            </a:r>
            <a:endParaRPr lang="en-US" altLang="ja-JP" sz="3600" dirty="0" smtClean="0"/>
          </a:p>
          <a:p>
            <a:endParaRPr lang="en-US" altLang="ja-JP" dirty="0" smtClean="0"/>
          </a:p>
          <a:p>
            <a:pPr lvl="1"/>
            <a:r>
              <a:rPr lang="ja-JP" altLang="en-US" dirty="0" smtClean="0"/>
              <a:t>実際の開発現場で鍛えられつつ作り上げられてきたため、現場にフィットすることを重視しています。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r>
              <a:rPr lang="en-US" altLang="ja-JP" dirty="0" smtClean="0"/>
              <a:t>Apache Torque</a:t>
            </a:r>
            <a:r>
              <a:rPr lang="ja-JP" altLang="en-US" dirty="0" smtClean="0"/>
              <a:t>と</a:t>
            </a:r>
            <a:r>
              <a:rPr lang="en-US" altLang="ja-JP" dirty="0" smtClean="0"/>
              <a:t>S2Dao</a:t>
            </a:r>
            <a:r>
              <a:rPr lang="ja-JP" altLang="en-US" dirty="0" smtClean="0"/>
              <a:t>の良い部分を取り込み、独自のスタイルを提供します。</a:t>
            </a:r>
            <a:endParaRPr lang="en-US" altLang="ja-JP" dirty="0" smtClean="0"/>
          </a:p>
          <a:p>
            <a:pPr lvl="2">
              <a:buNone/>
            </a:pPr>
            <a:r>
              <a:rPr lang="en-US" altLang="ja-JP" dirty="0" smtClean="0"/>
              <a:t>(S2Dao</a:t>
            </a:r>
            <a:r>
              <a:rPr lang="ja-JP" altLang="en-US" dirty="0" smtClean="0"/>
              <a:t>の自動生成ツールでもある</a:t>
            </a:r>
            <a:r>
              <a:rPr lang="en-US" altLang="ja-JP" dirty="0" smtClean="0"/>
              <a:t>)</a:t>
            </a:r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pic>
        <p:nvPicPr>
          <p:cNvPr id="5" name="Picture 4" descr="j019954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16787" y="1122363"/>
            <a:ext cx="1139825" cy="1225550"/>
          </a:xfrm>
          <a:prstGeom prst="rect">
            <a:avLst/>
          </a:prstGeom>
          <a:noFill/>
        </p:spPr>
      </p:pic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6666613" y="2347913"/>
            <a:ext cx="878774" cy="471487"/>
          </a:xfrm>
          <a:prstGeom prst="wedgeRoundRectCallout">
            <a:avLst>
              <a:gd name="adj1" fmla="val 44151"/>
              <a:gd name="adj2" fmla="val -162092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 anchor="ctr">
            <a:prstTxWarp prst="textNoShape">
              <a:avLst/>
            </a:prstTxWarp>
          </a:bodyPr>
          <a:lstStyle/>
          <a:p>
            <a:r>
              <a:rPr lang="ja-JP" altLang="en-US" sz="1200" dirty="0"/>
              <a:t>現場！？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503238"/>
            <a:ext cx="8153400" cy="868362"/>
          </a:xfrm>
        </p:spPr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en-US" altLang="ja-JP" dirty="0" err="1" smtClean="0"/>
              <a:t>ReplaceSchema</a:t>
            </a:r>
            <a:r>
              <a:rPr lang="ja-JP" altLang="en-US" dirty="0" smtClean="0"/>
              <a:t>とは？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ctr">
              <a:buNone/>
            </a:pPr>
            <a:endParaRPr lang="en-US" altLang="ja-JP" sz="4400" dirty="0" smtClean="0"/>
          </a:p>
          <a:p>
            <a:pPr algn="ctr">
              <a:buNone/>
            </a:pPr>
            <a:r>
              <a:rPr lang="ja-JP" altLang="en-US" sz="4400" dirty="0" smtClean="0"/>
              <a:t>スキーマを作り直す</a:t>
            </a:r>
            <a:r>
              <a:rPr lang="en-US" altLang="ja-JP" sz="4400" dirty="0" err="1" smtClean="0"/>
              <a:t>DBFlute</a:t>
            </a:r>
            <a:r>
              <a:rPr lang="ja-JP" altLang="en-US" sz="4400" dirty="0" smtClean="0"/>
              <a:t>のタスク</a:t>
            </a:r>
            <a:endParaRPr lang="en-US" altLang="ja-JP" sz="4400" dirty="0" smtClean="0"/>
          </a:p>
          <a:p>
            <a:pPr algn="ctr">
              <a:buNone/>
            </a:pPr>
            <a:endParaRPr lang="en-US" altLang="ja-JP" sz="4400" dirty="0" smtClean="0"/>
          </a:p>
          <a:p>
            <a:pPr lvl="3">
              <a:buFontTx/>
              <a:buChar char="•"/>
            </a:pPr>
            <a:r>
              <a:rPr lang="ja-JP" altLang="en-US" sz="3800" dirty="0" smtClean="0"/>
              <a:t>スキーマ初期化</a:t>
            </a:r>
            <a:r>
              <a:rPr lang="en-US" altLang="ja-JP" sz="3800" dirty="0" smtClean="0"/>
              <a:t>&amp;</a:t>
            </a:r>
            <a:r>
              <a:rPr lang="ja-JP" altLang="en-US" sz="3800" dirty="0" smtClean="0"/>
              <a:t>作成</a:t>
            </a:r>
            <a:endParaRPr lang="en-US" altLang="ja-JP" sz="3800" dirty="0" smtClean="0"/>
          </a:p>
          <a:p>
            <a:pPr lvl="3">
              <a:buFontTx/>
              <a:buChar char="•"/>
            </a:pPr>
            <a:r>
              <a:rPr lang="ja-JP" altLang="en-US" sz="3800" dirty="0" smtClean="0"/>
              <a:t>データ登録</a:t>
            </a:r>
            <a:endParaRPr lang="en-US" altLang="ja-JP" sz="3800" dirty="0" smtClean="0"/>
          </a:p>
          <a:p>
            <a:pPr lvl="3">
              <a:buFontTx/>
              <a:buChar char="•"/>
            </a:pPr>
            <a:r>
              <a:rPr lang="ja-JP" altLang="en-US" sz="3800" dirty="0" smtClean="0"/>
              <a:t>データチェック</a:t>
            </a:r>
            <a:r>
              <a:rPr lang="en-US" altLang="ja-JP" sz="3800" dirty="0" smtClean="0"/>
              <a:t>&amp;</a:t>
            </a:r>
            <a:r>
              <a:rPr lang="ja-JP" altLang="en-US" sz="3800" dirty="0" smtClean="0"/>
              <a:t>調整</a:t>
            </a:r>
            <a:endParaRPr lang="en-US" altLang="ja-JP" sz="4400" dirty="0" smtClean="0"/>
          </a:p>
          <a:p>
            <a:pPr algn="ctr">
              <a:buNone/>
            </a:pPr>
            <a:endParaRPr lang="en-US" altLang="ja-JP" sz="4400" dirty="0" smtClean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/>
              <a:t>ReplaceSchema</a:t>
            </a:r>
            <a:r>
              <a:rPr lang="ja-JP" altLang="en-US" dirty="0" smtClean="0"/>
              <a:t>概念図</a:t>
            </a:r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円柱 5"/>
          <p:cNvSpPr/>
          <p:nvPr/>
        </p:nvSpPr>
        <p:spPr>
          <a:xfrm>
            <a:off x="7363977" y="2287524"/>
            <a:ext cx="914400" cy="121615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3942606" y="2514600"/>
            <a:ext cx="1924793" cy="609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DDL(CREATE</a:t>
            </a:r>
            <a:r>
              <a:rPr lang="ja-JP" altLang="en-US" dirty="0" smtClean="0">
                <a:solidFill>
                  <a:schemeClr val="tx1"/>
                </a:solidFill>
              </a:rPr>
              <a:t>文</a:t>
            </a:r>
            <a:r>
              <a:rPr lang="en-US" altLang="ja-JP" dirty="0" smtClean="0">
                <a:solidFill>
                  <a:schemeClr val="tx1"/>
                </a:solidFill>
              </a:rPr>
              <a:t>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4028703" y="4111753"/>
            <a:ext cx="17526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DBFlute</a:t>
            </a:r>
            <a:endParaRPr kumimoji="1" lang="ja-JP" altLang="en-US" dirty="0"/>
          </a:p>
        </p:txBody>
      </p:sp>
      <p:cxnSp>
        <p:nvCxnSpPr>
          <p:cNvPr id="11" name="直線矢印コネクタ 10"/>
          <p:cNvCxnSpPr>
            <a:stCxn id="9" idx="0"/>
            <a:endCxn id="8" idx="2"/>
          </p:cNvCxnSpPr>
          <p:nvPr/>
        </p:nvCxnSpPr>
        <p:spPr>
          <a:xfrm rot="5400000" flipH="1" flipV="1">
            <a:off x="4411227" y="3617977"/>
            <a:ext cx="98755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9" idx="3"/>
            <a:endCxn id="6" idx="2"/>
          </p:cNvCxnSpPr>
          <p:nvPr/>
        </p:nvCxnSpPr>
        <p:spPr>
          <a:xfrm flipV="1">
            <a:off x="5781303" y="2895600"/>
            <a:ext cx="1582674" cy="16733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スマイル 15"/>
          <p:cNvSpPr/>
          <p:nvPr/>
        </p:nvSpPr>
        <p:spPr>
          <a:xfrm>
            <a:off x="914400" y="3963662"/>
            <a:ext cx="914400" cy="914400"/>
          </a:xfrm>
          <a:prstGeom prst="smileyFace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矢印コネクタ 16"/>
          <p:cNvCxnSpPr/>
          <p:nvPr/>
        </p:nvCxnSpPr>
        <p:spPr>
          <a:xfrm flipV="1">
            <a:off x="1828802" y="4332993"/>
            <a:ext cx="2199901" cy="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1828800" y="3963662"/>
            <a:ext cx="2216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1.</a:t>
            </a:r>
            <a:r>
              <a:rPr lang="en-US" altLang="ja-JP" dirty="0" smtClean="0"/>
              <a:t> </a:t>
            </a:r>
            <a:r>
              <a:rPr lang="en-US" altLang="ja-JP" dirty="0" smtClean="0"/>
              <a:t>replace-schema</a:t>
            </a:r>
            <a:r>
              <a:rPr lang="ja-JP" altLang="en-US" dirty="0" smtClean="0"/>
              <a:t>実行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568661" y="3319010"/>
            <a:ext cx="133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3</a:t>
            </a:r>
            <a:r>
              <a:rPr lang="en-US" altLang="ja-JP" dirty="0" smtClean="0"/>
              <a:t>. </a:t>
            </a:r>
            <a:r>
              <a:rPr lang="ja-JP" altLang="en-US" dirty="0" smtClean="0"/>
              <a:t>読み込み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477390" y="3743216"/>
            <a:ext cx="1343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4</a:t>
            </a:r>
            <a:r>
              <a:rPr lang="en-US" altLang="ja-JP" dirty="0" smtClean="0"/>
              <a:t>. DDL</a:t>
            </a:r>
            <a:r>
              <a:rPr lang="ja-JP" altLang="en-US" dirty="0" smtClean="0"/>
              <a:t>実行</a:t>
            </a:r>
            <a:endParaRPr kumimoji="1" lang="ja-JP" altLang="en-US" dirty="0"/>
          </a:p>
        </p:txBody>
      </p:sp>
      <p:cxnSp>
        <p:nvCxnSpPr>
          <p:cNvPr id="30" name="直線矢印コネクタ 29"/>
          <p:cNvCxnSpPr/>
          <p:nvPr/>
        </p:nvCxnSpPr>
        <p:spPr>
          <a:xfrm rot="10800000" flipV="1">
            <a:off x="1828800" y="4568956"/>
            <a:ext cx="219990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1975402" y="456895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9</a:t>
            </a:r>
            <a:r>
              <a:rPr kumimoji="1" lang="en-US" altLang="ja-JP" dirty="0" smtClean="0"/>
              <a:t>. </a:t>
            </a:r>
            <a:r>
              <a:rPr kumimoji="1" lang="ja-JP" altLang="en-US" dirty="0" smtClean="0"/>
              <a:t>結果</a:t>
            </a:r>
            <a:r>
              <a:rPr kumimoji="1" lang="ja-JP" altLang="en-US" dirty="0" smtClean="0"/>
              <a:t>閲覧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957936" y="2949678"/>
            <a:ext cx="2034932" cy="369332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bat(sh</a:t>
            </a:r>
            <a:r>
              <a:rPr lang="en-US" altLang="ja-JP" dirty="0" smtClean="0"/>
              <a:t>)</a:t>
            </a:r>
            <a:r>
              <a:rPr lang="ja-JP" altLang="en-US" dirty="0" smtClean="0"/>
              <a:t>ファイル実行</a:t>
            </a:r>
            <a:endParaRPr kumimoji="1" lang="ja-JP" altLang="en-US" dirty="0"/>
          </a:p>
        </p:txBody>
      </p:sp>
      <p:cxnSp>
        <p:nvCxnSpPr>
          <p:cNvPr id="36" name="直線矢印コネクタ 35"/>
          <p:cNvCxnSpPr>
            <a:stCxn id="34" idx="2"/>
            <a:endCxn id="20" idx="0"/>
          </p:cNvCxnSpPr>
          <p:nvPr/>
        </p:nvCxnSpPr>
        <p:spPr>
          <a:xfrm rot="16200000" flipH="1">
            <a:off x="2133930" y="3160481"/>
            <a:ext cx="644652" cy="961709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Picture 4" descr="MCBD07159_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5630038"/>
            <a:ext cx="915988" cy="935037"/>
          </a:xfrm>
          <a:prstGeom prst="rect">
            <a:avLst/>
          </a:prstGeom>
          <a:noFill/>
        </p:spPr>
      </p:pic>
      <p:sp>
        <p:nvSpPr>
          <p:cNvPr id="19" name="テキスト ボックス 18"/>
          <p:cNvSpPr txBox="1"/>
          <p:nvPr/>
        </p:nvSpPr>
        <p:spPr>
          <a:xfrm>
            <a:off x="5581507" y="3503676"/>
            <a:ext cx="102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2</a:t>
            </a:r>
            <a:r>
              <a:rPr lang="en-US" altLang="ja-JP" dirty="0" smtClean="0"/>
              <a:t>. DROP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6477390" y="5307620"/>
            <a:ext cx="1924793" cy="46886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データ</a:t>
            </a:r>
            <a:r>
              <a:rPr kumimoji="1" lang="en-US" altLang="ja-JP" dirty="0" smtClean="0">
                <a:solidFill>
                  <a:schemeClr val="tx1"/>
                </a:solidFill>
              </a:rPr>
              <a:t>(Excel)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302800" y="4111753"/>
            <a:ext cx="1518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6</a:t>
            </a:r>
            <a:r>
              <a:rPr lang="en-US" altLang="ja-JP" dirty="0" smtClean="0"/>
              <a:t>. </a:t>
            </a:r>
            <a:r>
              <a:rPr lang="ja-JP" altLang="en-US" dirty="0" smtClean="0"/>
              <a:t>データ登録</a:t>
            </a:r>
            <a:endParaRPr kumimoji="1" lang="ja-JP" altLang="en-US" dirty="0"/>
          </a:p>
        </p:txBody>
      </p:sp>
      <p:cxnSp>
        <p:nvCxnSpPr>
          <p:cNvPr id="27" name="直線矢印コネクタ 26"/>
          <p:cNvCxnSpPr>
            <a:stCxn id="9" idx="2"/>
            <a:endCxn id="21" idx="1"/>
          </p:cNvCxnSpPr>
          <p:nvPr/>
        </p:nvCxnSpPr>
        <p:spPr>
          <a:xfrm rot="16200000" flipH="1">
            <a:off x="5433245" y="4497910"/>
            <a:ext cx="515902" cy="1572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4912938" y="5260706"/>
            <a:ext cx="133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5</a:t>
            </a:r>
            <a:r>
              <a:rPr lang="en-US" altLang="ja-JP" dirty="0" smtClean="0"/>
              <a:t>. </a:t>
            </a:r>
            <a:r>
              <a:rPr lang="ja-JP" altLang="en-US" dirty="0" smtClean="0"/>
              <a:t>読み込み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2362200" y="5424838"/>
            <a:ext cx="1924793" cy="60376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チェック</a:t>
            </a:r>
            <a:r>
              <a:rPr kumimoji="1" lang="en-US" altLang="ja-JP" dirty="0" smtClean="0">
                <a:solidFill>
                  <a:schemeClr val="tx1"/>
                </a:solidFill>
              </a:rPr>
              <a:t>&amp;</a:t>
            </a:r>
            <a:r>
              <a:rPr kumimoji="1" lang="ja-JP" altLang="en-US" dirty="0" smtClean="0">
                <a:solidFill>
                  <a:schemeClr val="tx1"/>
                </a:solidFill>
              </a:rPr>
              <a:t>調整</a:t>
            </a:r>
            <a:r>
              <a:rPr kumimoji="1" lang="en-US" altLang="ja-JP" dirty="0" smtClean="0">
                <a:solidFill>
                  <a:schemeClr val="tx1"/>
                </a:solidFill>
              </a:rPr>
              <a:t>SQL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線矢印コネクタ 34"/>
          <p:cNvCxnSpPr>
            <a:stCxn id="9" idx="2"/>
          </p:cNvCxnSpPr>
          <p:nvPr/>
        </p:nvCxnSpPr>
        <p:spPr>
          <a:xfrm rot="5400000">
            <a:off x="4245715" y="5067433"/>
            <a:ext cx="700568" cy="6180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4286994" y="5776489"/>
            <a:ext cx="1321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7</a:t>
            </a:r>
            <a:r>
              <a:rPr lang="en-US" altLang="ja-JP" dirty="0" smtClean="0"/>
              <a:t>. </a:t>
            </a:r>
            <a:r>
              <a:rPr lang="ja-JP" altLang="en-US" dirty="0" smtClean="0"/>
              <a:t>読み込み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6012829" y="4481880"/>
            <a:ext cx="270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8</a:t>
            </a:r>
            <a:r>
              <a:rPr lang="en-US" altLang="ja-JP" dirty="0" smtClean="0"/>
              <a:t>. </a:t>
            </a:r>
            <a:r>
              <a:rPr lang="ja-JP" altLang="en-US" dirty="0" smtClean="0"/>
              <a:t>チェック</a:t>
            </a:r>
            <a:r>
              <a:rPr lang="en-US" altLang="ja-JP" dirty="0" smtClean="0"/>
              <a:t>&amp;</a:t>
            </a:r>
            <a:r>
              <a:rPr lang="ja-JP" altLang="en-US" dirty="0" smtClean="0"/>
              <a:t>調整</a:t>
            </a:r>
            <a:r>
              <a:rPr lang="en-US" altLang="ja-JP" dirty="0" smtClean="0"/>
              <a:t>SQL</a:t>
            </a:r>
            <a:r>
              <a:rPr lang="ja-JP" altLang="en-US" dirty="0" smtClean="0"/>
              <a:t>実行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503238"/>
            <a:ext cx="8153400" cy="868362"/>
          </a:xfrm>
        </p:spPr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ja-JP" altLang="en-US" sz="4800" dirty="0" smtClean="0"/>
              <a:t>スキーマ初期化</a:t>
            </a:r>
            <a:r>
              <a:rPr lang="en-US" altLang="ja-JP" sz="4800" dirty="0" smtClean="0"/>
              <a:t>&amp;</a:t>
            </a:r>
            <a:r>
              <a:rPr lang="ja-JP" altLang="en-US" sz="4800" dirty="0" smtClean="0"/>
              <a:t>作成</a:t>
            </a:r>
            <a:r>
              <a:rPr lang="ja-JP" altLang="en-US" sz="4800" dirty="0" smtClean="0"/>
              <a:t>のフロー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914400" y="1735138"/>
            <a:ext cx="7313613" cy="4232106"/>
          </a:xfrm>
        </p:spPr>
        <p:txBody>
          <a:bodyPr>
            <a:normAutofit fontScale="77500" lnSpcReduction="20000"/>
          </a:bodyPr>
          <a:lstStyle/>
          <a:p>
            <a:pPr>
              <a:buAutoNum type="arabicPeriod"/>
            </a:pPr>
            <a:endParaRPr lang="en-US" altLang="ja-JP" dirty="0" smtClean="0"/>
          </a:p>
          <a:p>
            <a:pPr>
              <a:buAutoNum type="arabicPeriod"/>
            </a:pPr>
            <a:r>
              <a:rPr lang="ja-JP" altLang="en-US" dirty="0" smtClean="0"/>
              <a:t>既存テーブルを</a:t>
            </a:r>
            <a:r>
              <a:rPr lang="en-US" altLang="ja-JP" dirty="0" smtClean="0"/>
              <a:t>truncate (</a:t>
            </a:r>
            <a:r>
              <a:rPr lang="ja-JP" altLang="en-US" dirty="0" smtClean="0"/>
              <a:t>できるものだけ</a:t>
            </a:r>
            <a:r>
              <a:rPr lang="en-US" altLang="ja-JP" dirty="0" smtClean="0"/>
              <a:t>)</a:t>
            </a:r>
          </a:p>
          <a:p>
            <a:pPr>
              <a:buAutoNum type="arabicPeriod"/>
            </a:pPr>
            <a:r>
              <a:rPr lang="ja-JP" altLang="en-US" dirty="0" smtClean="0"/>
              <a:t>既存テーブルの</a:t>
            </a:r>
            <a:r>
              <a:rPr lang="en-US" altLang="ja-JP" dirty="0" smtClean="0"/>
              <a:t>FK</a:t>
            </a:r>
            <a:r>
              <a:rPr lang="ja-JP" altLang="en-US" dirty="0" smtClean="0"/>
              <a:t>を全て</a:t>
            </a:r>
            <a:r>
              <a:rPr lang="en-US" altLang="ja-JP" dirty="0" smtClean="0"/>
              <a:t>Drop</a:t>
            </a:r>
          </a:p>
          <a:p>
            <a:pPr>
              <a:buAutoNum type="arabicPeriod"/>
            </a:pPr>
            <a:r>
              <a:rPr lang="ja-JP" altLang="en-US" dirty="0" smtClean="0"/>
              <a:t>既存テーブルを全て</a:t>
            </a:r>
            <a:r>
              <a:rPr lang="en-US" altLang="ja-JP" dirty="0" smtClean="0"/>
              <a:t>Drop</a:t>
            </a:r>
          </a:p>
          <a:p>
            <a:pPr>
              <a:buAutoNum type="arabicPeriod"/>
            </a:pPr>
            <a:r>
              <a:rPr lang="en-US" altLang="ja-JP" dirty="0" err="1" smtClean="0"/>
              <a:t>DBFlute</a:t>
            </a:r>
            <a:r>
              <a:rPr lang="ja-JP" altLang="en-US" dirty="0" smtClean="0"/>
              <a:t>クライアント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playsql</a:t>
            </a:r>
            <a:r>
              <a:rPr lang="en-US" altLang="ja-JP" dirty="0" smtClean="0"/>
              <a:t>/replace-schema*.</a:t>
            </a:r>
            <a:r>
              <a:rPr lang="en-US" altLang="ja-JP" dirty="0" err="1" smtClean="0"/>
              <a:t>sql</a:t>
            </a:r>
            <a:r>
              <a:rPr lang="ja-JP" altLang="en-US" dirty="0" smtClean="0"/>
              <a:t>の</a:t>
            </a:r>
            <a:r>
              <a:rPr lang="en-US" altLang="ja-JP" dirty="0" smtClean="0"/>
              <a:t>SQL</a:t>
            </a:r>
            <a:r>
              <a:rPr lang="ja-JP" altLang="en-US" dirty="0" smtClean="0"/>
              <a:t>を実行</a:t>
            </a:r>
            <a:endParaRPr lang="en-US" altLang="ja-JP" dirty="0" smtClean="0"/>
          </a:p>
          <a:p>
            <a:pPr lvl="1">
              <a:buFontTx/>
              <a:buChar char="•"/>
            </a:pPr>
            <a:r>
              <a:rPr lang="ja-JP" altLang="en-US" dirty="0" smtClean="0"/>
              <a:t>「</a:t>
            </a:r>
            <a:r>
              <a:rPr lang="en-US" altLang="ja-JP" dirty="0" smtClean="0"/>
              <a:t>replace-schema</a:t>
            </a:r>
            <a:r>
              <a:rPr lang="ja-JP" altLang="en-US" dirty="0" smtClean="0"/>
              <a:t>」で</a:t>
            </a:r>
            <a:r>
              <a:rPr lang="ja-JP" altLang="en-US" dirty="0" smtClean="0"/>
              <a:t>始ま</a:t>
            </a:r>
            <a:r>
              <a:rPr lang="ja-JP" altLang="en-US" dirty="0" smtClean="0"/>
              <a:t>る</a:t>
            </a:r>
            <a:r>
              <a:rPr lang="ja-JP" altLang="en-US" dirty="0" smtClean="0"/>
              <a:t>「</a:t>
            </a:r>
            <a:r>
              <a:rPr lang="en-US" altLang="ja-JP" dirty="0" smtClean="0"/>
              <a:t>.</a:t>
            </a:r>
            <a:r>
              <a:rPr lang="en-US" altLang="ja-JP" dirty="0" err="1" smtClean="0"/>
              <a:t>sql</a:t>
            </a:r>
            <a:r>
              <a:rPr lang="ja-JP" altLang="en-US" dirty="0" smtClean="0"/>
              <a:t>」ファイル</a:t>
            </a:r>
            <a:r>
              <a:rPr lang="ja-JP" altLang="en-US" dirty="0" smtClean="0"/>
              <a:t>をアスキー順</a:t>
            </a:r>
            <a:r>
              <a:rPr lang="ja-JP" altLang="en-US" dirty="0" smtClean="0"/>
              <a:t>で</a:t>
            </a:r>
            <a:r>
              <a:rPr lang="ja-JP" altLang="en-US" dirty="0" smtClean="0"/>
              <a:t>読み込む</a:t>
            </a:r>
            <a:endParaRPr lang="en-US" altLang="ja-JP" dirty="0" smtClean="0"/>
          </a:p>
          <a:p>
            <a:pPr lvl="1">
              <a:buFontTx/>
              <a:buChar char="•"/>
            </a:pPr>
            <a:r>
              <a:rPr lang="ja-JP" altLang="en-US" dirty="0" smtClean="0"/>
              <a:t>セミコロン「</a:t>
            </a:r>
            <a:r>
              <a:rPr lang="en-US" altLang="ja-JP" dirty="0" smtClean="0"/>
              <a:t>;</a:t>
            </a:r>
            <a:r>
              <a:rPr lang="ja-JP" altLang="en-US" dirty="0" smtClean="0"/>
              <a:t>」区切りで順番に</a:t>
            </a:r>
            <a:r>
              <a:rPr lang="en-US" altLang="ja-JP" dirty="0" smtClean="0"/>
              <a:t>SQL</a:t>
            </a:r>
            <a:r>
              <a:rPr lang="ja-JP" altLang="en-US" dirty="0" smtClean="0"/>
              <a:t>を実行</a:t>
            </a:r>
            <a:endParaRPr lang="en-US" altLang="ja-JP" dirty="0" smtClean="0"/>
          </a:p>
          <a:p>
            <a:pPr lvl="1">
              <a:buFontTx/>
              <a:buChar char="•"/>
            </a:pPr>
            <a:r>
              <a:rPr lang="ja-JP" altLang="en-US" dirty="0" smtClean="0"/>
              <a:t>「</a:t>
            </a:r>
            <a:r>
              <a:rPr lang="en-US" altLang="ja-JP" dirty="0" smtClean="0"/>
              <a:t>-- #</a:t>
            </a:r>
            <a:r>
              <a:rPr lang="en-US" altLang="ja-JP" dirty="0" err="1" smtClean="0"/>
              <a:t>df:begin</a:t>
            </a:r>
            <a:r>
              <a:rPr lang="en-US" altLang="ja-JP" dirty="0" smtClean="0"/>
              <a:t>#</a:t>
            </a:r>
            <a:r>
              <a:rPr lang="ja-JP" altLang="en-US" dirty="0" smtClean="0"/>
              <a:t>」</a:t>
            </a:r>
            <a:r>
              <a:rPr lang="en-US" altLang="ja-JP" dirty="0" smtClean="0"/>
              <a:t>&amp;</a:t>
            </a:r>
            <a:r>
              <a:rPr lang="ja-JP" altLang="en-US" dirty="0" smtClean="0"/>
              <a:t>「</a:t>
            </a:r>
            <a:r>
              <a:rPr lang="en-US" altLang="ja-JP" dirty="0" smtClean="0"/>
              <a:t>-- #</a:t>
            </a:r>
            <a:r>
              <a:rPr lang="en-US" altLang="ja-JP" dirty="0" err="1" smtClean="0"/>
              <a:t>df:end</a:t>
            </a:r>
            <a:r>
              <a:rPr lang="ja-JP" altLang="en-US" dirty="0" smtClean="0"/>
              <a:t>」で囲うことにより、セミコロン「</a:t>
            </a:r>
            <a:r>
              <a:rPr lang="en-US" altLang="ja-JP" dirty="0" smtClean="0"/>
              <a:t>;</a:t>
            </a:r>
            <a:r>
              <a:rPr lang="ja-JP" altLang="en-US" dirty="0" smtClean="0"/>
              <a:t>」を区切りとせず、ひとまとまりの</a:t>
            </a:r>
            <a:r>
              <a:rPr lang="en-US" altLang="ja-JP" dirty="0" smtClean="0"/>
              <a:t>SQL</a:t>
            </a:r>
            <a:r>
              <a:rPr lang="ja-JP" altLang="en-US" dirty="0" smtClean="0"/>
              <a:t>とすることができる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1">
              <a:buFontTx/>
              <a:buChar char="•"/>
            </a:pPr>
            <a:r>
              <a:rPr lang="ja-JP" altLang="en-US" dirty="0" smtClean="0"/>
              <a:t>途中で</a:t>
            </a:r>
            <a:r>
              <a:rPr lang="en-US" altLang="ja-JP" dirty="0" smtClean="0"/>
              <a:t>SQL</a:t>
            </a:r>
            <a:r>
              <a:rPr lang="ja-JP" altLang="en-US" dirty="0" smtClean="0"/>
              <a:t>が例外になったら</a:t>
            </a:r>
            <a:r>
              <a:rPr lang="en-US" altLang="ja-JP" dirty="0" smtClean="0"/>
              <a:t>Warning</a:t>
            </a:r>
            <a:r>
              <a:rPr lang="ja-JP" altLang="en-US" dirty="0" smtClean="0"/>
              <a:t>ログが出力されて続行</a:t>
            </a:r>
            <a:endParaRPr lang="en-US" altLang="ja-JP" dirty="0" smtClean="0"/>
          </a:p>
          <a:p>
            <a:pPr lvl="1">
              <a:buFontTx/>
              <a:buChar char="•"/>
            </a:pPr>
            <a:r>
              <a:rPr lang="en-US" altLang="ja-JP" dirty="0" smtClean="0"/>
              <a:t>SQL</a:t>
            </a:r>
            <a:r>
              <a:rPr lang="ja-JP" altLang="en-US" dirty="0" smtClean="0"/>
              <a:t>の最後の「</a:t>
            </a:r>
            <a:r>
              <a:rPr lang="en-US" altLang="ja-JP" dirty="0" smtClean="0"/>
              <a:t>/</a:t>
            </a:r>
            <a:r>
              <a:rPr lang="ja-JP" altLang="en-US" dirty="0" smtClean="0"/>
              <a:t>」は除去される</a:t>
            </a:r>
            <a:r>
              <a:rPr lang="en-US" altLang="ja-JP" dirty="0" smtClean="0"/>
              <a:t>(SQL*Plus</a:t>
            </a:r>
            <a:r>
              <a:rPr lang="ja-JP" altLang="en-US" dirty="0" smtClean="0"/>
              <a:t>などとの相性</a:t>
            </a:r>
            <a:r>
              <a:rPr lang="en-US" altLang="ja-JP" dirty="0" smtClean="0"/>
              <a:t>)</a:t>
            </a:r>
          </a:p>
          <a:p>
            <a:pPr lvl="1">
              <a:buFontTx/>
              <a:buChar char="•"/>
            </a:pPr>
            <a:r>
              <a:rPr lang="ja-JP" altLang="en-US" dirty="0" smtClean="0"/>
              <a:t>ファイルエンコーディングは</a:t>
            </a:r>
            <a:r>
              <a:rPr lang="en-US" altLang="ja-JP" dirty="0" smtClean="0"/>
              <a:t>UTF-8</a:t>
            </a:r>
          </a:p>
          <a:p>
            <a:pPr>
              <a:buFontTx/>
              <a:buChar char="•"/>
            </a:pP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err="1" smtClean="0"/>
              <a:t>Seasar</a:t>
            </a:r>
            <a:r>
              <a:rPr lang="en-US" altLang="ja-JP" dirty="0" smtClean="0"/>
              <a:t> Conference 2008 Autumn</a:t>
            </a:r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096000" y="1905000"/>
            <a:ext cx="1952853" cy="30777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Drop</a:t>
            </a:r>
            <a:r>
              <a:rPr lang="ja-JP" altLang="en-US" sz="1400" dirty="0" smtClean="0"/>
              <a:t>の時間短縮のため</a:t>
            </a:r>
            <a:endParaRPr kumimoji="1" lang="ja-JP" altLang="en-US" sz="1400" dirty="0"/>
          </a:p>
        </p:txBody>
      </p:sp>
      <p:cxnSp>
        <p:nvCxnSpPr>
          <p:cNvPr id="7" name="直線矢印コネクタ 6"/>
          <p:cNvCxnSpPr>
            <a:stCxn id="6" idx="1"/>
          </p:cNvCxnSpPr>
          <p:nvPr/>
        </p:nvCxnSpPr>
        <p:spPr>
          <a:xfrm rot="10800000" flipV="1">
            <a:off x="5562602" y="2058889"/>
            <a:ext cx="533398" cy="379512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5257800" y="2819400"/>
            <a:ext cx="2505814" cy="30777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DB</a:t>
            </a:r>
            <a:r>
              <a:rPr kumimoji="1" lang="ja-JP" altLang="en-US" sz="1400" dirty="0" smtClean="0"/>
              <a:t>のメタデータより自動で発行</a:t>
            </a:r>
            <a:endParaRPr kumimoji="1" lang="ja-JP" altLang="en-US" sz="1400" dirty="0"/>
          </a:p>
        </p:txBody>
      </p:sp>
      <p:cxnSp>
        <p:nvCxnSpPr>
          <p:cNvPr id="11" name="直線矢印コネクタ 10"/>
          <p:cNvCxnSpPr>
            <a:stCxn id="10" idx="1"/>
          </p:cNvCxnSpPr>
          <p:nvPr/>
        </p:nvCxnSpPr>
        <p:spPr>
          <a:xfrm rot="10800000">
            <a:off x="4724400" y="2819401"/>
            <a:ext cx="533400" cy="153889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10" idx="1"/>
          </p:cNvCxnSpPr>
          <p:nvPr/>
        </p:nvCxnSpPr>
        <p:spPr>
          <a:xfrm rot="10800000" flipV="1">
            <a:off x="4114800" y="2973289"/>
            <a:ext cx="1143000" cy="410406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6114356" y="4777149"/>
            <a:ext cx="2101094" cy="30777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主にストアドの</a:t>
            </a:r>
            <a:r>
              <a:rPr kumimoji="1" lang="en-US" altLang="ja-JP" sz="1400" dirty="0" smtClean="0"/>
              <a:t>CREATE</a:t>
            </a:r>
            <a:r>
              <a:rPr kumimoji="1" lang="ja-JP" altLang="en-US" sz="1400" dirty="0" smtClean="0"/>
              <a:t>文</a:t>
            </a:r>
            <a:endParaRPr kumimoji="1" lang="ja-JP" altLang="en-US" sz="1400" dirty="0"/>
          </a:p>
        </p:txBody>
      </p:sp>
      <p:cxnSp>
        <p:nvCxnSpPr>
          <p:cNvPr id="19" name="直線矢印コネクタ 18"/>
          <p:cNvCxnSpPr>
            <a:stCxn id="18" idx="1"/>
          </p:cNvCxnSpPr>
          <p:nvPr/>
        </p:nvCxnSpPr>
        <p:spPr>
          <a:xfrm rot="10800000">
            <a:off x="5562602" y="4920736"/>
            <a:ext cx="551754" cy="10302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1192364" y="5967244"/>
            <a:ext cx="4005323" cy="584776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DDL</a:t>
            </a:r>
            <a:r>
              <a:rPr kumimoji="1" lang="ja-JP" altLang="en-US" sz="1600" dirty="0" smtClean="0"/>
              <a:t>文は</a:t>
            </a:r>
            <a:r>
              <a:rPr kumimoji="1" lang="en-US" altLang="ja-JP" sz="1600" dirty="0" smtClean="0"/>
              <a:t>ERD</a:t>
            </a:r>
            <a:r>
              <a:rPr kumimoji="1" lang="ja-JP" altLang="en-US" sz="1600" dirty="0" smtClean="0"/>
              <a:t>ツールから生成するのがベスト</a:t>
            </a:r>
            <a:endParaRPr kumimoji="1" lang="en-US" altLang="ja-JP" sz="1600" dirty="0" smtClean="0"/>
          </a:p>
          <a:p>
            <a:r>
              <a:rPr lang="en-US" altLang="ja-JP" sz="1600" dirty="0" smtClean="0"/>
              <a:t>(</a:t>
            </a:r>
            <a:r>
              <a:rPr lang="ja-JP" altLang="en-US" sz="1600" dirty="0" smtClean="0"/>
              <a:t>そのとき</a:t>
            </a:r>
            <a:r>
              <a:rPr lang="en-US" altLang="ja-JP" sz="1600" dirty="0" smtClean="0"/>
              <a:t>FK</a:t>
            </a:r>
            <a:r>
              <a:rPr lang="ja-JP" altLang="en-US" sz="1600" dirty="0" smtClean="0"/>
              <a:t>やテーブルの</a:t>
            </a:r>
            <a:r>
              <a:rPr lang="en-US" altLang="ja-JP" sz="1600" dirty="0" smtClean="0"/>
              <a:t>DROP</a:t>
            </a:r>
            <a:r>
              <a:rPr lang="ja-JP" altLang="en-US" sz="1600" dirty="0" smtClean="0"/>
              <a:t>文は不要</a:t>
            </a:r>
            <a:r>
              <a:rPr lang="en-US" altLang="ja-JP" sz="1600" dirty="0" smtClean="0"/>
              <a:t>)</a:t>
            </a:r>
            <a:endParaRPr kumimoji="1" lang="ja-JP" altLang="en-US" sz="16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305800" cy="868362"/>
          </a:xfrm>
        </p:spPr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ja-JP" altLang="en-US" sz="4400" dirty="0" smtClean="0"/>
              <a:t>スキーマの初期化</a:t>
            </a:r>
            <a:r>
              <a:rPr lang="en-US" altLang="ja-JP" sz="4400" dirty="0" smtClean="0"/>
              <a:t>&amp;</a:t>
            </a:r>
            <a:r>
              <a:rPr lang="ja-JP" altLang="en-US" sz="4400" dirty="0" smtClean="0"/>
              <a:t>作成</a:t>
            </a:r>
            <a:r>
              <a:rPr lang="ja-JP" altLang="en-US" sz="4400" dirty="0" smtClean="0"/>
              <a:t>の特徴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dirty="0" smtClean="0"/>
          </a:p>
          <a:p>
            <a:r>
              <a:rPr lang="ja-JP" altLang="en-US" dirty="0" smtClean="0"/>
              <a:t>古いテーブルが</a:t>
            </a:r>
            <a:r>
              <a:rPr lang="ja-JP" altLang="en-US" dirty="0" smtClean="0"/>
              <a:t>残らない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古いテーブル用の一時的な</a:t>
            </a:r>
            <a:r>
              <a:rPr lang="en-US" altLang="ja-JP" dirty="0" smtClean="0"/>
              <a:t>Drop</a:t>
            </a:r>
            <a:r>
              <a:rPr lang="ja-JP" altLang="en-US" dirty="0" smtClean="0"/>
              <a:t>文は不要</a:t>
            </a:r>
            <a:endParaRPr lang="en-US" altLang="ja-JP" dirty="0" smtClean="0"/>
          </a:p>
          <a:p>
            <a:r>
              <a:rPr lang="ja-JP" altLang="en-US" dirty="0" smtClean="0"/>
              <a:t>実行ログが残る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DBFlute</a:t>
            </a:r>
            <a:r>
              <a:rPr lang="ja-JP" altLang="en-US" dirty="0" smtClean="0"/>
              <a:t>クライアント</a:t>
            </a:r>
            <a:r>
              <a:rPr lang="en-US" altLang="ja-JP" dirty="0" smtClean="0"/>
              <a:t>/logs/</a:t>
            </a:r>
            <a:r>
              <a:rPr lang="en-US" altLang="ja-JP" dirty="0" err="1" smtClean="0"/>
              <a:t>dbflute.log</a:t>
            </a:r>
            <a:endParaRPr lang="en-US" altLang="ja-JP" dirty="0" smtClean="0"/>
          </a:p>
          <a:p>
            <a:r>
              <a:rPr lang="en-US" altLang="ja-JP" dirty="0" smtClean="0"/>
              <a:t>DB</a:t>
            </a:r>
            <a:r>
              <a:rPr lang="ja-JP" altLang="en-US" dirty="0" smtClean="0"/>
              <a:t>変更があっても各開発者の環境への反映が</a:t>
            </a:r>
            <a:r>
              <a:rPr lang="ja-JP" altLang="en-US" dirty="0" smtClean="0"/>
              <a:t>容易</a:t>
            </a:r>
          </a:p>
          <a:p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00200" y="4953000"/>
            <a:ext cx="6627813" cy="646331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DDL</a:t>
            </a:r>
            <a:r>
              <a:rPr lang="ja-JP" altLang="en-US" dirty="0" smtClean="0"/>
              <a:t>や</a:t>
            </a:r>
            <a:r>
              <a:rPr lang="en-US" altLang="ja-JP" dirty="0" err="1" smtClean="0"/>
              <a:t>DBFlute</a:t>
            </a:r>
            <a:r>
              <a:rPr lang="ja-JP" altLang="en-US" dirty="0" smtClean="0"/>
              <a:t>自体をバージョン管理にし、</a:t>
            </a:r>
            <a:r>
              <a:rPr lang="ja-JP" altLang="en-US" dirty="0" smtClean="0"/>
              <a:t>各開発者</a:t>
            </a:r>
            <a:r>
              <a:rPr lang="ja-JP" altLang="en-US" dirty="0" smtClean="0"/>
              <a:t>はチェックアウト</a:t>
            </a:r>
            <a:r>
              <a:rPr lang="en-US" altLang="ja-JP" dirty="0" smtClean="0"/>
              <a:t>(</a:t>
            </a:r>
            <a:r>
              <a:rPr lang="ja-JP" altLang="en-US" dirty="0" smtClean="0"/>
              <a:t>もしくは</a:t>
            </a:r>
            <a:r>
              <a:rPr lang="ja-JP" altLang="en-US" dirty="0" smtClean="0"/>
              <a:t>更新</a:t>
            </a:r>
            <a:r>
              <a:rPr lang="en-US" altLang="ja-JP" dirty="0" smtClean="0"/>
              <a:t>)</a:t>
            </a:r>
            <a:r>
              <a:rPr lang="ja-JP" altLang="en-US" dirty="0" smtClean="0"/>
              <a:t>して実行するだけで</a:t>
            </a:r>
            <a:r>
              <a:rPr lang="en-US" altLang="ja-JP" dirty="0" smtClean="0"/>
              <a:t>DB</a:t>
            </a:r>
            <a:r>
              <a:rPr lang="ja-JP" altLang="en-US" dirty="0" smtClean="0"/>
              <a:t>環境が最新に！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503238"/>
            <a:ext cx="8153400" cy="868362"/>
          </a:xfrm>
        </p:spPr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ja-JP" altLang="en-US" dirty="0" smtClean="0"/>
              <a:t>データ登録の</a:t>
            </a:r>
            <a:r>
              <a:rPr lang="ja-JP" altLang="en-US" sz="4800" dirty="0" smtClean="0"/>
              <a:t>フロー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914400" y="1735138"/>
            <a:ext cx="7313613" cy="4232106"/>
          </a:xfrm>
        </p:spPr>
        <p:txBody>
          <a:bodyPr>
            <a:normAutofit/>
          </a:bodyPr>
          <a:lstStyle/>
          <a:p>
            <a:pPr>
              <a:buAutoNum type="arabicPeriod"/>
            </a:pPr>
            <a:endParaRPr lang="en-US" altLang="ja-JP" dirty="0" smtClean="0"/>
          </a:p>
          <a:p>
            <a:pPr>
              <a:buAutoNum type="arabicPeriod"/>
            </a:pPr>
            <a:r>
              <a:rPr lang="en-US" altLang="ja-JP" dirty="0" smtClean="0"/>
              <a:t>/</a:t>
            </a:r>
            <a:r>
              <a:rPr lang="en-US" altLang="ja-JP" dirty="0" err="1" smtClean="0"/>
              <a:t>playsql</a:t>
            </a:r>
            <a:r>
              <a:rPr lang="en-US" altLang="ja-JP" dirty="0" smtClean="0"/>
              <a:t>/data/common</a:t>
            </a:r>
            <a:r>
              <a:rPr lang="ja-JP" altLang="en-US" dirty="0" smtClean="0"/>
              <a:t>配下のデータを</a:t>
            </a:r>
            <a:r>
              <a:rPr lang="en-US" altLang="ja-JP" dirty="0" smtClean="0"/>
              <a:t>DB</a:t>
            </a:r>
            <a:r>
              <a:rPr lang="ja-JP" altLang="en-US" dirty="0" smtClean="0"/>
              <a:t>に登録</a:t>
            </a:r>
            <a:endParaRPr lang="en-US" altLang="ja-JP" dirty="0" smtClean="0"/>
          </a:p>
          <a:p>
            <a:pPr lvl="1">
              <a:buFontTx/>
              <a:buChar char="•"/>
            </a:pPr>
            <a:r>
              <a:rPr lang="en-US" altLang="ja-JP" dirty="0" err="1" smtClean="0"/>
              <a:t>dataLoadingType</a:t>
            </a:r>
            <a:r>
              <a:rPr lang="ja-JP" altLang="en-US" dirty="0" smtClean="0"/>
              <a:t>に関わらず必ず最初に登録される。</a:t>
            </a:r>
            <a:endParaRPr lang="en-US" altLang="ja-JP" dirty="0" smtClean="0"/>
          </a:p>
          <a:p>
            <a:pPr lvl="1">
              <a:buNone/>
            </a:pPr>
            <a:endParaRPr lang="en-US" altLang="ja-JP" dirty="0" smtClean="0"/>
          </a:p>
          <a:p>
            <a:pPr>
              <a:buFontTx/>
              <a:buAutoNum type="arabicPeriod"/>
            </a:pPr>
            <a:r>
              <a:rPr lang="en-US" altLang="ja-JP" dirty="0" smtClean="0"/>
              <a:t>/</a:t>
            </a:r>
            <a:r>
              <a:rPr lang="en-US" altLang="ja-JP" dirty="0" err="1" smtClean="0"/>
              <a:t>playsql</a:t>
            </a:r>
            <a:r>
              <a:rPr lang="en-US" altLang="ja-JP" dirty="0" smtClean="0"/>
              <a:t>/data</a:t>
            </a:r>
            <a:r>
              <a:rPr lang="en-US" altLang="ja-JP" dirty="0" smtClean="0"/>
              <a:t>/xxx</a:t>
            </a:r>
            <a:r>
              <a:rPr lang="ja-JP" altLang="en-US" dirty="0" smtClean="0"/>
              <a:t>配下</a:t>
            </a:r>
            <a:r>
              <a:rPr lang="ja-JP" altLang="en-US" dirty="0" smtClean="0"/>
              <a:t>のデータ</a:t>
            </a:r>
            <a:r>
              <a:rPr lang="ja-JP" altLang="en-US" dirty="0" smtClean="0"/>
              <a:t>を</a:t>
            </a:r>
            <a:r>
              <a:rPr lang="en-US" altLang="ja-JP" dirty="0" smtClean="0"/>
              <a:t>DB</a:t>
            </a:r>
            <a:r>
              <a:rPr lang="ja-JP" altLang="en-US" dirty="0" smtClean="0"/>
              <a:t>に登録</a:t>
            </a:r>
            <a:endParaRPr lang="en-US" altLang="ja-JP" dirty="0" smtClean="0"/>
          </a:p>
          <a:p>
            <a:pPr lvl="1">
              <a:buFontTx/>
              <a:buChar char="•"/>
            </a:pPr>
            <a:r>
              <a:rPr lang="ja-JP" altLang="en-US" dirty="0" smtClean="0"/>
              <a:t>デフォルトは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playsql/data</a:t>
            </a:r>
            <a:r>
              <a:rPr lang="en-US" altLang="ja-JP" dirty="0" err="1" smtClean="0"/>
              <a:t>/ut</a:t>
            </a:r>
            <a:r>
              <a:rPr lang="ja-JP" altLang="en-US" dirty="0" smtClean="0"/>
              <a:t>配下</a:t>
            </a:r>
            <a:endParaRPr lang="en-US" altLang="ja-JP" dirty="0" smtClean="0"/>
          </a:p>
          <a:p>
            <a:pPr lvl="1">
              <a:buFontTx/>
              <a:buChar char="•"/>
            </a:pPr>
            <a:r>
              <a:rPr lang="en-US" altLang="ja-JP" dirty="0" smtClean="0"/>
              <a:t>x</a:t>
            </a:r>
            <a:r>
              <a:rPr lang="en-US" altLang="ja-JP" dirty="0" smtClean="0"/>
              <a:t>xx</a:t>
            </a:r>
            <a:r>
              <a:rPr lang="ja-JP" altLang="en-US" dirty="0" smtClean="0"/>
              <a:t>部分は</a:t>
            </a:r>
            <a:r>
              <a:rPr lang="en-US" altLang="ja-JP" dirty="0" err="1" smtClean="0"/>
              <a:t>dataLoadingType</a:t>
            </a:r>
            <a:r>
              <a:rPr lang="ja-JP" altLang="en-US" dirty="0" smtClean="0"/>
              <a:t>で指定する</a:t>
            </a:r>
            <a:r>
              <a:rPr lang="en-US" altLang="ja-JP" dirty="0" smtClean="0"/>
              <a:t>(</a:t>
            </a:r>
            <a:r>
              <a:rPr lang="ja-JP" altLang="en-US" dirty="0" smtClean="0"/>
              <a:t>後述</a:t>
            </a:r>
            <a:r>
              <a:rPr lang="en-US" altLang="ja-JP" dirty="0" smtClean="0"/>
              <a:t>)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  <a:p>
            <a:pPr>
              <a:buFontTx/>
              <a:buChar char="•"/>
            </a:pP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err="1" smtClean="0"/>
              <a:t>Seasar</a:t>
            </a:r>
            <a:r>
              <a:rPr lang="en-US" altLang="ja-JP" dirty="0" smtClean="0"/>
              <a:t> Conference 2008 Autumn</a:t>
            </a:r>
            <a:endParaRPr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730145" y="3323394"/>
            <a:ext cx="5097369" cy="30777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単体テストでも結合テストでも本番でも変わらないマスタデータなど</a:t>
            </a:r>
            <a:endParaRPr kumimoji="1" lang="ja-JP" altLang="en-US" sz="14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192364" y="5797967"/>
            <a:ext cx="6088927" cy="338554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none" rtlCol="0">
            <a:spAutoFit/>
          </a:bodyPr>
          <a:lstStyle/>
          <a:p>
            <a:r>
              <a:rPr lang="en-US" altLang="ja-JP" sz="1600" dirty="0" err="1" smtClean="0"/>
              <a:t>dataLoadingType</a:t>
            </a:r>
            <a:r>
              <a:rPr lang="en-US" altLang="ja-JP" sz="1600" dirty="0" smtClean="0"/>
              <a:t>: </a:t>
            </a:r>
            <a:r>
              <a:rPr lang="ja-JP" altLang="en-US" sz="1600" dirty="0" smtClean="0"/>
              <a:t>などデータが利用されるフェーズ</a:t>
            </a:r>
            <a:r>
              <a:rPr lang="en-US" altLang="ja-JP" sz="1600" dirty="0" smtClean="0"/>
              <a:t>(</a:t>
            </a:r>
            <a:r>
              <a:rPr lang="ja-JP" altLang="en-US" sz="1600" dirty="0" smtClean="0"/>
              <a:t>「</a:t>
            </a:r>
            <a:r>
              <a:rPr lang="en-US" altLang="ja-JP" sz="1600" dirty="0" err="1" smtClean="0"/>
              <a:t>ut</a:t>
            </a:r>
            <a:r>
              <a:rPr lang="ja-JP" altLang="ja-JP" sz="1600" dirty="0" smtClean="0"/>
              <a:t>」</a:t>
            </a:r>
            <a:r>
              <a:rPr lang="ja-JP" altLang="en-US" sz="1600" dirty="0" smtClean="0"/>
              <a:t>や</a:t>
            </a:r>
            <a:r>
              <a:rPr lang="ja-JP" altLang="ja-JP" sz="1600" dirty="0" smtClean="0"/>
              <a:t>「</a:t>
            </a:r>
            <a:r>
              <a:rPr lang="en-US" altLang="ja-JP" sz="1600" dirty="0" smtClean="0"/>
              <a:t>it</a:t>
            </a:r>
            <a:r>
              <a:rPr lang="ja-JP" altLang="en-US" sz="1600" dirty="0" smtClean="0"/>
              <a:t>」</a:t>
            </a:r>
            <a:r>
              <a:rPr lang="en-US" altLang="ja-JP" sz="1600" dirty="0" smtClean="0"/>
              <a:t>)</a:t>
            </a:r>
            <a:r>
              <a:rPr lang="ja-JP" altLang="en-US" sz="1600" dirty="0" smtClean="0"/>
              <a:t>の種別</a:t>
            </a:r>
            <a:endParaRPr kumimoji="1" lang="ja-JP" altLang="en-US" sz="16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730145" y="5182413"/>
            <a:ext cx="3172663" cy="30777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テストの</a:t>
            </a:r>
            <a:r>
              <a:rPr kumimoji="1" lang="ja-JP" altLang="en-US" sz="1400" dirty="0" smtClean="0"/>
              <a:t>フェーズごとに変わるデータなど</a:t>
            </a:r>
            <a:endParaRPr kumimoji="1" lang="ja-JP" altLang="en-US" sz="1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ja-JP" altLang="en-US" dirty="0" smtClean="0"/>
              <a:t>データ登録</a:t>
            </a:r>
            <a:r>
              <a:rPr lang="ja-JP" altLang="en-US" dirty="0" smtClean="0"/>
              <a:t>の</a:t>
            </a:r>
            <a:r>
              <a:rPr lang="ja-JP" altLang="en-US" dirty="0" smtClean="0"/>
              <a:t>エクセルデータ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914400" y="1735138"/>
            <a:ext cx="7313613" cy="4437062"/>
          </a:xfrm>
        </p:spPr>
        <p:txBody>
          <a:bodyPr>
            <a:normAutofit fontScale="62500" lnSpcReduction="20000"/>
          </a:bodyPr>
          <a:lstStyle/>
          <a:p>
            <a:r>
              <a:rPr lang="en-US" altLang="ja-JP" dirty="0" smtClean="0"/>
              <a:t>/</a:t>
            </a:r>
            <a:r>
              <a:rPr lang="en-US" altLang="ja-JP" dirty="0" err="1" smtClean="0"/>
              <a:t>playsql/data/ut/</a:t>
            </a:r>
            <a:r>
              <a:rPr lang="en-US" altLang="ja-JP" dirty="0" err="1" smtClean="0"/>
              <a:t>xls</a:t>
            </a:r>
            <a:r>
              <a:rPr lang="ja-JP" altLang="en-US" dirty="0" smtClean="0"/>
              <a:t>配下の「</a:t>
            </a:r>
            <a:r>
              <a:rPr lang="en-US" altLang="ja-JP" dirty="0" smtClean="0"/>
              <a:t>.</a:t>
            </a:r>
            <a:r>
              <a:rPr lang="en-US" altLang="ja-JP" dirty="0" err="1" smtClean="0"/>
              <a:t>xls</a:t>
            </a:r>
            <a:r>
              <a:rPr lang="ja-JP" altLang="en-US" dirty="0" smtClean="0"/>
              <a:t>」ファイルが対象</a:t>
            </a:r>
            <a:endParaRPr lang="en-US" altLang="ja-JP" dirty="0" smtClean="0"/>
          </a:p>
          <a:p>
            <a:r>
              <a:rPr lang="ja-JP" altLang="en-US" dirty="0" smtClean="0"/>
              <a:t>アスキー順に読み込んで実行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ex. </a:t>
            </a:r>
            <a:r>
              <a:rPr lang="en-US" altLang="ja-JP" dirty="0" smtClean="0"/>
              <a:t>10</a:t>
            </a:r>
            <a:r>
              <a:rPr lang="en-US" altLang="ja-JP" dirty="0" smtClean="0"/>
              <a:t>-abc.</a:t>
            </a:r>
            <a:r>
              <a:rPr lang="en-US" altLang="ja-JP" dirty="0" smtClean="0"/>
              <a:t>xls, 20-def.xls</a:t>
            </a:r>
          </a:p>
          <a:p>
            <a:pPr lvl="1"/>
            <a:r>
              <a:rPr lang="ja-JP" altLang="en-US" dirty="0" smtClean="0"/>
              <a:t>データ登録失敗したらエラーログを出力してその時点で中断</a:t>
            </a:r>
            <a:endParaRPr lang="en-US" altLang="ja-JP" dirty="0" smtClean="0"/>
          </a:p>
          <a:p>
            <a:r>
              <a:rPr lang="ja-JP" altLang="en-US" dirty="0" smtClean="0"/>
              <a:t>シート名はテーブル名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左から順番に読み込んで実行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smtClean="0"/>
              <a:t>#</a:t>
            </a:r>
            <a:r>
              <a:rPr lang="ja-JP" altLang="en-US" dirty="0" smtClean="0"/>
              <a:t>」で始まるシートは対象外</a:t>
            </a:r>
            <a:r>
              <a:rPr lang="en-US" altLang="ja-JP" dirty="0" smtClean="0"/>
              <a:t>(</a:t>
            </a:r>
            <a:r>
              <a:rPr lang="ja-JP" altLang="en-US" dirty="0" smtClean="0"/>
              <a:t>コメント用シートなど</a:t>
            </a:r>
            <a:r>
              <a:rPr lang="en-US" altLang="ja-JP" dirty="0" smtClean="0"/>
              <a:t>)</a:t>
            </a:r>
          </a:p>
          <a:p>
            <a:pPr lvl="1"/>
            <a:r>
              <a:rPr lang="ja-JP" altLang="en-US" dirty="0" smtClean="0"/>
              <a:t>除外シートを別途正規表現で指定可能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skipSheet</a:t>
            </a:r>
            <a:r>
              <a:rPr lang="en-US" altLang="ja-JP" dirty="0" smtClean="0"/>
              <a:t>)</a:t>
            </a:r>
          </a:p>
          <a:p>
            <a:pPr lvl="1"/>
            <a:r>
              <a:rPr lang="ja-JP" altLang="en-US" dirty="0" smtClean="0"/>
              <a:t>シート名</a:t>
            </a:r>
            <a:r>
              <a:rPr lang="en-US" altLang="ja-JP" dirty="0" smtClean="0"/>
              <a:t>30</a:t>
            </a:r>
            <a:r>
              <a:rPr lang="ja-JP" altLang="en-US" dirty="0" smtClean="0"/>
              <a:t>文字問題に対応</a:t>
            </a:r>
            <a:r>
              <a:rPr lang="en-US" altLang="ja-JP" dirty="0" smtClean="0"/>
              <a:t>(</a:t>
            </a:r>
            <a:r>
              <a:rPr lang="ja-JP" altLang="en-US" dirty="0" smtClean="0"/>
              <a:t>後述</a:t>
            </a:r>
            <a:r>
              <a:rPr lang="en-US" altLang="ja-JP" dirty="0" smtClean="0"/>
              <a:t>:table-</a:t>
            </a:r>
            <a:r>
              <a:rPr lang="en-US" altLang="ja-JP" dirty="0" err="1" smtClean="0"/>
              <a:t>name.txt</a:t>
            </a:r>
            <a:r>
              <a:rPr lang="en-US" altLang="ja-JP" dirty="0" smtClean="0"/>
              <a:t>)</a:t>
            </a:r>
          </a:p>
          <a:p>
            <a:r>
              <a:rPr lang="ja-JP" altLang="en-US" dirty="0" smtClean="0"/>
              <a:t>一行目はカラム定義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固定値で良い共通カラムは不要</a:t>
            </a:r>
            <a:r>
              <a:rPr lang="en-US" altLang="ja-JP" dirty="0" smtClean="0"/>
              <a:t>(</a:t>
            </a:r>
            <a:r>
              <a:rPr lang="ja-JP" altLang="en-US" dirty="0" smtClean="0"/>
              <a:t>後述</a:t>
            </a:r>
            <a:r>
              <a:rPr lang="en-US" altLang="ja-JP" dirty="0" smtClean="0"/>
              <a:t>:default-</a:t>
            </a:r>
            <a:r>
              <a:rPr lang="en-US" altLang="ja-JP" dirty="0" err="1" smtClean="0"/>
              <a:t>value.txt</a:t>
            </a:r>
            <a:r>
              <a:rPr lang="en-US" altLang="ja-JP" dirty="0" smtClean="0"/>
              <a:t>)</a:t>
            </a:r>
          </a:p>
          <a:p>
            <a:r>
              <a:rPr lang="ja-JP" altLang="en-US" dirty="0" smtClean="0"/>
              <a:t>二行目以降はデータ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それぞれのデータはトリムされる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トリムしないカラムを指定可能</a:t>
            </a:r>
            <a:r>
              <a:rPr lang="en-US" altLang="ja-JP" dirty="0" smtClean="0"/>
              <a:t>(not-trim-</a:t>
            </a:r>
            <a:r>
              <a:rPr lang="en-US" altLang="ja-JP" dirty="0" err="1" smtClean="0"/>
              <a:t>column.txt</a:t>
            </a:r>
            <a:r>
              <a:rPr lang="en-US" altLang="ja-JP" dirty="0" smtClean="0"/>
              <a:t>)</a:t>
            </a:r>
          </a:p>
          <a:p>
            <a:pPr lvl="2"/>
            <a:endParaRPr lang="en-US" altLang="ja-JP" dirty="0" smtClean="0"/>
          </a:p>
          <a:p>
            <a:pPr>
              <a:buNone/>
            </a:pPr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849141" y="2151929"/>
            <a:ext cx="2450226" cy="523220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先頭に番号付けると順序が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わかりやすいのでお奨め</a:t>
            </a:r>
            <a:endParaRPr kumimoji="1" lang="ja-JP" altLang="en-US" sz="1400" dirty="0"/>
          </a:p>
        </p:txBody>
      </p:sp>
      <p:cxnSp>
        <p:nvCxnSpPr>
          <p:cNvPr id="6" name="直線矢印コネクタ 5"/>
          <p:cNvCxnSpPr>
            <a:stCxn id="5" idx="1"/>
          </p:cNvCxnSpPr>
          <p:nvPr/>
        </p:nvCxnSpPr>
        <p:spPr>
          <a:xfrm rot="10800000" flipV="1">
            <a:off x="3581401" y="2413539"/>
            <a:ext cx="1267740" cy="135276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5844862" y="5105401"/>
            <a:ext cx="2909013" cy="738664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セルのタイプを全て文字列にしてからデータを記述するのがお奨め</a:t>
            </a:r>
            <a:endParaRPr kumimoji="1" lang="en-US" altLang="ja-JP" sz="1400" dirty="0" smtClean="0"/>
          </a:p>
          <a:p>
            <a:r>
              <a:rPr lang="en-US" altLang="ja-JP" sz="1400" dirty="0" smtClean="0"/>
              <a:t>(</a:t>
            </a:r>
            <a:r>
              <a:rPr lang="ja-JP" altLang="en-US" sz="1400" dirty="0" smtClean="0"/>
              <a:t>エクセルのクセを回避</a:t>
            </a:r>
            <a:r>
              <a:rPr lang="en-US" altLang="ja-JP" sz="1400" dirty="0" smtClean="0"/>
              <a:t>)</a:t>
            </a:r>
            <a:endParaRPr kumimoji="1" lang="ja-JP" altLang="en-US" sz="1400" dirty="0"/>
          </a:p>
        </p:txBody>
      </p:sp>
      <p:cxnSp>
        <p:nvCxnSpPr>
          <p:cNvPr id="11" name="直線矢印コネクタ 10"/>
          <p:cNvCxnSpPr>
            <a:stCxn id="10" idx="1"/>
          </p:cNvCxnSpPr>
          <p:nvPr/>
        </p:nvCxnSpPr>
        <p:spPr>
          <a:xfrm rot="10800000">
            <a:off x="3267472" y="5334001"/>
            <a:ext cx="2577391" cy="140732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5029200" y="3201888"/>
            <a:ext cx="2917346" cy="30777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基本は</a:t>
            </a:r>
            <a:r>
              <a:rPr kumimoji="1" lang="en-US" altLang="ja-JP" sz="1400" dirty="0" smtClean="0"/>
              <a:t>S2Unit</a:t>
            </a:r>
            <a:r>
              <a:rPr kumimoji="1" lang="ja-JP" altLang="en-US" sz="1400" dirty="0" smtClean="0"/>
              <a:t>のエクセルと同じ仕様</a:t>
            </a:r>
            <a:endParaRPr kumimoji="1" lang="ja-JP" altLang="en-US" sz="1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305800" cy="868362"/>
          </a:xfrm>
        </p:spPr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ja-JP" altLang="en-US" dirty="0" smtClean="0"/>
              <a:t>データ登録</a:t>
            </a:r>
            <a:r>
              <a:rPr lang="ja-JP" altLang="en-US" dirty="0" smtClean="0"/>
              <a:t>の</a:t>
            </a:r>
            <a:r>
              <a:rPr lang="ja-JP" altLang="en-US" dirty="0" smtClean="0"/>
              <a:t>共通カラム解決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ja-JP" dirty="0" smtClean="0"/>
          </a:p>
          <a:p>
            <a:r>
              <a:rPr lang="ja-JP" altLang="en-US" dirty="0" smtClean="0"/>
              <a:t>固定値で良い共通</a:t>
            </a:r>
            <a:r>
              <a:rPr lang="ja-JP" altLang="en-US" dirty="0" smtClean="0"/>
              <a:t>カラム</a:t>
            </a:r>
            <a:r>
              <a:rPr lang="ja-JP" altLang="en-US" dirty="0" smtClean="0"/>
              <a:t>は一括設定</a:t>
            </a:r>
            <a:endParaRPr lang="en-US" altLang="ja-JP" dirty="0" smtClean="0"/>
          </a:p>
          <a:p>
            <a:endParaRPr lang="en-US" altLang="ja-JP" dirty="0" smtClean="0"/>
          </a:p>
          <a:p>
            <a:pPr lvl="1">
              <a:buAutoNum type="arabicPeriod"/>
            </a:pPr>
            <a:r>
              <a:rPr lang="ja-JP" altLang="en-US" dirty="0" smtClean="0"/>
              <a:t>データファイルと同じディレクトリに「</a:t>
            </a:r>
            <a:r>
              <a:rPr lang="en-US" altLang="ja-JP" dirty="0" smtClean="0"/>
              <a:t>default-</a:t>
            </a:r>
            <a:r>
              <a:rPr lang="en-US" altLang="ja-JP" dirty="0" err="1" smtClean="0"/>
              <a:t>value.txt</a:t>
            </a:r>
            <a:r>
              <a:rPr lang="ja-JP" altLang="en-US" dirty="0" smtClean="0"/>
              <a:t>」を作成</a:t>
            </a:r>
            <a:endParaRPr lang="en-US" altLang="ja-JP" dirty="0" smtClean="0"/>
          </a:p>
          <a:p>
            <a:pPr lvl="1">
              <a:buAutoNum type="arabicPeriod"/>
            </a:pPr>
            <a:r>
              <a:rPr lang="ja-JP" altLang="en-US" dirty="0" smtClean="0"/>
              <a:t>「カラム</a:t>
            </a:r>
            <a:r>
              <a:rPr lang="en-US" altLang="ja-JP" dirty="0" smtClean="0"/>
              <a:t> = </a:t>
            </a:r>
            <a:r>
              <a:rPr lang="ja-JP" altLang="en-US" dirty="0" smtClean="0"/>
              <a:t>固定値」の形で設定</a:t>
            </a:r>
            <a:endParaRPr lang="en-US" altLang="ja-JP" dirty="0" smtClean="0"/>
          </a:p>
          <a:p>
            <a:pPr lvl="2">
              <a:buNone/>
            </a:pPr>
            <a:r>
              <a:rPr lang="en-US" altLang="ja-JP" dirty="0" smtClean="0"/>
              <a:t>map:{</a:t>
            </a:r>
          </a:p>
          <a:p>
            <a:pPr lvl="2">
              <a:buNone/>
            </a:pPr>
            <a:r>
              <a:rPr lang="en-US" altLang="ja-JP" dirty="0" smtClean="0"/>
              <a:t>    ; REGISTER_DATETIME = </a:t>
            </a:r>
            <a:r>
              <a:rPr lang="en-US" altLang="ja-JP" dirty="0" err="1" smtClean="0"/>
              <a:t>sysdate</a:t>
            </a:r>
            <a:endParaRPr lang="en-US" altLang="ja-JP" dirty="0" smtClean="0"/>
          </a:p>
          <a:p>
            <a:pPr lvl="2">
              <a:buNone/>
            </a:pPr>
            <a:r>
              <a:rPr lang="en-US" altLang="ja-JP" dirty="0" smtClean="0"/>
              <a:t>    ; REGISTER_USER = replace-schema</a:t>
            </a:r>
          </a:p>
          <a:p>
            <a:pPr lvl="2">
              <a:buNone/>
            </a:pPr>
            <a:r>
              <a:rPr lang="en-US" altLang="ja-JP" dirty="0" smtClean="0"/>
              <a:t>    ; …</a:t>
            </a:r>
          </a:p>
          <a:p>
            <a:pPr lvl="2">
              <a:buNone/>
            </a:pPr>
            <a:r>
              <a:rPr lang="en-US" altLang="ja-JP" dirty="0" smtClean="0"/>
              <a:t>}</a:t>
            </a:r>
            <a:endParaRPr lang="en-US" altLang="ja-JP" dirty="0" smtClean="0"/>
          </a:p>
          <a:p>
            <a:pPr lvl="1">
              <a:buAutoNum type="arabicPeriod"/>
            </a:pPr>
            <a:r>
              <a:rPr lang="ja-JP" altLang="en-US" dirty="0" smtClean="0"/>
              <a:t>データにカラム定義がなくても設定の固定値が登録される</a:t>
            </a:r>
            <a:endParaRPr lang="en-US" altLang="ja-JP" dirty="0" smtClean="0"/>
          </a:p>
          <a:p>
            <a:pPr lvl="2">
              <a:buNone/>
            </a:pPr>
            <a:endParaRPr lang="en-US" altLang="ja-JP" dirty="0" smtClean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562599" y="3505200"/>
            <a:ext cx="2665413" cy="30777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実行時の現在日時が登録される</a:t>
            </a:r>
            <a:endParaRPr kumimoji="1" lang="ja-JP" altLang="en-US" sz="1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562600" y="4651177"/>
            <a:ext cx="3200400" cy="30777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「</a:t>
            </a:r>
            <a:r>
              <a:rPr kumimoji="1" lang="en-US" altLang="ja-JP" sz="1400" dirty="0" smtClean="0"/>
              <a:t>replace-</a:t>
            </a:r>
            <a:r>
              <a:rPr lang="en-US" altLang="ja-JP" sz="1400" dirty="0" smtClean="0"/>
              <a:t>schema</a:t>
            </a:r>
            <a:r>
              <a:rPr kumimoji="1" lang="ja-JP" altLang="en-US" sz="1400" dirty="0" smtClean="0"/>
              <a:t>」という値が登録される</a:t>
            </a:r>
            <a:endParaRPr kumimoji="1" lang="ja-JP" altLang="en-US" sz="1400" dirty="0"/>
          </a:p>
        </p:txBody>
      </p:sp>
      <p:cxnSp>
        <p:nvCxnSpPr>
          <p:cNvPr id="7" name="直線矢印コネクタ 6"/>
          <p:cNvCxnSpPr>
            <a:stCxn id="5" idx="1"/>
          </p:cNvCxnSpPr>
          <p:nvPr/>
        </p:nvCxnSpPr>
        <p:spPr>
          <a:xfrm rot="10800000" flipV="1">
            <a:off x="4953003" y="3659089"/>
            <a:ext cx="609597" cy="379510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>
            <a:stCxn id="6" idx="1"/>
          </p:cNvCxnSpPr>
          <p:nvPr/>
        </p:nvCxnSpPr>
        <p:spPr>
          <a:xfrm rot="10800000">
            <a:off x="5181600" y="4495800"/>
            <a:ext cx="381000" cy="309266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6097588" y="2516088"/>
            <a:ext cx="2665413" cy="30777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ファイルエンコーディングは</a:t>
            </a:r>
            <a:r>
              <a:rPr kumimoji="1" lang="en-US" altLang="ja-JP" sz="1400" dirty="0" smtClean="0"/>
              <a:t>UTF-8</a:t>
            </a:r>
            <a:endParaRPr kumimoji="1" lang="ja-JP" altLang="en-US" sz="1400" dirty="0"/>
          </a:p>
        </p:txBody>
      </p:sp>
      <p:cxnSp>
        <p:nvCxnSpPr>
          <p:cNvPr id="14" name="直線矢印コネクタ 13"/>
          <p:cNvCxnSpPr>
            <a:stCxn id="13" idx="2"/>
          </p:cNvCxnSpPr>
          <p:nvPr/>
        </p:nvCxnSpPr>
        <p:spPr>
          <a:xfrm rot="5400000">
            <a:off x="6954393" y="2727475"/>
            <a:ext cx="379513" cy="572293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305800" cy="868362"/>
          </a:xfrm>
        </p:spPr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ja-JP" altLang="en-US" dirty="0" smtClean="0"/>
              <a:t>データ登録</a:t>
            </a:r>
            <a:r>
              <a:rPr lang="ja-JP" altLang="en-US" dirty="0" smtClean="0"/>
              <a:t>の</a:t>
            </a:r>
            <a:r>
              <a:rPr lang="en-US" altLang="ja-JP" dirty="0" smtClean="0"/>
              <a:t>30</a:t>
            </a:r>
            <a:r>
              <a:rPr lang="ja-JP" altLang="en-US" dirty="0" smtClean="0"/>
              <a:t>文字問題解決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ja-JP" dirty="0" smtClean="0"/>
          </a:p>
          <a:p>
            <a:r>
              <a:rPr lang="ja-JP" altLang="en-US" dirty="0" smtClean="0"/>
              <a:t>シート名に入りきらないテーブル名を解決</a:t>
            </a:r>
            <a:endParaRPr lang="en-US" altLang="ja-JP" dirty="0" smtClean="0"/>
          </a:p>
          <a:p>
            <a:endParaRPr lang="en-US" altLang="ja-JP" dirty="0" smtClean="0"/>
          </a:p>
          <a:p>
            <a:pPr lvl="1">
              <a:buAutoNum type="arabicPeriod"/>
            </a:pPr>
            <a:r>
              <a:rPr lang="ja-JP" altLang="en-US" dirty="0" smtClean="0"/>
              <a:t>データファイルと同じディレクトリに「</a:t>
            </a:r>
            <a:r>
              <a:rPr lang="en-US" altLang="ja-JP" dirty="0" smtClean="0"/>
              <a:t>table-</a:t>
            </a:r>
            <a:r>
              <a:rPr lang="en-US" altLang="ja-JP" dirty="0" err="1" smtClean="0"/>
              <a:t>name.txt</a:t>
            </a:r>
            <a:r>
              <a:rPr lang="ja-JP" altLang="en-US" dirty="0" smtClean="0"/>
              <a:t>」を作成</a:t>
            </a:r>
            <a:endParaRPr lang="en-US" altLang="ja-JP" dirty="0" smtClean="0"/>
          </a:p>
          <a:p>
            <a:pPr lvl="1">
              <a:buAutoNum type="arabicPeriod"/>
            </a:pPr>
            <a:r>
              <a:rPr lang="ja-JP" altLang="en-US" dirty="0" smtClean="0"/>
              <a:t>「カラム</a:t>
            </a:r>
            <a:r>
              <a:rPr lang="en-US" altLang="ja-JP" dirty="0" smtClean="0"/>
              <a:t> = </a:t>
            </a:r>
            <a:r>
              <a:rPr lang="ja-JP" altLang="en-US" dirty="0" smtClean="0"/>
              <a:t>固定値」の形で設定</a:t>
            </a:r>
            <a:endParaRPr lang="en-US" altLang="ja-JP" dirty="0" smtClean="0"/>
          </a:p>
          <a:p>
            <a:pPr lvl="2">
              <a:buNone/>
            </a:pPr>
            <a:r>
              <a:rPr lang="en-US" altLang="ja-JP" dirty="0" smtClean="0"/>
              <a:t>map:{</a:t>
            </a:r>
          </a:p>
          <a:p>
            <a:pPr lvl="2">
              <a:buNone/>
            </a:pPr>
            <a:r>
              <a:rPr lang="en-US" altLang="ja-JP" dirty="0" smtClean="0"/>
              <a:t>    ; REGISTER_DATETIME = </a:t>
            </a:r>
            <a:r>
              <a:rPr lang="en-US" altLang="ja-JP" dirty="0" err="1" smtClean="0"/>
              <a:t>sysdate</a:t>
            </a:r>
            <a:endParaRPr lang="en-US" altLang="ja-JP" dirty="0" smtClean="0"/>
          </a:p>
          <a:p>
            <a:pPr lvl="2">
              <a:buNone/>
            </a:pPr>
            <a:r>
              <a:rPr lang="en-US" altLang="ja-JP" dirty="0" smtClean="0"/>
              <a:t>    ; REGISTER_USER = replace-schema</a:t>
            </a:r>
          </a:p>
          <a:p>
            <a:pPr lvl="2">
              <a:buNone/>
            </a:pPr>
            <a:r>
              <a:rPr lang="en-US" altLang="ja-JP" dirty="0" smtClean="0"/>
              <a:t>    ; …</a:t>
            </a:r>
          </a:p>
          <a:p>
            <a:pPr lvl="2">
              <a:buNone/>
            </a:pPr>
            <a:r>
              <a:rPr lang="en-US" altLang="ja-JP" dirty="0" smtClean="0"/>
              <a:t>}</a:t>
            </a:r>
            <a:endParaRPr lang="en-US" altLang="ja-JP" dirty="0" smtClean="0"/>
          </a:p>
          <a:p>
            <a:pPr lvl="1">
              <a:buAutoNum type="arabicPeriod"/>
            </a:pPr>
            <a:r>
              <a:rPr lang="ja-JP" altLang="en-US" dirty="0" smtClean="0"/>
              <a:t>データにカラム定義がなくても設定の固定値が登録される</a:t>
            </a:r>
            <a:endParaRPr lang="en-US" altLang="ja-JP" dirty="0" smtClean="0"/>
          </a:p>
          <a:p>
            <a:pPr lvl="2">
              <a:buNone/>
            </a:pPr>
            <a:endParaRPr lang="en-US" altLang="ja-JP" dirty="0" smtClean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562599" y="3505200"/>
            <a:ext cx="2665413" cy="30777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実行時の現在日時が登録される</a:t>
            </a:r>
            <a:endParaRPr kumimoji="1" lang="ja-JP" altLang="en-US" sz="1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562600" y="4651177"/>
            <a:ext cx="3200400" cy="30777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「</a:t>
            </a:r>
            <a:r>
              <a:rPr kumimoji="1" lang="en-US" altLang="ja-JP" sz="1400" dirty="0" smtClean="0"/>
              <a:t>replace-</a:t>
            </a:r>
            <a:r>
              <a:rPr lang="en-US" altLang="ja-JP" sz="1400" dirty="0" smtClean="0"/>
              <a:t>schema</a:t>
            </a:r>
            <a:r>
              <a:rPr kumimoji="1" lang="ja-JP" altLang="en-US" sz="1400" dirty="0" smtClean="0"/>
              <a:t>」という値が登録される</a:t>
            </a:r>
            <a:endParaRPr kumimoji="1" lang="ja-JP" altLang="en-US" sz="1400" dirty="0"/>
          </a:p>
        </p:txBody>
      </p:sp>
      <p:cxnSp>
        <p:nvCxnSpPr>
          <p:cNvPr id="7" name="直線矢印コネクタ 6"/>
          <p:cNvCxnSpPr>
            <a:stCxn id="5" idx="1"/>
          </p:cNvCxnSpPr>
          <p:nvPr/>
        </p:nvCxnSpPr>
        <p:spPr>
          <a:xfrm rot="10800000" flipV="1">
            <a:off x="4953003" y="3659089"/>
            <a:ext cx="609597" cy="379510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>
            <a:stCxn id="6" idx="1"/>
          </p:cNvCxnSpPr>
          <p:nvPr/>
        </p:nvCxnSpPr>
        <p:spPr>
          <a:xfrm rot="10800000">
            <a:off x="5181600" y="4495800"/>
            <a:ext cx="381000" cy="309266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6097587" y="2516088"/>
            <a:ext cx="2665413" cy="307777"/>
          </a:xfrm>
          <a:prstGeom prst="rect">
            <a:avLst/>
          </a:prstGeom>
          <a:noFill/>
          <a:ln>
            <a:gradFill flip="none" rotWithShape="1">
              <a:gsLst>
                <a:gs pos="0">
                  <a:schemeClr val="bg2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  <a:tileRect r="-100000" b="-100000"/>
            </a:gradFill>
            <a:prstDash val="dashDot"/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ファイルエンコーディングは</a:t>
            </a:r>
            <a:r>
              <a:rPr kumimoji="1" lang="en-US" altLang="ja-JP" sz="1400" dirty="0" smtClean="0"/>
              <a:t>UTF-8</a:t>
            </a:r>
            <a:endParaRPr kumimoji="1" lang="ja-JP" altLang="en-US" sz="1400" dirty="0"/>
          </a:p>
        </p:txBody>
      </p:sp>
      <p:cxnSp>
        <p:nvCxnSpPr>
          <p:cNvPr id="14" name="直線矢印コネクタ 13"/>
          <p:cNvCxnSpPr>
            <a:stCxn id="13" idx="2"/>
          </p:cNvCxnSpPr>
          <p:nvPr/>
        </p:nvCxnSpPr>
        <p:spPr>
          <a:xfrm rot="5400000">
            <a:off x="6954392" y="2727475"/>
            <a:ext cx="379513" cy="572293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305800" cy="868362"/>
          </a:xfrm>
        </p:spPr>
        <p:txBody>
          <a:bodyPr/>
          <a:lstStyle/>
          <a:p>
            <a:r>
              <a:rPr lang="en-US" altLang="ja-JP" dirty="0" smtClean="0"/>
              <a:t>[2]DDL</a:t>
            </a:r>
            <a:r>
              <a:rPr lang="ja-JP" altLang="en-US" dirty="0" smtClean="0"/>
              <a:t>＆データ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ja-JP" altLang="en-US" dirty="0" smtClean="0"/>
              <a:t>データ登録</a:t>
            </a:r>
            <a:r>
              <a:rPr lang="ja-JP" altLang="en-US" dirty="0" smtClean="0"/>
              <a:t>の</a:t>
            </a:r>
            <a:r>
              <a:rPr lang="ja-JP" altLang="en-US" dirty="0" smtClean="0"/>
              <a:t>特徴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dirty="0" smtClean="0"/>
          </a:p>
          <a:p>
            <a:r>
              <a:rPr lang="ja-JP" altLang="en-US" dirty="0" smtClean="0"/>
              <a:t>フェーズ毎のデータ管理</a:t>
            </a:r>
            <a:endParaRPr lang="en-US" altLang="ja-JP" dirty="0" smtClean="0"/>
          </a:p>
          <a:p>
            <a:r>
              <a:rPr lang="ja-JP" altLang="en-US" dirty="0" smtClean="0"/>
              <a:t>データが編集しやすいエクセル管理</a:t>
            </a:r>
            <a:endParaRPr lang="en-US" altLang="ja-JP" dirty="0" smtClean="0"/>
          </a:p>
          <a:p>
            <a:r>
              <a:rPr lang="ja-JP" altLang="en-US" dirty="0" smtClean="0"/>
              <a:t>実行ログが残る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DBFlute</a:t>
            </a:r>
            <a:r>
              <a:rPr lang="ja-JP" altLang="en-US" dirty="0" smtClean="0"/>
              <a:t>クライアント</a:t>
            </a:r>
            <a:r>
              <a:rPr lang="en-US" altLang="ja-JP" dirty="0" smtClean="0"/>
              <a:t>/logs/</a:t>
            </a:r>
            <a:r>
              <a:rPr lang="en-US" altLang="ja-JP" dirty="0" err="1" smtClean="0"/>
              <a:t>dbflute.log</a:t>
            </a:r>
            <a:endParaRPr lang="en-US" altLang="ja-JP" dirty="0" smtClean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[3]</a:t>
            </a:r>
            <a:r>
              <a:rPr lang="ja-JP" altLang="en-US" dirty="0" smtClean="0"/>
              <a:t>別なんとか</a:t>
            </a:r>
            <a:r>
              <a:rPr lang="en-US" altLang="ja-JP" dirty="0" smtClean="0"/>
              <a:t>:</a:t>
            </a:r>
            <a:r>
              <a:rPr lang="ja-JP" altLang="en-US" dirty="0" smtClean="0"/>
              <a:t>悩み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ja-JP" altLang="en-US" dirty="0" smtClean="0"/>
              <a:t>別プロジェクトにいくと別言語・別</a:t>
            </a:r>
            <a:r>
              <a:rPr lang="en-US" altLang="ja-JP" dirty="0" smtClean="0"/>
              <a:t>DI</a:t>
            </a:r>
            <a:r>
              <a:rPr lang="ja-JP" altLang="en-US" dirty="0" smtClean="0"/>
              <a:t>コンテナだったりして、プロジェクト間の開発者の行き来がしづらい</a:t>
            </a:r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 useBgFill="1">
        <p:nvSpPr>
          <p:cNvPr id="6" name="円形吹き出し 5"/>
          <p:cNvSpPr/>
          <p:nvPr/>
        </p:nvSpPr>
        <p:spPr>
          <a:xfrm>
            <a:off x="2438400" y="4419600"/>
            <a:ext cx="3505200" cy="1317554"/>
          </a:xfrm>
          <a:prstGeom prst="wedgeEllipseCallout">
            <a:avLst>
              <a:gd name="adj1" fmla="val 73088"/>
              <a:gd name="adj2" fmla="val 20775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rgbClr val="000000"/>
                </a:solidFill>
              </a:rPr>
              <a:t>私がマネージャだったら、効率の良い人事に悩むわね、きっと</a:t>
            </a:r>
            <a:endParaRPr lang="en-US" altLang="ja-JP" dirty="0">
              <a:solidFill>
                <a:srgbClr val="000000"/>
              </a:solidFill>
            </a:endParaRPr>
          </a:p>
        </p:txBody>
      </p:sp>
      <p:pic>
        <p:nvPicPr>
          <p:cNvPr id="7" name="Picture 5" descr="MPj0401561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1800" y="4784655"/>
            <a:ext cx="1998662" cy="133198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DBFlute</a:t>
            </a:r>
            <a:r>
              <a:rPr lang="ja-JP" altLang="en-US" dirty="0" smtClean="0"/>
              <a:t>抽象概念図</a:t>
            </a:r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371600"/>
            <a:ext cx="6998027" cy="4934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 descr="MCBD07159_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5630038"/>
            <a:ext cx="915988" cy="9350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[3]</a:t>
            </a:r>
            <a:r>
              <a:rPr lang="ja-JP" altLang="en-US" dirty="0" smtClean="0"/>
              <a:t>別なんとか</a:t>
            </a:r>
            <a:r>
              <a:rPr lang="en-US" altLang="ja-JP" dirty="0" smtClean="0"/>
              <a:t>:</a:t>
            </a:r>
            <a:r>
              <a:rPr lang="ja-JP" altLang="en-US" dirty="0" smtClean="0"/>
              <a:t>悩み詳細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en-US" altLang="ja-JP" dirty="0" smtClean="0"/>
              <a:t>C#</a:t>
            </a:r>
            <a:r>
              <a:rPr lang="ja-JP" altLang="en-US" dirty="0" smtClean="0"/>
              <a:t>の仕事が増えてきた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言語が変わればフレームワークも変わる</a:t>
            </a:r>
            <a:endParaRPr lang="en-US" altLang="ja-JP" dirty="0" smtClean="0"/>
          </a:p>
          <a:p>
            <a:r>
              <a:rPr lang="en-US" altLang="ja-JP" dirty="0" smtClean="0"/>
              <a:t>Spring Framework</a:t>
            </a:r>
            <a:r>
              <a:rPr lang="ja-JP" altLang="en-US" dirty="0" smtClean="0"/>
              <a:t>が前提の仕事もある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DI</a:t>
            </a:r>
            <a:r>
              <a:rPr lang="ja-JP" altLang="en-US" dirty="0" smtClean="0"/>
              <a:t>コンテナが変わればフレームワークも変わる</a:t>
            </a:r>
            <a:endParaRPr lang="en-US" altLang="ja-JP" dirty="0" smtClean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 useBgFill="1">
        <p:nvSpPr>
          <p:cNvPr id="6" name="円形吹き出し 5"/>
          <p:cNvSpPr/>
          <p:nvPr/>
        </p:nvSpPr>
        <p:spPr>
          <a:xfrm>
            <a:off x="914400" y="4572001"/>
            <a:ext cx="5562600" cy="1165154"/>
          </a:xfrm>
          <a:prstGeom prst="wedgeEllipseCallout">
            <a:avLst>
              <a:gd name="adj1" fmla="val 54884"/>
              <a:gd name="adj2" fmla="val 16841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rgbClr val="000000"/>
                </a:solidFill>
              </a:rPr>
              <a:t>別のプロジェクトに行きたくない。。。</a:t>
            </a:r>
            <a:endParaRPr lang="en-US" altLang="ja-JP" dirty="0" smtClean="0">
              <a:solidFill>
                <a:srgbClr val="000000"/>
              </a:solidFill>
            </a:endParaRPr>
          </a:p>
          <a:p>
            <a:r>
              <a:rPr lang="ja-JP" altLang="en-US" dirty="0" smtClean="0">
                <a:solidFill>
                  <a:srgbClr val="000000"/>
                </a:solidFill>
              </a:rPr>
              <a:t>残して！今のプロジェクトに残してー！</a:t>
            </a:r>
            <a:endParaRPr lang="en-US" altLang="ja-JP" dirty="0">
              <a:solidFill>
                <a:srgbClr val="000000"/>
              </a:solidFill>
            </a:endParaRPr>
          </a:p>
        </p:txBody>
      </p:sp>
      <p:pic>
        <p:nvPicPr>
          <p:cNvPr id="7" name="Picture 5" descr="MPj0401561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1800" y="4784655"/>
            <a:ext cx="1998662" cy="133198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[3]</a:t>
            </a:r>
            <a:r>
              <a:rPr lang="ja-JP" altLang="en-US" dirty="0" smtClean="0"/>
              <a:t>別なんとか</a:t>
            </a:r>
            <a:r>
              <a:rPr lang="en-US" altLang="ja-JP" dirty="0" smtClean="0"/>
              <a:t>:</a:t>
            </a:r>
            <a:r>
              <a:rPr lang="en-US" altLang="ja-JP" dirty="0" err="1" smtClean="0"/>
              <a:t>DBFlute</a:t>
            </a:r>
            <a:r>
              <a:rPr lang="ja-JP" altLang="en-US" dirty="0" smtClean="0"/>
              <a:t>なら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ja-JP" sz="4400" dirty="0" smtClean="0"/>
          </a:p>
          <a:p>
            <a:pPr algn="ctr">
              <a:buNone/>
            </a:pPr>
            <a:r>
              <a:rPr lang="en-US" altLang="ja-JP" sz="4400" dirty="0" err="1" smtClean="0"/>
              <a:t>DBFlute</a:t>
            </a:r>
            <a:r>
              <a:rPr lang="ja-JP" altLang="en-US" sz="4400" dirty="0" smtClean="0"/>
              <a:t>なら</a:t>
            </a:r>
            <a:r>
              <a:rPr lang="en-US" altLang="ja-JP" sz="4400" dirty="0" smtClean="0"/>
              <a:t>…</a:t>
            </a: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382000" cy="868362"/>
          </a:xfrm>
        </p:spPr>
        <p:txBody>
          <a:bodyPr/>
          <a:lstStyle/>
          <a:p>
            <a:r>
              <a:rPr lang="en-US" altLang="ja-JP" dirty="0" smtClean="0"/>
              <a:t>[3]</a:t>
            </a:r>
            <a:r>
              <a:rPr lang="ja-JP" altLang="en-US" dirty="0" smtClean="0"/>
              <a:t>別なんとか</a:t>
            </a:r>
            <a:r>
              <a:rPr lang="en-US" altLang="ja-JP" dirty="0" smtClean="0"/>
              <a:t>:</a:t>
            </a:r>
            <a:r>
              <a:rPr lang="ja-JP" altLang="en-US" dirty="0" smtClean="0"/>
              <a:t>別言語・別コンテナ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endParaRPr lang="en-US" altLang="ja-JP" sz="4400" dirty="0" smtClean="0"/>
          </a:p>
          <a:p>
            <a:pPr algn="ctr">
              <a:buNone/>
            </a:pPr>
            <a:r>
              <a:rPr lang="en-US" altLang="ja-JP" sz="4400" dirty="0" smtClean="0"/>
              <a:t>C#</a:t>
            </a:r>
            <a:r>
              <a:rPr lang="ja-JP" altLang="en-US" sz="4400" dirty="0" smtClean="0"/>
              <a:t>版の</a:t>
            </a:r>
            <a:r>
              <a:rPr lang="en-US" altLang="ja-JP" sz="4400" dirty="0" err="1" smtClean="0"/>
              <a:t>DBFlute</a:t>
            </a:r>
            <a:r>
              <a:rPr lang="en-US" altLang="ja-JP" sz="4400" dirty="0" smtClean="0"/>
              <a:t>!</a:t>
            </a:r>
          </a:p>
          <a:p>
            <a:pPr algn="ctr">
              <a:buNone/>
            </a:pPr>
            <a:r>
              <a:rPr lang="en-US" altLang="ja-JP" sz="4400" dirty="0" smtClean="0"/>
              <a:t>Spring</a:t>
            </a:r>
            <a:r>
              <a:rPr lang="ja-JP" altLang="en-US" sz="4400" dirty="0" smtClean="0"/>
              <a:t>版の</a:t>
            </a:r>
            <a:r>
              <a:rPr lang="en-US" altLang="ja-JP" sz="4400" dirty="0" err="1" smtClean="0"/>
              <a:t>DBFlute</a:t>
            </a:r>
            <a:r>
              <a:rPr lang="en-US" altLang="ja-JP" sz="4400" dirty="0" smtClean="0"/>
              <a:t>!</a:t>
            </a:r>
          </a:p>
          <a:p>
            <a:pPr algn="ctr">
              <a:buNone/>
            </a:pPr>
            <a:endParaRPr lang="en-US" altLang="ja-JP" sz="4400" dirty="0" smtClean="0"/>
          </a:p>
          <a:p>
            <a:pPr algn="ctr">
              <a:buNone/>
            </a:pPr>
            <a:r>
              <a:rPr lang="ja-JP" altLang="en-US" sz="4400" dirty="0" smtClean="0"/>
              <a:t>詳細は本番当日にて！</a:t>
            </a:r>
            <a:endParaRPr lang="en-US" altLang="ja-JP" sz="4400" dirty="0" smtClean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DBFlute</a:t>
            </a:r>
            <a:r>
              <a:rPr lang="ja-JP" altLang="en-US" dirty="0" smtClean="0"/>
              <a:t>今後の展望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altLang="ja-JP" sz="4400" dirty="0" smtClean="0"/>
          </a:p>
          <a:p>
            <a:pPr algn="ctr">
              <a:buNone/>
            </a:pPr>
            <a:r>
              <a:rPr lang="ja-JP" altLang="en-US" sz="4400" dirty="0" smtClean="0"/>
              <a:t>詳細は本番当日にて！</a:t>
            </a:r>
            <a:endParaRPr lang="en-US" altLang="ja-JP" sz="4400" dirty="0" smtClean="0"/>
          </a:p>
          <a:p>
            <a:pPr algn="ctr">
              <a:buNone/>
            </a:pPr>
            <a:endParaRPr lang="ja-JP" altLang="en-US" sz="4400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最後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altLang="ja-JP" sz="4400" dirty="0" smtClean="0"/>
          </a:p>
          <a:p>
            <a:pPr algn="ctr">
              <a:buNone/>
            </a:pPr>
            <a:r>
              <a:rPr lang="ja-JP" altLang="en-US" sz="4400" dirty="0" smtClean="0"/>
              <a:t>ご清聴ありがとうございました</a:t>
            </a:r>
            <a:endParaRPr lang="ja-JP" altLang="en-US" sz="4400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前回の現場ソリューション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dirty="0" smtClean="0"/>
          </a:p>
          <a:p>
            <a:pPr lvl="1"/>
            <a:r>
              <a:rPr lang="en-US" altLang="ja-JP" dirty="0" smtClean="0"/>
              <a:t>CB</a:t>
            </a:r>
            <a:r>
              <a:rPr lang="ja-JP" altLang="en-US" dirty="0" smtClean="0"/>
              <a:t>の</a:t>
            </a:r>
            <a:r>
              <a:rPr lang="en-US" altLang="ja-JP" dirty="0" smtClean="0"/>
              <a:t>DB</a:t>
            </a:r>
            <a:r>
              <a:rPr lang="ja-JP" altLang="en-US" dirty="0" smtClean="0"/>
              <a:t>変更耐久性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区分値の解決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共通カラムの自動設定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ページングナビゲーション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one-to-many</a:t>
            </a:r>
          </a:p>
          <a:p>
            <a:pPr lvl="1"/>
            <a:r>
              <a:rPr lang="ja-JP" altLang="en-US" dirty="0" smtClean="0"/>
              <a:t>カーソル検索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などなど</a:t>
            </a:r>
            <a:endParaRPr lang="en-US" altLang="ja-JP" dirty="0" smtClean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今回の現場ソリューション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dirty="0" smtClean="0"/>
          </a:p>
          <a:p>
            <a:pPr lvl="1"/>
            <a:r>
              <a:rPr lang="ja-JP" altLang="en-US" dirty="0" smtClean="0"/>
              <a:t>外だし</a:t>
            </a:r>
            <a:r>
              <a:rPr lang="en-US" altLang="ja-JP" dirty="0" smtClean="0"/>
              <a:t>SQL(2WaySQL)</a:t>
            </a:r>
            <a:r>
              <a:rPr lang="ja-JP" altLang="en-US" dirty="0" smtClean="0"/>
              <a:t>の</a:t>
            </a:r>
            <a:r>
              <a:rPr lang="en-US" altLang="ja-JP" dirty="0" smtClean="0"/>
              <a:t>DB</a:t>
            </a:r>
            <a:r>
              <a:rPr lang="ja-JP" altLang="en-US" dirty="0" smtClean="0"/>
              <a:t>変更耐久性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DDL</a:t>
            </a:r>
            <a:r>
              <a:rPr lang="ja-JP" altLang="en-US" dirty="0" smtClean="0"/>
              <a:t>やテストデータの管理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別言語・別</a:t>
            </a:r>
            <a:r>
              <a:rPr lang="en-US" altLang="ja-JP" dirty="0" smtClean="0"/>
              <a:t>DI</a:t>
            </a:r>
            <a:r>
              <a:rPr lang="ja-JP" altLang="en-US" dirty="0" smtClean="0"/>
              <a:t>コンテナ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（今後の展望）</a:t>
            </a:r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[1]2Way</a:t>
            </a:r>
            <a:r>
              <a:rPr lang="ja-JP" altLang="en-US" dirty="0" smtClean="0"/>
              <a:t>テスト</a:t>
            </a:r>
            <a:r>
              <a:rPr lang="en-US" altLang="ja-JP" dirty="0" smtClean="0"/>
              <a:t>:</a:t>
            </a:r>
            <a:r>
              <a:rPr lang="ja-JP" altLang="en-US" dirty="0" smtClean="0"/>
              <a:t>悩み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en-US" altLang="ja-JP" dirty="0" smtClean="0"/>
              <a:t>DB</a:t>
            </a:r>
            <a:r>
              <a:rPr lang="ja-JP" altLang="en-US" dirty="0" smtClean="0"/>
              <a:t>変更時に外だし</a:t>
            </a:r>
            <a:r>
              <a:rPr lang="en-US" altLang="ja-JP" dirty="0" smtClean="0"/>
              <a:t>SQL</a:t>
            </a:r>
            <a:r>
              <a:rPr lang="ja-JP" altLang="en-US" dirty="0" smtClean="0"/>
              <a:t>はやっぱりつらい。。。</a:t>
            </a:r>
            <a:endParaRPr lang="ja-JP" altLang="en-US" dirty="0"/>
          </a:p>
        </p:txBody>
      </p:sp>
      <p:pic>
        <p:nvPicPr>
          <p:cNvPr id="4" name="Picture 4" descr="MPj0409084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3657600"/>
            <a:ext cx="1081087" cy="1635125"/>
          </a:xfrm>
          <a:prstGeom prst="rect">
            <a:avLst/>
          </a:prstGeom>
          <a:noFill/>
        </p:spPr>
      </p:pic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 useBgFill="1">
        <p:nvSpPr>
          <p:cNvPr id="6" name="円形吹き出し 5"/>
          <p:cNvSpPr/>
          <p:nvPr/>
        </p:nvSpPr>
        <p:spPr>
          <a:xfrm>
            <a:off x="1295400" y="3276599"/>
            <a:ext cx="3810000" cy="2016125"/>
          </a:xfrm>
          <a:prstGeom prst="wedgeEllipseCallout">
            <a:avLst>
              <a:gd name="adj1" fmla="val 78448"/>
              <a:gd name="adj2" fmla="val -3149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2Way</a:t>
            </a:r>
            <a:r>
              <a:rPr kumimoji="1" lang="ja-JP" altLang="en-US" dirty="0" smtClean="0">
                <a:solidFill>
                  <a:schemeClr val="tx1"/>
                </a:solidFill>
              </a:rPr>
              <a:t>と言えども結局タイプセーフじゃないから</a:t>
            </a:r>
            <a:r>
              <a:rPr kumimoji="1" lang="en-US" altLang="ja-JP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ちなみに</a:t>
            </a:r>
            <a:r>
              <a:rPr lang="en-US" altLang="ja-JP" sz="1400" dirty="0" smtClean="0">
                <a:solidFill>
                  <a:schemeClr val="tx1"/>
                </a:solidFill>
              </a:rPr>
              <a:t>2Way</a:t>
            </a:r>
            <a:r>
              <a:rPr lang="ja-JP" altLang="en-US" sz="1400" dirty="0" smtClean="0">
                <a:solidFill>
                  <a:schemeClr val="tx1"/>
                </a:solidFill>
              </a:rPr>
              <a:t>じゃない</a:t>
            </a:r>
            <a:r>
              <a:rPr lang="en-US" altLang="ja-JP" sz="1400" dirty="0" smtClean="0">
                <a:solidFill>
                  <a:schemeClr val="tx1"/>
                </a:solidFill>
              </a:rPr>
              <a:t>O/R</a:t>
            </a:r>
            <a:r>
              <a:rPr lang="ja-JP" altLang="en-US" sz="1400" dirty="0" smtClean="0">
                <a:solidFill>
                  <a:schemeClr val="tx1"/>
                </a:solidFill>
              </a:rPr>
              <a:t>マッパでも</a:t>
            </a:r>
            <a:r>
              <a:rPr lang="en-US" altLang="ja-JP" sz="1400" dirty="0" smtClean="0">
                <a:solidFill>
                  <a:schemeClr val="tx1"/>
                </a:solidFill>
              </a:rPr>
              <a:t>SQL</a:t>
            </a:r>
            <a:r>
              <a:rPr lang="ja-JP" altLang="en-US" sz="1400" dirty="0" smtClean="0">
                <a:solidFill>
                  <a:schemeClr val="tx1"/>
                </a:solidFill>
              </a:rPr>
              <a:t>書いてれば同じ話です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[1]2Way</a:t>
            </a:r>
            <a:r>
              <a:rPr lang="ja-JP" altLang="en-US" dirty="0" smtClean="0"/>
              <a:t>テスト</a:t>
            </a:r>
            <a:r>
              <a:rPr lang="en-US" altLang="ja-JP" dirty="0" smtClean="0"/>
              <a:t>:</a:t>
            </a:r>
            <a:r>
              <a:rPr lang="ja-JP" altLang="en-US" dirty="0" smtClean="0"/>
              <a:t>悩み疑問</a:t>
            </a:r>
            <a:r>
              <a:rPr lang="en-US" altLang="ja-JP" dirty="0" smtClean="0"/>
              <a:t>1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ja-JP" altLang="en-US" dirty="0" smtClean="0"/>
              <a:t>全部単体テストを書いたらどうですか？</a:t>
            </a:r>
            <a:endParaRPr lang="en-US" altLang="ja-JP" dirty="0" smtClean="0"/>
          </a:p>
        </p:txBody>
      </p:sp>
      <p:pic>
        <p:nvPicPr>
          <p:cNvPr id="4" name="Picture 4" descr="MPj0409084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3657600"/>
            <a:ext cx="1081087" cy="1635125"/>
          </a:xfrm>
          <a:prstGeom prst="rect">
            <a:avLst/>
          </a:prstGeom>
          <a:noFill/>
        </p:spPr>
      </p:pic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 useBgFill="1">
        <p:nvSpPr>
          <p:cNvPr id="6" name="円形吹き出し 5"/>
          <p:cNvSpPr/>
          <p:nvPr/>
        </p:nvSpPr>
        <p:spPr>
          <a:xfrm>
            <a:off x="2057400" y="3657600"/>
            <a:ext cx="3048000" cy="1295400"/>
          </a:xfrm>
          <a:prstGeom prst="wedgeEllipseCallout">
            <a:avLst>
              <a:gd name="adj1" fmla="val 85931"/>
              <a:gd name="adj2" fmla="val 3927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rgbClr val="000000"/>
                </a:solidFill>
              </a:rPr>
              <a:t>いやぁ、納期も短く、逐一全ての</a:t>
            </a:r>
            <a:r>
              <a:rPr lang="en-US" altLang="ja-JP" dirty="0" smtClean="0">
                <a:solidFill>
                  <a:srgbClr val="000000"/>
                </a:solidFill>
              </a:rPr>
              <a:t>SQL</a:t>
            </a:r>
            <a:r>
              <a:rPr lang="ja-JP" altLang="en-US" dirty="0" smtClean="0">
                <a:solidFill>
                  <a:srgbClr val="000000"/>
                </a:solidFill>
              </a:rPr>
              <a:t>に</a:t>
            </a:r>
            <a:endParaRPr lang="en-US" altLang="ja-JP" dirty="0" smtClean="0">
              <a:solidFill>
                <a:srgbClr val="000000"/>
              </a:solidFill>
            </a:endParaRPr>
          </a:p>
          <a:p>
            <a:r>
              <a:rPr lang="ja-JP" altLang="en-US" dirty="0" smtClean="0">
                <a:solidFill>
                  <a:srgbClr val="000000"/>
                </a:solidFill>
              </a:rPr>
              <a:t>単体テストは書けてません</a:t>
            </a:r>
            <a:r>
              <a:rPr lang="en-US" altLang="ja-JP" dirty="0" smtClean="0">
                <a:solidFill>
                  <a:srgbClr val="000000"/>
                </a:solidFill>
              </a:rPr>
              <a:t>…</a:t>
            </a:r>
            <a:endParaRPr lang="en-US" altLang="ja-JP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[1]2Way</a:t>
            </a:r>
            <a:r>
              <a:rPr lang="ja-JP" altLang="en-US" dirty="0" smtClean="0"/>
              <a:t>テスト</a:t>
            </a:r>
            <a:r>
              <a:rPr lang="en-US" altLang="ja-JP" dirty="0" smtClean="0"/>
              <a:t>:</a:t>
            </a:r>
            <a:r>
              <a:rPr lang="ja-JP" altLang="en-US" dirty="0" smtClean="0"/>
              <a:t>悩み疑問</a:t>
            </a:r>
            <a:r>
              <a:rPr lang="en-US" altLang="ja-JP" dirty="0" smtClean="0"/>
              <a:t>2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en-US" altLang="ja-JP" dirty="0" smtClean="0"/>
              <a:t>2WaySQL</a:t>
            </a:r>
            <a:r>
              <a:rPr lang="ja-JP" altLang="en-US" dirty="0" smtClean="0"/>
              <a:t>だったら一個一個流したら？</a:t>
            </a:r>
            <a:endParaRPr lang="en-US" altLang="ja-JP" dirty="0" smtClean="0"/>
          </a:p>
        </p:txBody>
      </p:sp>
      <p:pic>
        <p:nvPicPr>
          <p:cNvPr id="4" name="Picture 4" descr="MPj0409084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3657600"/>
            <a:ext cx="1081087" cy="1635125"/>
          </a:xfrm>
          <a:prstGeom prst="rect">
            <a:avLst/>
          </a:prstGeom>
          <a:noFill/>
        </p:spPr>
      </p:pic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  <p:sp useBgFill="1">
        <p:nvSpPr>
          <p:cNvPr id="6" name="円形吹き出し 5"/>
          <p:cNvSpPr/>
          <p:nvPr/>
        </p:nvSpPr>
        <p:spPr>
          <a:xfrm>
            <a:off x="2057400" y="3657600"/>
            <a:ext cx="3048000" cy="1295400"/>
          </a:xfrm>
          <a:prstGeom prst="wedgeEllipseCallout">
            <a:avLst>
              <a:gd name="adj1" fmla="val 85931"/>
              <a:gd name="adj2" fmla="val 3927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rgbClr val="000000"/>
                </a:solidFill>
              </a:rPr>
              <a:t>SQL</a:t>
            </a:r>
            <a:r>
              <a:rPr lang="ja-JP" altLang="en-US" dirty="0" smtClean="0">
                <a:solidFill>
                  <a:srgbClr val="000000"/>
                </a:solidFill>
              </a:rPr>
              <a:t>の量的に一個一個コピペして実行はつら過ぎます。。。</a:t>
            </a:r>
            <a:endParaRPr lang="en-US" altLang="ja-JP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[1]2Way</a:t>
            </a:r>
            <a:r>
              <a:rPr lang="ja-JP" altLang="en-US" dirty="0" smtClean="0"/>
              <a:t>テスト</a:t>
            </a:r>
            <a:r>
              <a:rPr lang="en-US" altLang="ja-JP" dirty="0" smtClean="0"/>
              <a:t>:</a:t>
            </a:r>
            <a:r>
              <a:rPr lang="en-US" altLang="ja-JP" dirty="0" err="1" smtClean="0"/>
              <a:t>DBFlute</a:t>
            </a:r>
            <a:r>
              <a:rPr lang="ja-JP" altLang="en-US" dirty="0" smtClean="0"/>
              <a:t>なら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ja-JP" sz="4400" dirty="0" smtClean="0"/>
          </a:p>
          <a:p>
            <a:pPr algn="ctr">
              <a:buNone/>
            </a:pPr>
            <a:r>
              <a:rPr lang="en-US" altLang="ja-JP" sz="4400" dirty="0" err="1" smtClean="0"/>
              <a:t>DBFlute</a:t>
            </a:r>
            <a:r>
              <a:rPr lang="ja-JP" altLang="en-US" sz="4400" dirty="0" smtClean="0"/>
              <a:t>なら</a:t>
            </a:r>
            <a:r>
              <a:rPr lang="en-US" altLang="ja-JP" sz="4400" dirty="0" smtClean="0"/>
              <a:t>…</a:t>
            </a: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Seasar Conference 2008 Autumn</a:t>
            </a:r>
            <a:endParaRPr lang="ja-JP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5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インク瓶">
  <a:themeElements>
    <a:clrScheme name="インク瓶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インク瓶">
      <a:majorFont>
        <a:latin typeface="Goudy Old Style"/>
        <a:ea typeface=""/>
        <a:cs typeface=""/>
        <a:font script="Jpan" typeface="ＭＳ Ｐ明朝"/>
      </a:majorFont>
      <a:minorFont>
        <a:latin typeface="Goudy Old Style"/>
        <a:ea typeface=""/>
        <a:cs typeface=""/>
        <a:font script="Jpan" typeface="ＭＳ Ｐ明朝"/>
      </a:minorFont>
    </a:fontScheme>
    <a:fmtScheme name="インク瓶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635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インク瓶.thmx</Template>
  <TotalTime>428</TotalTime>
  <Words>1838</Words>
  <Application>Microsoft Macintosh PowerPoint</Application>
  <PresentationFormat>画面に合わせる (4:3)</PresentationFormat>
  <Paragraphs>289</Paragraphs>
  <Slides>34</Slides>
  <Notes>0</Notes>
  <HiddenSlides>0</HiddenSlides>
  <MMClips>0</MMClips>
  <ScaleCrop>false</ScaleCrop>
  <HeadingPairs>
    <vt:vector size="4" baseType="variant">
      <vt:variant>
        <vt:lpstr>デザイン テンプレート</vt:lpstr>
      </vt:variant>
      <vt:variant>
        <vt:i4>1</vt:i4>
      </vt:variant>
      <vt:variant>
        <vt:lpstr>スライド タイトル</vt:lpstr>
      </vt:variant>
      <vt:variant>
        <vt:i4>34</vt:i4>
      </vt:variant>
    </vt:vector>
  </HeadingPairs>
  <TitlesOfParts>
    <vt:vector size="35" baseType="lpstr">
      <vt:lpstr>インク瓶</vt:lpstr>
      <vt:lpstr>スライド 1</vt:lpstr>
      <vt:lpstr>DBFluteとは？</vt:lpstr>
      <vt:lpstr>DBFlute抽象概念図</vt:lpstr>
      <vt:lpstr>前回の現場ソリューション</vt:lpstr>
      <vt:lpstr>今回の現場ソリューション</vt:lpstr>
      <vt:lpstr>[1]2Wayテスト:悩み</vt:lpstr>
      <vt:lpstr>[1]2Wayテスト:悩み疑問1</vt:lpstr>
      <vt:lpstr>[1]2Wayテスト:悩み疑問2</vt:lpstr>
      <vt:lpstr>[1]2Wayテスト:DBFluteなら</vt:lpstr>
      <vt:lpstr>[1]2Wayテスト:OutsideSqlTest</vt:lpstr>
      <vt:lpstr>[1]2Wayテスト: OutsideSqlTestとは？</vt:lpstr>
      <vt:lpstr>[1]2Wayテスト: OutsideSqlTest概念図</vt:lpstr>
      <vt:lpstr>[1]2Wayテスト: OutsideSqlTestのメリット</vt:lpstr>
      <vt:lpstr>[2]DDL＆データ:悩み</vt:lpstr>
      <vt:lpstr>[2]DDL＆データ:悩み詳細1</vt:lpstr>
      <vt:lpstr>[2]DDL＆データ:悩み詳細2</vt:lpstr>
      <vt:lpstr>[2]DDL＆データ:悩み詳細3</vt:lpstr>
      <vt:lpstr>[2]DDL＆データ:DBFluteなら</vt:lpstr>
      <vt:lpstr>[2]DDL＆データ:ReplaceSchema</vt:lpstr>
      <vt:lpstr>[2]DDL＆データ: ReplaceSchemaとは？</vt:lpstr>
      <vt:lpstr>[2]DDL＆データ: ReplaceSchema概念図</vt:lpstr>
      <vt:lpstr>[2]DDL＆データ: スキーマ初期化&amp;作成のフロー</vt:lpstr>
      <vt:lpstr>[2]DDL＆データ: スキーマの初期化&amp;作成の特徴</vt:lpstr>
      <vt:lpstr>[2]DDL＆データ: データ登録のフロー</vt:lpstr>
      <vt:lpstr>[2]DDL＆データ: データ登録のエクセルデータ</vt:lpstr>
      <vt:lpstr>[2]DDL＆データ: データ登録の共通カラム解決</vt:lpstr>
      <vt:lpstr>[2]DDL＆データ: データ登録の30文字問題解決</vt:lpstr>
      <vt:lpstr>[2]DDL＆データ: データ登録の特徴</vt:lpstr>
      <vt:lpstr>[3]別なんとか:悩み</vt:lpstr>
      <vt:lpstr>[3]別なんとか:悩み詳細</vt:lpstr>
      <vt:lpstr>[3]別なんとか:DBFluteなら</vt:lpstr>
      <vt:lpstr>[3]別なんとか:別言語・別コンテナ</vt:lpstr>
      <vt:lpstr>DBFlute今後の展望</vt:lpstr>
      <vt:lpstr>最後</vt:lpstr>
    </vt:vector>
  </TitlesOfParts>
  <Company/>
  <LinksUpToDate>false</LinksUpToDate>
  <SharedDoc>false</SharedDoc>
  <HyperlinksChanged>false</HyperlinksChanged>
  <AppVersion>12.0258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現場ソリューション２ DBFlute</dc:title>
  <dc:creator>久保 雅彦</dc:creator>
  <cp:lastModifiedBy>久保 雅彦</cp:lastModifiedBy>
  <cp:revision>199</cp:revision>
  <dcterms:created xsi:type="dcterms:W3CDTF">2008-09-04T10:36:45Z</dcterms:created>
  <dcterms:modified xsi:type="dcterms:W3CDTF">2008-09-04T12:23:31Z</dcterms:modified>
</cp:coreProperties>
</file>