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8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788"/>
            <a:ext cx="1984375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latin typeface="Rockwell"/>
              </a:defRPr>
            </a:lvl1pPr>
          </a:lstStyle>
          <a:p>
            <a:fld id="{8BEDAFCB-E8D3-45DD-B6F7-A6CAEFBC5A8D}" type="datetimeFigureOut">
              <a:rPr lang="ja-JP" altLang="en-US"/>
              <a:pPr/>
              <a:t>2008/5/21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25" y="6300788"/>
            <a:ext cx="3813175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 smtClean="0">
                <a:latin typeface="Rockwell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300788"/>
            <a:ext cx="685800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Rockwell"/>
              </a:defRPr>
            </a:lvl1pPr>
          </a:lstStyle>
          <a:p>
            <a:fld id="{EAA6B7E2-7864-42E7-9DD3-9E419F8D5811}" type="slidenum">
              <a:rPr lang="ja-JP" altLang="en-US"/>
              <a:pPr/>
              <a:t>&lt;#&gt;</a:t>
            </a:fld>
            <a:endParaRPr lang="en-US" alt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5DBA5-A27E-41B1-BE6B-C758076C0F02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B786-042B-40FA-B73E-CEA1B19389A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DD792-FE9A-4447-A4C4-7E3B73BDD52B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8B04E-D276-4853-8072-D984E04BE09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C3B25-955D-4448-B842-3E9D6597FC1F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C87E5-DF23-442E-BC6B-D627230D668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54B73-FD0A-483A-B714-55EBE3CE4287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0CCDF-1F77-45E3-8846-69B42A99BED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62338-48E0-41A8-AF1B-911BD98AD7D2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A6CB7-E227-4E8B-A4E1-19719610415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178369">
            <a:off x="628650" y="506413"/>
            <a:ext cx="3851275" cy="5514975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2886" y="380938"/>
              <a:ext cx="3657600" cy="4724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D3B28-D3FF-4A49-ADB2-12BE7C21239A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D1661-94E8-4D1A-9DA1-C0C8D2D045E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付き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385649">
            <a:off x="312738" y="3521075"/>
            <a:ext cx="4089400" cy="3025775"/>
            <a:chOff x="1524000" y="381000"/>
            <a:chExt cx="3657600" cy="4737978"/>
          </a:xfrm>
        </p:grpSpPr>
        <p:sp>
          <p:nvSpPr>
            <p:cNvPr id="7" name="Rectangle 14"/>
            <p:cNvSpPr/>
            <p:nvPr userDrawn="1"/>
          </p:nvSpPr>
          <p:spPr>
            <a:xfrm>
              <a:off x="1522986" y="380761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232774">
            <a:off x="169863" y="241300"/>
            <a:ext cx="4087812" cy="3025775"/>
            <a:chOff x="1524000" y="381000"/>
            <a:chExt cx="3657600" cy="4737978"/>
          </a:xfrm>
        </p:grpSpPr>
        <p:sp>
          <p:nvSpPr>
            <p:cNvPr id="10" name="Rectangle 10"/>
            <p:cNvSpPr/>
            <p:nvPr userDrawn="1"/>
          </p:nvSpPr>
          <p:spPr>
            <a:xfrm>
              <a:off x="1523760" y="381014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1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E95CC-E2E2-4080-A4E8-96C8428389AB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5A0D6-1BC6-4931-85A3-96EE8650C09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232774">
            <a:off x="2058988" y="379413"/>
            <a:ext cx="5032375" cy="3443287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3766" y="381015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AD9BA-6A7B-47F9-8966-18C3770B9B76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074DD-47B3-4C39-9156-9385E1937A3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180000">
            <a:off x="114300" y="115888"/>
            <a:ext cx="3968750" cy="3705225"/>
            <a:chOff x="1524000" y="381000"/>
            <a:chExt cx="3657600" cy="4737978"/>
          </a:xfrm>
        </p:grpSpPr>
        <p:sp>
          <p:nvSpPr>
            <p:cNvPr id="7" name="Rectangle 14"/>
            <p:cNvSpPr/>
            <p:nvPr userDrawn="1"/>
          </p:nvSpPr>
          <p:spPr>
            <a:xfrm>
              <a:off x="1522807" y="380904"/>
              <a:ext cx="3657600" cy="4723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360000">
            <a:off x="4165600" y="323850"/>
            <a:ext cx="4792663" cy="3443288"/>
            <a:chOff x="1524000" y="381000"/>
            <a:chExt cx="3657600" cy="4737978"/>
          </a:xfrm>
        </p:grpSpPr>
        <p:sp>
          <p:nvSpPr>
            <p:cNvPr id="10" name="Rectangle 10"/>
            <p:cNvSpPr/>
            <p:nvPr userDrawn="1"/>
          </p:nvSpPr>
          <p:spPr>
            <a:xfrm>
              <a:off x="1523620" y="381036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11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FF70C-938D-46B3-B0AF-C42F36E19DD7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74561-8AC6-4FE0-8929-ED05DCEBD57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6EA49-D8F4-4835-AB96-9E9C528375C6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3A5D6-A577-41F8-A892-D0BC393BADE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B8CF6-1B53-4C8B-AC4E-DAF0135E62A8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043D0-8AC5-44F3-8A82-5C7BECF28FA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188A6-0B0D-426A-B5E2-99C64F2CC24F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A81D8-B23E-4773-8245-21F4187F069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と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99200"/>
            <a:ext cx="1981200" cy="273050"/>
          </a:xfrm>
        </p:spPr>
        <p:txBody>
          <a:bodyPr/>
          <a:lstStyle>
            <a:lvl1pPr algn="l">
              <a:defRPr sz="1100" smtClean="0">
                <a:latin typeface="Rockwell" pitchFamily="18" charset="0"/>
              </a:defRPr>
            </a:lvl1pPr>
          </a:lstStyle>
          <a:p>
            <a:pPr>
              <a:defRPr/>
            </a:pPr>
            <a:fld id="{7B119167-BC95-4574-988D-6981686CAF88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962400" y="6299200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4525" y="6311900"/>
            <a:ext cx="685800" cy="265113"/>
          </a:xfrm>
        </p:spPr>
        <p:txBody>
          <a:bodyPr/>
          <a:lstStyle>
            <a:lvl1pPr>
              <a:defRPr sz="1100" smtClean="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defRPr/>
            </a:pPr>
            <a:fld id="{84DBDF9E-84B1-423E-9C6B-2823E44DCD17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tIns="0" rIns="45720" bIns="0" rtlCol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1C317-C289-414E-8B0A-8657A98A9E5B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9E9F9-F307-4CA4-8567-7C3B2806753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透かし付きセクション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5B1BC-4BBE-4FF8-9E6B-E0764BDF46DB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235BB-D14F-4DBF-A978-078ABB26BFB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セクション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-360000">
            <a:off x="654050" y="444500"/>
            <a:ext cx="5416550" cy="3630613"/>
            <a:chOff x="1524000" y="381000"/>
            <a:chExt cx="3657600" cy="4737978"/>
          </a:xfrm>
        </p:grpSpPr>
        <p:sp>
          <p:nvSpPr>
            <p:cNvPr id="6" name="Rectangle 9"/>
            <p:cNvSpPr/>
            <p:nvPr userDrawn="1"/>
          </p:nvSpPr>
          <p:spPr>
            <a:xfrm>
              <a:off x="1523326" y="380823"/>
              <a:ext cx="3657600" cy="4723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ja-JP" altLang="en-US" noProof="0" smtClean="0"/>
              <a:t>アイコンをクリックして図を追加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27B42-5DE1-4CA7-81AF-58E2D1EFD4D9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7A274-0778-49B0-8ED6-A5F83FFE6BD1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838B-8898-4D28-AAB5-250E9E799DAB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535F0-EF06-496C-8B9C-C038A74EF70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20D1F-FD4D-44CB-9AC7-F443C86BE7E7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5536E-D1A6-40C4-BB1F-BDF7AFBDD29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上下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AE8B9-00BA-4B16-B99E-C2E123E16E4D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771BA-76CB-4F56-A859-DD5093B6209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503238"/>
            <a:ext cx="731361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735138"/>
            <a:ext cx="7313613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2863" y="6315075"/>
            <a:ext cx="1295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1"/>
                </a:solidFill>
                <a:latin typeface="Rockwell" pitchFamily="18" charset="0"/>
                <a:ea typeface="+mn-ea"/>
              </a:defRPr>
            </a:lvl1pPr>
          </a:lstStyle>
          <a:p>
            <a:pPr>
              <a:defRPr/>
            </a:pPr>
            <a:fld id="{C6EA7170-2B60-4566-914C-A99FC8355228}" type="datetimeFigureOut">
              <a:rPr lang="ja-JP" altLang="en-US"/>
              <a:pPr>
                <a:defRPr/>
              </a:pPr>
              <a:t>2008/5/21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350" y="6305550"/>
            <a:ext cx="3717925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575" y="5476875"/>
            <a:ext cx="1482725" cy="850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200" smtClean="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  <a:ea typeface="+mn-ea"/>
              </a:defRPr>
            </a:lvl1pPr>
          </a:lstStyle>
          <a:p>
            <a:pPr>
              <a:defRPr/>
            </a:pPr>
            <a:fld id="{3ABFFD38-95F7-4F1C-81EE-11CC40100E8B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82" r:id="rId3"/>
    <p:sldLayoutId id="2147483683" r:id="rId4"/>
    <p:sldLayoutId id="2147483684" r:id="rId5"/>
    <p:sldLayoutId id="2147483685" r:id="rId6"/>
    <p:sldLayoutId id="2147483679" r:id="rId7"/>
    <p:sldLayoutId id="2147483686" r:id="rId8"/>
    <p:sldLayoutId id="2147483678" r:id="rId9"/>
    <p:sldLayoutId id="2147483677" r:id="rId10"/>
    <p:sldLayoutId id="2147483676" r:id="rId11"/>
    <p:sldLayoutId id="2147483675" r:id="rId12"/>
    <p:sldLayoutId id="2147483674" r:id="rId13"/>
    <p:sldLayoutId id="2147483673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Goudy Old Style"/>
          <a:ea typeface="ＭＳ Ｐ明朝" pitchFamily="18" charset="-128"/>
        </a:defRPr>
      </a:lvl9pPr>
    </p:titleStyle>
    <p:bodyStyle>
      <a:lvl1pPr marL="463550" indent="-463550" algn="l" rtl="0" fontAlgn="base">
        <a:spcBef>
          <a:spcPts val="2000"/>
        </a:spcBef>
        <a:spcAft>
          <a:spcPct val="0"/>
        </a:spcAft>
        <a:buSzPct val="90000"/>
        <a:buBlip>
          <a:blip r:embed="rId22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fontAlgn="base">
        <a:spcBef>
          <a:spcPts val="600"/>
        </a:spcBef>
        <a:spcAft>
          <a:spcPct val="0"/>
        </a:spcAft>
        <a:buSzPct val="90000"/>
        <a:buBlip>
          <a:blip r:embed="rId23"/>
        </a:buBlip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rtl="0" fontAlgn="base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rtl="0" fontAlgn="base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rtl="0" fontAlgn="base">
        <a:spcBef>
          <a:spcPts val="600"/>
        </a:spcBef>
        <a:spcAft>
          <a:spcPct val="0"/>
        </a:spcAft>
        <a:buSzPct val="90000"/>
        <a:buBlip>
          <a:blip r:embed="rId24"/>
        </a:buBlip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2454275" y="3494088"/>
            <a:ext cx="31257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6000" b="1" i="1">
                <a:solidFill>
                  <a:srgbClr val="595959"/>
                </a:solidFill>
                <a:latin typeface="Times New Roman" pitchFamily="18" charset="0"/>
                <a:ea typeface="ＭＳ 明朝" pitchFamily="17" charset="-128"/>
              </a:rPr>
              <a:t>DBFlute</a:t>
            </a:r>
          </a:p>
        </p:txBody>
      </p:sp>
      <p:pic>
        <p:nvPicPr>
          <p:cNvPr id="22530" name="図 26" descr="logo-top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462088"/>
            <a:ext cx="152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図 28" descr="title-top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76600"/>
            <a:ext cx="3302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1"/>
          <p:cNvSpPr>
            <a:spLocks noChangeArrowheads="1"/>
          </p:cNvSpPr>
          <p:nvPr/>
        </p:nvSpPr>
        <p:spPr bwMode="gray">
          <a:xfrm>
            <a:off x="971550" y="1773238"/>
            <a:ext cx="3833813" cy="3833812"/>
          </a:xfrm>
          <a:custGeom>
            <a:avLst/>
            <a:gdLst>
              <a:gd name="G0" fmla="+- 1914 0 0"/>
              <a:gd name="G1" fmla="+- 21600 0 1914"/>
              <a:gd name="G2" fmla="+- 21600 0 1914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914" y="10800"/>
                </a:moveTo>
                <a:cubicBezTo>
                  <a:pt x="1914" y="15708"/>
                  <a:pt x="5892" y="19686"/>
                  <a:pt x="10800" y="19686"/>
                </a:cubicBezTo>
                <a:cubicBezTo>
                  <a:pt x="15708" y="19686"/>
                  <a:pt x="19686" y="15708"/>
                  <a:pt x="19686" y="10800"/>
                </a:cubicBezTo>
                <a:cubicBezTo>
                  <a:pt x="19686" y="5892"/>
                  <a:pt x="15708" y="1914"/>
                  <a:pt x="10800" y="1914"/>
                </a:cubicBezTo>
                <a:cubicBezTo>
                  <a:pt x="5892" y="1914"/>
                  <a:pt x="1914" y="5892"/>
                  <a:pt x="1914" y="10800"/>
                </a:cubicBezTo>
                <a:close/>
              </a:path>
            </a:pathLst>
          </a:custGeom>
          <a:gradFill rotWithShape="1">
            <a:gsLst>
              <a:gs pos="0">
                <a:srgbClr val="0099FF">
                  <a:gamma/>
                  <a:shade val="66667"/>
                  <a:invGamma/>
                  <a:alpha val="12000"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66667"/>
                  <a:invGamma/>
                  <a:alpha val="12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Verdana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3556" name="Oval 32"/>
          <p:cNvSpPr>
            <a:spLocks noChangeArrowheads="1"/>
          </p:cNvSpPr>
          <p:nvPr/>
        </p:nvSpPr>
        <p:spPr bwMode="gray">
          <a:xfrm>
            <a:off x="1276350" y="2078038"/>
            <a:ext cx="3200400" cy="3200400"/>
          </a:xfrm>
          <a:prstGeom prst="ellipse">
            <a:avLst/>
          </a:prstGeom>
          <a:gradFill rotWithShape="1">
            <a:gsLst>
              <a:gs pos="0">
                <a:srgbClr val="6699FF"/>
              </a:gs>
              <a:gs pos="100000">
                <a:srgbClr val="4161A2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ＭＳ Ｐ明朝" pitchFamily="18" charset="-128"/>
            </a:endParaRPr>
          </a:p>
        </p:txBody>
      </p:sp>
      <p:sp>
        <p:nvSpPr>
          <p:cNvPr id="23557" name="AutoShape 34"/>
          <p:cNvSpPr>
            <a:spLocks noChangeArrowheads="1"/>
          </p:cNvSpPr>
          <p:nvPr/>
        </p:nvSpPr>
        <p:spPr bwMode="gray">
          <a:xfrm>
            <a:off x="4011613" y="2636838"/>
            <a:ext cx="401637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1.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完全タイプセーフな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SQL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23558" name="AutoShape 45"/>
          <p:cNvSpPr>
            <a:spLocks noChangeArrowheads="1"/>
          </p:cNvSpPr>
          <p:nvPr/>
        </p:nvSpPr>
        <p:spPr bwMode="gray">
          <a:xfrm>
            <a:off x="4211638" y="34448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23559" name="AutoShape 46"/>
          <p:cNvSpPr>
            <a:spLocks noChangeArrowheads="1"/>
          </p:cNvSpPr>
          <p:nvPr/>
        </p:nvSpPr>
        <p:spPr bwMode="gray">
          <a:xfrm>
            <a:off x="4011613" y="4237038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メイリオ"/>
                <a:ea typeface="メイリオ"/>
                <a:cs typeface="HGS創英角ｺﾞｼｯｸUB" pitchFamily="50" charset="-128"/>
              </a:rPr>
              <a:t>現場重視の機能を装備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gray">
          <a:xfrm>
            <a:off x="1773238" y="3028950"/>
            <a:ext cx="2216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現場指向の</a:t>
            </a:r>
            <a:endParaRPr kumimoji="0" lang="en-US" altLang="ja-JP" sz="3200" dirty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HGS創英角ｺﾞｼｯｸUB" pitchFamily="50" charset="-128"/>
              <a:ea typeface="HGS創英角ｺﾞｼｯｸUB" pitchFamily="50" charset="-128"/>
              <a:cs typeface="HGS創英角ｺﾞｼｯｸUB" pitchFamily="50" charset="-128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O/R</a:t>
            </a:r>
            <a:r>
              <a:rPr kumimoji="0" lang="ja-JP" altLang="en-US" sz="3200" dirty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HGS創英角ｺﾞｼｯｸUB" pitchFamily="50" charset="-128"/>
              </a:rPr>
              <a:t>マッパ</a:t>
            </a:r>
          </a:p>
        </p:txBody>
      </p:sp>
      <p:sp>
        <p:nvSpPr>
          <p:cNvPr id="23561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Times New Roman" pitchFamily="18" charset="0"/>
              </a:rPr>
              <a:t>DBFlute</a:t>
            </a:r>
            <a:r>
              <a:rPr lang="ja-JP" altLang="en-US" smtClean="0">
                <a:latin typeface="Times New Roman" pitchFamily="18" charset="0"/>
              </a:rPr>
              <a:t>とは？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>
                <a:latin typeface="Times New Roman" pitchFamily="18" charset="0"/>
              </a:rPr>
              <a:t>ConditionBean</a:t>
            </a:r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4578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0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79" name="AutoShape 87"/>
          <p:cNvSpPr>
            <a:spLocks noChangeArrowheads="1"/>
          </p:cNvSpPr>
          <p:nvPr/>
        </p:nvSpPr>
        <p:spPr bwMode="gray">
          <a:xfrm>
            <a:off x="914400" y="2609850"/>
            <a:ext cx="2330450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80" name="AutoShape 88"/>
          <p:cNvSpPr>
            <a:spLocks noChangeArrowheads="1"/>
          </p:cNvSpPr>
          <p:nvPr/>
        </p:nvSpPr>
        <p:spPr bwMode="gray">
          <a:xfrm>
            <a:off x="914400" y="4400550"/>
            <a:ext cx="2330450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81" name="AutoShape 89"/>
          <p:cNvSpPr>
            <a:spLocks noChangeArrowheads="1"/>
          </p:cNvSpPr>
          <p:nvPr/>
        </p:nvSpPr>
        <p:spPr bwMode="gray">
          <a:xfrm>
            <a:off x="914400" y="2576513"/>
            <a:ext cx="2330450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82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ja-JP" altLang="en-US" sz="16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テーブル名・カラム名</a:t>
            </a:r>
            <a:endParaRPr kumimoji="0" lang="en-US" altLang="ja-JP" sz="160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ctr" eaLnBrk="0" hangingPunct="0"/>
            <a:r>
              <a:rPr kumimoji="0" lang="ja-JP" altLang="en-US" sz="16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を完全補完</a:t>
            </a:r>
            <a:endParaRPr kumimoji="0" lang="en-US" altLang="ja-JP" sz="160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00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■Eclipse</a:t>
            </a:r>
            <a:r>
              <a:rPr kumimoji="0" lang="ja-JP" altLang="en-US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で「</a:t>
            </a:r>
            <a:r>
              <a:rPr kumimoji="0" lang="en-US" altLang="ja-JP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.(</a:t>
            </a:r>
            <a:r>
              <a:rPr kumimoji="0" lang="ja-JP" altLang="en-US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ドット</a:t>
            </a:r>
            <a:r>
              <a:rPr kumimoji="0" lang="en-US" altLang="ja-JP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  <a:r>
              <a:rPr kumimoji="0" lang="ja-JP" altLang="en-US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」　補完で安全実装</a:t>
            </a:r>
            <a:endParaRPr kumimoji="0" lang="en-US" altLang="ja-JP" sz="120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20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en-US" altLang="ja-JP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DB</a:t>
            </a:r>
            <a:r>
              <a:rPr kumimoji="0"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変更に強い</a:t>
            </a:r>
            <a:r>
              <a:rPr kumimoji="0" lang="en-US" altLang="ja-JP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kumimoji="0"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コンパイル</a:t>
            </a:r>
            <a:endParaRPr kumimoji="0" lang="en-US" altLang="ja-JP" sz="1200" b="1">
              <a:solidFill>
                <a:schemeClr val="accent1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　エラーで検知</a:t>
            </a:r>
            <a:r>
              <a:rPr kumimoji="0" lang="en-US" altLang="ja-JP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</p:txBody>
      </p:sp>
      <p:sp>
        <p:nvSpPr>
          <p:cNvPr id="24583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5" cy="25066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84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5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85" name="AutoShape 103"/>
          <p:cNvSpPr>
            <a:spLocks noChangeArrowheads="1"/>
          </p:cNvSpPr>
          <p:nvPr/>
        </p:nvSpPr>
        <p:spPr bwMode="gray">
          <a:xfrm>
            <a:off x="3343275" y="4433888"/>
            <a:ext cx="2352675" cy="682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86" name="AutoShape 104"/>
          <p:cNvSpPr>
            <a:spLocks noChangeArrowheads="1"/>
          </p:cNvSpPr>
          <p:nvPr/>
        </p:nvSpPr>
        <p:spPr bwMode="gray">
          <a:xfrm>
            <a:off x="3343275" y="2576513"/>
            <a:ext cx="2352675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87" name="Text Box 111"/>
          <p:cNvSpPr txBox="1">
            <a:spLocks noChangeArrowheads="1"/>
          </p:cNvSpPr>
          <p:nvPr/>
        </p:nvSpPr>
        <p:spPr bwMode="gray">
          <a:xfrm>
            <a:off x="3343275" y="2974975"/>
            <a:ext cx="23653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目的ベースの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pPr algn="ctr"/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インターフェース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ヒューマンミス等の　</a:t>
            </a:r>
            <a:endParaRPr lang="en-US" altLang="ja-JP" sz="1200" b="1">
              <a:solidFill>
                <a:schemeClr val="accent1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　</a:t>
            </a:r>
            <a:r>
              <a:rPr lang="en-US" altLang="ja-JP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SQLException</a:t>
            </a:r>
            <a:r>
              <a:rPr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は発生しない</a:t>
            </a:r>
          </a:p>
        </p:txBody>
      </p:sp>
      <p:sp>
        <p:nvSpPr>
          <p:cNvPr id="24588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89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8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90" name="AutoShape 117"/>
          <p:cNvSpPr>
            <a:spLocks noChangeArrowheads="1"/>
          </p:cNvSpPr>
          <p:nvPr/>
        </p:nvSpPr>
        <p:spPr bwMode="gray">
          <a:xfrm>
            <a:off x="5810250" y="4394200"/>
            <a:ext cx="2417763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91" name="AutoShape 118"/>
          <p:cNvSpPr>
            <a:spLocks noChangeArrowheads="1"/>
          </p:cNvSpPr>
          <p:nvPr/>
        </p:nvSpPr>
        <p:spPr bwMode="gray">
          <a:xfrm>
            <a:off x="5810250" y="2576513"/>
            <a:ext cx="2417763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4592" name="Text Box 126"/>
          <p:cNvSpPr txBox="1">
            <a:spLocks noChangeArrowheads="1"/>
          </p:cNvSpPr>
          <p:nvPr/>
        </p:nvSpPr>
        <p:spPr bwMode="gray">
          <a:xfrm>
            <a:off x="5810250" y="2974975"/>
            <a:ext cx="2417763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外だし</a:t>
            </a:r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との</a:t>
            </a:r>
          </a:p>
          <a:p>
            <a:pPr algn="ctr"/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明確な線引き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やれることが限られている</a:t>
            </a:r>
            <a:endParaRPr lang="en-US" altLang="ja-JP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方針がなくてもバラバラ</a:t>
            </a:r>
            <a:endParaRPr lang="en-US" altLang="ja-JP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　実装にはなりにくい</a:t>
            </a:r>
            <a:endParaRPr lang="en-US" altLang="ja-JP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ja-JP" altLang="en-US" sz="1200"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24593" name="Text Box 133"/>
          <p:cNvSpPr txBox="1">
            <a:spLocks noChangeArrowheads="1"/>
          </p:cNvSpPr>
          <p:nvPr/>
        </p:nvSpPr>
        <p:spPr bwMode="auto">
          <a:xfrm>
            <a:off x="3625850" y="4221163"/>
            <a:ext cx="1881188" cy="615950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】</a:t>
            </a:r>
          </a:p>
          <a:p>
            <a:r>
              <a:rPr lang="ja-JP" altLang="en-US" sz="1000">
                <a:latin typeface="Osaka−等幅"/>
                <a:ea typeface="Osaka−等幅"/>
                <a:cs typeface="HGP創英角ｺﾞｼｯｸUB" pitchFamily="50" charset="-128"/>
              </a:rPr>
              <a:t>プログラム上で</a:t>
            </a:r>
            <a:r>
              <a:rPr lang="en-US" altLang="ja-JP" sz="1000"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000">
                <a:latin typeface="Osaka−等幅"/>
                <a:ea typeface="Osaka−等幅"/>
                <a:cs typeface="HGP創英角ｺﾞｼｯｸUB" pitchFamily="50" charset="-128"/>
              </a:rPr>
              <a:t>を</a:t>
            </a:r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000">
                <a:latin typeface="Osaka−等幅"/>
                <a:ea typeface="Osaka−等幅"/>
                <a:cs typeface="HGP創英角ｺﾞｼｯｸUB" pitchFamily="50" charset="-128"/>
              </a:rPr>
              <a:t>組み立てる時の必須要件</a:t>
            </a:r>
          </a:p>
        </p:txBody>
      </p:sp>
      <p:grpSp>
        <p:nvGrpSpPr>
          <p:cNvPr id="24594" name="Group 131"/>
          <p:cNvGrpSpPr>
            <a:grpSpLocks/>
          </p:cNvGrpSpPr>
          <p:nvPr/>
        </p:nvGrpSpPr>
        <p:grpSpPr bwMode="auto">
          <a:xfrm>
            <a:off x="1689100" y="2179638"/>
            <a:ext cx="5662613" cy="631825"/>
            <a:chOff x="1233" y="1340"/>
            <a:chExt cx="3381" cy="398"/>
          </a:xfrm>
        </p:grpSpPr>
        <p:grpSp>
          <p:nvGrpSpPr>
            <p:cNvPr id="24597" name="Group 92"/>
            <p:cNvGrpSpPr>
              <a:grpSpLocks/>
            </p:cNvGrpSpPr>
            <p:nvPr/>
          </p:nvGrpSpPr>
          <p:grpSpPr bwMode="auto">
            <a:xfrm>
              <a:off x="1233" y="1343"/>
              <a:ext cx="405" cy="395"/>
              <a:chOff x="1289" y="582"/>
              <a:chExt cx="668" cy="652"/>
            </a:xfrm>
          </p:grpSpPr>
          <p:sp>
            <p:nvSpPr>
              <p:cNvPr id="24612" name="Oval 93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4613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4614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4615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4616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4598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ea typeface="Osaka−等幅"/>
                  <a:cs typeface="Osaka−等幅"/>
                </a:rPr>
                <a:t>1</a:t>
              </a:r>
            </a:p>
          </p:txBody>
        </p:sp>
        <p:sp>
          <p:nvSpPr>
            <p:cNvPr id="24599" name="Oval 105"/>
            <p:cNvSpPr>
              <a:spLocks noChangeArrowheads="1"/>
            </p:cNvSpPr>
            <p:nvPr/>
          </p:nvSpPr>
          <p:spPr bwMode="gray">
            <a:xfrm>
              <a:off x="2721" y="1340"/>
              <a:ext cx="405" cy="327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4600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4601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4602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4603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4604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ea typeface="Osaka−等幅"/>
                  <a:cs typeface="Osaka−等幅"/>
                </a:rPr>
                <a:t>2</a:t>
              </a:r>
            </a:p>
          </p:txBody>
        </p:sp>
        <p:grpSp>
          <p:nvGrpSpPr>
            <p:cNvPr id="24605" name="Group 119"/>
            <p:cNvGrpSpPr>
              <a:grpSpLocks/>
            </p:cNvGrpSpPr>
            <p:nvPr/>
          </p:nvGrpSpPr>
          <p:grpSpPr bwMode="auto">
            <a:xfrm>
              <a:off x="4209" y="1340"/>
              <a:ext cx="405" cy="395"/>
              <a:chOff x="1289" y="582"/>
              <a:chExt cx="668" cy="652"/>
            </a:xfrm>
          </p:grpSpPr>
          <p:sp>
            <p:nvSpPr>
              <p:cNvPr id="24607" name="Oval 12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4608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4609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4610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4611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4606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ea typeface="Osaka−等幅"/>
                  <a:cs typeface="Osaka−等幅"/>
                </a:rPr>
                <a:t>3</a:t>
              </a:r>
            </a:p>
          </p:txBody>
        </p:sp>
      </p:grpSp>
      <p:sp>
        <p:nvSpPr>
          <p:cNvPr id="24595" name="AutoShape 129"/>
          <p:cNvSpPr>
            <a:spLocks noChangeArrowheads="1"/>
          </p:cNvSpPr>
          <p:nvPr/>
        </p:nvSpPr>
        <p:spPr bwMode="gray">
          <a:xfrm>
            <a:off x="1150938" y="1590675"/>
            <a:ext cx="39973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1.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完全タイプセーフな</a:t>
            </a:r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SQL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自動生成</a:t>
            </a:r>
          </a:p>
        </p:txBody>
      </p:sp>
      <p:sp>
        <p:nvSpPr>
          <p:cNvPr id="41" name="AutoShape 149"/>
          <p:cNvSpPr>
            <a:spLocks noChangeArrowheads="1"/>
          </p:cNvSpPr>
          <p:nvPr/>
        </p:nvSpPr>
        <p:spPr bwMode="gray">
          <a:xfrm>
            <a:off x="1258888" y="5219700"/>
            <a:ext cx="6842125" cy="10890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【DBFlute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の考え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】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>
              <a:latin typeface="Osaka−等幅"/>
              <a:ea typeface="Osaka−等幅"/>
              <a:cs typeface="HGP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想定外コストはデバッグ作業で発生する。</a:t>
            </a:r>
            <a:endParaRPr lang="en-US" altLang="ja-JP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安全性を重視したインターフェースが、結果的にコストを削減する。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latin typeface="Times New Roman" pitchFamily="18" charset="0"/>
              </a:rPr>
              <a:t>外だし</a:t>
            </a:r>
            <a:r>
              <a:rPr lang="en-US" altLang="ja-JP" smtClean="0">
                <a:latin typeface="Times New Roman" pitchFamily="18" charset="0"/>
              </a:rPr>
              <a:t>SQL(OutsideSql)</a:t>
            </a:r>
            <a:endParaRPr lang="ja-JP" altLang="en-US" smtClean="0">
              <a:latin typeface="Times New Roman" pitchFamily="18" charset="0"/>
            </a:endParaRPr>
          </a:p>
        </p:txBody>
      </p:sp>
      <p:sp>
        <p:nvSpPr>
          <p:cNvPr id="25620" name="AutoShape 39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2.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改良された</a:t>
            </a:r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2WaySQL</a:t>
            </a:r>
          </a:p>
        </p:txBody>
      </p:sp>
      <p:sp>
        <p:nvSpPr>
          <p:cNvPr id="25664" name="AutoShape 86"/>
          <p:cNvSpPr>
            <a:spLocks noChangeArrowheads="1"/>
          </p:cNvSpPr>
          <p:nvPr/>
        </p:nvSpPr>
        <p:spPr bwMode="gray">
          <a:xfrm>
            <a:off x="914400" y="2582863"/>
            <a:ext cx="2330450" cy="25050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4E91D4"/>
              </a:gs>
              <a:gs pos="100000">
                <a:srgbClr val="3477A4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65" name="AutoShape 87"/>
          <p:cNvSpPr>
            <a:spLocks noChangeArrowheads="1"/>
          </p:cNvSpPr>
          <p:nvPr/>
        </p:nvSpPr>
        <p:spPr bwMode="gray">
          <a:xfrm>
            <a:off x="914400" y="2609850"/>
            <a:ext cx="2330450" cy="2460625"/>
          </a:xfrm>
          <a:prstGeom prst="roundRect">
            <a:avLst>
              <a:gd name="adj" fmla="val 16667"/>
            </a:avLst>
          </a:prstGeom>
          <a:solidFill>
            <a:srgbClr val="3CA1E6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66" name="AutoShape 88"/>
          <p:cNvSpPr>
            <a:spLocks noChangeArrowheads="1"/>
          </p:cNvSpPr>
          <p:nvPr/>
        </p:nvSpPr>
        <p:spPr bwMode="gray">
          <a:xfrm>
            <a:off x="914400" y="4400550"/>
            <a:ext cx="2330450" cy="687388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CA1E6">
                  <a:alpha val="0"/>
                </a:srgbClr>
              </a:gs>
              <a:gs pos="100000">
                <a:srgbClr val="9BCFF2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67" name="AutoShape 89"/>
          <p:cNvSpPr>
            <a:spLocks noChangeArrowheads="1"/>
          </p:cNvSpPr>
          <p:nvPr/>
        </p:nvSpPr>
        <p:spPr bwMode="gray">
          <a:xfrm>
            <a:off x="914400" y="2576513"/>
            <a:ext cx="2330450" cy="654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EE0F7"/>
              </a:gs>
              <a:gs pos="100000">
                <a:srgbClr val="3CA1E6">
                  <a:alpha val="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68" name="Text Box 99"/>
          <p:cNvSpPr txBox="1">
            <a:spLocks noChangeArrowheads="1"/>
          </p:cNvSpPr>
          <p:nvPr/>
        </p:nvSpPr>
        <p:spPr bwMode="gray">
          <a:xfrm>
            <a:off x="914400" y="2982913"/>
            <a:ext cx="2300288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0" lang="ja-JP" altLang="en-US" sz="16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エラーメッセージ</a:t>
            </a:r>
          </a:p>
          <a:p>
            <a:pPr algn="ctr" eaLnBrk="0" hangingPunct="0"/>
            <a:r>
              <a:rPr kumimoji="0" lang="ja-JP" altLang="en-US" sz="16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を徹底</a:t>
            </a:r>
            <a:endParaRPr kumimoji="0" lang="en-US" altLang="ja-JP" sz="160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endParaRPr kumimoji="0" lang="en-US" altLang="ja-JP" sz="100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  <a:p>
            <a:pPr eaLnBrk="0" hangingPunct="0"/>
            <a:r>
              <a:rPr kumimoji="0" lang="en-US" altLang="ja-JP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kumimoji="0" lang="ja-JP" altLang="en-US" sz="1200">
                <a:solidFill>
                  <a:srgbClr val="000000"/>
                </a:solidFill>
                <a:latin typeface="Osaka−等幅"/>
                <a:ea typeface="Osaka−等幅"/>
                <a:cs typeface="HGP創英角ｺﾞｼｯｸUB" pitchFamily="50" charset="-128"/>
              </a:rPr>
              <a:t>タイプセーフでない領域なのでデバッグ向上のためにとても重要</a:t>
            </a:r>
            <a:endParaRPr kumimoji="0" lang="en-US" altLang="ja-JP" sz="1200">
              <a:solidFill>
                <a:srgbClr val="000000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25669" name="AutoShape 101"/>
          <p:cNvSpPr>
            <a:spLocks noChangeArrowheads="1"/>
          </p:cNvSpPr>
          <p:nvPr/>
        </p:nvSpPr>
        <p:spPr bwMode="gray">
          <a:xfrm>
            <a:off x="3343275" y="2609850"/>
            <a:ext cx="2352675" cy="2506663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66AF35"/>
              </a:gs>
              <a:gs pos="100000">
                <a:srgbClr val="588D3D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70" name="AutoShape 102"/>
          <p:cNvSpPr>
            <a:spLocks noChangeArrowheads="1"/>
          </p:cNvSpPr>
          <p:nvPr/>
        </p:nvSpPr>
        <p:spPr bwMode="gray">
          <a:xfrm>
            <a:off x="3343275" y="2582863"/>
            <a:ext cx="2352675" cy="2459037"/>
          </a:xfrm>
          <a:prstGeom prst="roundRect">
            <a:avLst>
              <a:gd name="adj" fmla="val 16667"/>
            </a:avLst>
          </a:prstGeom>
          <a:solidFill>
            <a:srgbClr val="99D84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71" name="AutoShape 103"/>
          <p:cNvSpPr>
            <a:spLocks noChangeArrowheads="1"/>
          </p:cNvSpPr>
          <p:nvPr/>
        </p:nvSpPr>
        <p:spPr bwMode="gray">
          <a:xfrm>
            <a:off x="3343275" y="4433888"/>
            <a:ext cx="2352675" cy="6826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D844"/>
              </a:gs>
              <a:gs pos="100000">
                <a:srgbClr val="C7EA99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72" name="AutoShape 104"/>
          <p:cNvSpPr>
            <a:spLocks noChangeArrowheads="1"/>
          </p:cNvSpPr>
          <p:nvPr/>
        </p:nvSpPr>
        <p:spPr bwMode="gray">
          <a:xfrm>
            <a:off x="3343275" y="2576513"/>
            <a:ext cx="2352675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F2C1"/>
              </a:gs>
              <a:gs pos="100000">
                <a:srgbClr val="99D84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73" name="Text Box 111"/>
          <p:cNvSpPr txBox="1">
            <a:spLocks noChangeArrowheads="1"/>
          </p:cNvSpPr>
          <p:nvPr/>
        </p:nvSpPr>
        <p:spPr bwMode="gray">
          <a:xfrm>
            <a:off x="3343275" y="2974975"/>
            <a:ext cx="236537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戻り値クラス</a:t>
            </a:r>
          </a:p>
          <a:p>
            <a:pPr algn="ctr"/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を自動生成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■SQL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から戻り値クラス</a:t>
            </a:r>
          </a:p>
          <a:p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　を自動生成</a:t>
            </a:r>
          </a:p>
          <a:p>
            <a:endParaRPr lang="ja-JP" altLang="en-US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マッピングミス発生しない</a:t>
            </a:r>
            <a:endParaRPr lang="en-US" altLang="ja-JP" sz="1200" b="1">
              <a:solidFill>
                <a:schemeClr val="accent1"/>
              </a:solidFill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25674" name="AutoShape 115"/>
          <p:cNvSpPr>
            <a:spLocks noChangeArrowheads="1"/>
          </p:cNvSpPr>
          <p:nvPr/>
        </p:nvSpPr>
        <p:spPr bwMode="gray">
          <a:xfrm>
            <a:off x="5810250" y="2576513"/>
            <a:ext cx="2417763" cy="2506662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C16237"/>
              </a:gs>
              <a:gs pos="100000">
                <a:srgbClr val="AB4E47"/>
              </a:gs>
            </a:gsLst>
            <a:lin ang="27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75" name="AutoShape 116"/>
          <p:cNvSpPr>
            <a:spLocks noChangeArrowheads="1"/>
          </p:cNvSpPr>
          <p:nvPr/>
        </p:nvSpPr>
        <p:spPr bwMode="gray">
          <a:xfrm>
            <a:off x="5810250" y="2603500"/>
            <a:ext cx="2417763" cy="2459038"/>
          </a:xfrm>
          <a:prstGeom prst="roundRect">
            <a:avLst>
              <a:gd name="adj" fmla="val 16667"/>
            </a:avLst>
          </a:prstGeom>
          <a:solidFill>
            <a:srgbClr val="E98B65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76" name="AutoShape 117"/>
          <p:cNvSpPr>
            <a:spLocks noChangeArrowheads="1"/>
          </p:cNvSpPr>
          <p:nvPr/>
        </p:nvSpPr>
        <p:spPr bwMode="gray">
          <a:xfrm>
            <a:off x="5810250" y="4394200"/>
            <a:ext cx="2417763" cy="688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98B65"/>
              </a:gs>
              <a:gs pos="100000">
                <a:srgbClr val="F2BCA6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77" name="AutoShape 118"/>
          <p:cNvSpPr>
            <a:spLocks noChangeArrowheads="1"/>
          </p:cNvSpPr>
          <p:nvPr/>
        </p:nvSpPr>
        <p:spPr bwMode="gray">
          <a:xfrm>
            <a:off x="5810250" y="2576513"/>
            <a:ext cx="2417763" cy="6461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D8CC"/>
              </a:gs>
              <a:gs pos="100000">
                <a:srgbClr val="E98B6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5678" name="Text Box 126"/>
          <p:cNvSpPr txBox="1">
            <a:spLocks noChangeArrowheads="1"/>
          </p:cNvSpPr>
          <p:nvPr/>
        </p:nvSpPr>
        <p:spPr bwMode="gray">
          <a:xfrm>
            <a:off x="5810250" y="2974975"/>
            <a:ext cx="24177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指定が</a:t>
            </a:r>
          </a:p>
          <a:p>
            <a:pPr algn="ctr"/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タイプセーフ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■SQL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ファイルから</a:t>
            </a:r>
          </a:p>
          <a:p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　定義を自動生成</a:t>
            </a:r>
          </a:p>
          <a:p>
            <a:endParaRPr lang="en-US" altLang="ja-JP" sz="12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■</a:t>
            </a:r>
            <a:r>
              <a:rPr lang="en-US" altLang="ja-JP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SQL</a:t>
            </a:r>
            <a:r>
              <a:rPr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ファイルが無いエラー</a:t>
            </a:r>
          </a:p>
          <a:p>
            <a:r>
              <a:rPr lang="ja-JP" altLang="en-US" sz="1200" b="1">
                <a:solidFill>
                  <a:schemeClr val="accent1"/>
                </a:solidFill>
                <a:latin typeface="Osaka−等幅"/>
                <a:ea typeface="Osaka−等幅"/>
                <a:cs typeface="HGP創英角ｺﾞｼｯｸUB" pitchFamily="50" charset="-128"/>
              </a:rPr>
              <a:t>　が発生しない</a:t>
            </a:r>
          </a:p>
          <a:p>
            <a:endParaRPr lang="ja-JP" altLang="en-US" sz="1200"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grpSp>
        <p:nvGrpSpPr>
          <p:cNvPr id="25680" name="Group 131"/>
          <p:cNvGrpSpPr>
            <a:grpSpLocks/>
          </p:cNvGrpSpPr>
          <p:nvPr/>
        </p:nvGrpSpPr>
        <p:grpSpPr bwMode="auto">
          <a:xfrm>
            <a:off x="1689100" y="2179638"/>
            <a:ext cx="5662613" cy="631825"/>
            <a:chOff x="1233" y="1340"/>
            <a:chExt cx="3381" cy="398"/>
          </a:xfrm>
        </p:grpSpPr>
        <p:grpSp>
          <p:nvGrpSpPr>
            <p:cNvPr id="25681" name="Group 92"/>
            <p:cNvGrpSpPr>
              <a:grpSpLocks/>
            </p:cNvGrpSpPr>
            <p:nvPr/>
          </p:nvGrpSpPr>
          <p:grpSpPr bwMode="auto">
            <a:xfrm>
              <a:off x="1233" y="1343"/>
              <a:ext cx="405" cy="395"/>
              <a:chOff x="1289" y="582"/>
              <a:chExt cx="668" cy="652"/>
            </a:xfrm>
          </p:grpSpPr>
          <p:sp>
            <p:nvSpPr>
              <p:cNvPr id="25682" name="Oval 93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5683" name="Oval 94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5684" name="Oval 95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5685" name="Oval 96"/>
              <p:cNvSpPr>
                <a:spLocks noChangeArrowheads="1"/>
              </p:cNvSpPr>
              <p:nvPr/>
            </p:nvSpPr>
            <p:spPr bwMode="gray">
              <a:xfrm>
                <a:off x="1302" y="592"/>
                <a:ext cx="599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5686" name="Oval 97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5687" name="Text Box 98"/>
            <p:cNvSpPr txBox="1">
              <a:spLocks noChangeArrowheads="1"/>
            </p:cNvSpPr>
            <p:nvPr/>
          </p:nvSpPr>
          <p:spPr bwMode="gray">
            <a:xfrm>
              <a:off x="1320" y="1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ea typeface="Osaka−等幅"/>
                  <a:cs typeface="Osaka−等幅"/>
                </a:rPr>
                <a:t>1</a:t>
              </a:r>
            </a:p>
          </p:txBody>
        </p:sp>
        <p:sp>
          <p:nvSpPr>
            <p:cNvPr id="25688" name="Oval 105"/>
            <p:cNvSpPr>
              <a:spLocks noChangeArrowheads="1"/>
            </p:cNvSpPr>
            <p:nvPr/>
          </p:nvSpPr>
          <p:spPr bwMode="gray">
            <a:xfrm>
              <a:off x="2721" y="1340"/>
              <a:ext cx="405" cy="327"/>
            </a:xfrm>
            <a:prstGeom prst="ellipse">
              <a:avLst/>
            </a:prstGeom>
            <a:solidFill>
              <a:srgbClr val="333333"/>
            </a:solidFill>
            <a:ln w="38100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5689" name="Oval 106"/>
            <p:cNvSpPr>
              <a:spLocks noChangeArrowheads="1"/>
            </p:cNvSpPr>
            <p:nvPr/>
          </p:nvSpPr>
          <p:spPr bwMode="gray">
            <a:xfrm>
              <a:off x="2725" y="1343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5690" name="Oval 107"/>
            <p:cNvSpPr>
              <a:spLocks noChangeArrowheads="1"/>
            </p:cNvSpPr>
            <p:nvPr/>
          </p:nvSpPr>
          <p:spPr bwMode="gray">
            <a:xfrm>
              <a:off x="2730" y="1345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5691" name="Oval 108"/>
            <p:cNvSpPr>
              <a:spLocks noChangeArrowheads="1"/>
            </p:cNvSpPr>
            <p:nvPr/>
          </p:nvSpPr>
          <p:spPr bwMode="gray">
            <a:xfrm>
              <a:off x="2734" y="1349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5692" name="Oval 109"/>
            <p:cNvSpPr>
              <a:spLocks noChangeArrowheads="1"/>
            </p:cNvSpPr>
            <p:nvPr/>
          </p:nvSpPr>
          <p:spPr bwMode="gray">
            <a:xfrm>
              <a:off x="2756" y="1359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5693" name="Text Box 110"/>
            <p:cNvSpPr txBox="1">
              <a:spLocks noChangeArrowheads="1"/>
            </p:cNvSpPr>
            <p:nvPr/>
          </p:nvSpPr>
          <p:spPr bwMode="gray">
            <a:xfrm>
              <a:off x="2808" y="13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ea typeface="Osaka−等幅"/>
                  <a:cs typeface="Osaka−等幅"/>
                </a:rPr>
                <a:t>2</a:t>
              </a:r>
            </a:p>
          </p:txBody>
        </p:sp>
        <p:grpSp>
          <p:nvGrpSpPr>
            <p:cNvPr id="25694" name="Group 119"/>
            <p:cNvGrpSpPr>
              <a:grpSpLocks/>
            </p:cNvGrpSpPr>
            <p:nvPr/>
          </p:nvGrpSpPr>
          <p:grpSpPr bwMode="auto">
            <a:xfrm>
              <a:off x="4209" y="1340"/>
              <a:ext cx="405" cy="395"/>
              <a:chOff x="1289" y="582"/>
              <a:chExt cx="668" cy="652"/>
            </a:xfrm>
          </p:grpSpPr>
          <p:sp>
            <p:nvSpPr>
              <p:cNvPr id="25695" name="Oval 12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540"/>
              </a:xfrm>
              <a:prstGeom prst="ellipse">
                <a:avLst/>
              </a:prstGeom>
              <a:solidFill>
                <a:srgbClr val="333333"/>
              </a:soli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5696" name="Oval 12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5697" name="Oval 12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5698" name="Oval 12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5699" name="Oval 12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5700" name="Text Box 125"/>
            <p:cNvSpPr txBox="1">
              <a:spLocks noChangeArrowheads="1"/>
            </p:cNvSpPr>
            <p:nvPr/>
          </p:nvSpPr>
          <p:spPr bwMode="gray">
            <a:xfrm>
              <a:off x="4296" y="139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0" lang="en-US" altLang="ja-JP" sz="2400">
                  <a:solidFill>
                    <a:srgbClr val="000000"/>
                  </a:solidFill>
                  <a:ea typeface="Osaka−等幅"/>
                  <a:cs typeface="Osaka−等幅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現場指向機能</a:t>
            </a:r>
          </a:p>
        </p:txBody>
      </p:sp>
      <p:sp>
        <p:nvSpPr>
          <p:cNvPr id="26626" name="AutoShape 3"/>
          <p:cNvSpPr>
            <a:spLocks noChangeArrowheads="1"/>
          </p:cNvSpPr>
          <p:nvPr/>
        </p:nvSpPr>
        <p:spPr bwMode="gray">
          <a:xfrm>
            <a:off x="1150938" y="1590675"/>
            <a:ext cx="3781425" cy="4984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66FF"/>
              </a:gs>
              <a:gs pos="100000">
                <a:srgbClr val="FCF6FF"/>
              </a:gs>
            </a:gsLst>
            <a:lin ang="0" scaled="1"/>
          </a:gradFill>
          <a:ln w="381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0" lang="en-US" altLang="ja-JP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3. </a:t>
            </a:r>
            <a:r>
              <a:rPr kumimoji="0" lang="ja-JP" altLang="en-US">
                <a:solidFill>
                  <a:srgbClr val="000000"/>
                </a:solidFill>
                <a:latin typeface="Osaka−等幅"/>
                <a:ea typeface="Osaka−等幅"/>
                <a:cs typeface="HGS創英角ｺﾞｼｯｸUB" pitchFamily="50" charset="-128"/>
              </a:rPr>
              <a:t>現場重視の機能を装備</a:t>
            </a:r>
          </a:p>
        </p:txBody>
      </p:sp>
      <p:grpSp>
        <p:nvGrpSpPr>
          <p:cNvPr id="26627" name="Group 92"/>
          <p:cNvGrpSpPr>
            <a:grpSpLocks/>
          </p:cNvGrpSpPr>
          <p:nvPr/>
        </p:nvGrpSpPr>
        <p:grpSpPr bwMode="auto">
          <a:xfrm>
            <a:off x="2276475" y="2233613"/>
            <a:ext cx="4419600" cy="709612"/>
            <a:chOff x="1392" y="1392"/>
            <a:chExt cx="2784" cy="516"/>
          </a:xfrm>
        </p:grpSpPr>
        <p:sp>
          <p:nvSpPr>
            <p:cNvPr id="26665" name="AutoShape 93"/>
            <p:cNvSpPr>
              <a:spLocks noChangeArrowheads="1"/>
            </p:cNvSpPr>
            <p:nvPr/>
          </p:nvSpPr>
          <p:spPr bwMode="gray">
            <a:xfrm>
              <a:off x="1392" y="1392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共通カラム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の自動設定</a:t>
              </a:r>
            </a:p>
          </p:txBody>
        </p:sp>
        <p:grpSp>
          <p:nvGrpSpPr>
            <p:cNvPr id="26666" name="Group 94"/>
            <p:cNvGrpSpPr>
              <a:grpSpLocks/>
            </p:cNvGrpSpPr>
            <p:nvPr/>
          </p:nvGrpSpPr>
          <p:grpSpPr bwMode="auto">
            <a:xfrm>
              <a:off x="3966" y="1536"/>
              <a:ext cx="210" cy="372"/>
              <a:chOff x="2078" y="1680"/>
              <a:chExt cx="1615" cy="3128"/>
            </a:xfrm>
          </p:grpSpPr>
          <p:sp>
            <p:nvSpPr>
              <p:cNvPr id="26667" name="Oval 9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68" name="Oval 9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69" name="Oval 97"/>
              <p:cNvSpPr>
                <a:spLocks noChangeArrowheads="1"/>
              </p:cNvSpPr>
              <p:nvPr/>
            </p:nvSpPr>
            <p:spPr bwMode="gray">
              <a:xfrm>
                <a:off x="2309" y="1777"/>
                <a:ext cx="892" cy="294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70" name="Oval 98"/>
              <p:cNvSpPr>
                <a:spLocks noChangeArrowheads="1"/>
              </p:cNvSpPr>
              <p:nvPr/>
            </p:nvSpPr>
            <p:spPr bwMode="gray">
              <a:xfrm>
                <a:off x="2309" y="1777"/>
                <a:ext cx="892" cy="2944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71" name="Oval 99"/>
              <p:cNvSpPr>
                <a:spLocks noChangeArrowheads="1"/>
              </p:cNvSpPr>
              <p:nvPr/>
            </p:nvSpPr>
            <p:spPr bwMode="gray">
              <a:xfrm>
                <a:off x="2339" y="1865"/>
                <a:ext cx="1085" cy="2943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72" name="Oval 100"/>
              <p:cNvSpPr>
                <a:spLocks noChangeArrowheads="1"/>
              </p:cNvSpPr>
              <p:nvPr/>
            </p:nvSpPr>
            <p:spPr bwMode="gray">
              <a:xfrm>
                <a:off x="2339" y="1865"/>
                <a:ext cx="946" cy="2943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28" name="Group 101"/>
          <p:cNvGrpSpPr>
            <a:grpSpLocks/>
          </p:cNvGrpSpPr>
          <p:nvPr/>
        </p:nvGrpSpPr>
        <p:grpSpPr bwMode="auto">
          <a:xfrm>
            <a:off x="2276475" y="2952750"/>
            <a:ext cx="4419600" cy="796925"/>
            <a:chOff x="1392" y="1824"/>
            <a:chExt cx="2784" cy="502"/>
          </a:xfrm>
        </p:grpSpPr>
        <p:sp>
          <p:nvSpPr>
            <p:cNvPr id="26657" name="AutoShape 102"/>
            <p:cNvSpPr>
              <a:spLocks noChangeArrowheads="1"/>
            </p:cNvSpPr>
            <p:nvPr/>
          </p:nvSpPr>
          <p:spPr bwMode="gray">
            <a:xfrm>
              <a:off x="1392" y="182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区分値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の解決</a:t>
              </a:r>
            </a:p>
          </p:txBody>
        </p:sp>
        <p:grpSp>
          <p:nvGrpSpPr>
            <p:cNvPr id="26658" name="Group 103"/>
            <p:cNvGrpSpPr>
              <a:grpSpLocks/>
            </p:cNvGrpSpPr>
            <p:nvPr/>
          </p:nvGrpSpPr>
          <p:grpSpPr bwMode="auto">
            <a:xfrm>
              <a:off x="3966" y="1968"/>
              <a:ext cx="210" cy="358"/>
              <a:chOff x="2078" y="1680"/>
              <a:chExt cx="1615" cy="3013"/>
            </a:xfrm>
          </p:grpSpPr>
          <p:sp>
            <p:nvSpPr>
              <p:cNvPr id="26659" name="Oval 10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60" name="Oval 10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61" name="Oval 10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62" name="Oval 10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63" name="Oval 10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64" name="Oval 10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29" name="Group 110"/>
          <p:cNvGrpSpPr>
            <a:grpSpLocks/>
          </p:cNvGrpSpPr>
          <p:nvPr/>
        </p:nvGrpSpPr>
        <p:grpSpPr bwMode="auto">
          <a:xfrm>
            <a:off x="2276475" y="3673475"/>
            <a:ext cx="4419600" cy="796925"/>
            <a:chOff x="1392" y="2256"/>
            <a:chExt cx="2784" cy="502"/>
          </a:xfrm>
        </p:grpSpPr>
        <p:sp>
          <p:nvSpPr>
            <p:cNvPr id="26649" name="AutoShape 111"/>
            <p:cNvSpPr>
              <a:spLocks noChangeArrowheads="1"/>
            </p:cNvSpPr>
            <p:nvPr/>
          </p:nvSpPr>
          <p:spPr bwMode="gray">
            <a:xfrm>
              <a:off x="1392" y="225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ja-JP" altLang="en-US" sz="1600">
                  <a:solidFill>
                    <a:srgbClr val="003399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ページング検索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を徹底サポート</a:t>
              </a:r>
            </a:p>
          </p:txBody>
        </p:sp>
        <p:grpSp>
          <p:nvGrpSpPr>
            <p:cNvPr id="26650" name="Group 112"/>
            <p:cNvGrpSpPr>
              <a:grpSpLocks/>
            </p:cNvGrpSpPr>
            <p:nvPr/>
          </p:nvGrpSpPr>
          <p:grpSpPr bwMode="auto">
            <a:xfrm>
              <a:off x="3966" y="2400"/>
              <a:ext cx="210" cy="358"/>
              <a:chOff x="2078" y="1680"/>
              <a:chExt cx="1615" cy="3013"/>
            </a:xfrm>
          </p:grpSpPr>
          <p:sp>
            <p:nvSpPr>
              <p:cNvPr id="26651" name="Oval 11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52" name="Oval 11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53" name="Oval 11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54" name="Oval 11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55" name="Oval 11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56" name="Oval 11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30" name="Group 119"/>
          <p:cNvGrpSpPr>
            <a:grpSpLocks/>
          </p:cNvGrpSpPr>
          <p:nvPr/>
        </p:nvGrpSpPr>
        <p:grpSpPr bwMode="auto">
          <a:xfrm>
            <a:off x="2276475" y="4394200"/>
            <a:ext cx="4419600" cy="796925"/>
            <a:chOff x="1392" y="2688"/>
            <a:chExt cx="2784" cy="502"/>
          </a:xfrm>
        </p:grpSpPr>
        <p:sp>
          <p:nvSpPr>
            <p:cNvPr id="26641" name="AutoShape 120"/>
            <p:cNvSpPr>
              <a:spLocks noChangeArrowheads="1"/>
            </p:cNvSpPr>
            <p:nvPr/>
          </p:nvSpPr>
          <p:spPr bwMode="gray">
            <a:xfrm>
              <a:off x="1392" y="268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ja-JP" sz="1600">
                  <a:latin typeface="Osaka−等幅"/>
                  <a:ea typeface="Osaka−等幅"/>
                  <a:cs typeface="HGP創英角ｺﾞｼｯｸUB" pitchFamily="50" charset="-128"/>
                </a:rPr>
                <a:t>DDL</a:t>
              </a:r>
              <a:r>
                <a:rPr lang="ja-JP" altLang="en-US" sz="1600">
                  <a:latin typeface="Osaka−等幅"/>
                  <a:ea typeface="Osaka−等幅"/>
                  <a:cs typeface="HGP創英角ｺﾞｼｯｸUB" pitchFamily="50" charset="-128"/>
                </a:rPr>
                <a:t>の実行・テストデータの登録の自動</a:t>
              </a:r>
              <a:endParaRPr lang="en-US" altLang="ja-JP" sz="1600">
                <a:latin typeface="Osaka−等幅"/>
                <a:ea typeface="Osaka−等幅"/>
                <a:cs typeface="HGP創英角ｺﾞｼｯｸUB" pitchFamily="50" charset="-128"/>
              </a:endParaRPr>
            </a:p>
            <a:p>
              <a:pPr eaLnBrk="0" hangingPunct="0"/>
              <a:r>
                <a:rPr lang="en-US" altLang="ja-JP" sz="1000">
                  <a:latin typeface="Osaka−等幅"/>
                  <a:ea typeface="Osaka−等幅"/>
                  <a:cs typeface="HGP創英角ｺﾞｼｯｸUB" pitchFamily="50" charset="-128"/>
                </a:rPr>
                <a:t>(ReplaceSchema)</a:t>
              </a:r>
            </a:p>
          </p:txBody>
        </p:sp>
        <p:grpSp>
          <p:nvGrpSpPr>
            <p:cNvPr id="26642" name="Group 121"/>
            <p:cNvGrpSpPr>
              <a:grpSpLocks/>
            </p:cNvGrpSpPr>
            <p:nvPr/>
          </p:nvGrpSpPr>
          <p:grpSpPr bwMode="auto">
            <a:xfrm>
              <a:off x="3966" y="2832"/>
              <a:ext cx="210" cy="358"/>
              <a:chOff x="2078" y="1680"/>
              <a:chExt cx="1615" cy="3013"/>
            </a:xfrm>
          </p:grpSpPr>
          <p:sp>
            <p:nvSpPr>
              <p:cNvPr id="26643" name="Oval 12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44" name="Oval 12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45" name="Oval 12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46" name="Oval 12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D67E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47" name="Oval 12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48" name="Oval 12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45326D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</p:grpSp>
      <p:grpSp>
        <p:nvGrpSpPr>
          <p:cNvPr id="26631" name="Group 128"/>
          <p:cNvGrpSpPr>
            <a:grpSpLocks/>
          </p:cNvGrpSpPr>
          <p:nvPr/>
        </p:nvGrpSpPr>
        <p:grpSpPr bwMode="auto">
          <a:xfrm>
            <a:off x="2276475" y="5105400"/>
            <a:ext cx="4419600" cy="796925"/>
            <a:chOff x="1392" y="3120"/>
            <a:chExt cx="2784" cy="502"/>
          </a:xfrm>
        </p:grpSpPr>
        <p:sp>
          <p:nvSpPr>
            <p:cNvPr id="26633" name="AutoShape 129"/>
            <p:cNvSpPr>
              <a:spLocks noChangeArrowheads="1"/>
            </p:cNvSpPr>
            <p:nvPr/>
          </p:nvSpPr>
          <p:spPr bwMode="gray">
            <a:xfrm>
              <a:off x="1392" y="312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1C1C1"/>
                </a:gs>
                <a:gs pos="5000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kumimoji="0" lang="ja-JP" altLang="en-US" sz="1600">
                  <a:solidFill>
                    <a:srgbClr val="000000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デバッグログの見易さ重視　　</a:t>
              </a:r>
              <a:r>
                <a:rPr kumimoji="0" lang="en-US" altLang="ja-JP" sz="1200">
                  <a:solidFill>
                    <a:schemeClr val="folHlink"/>
                  </a:solidFill>
                  <a:latin typeface="Osaka−等幅"/>
                  <a:ea typeface="Osaka−等幅"/>
                  <a:cs typeface="HGP創英角ｺﾞｼｯｸUB" pitchFamily="50" charset="-128"/>
                </a:rPr>
                <a:t>etc….</a:t>
              </a:r>
            </a:p>
          </p:txBody>
        </p:sp>
        <p:grpSp>
          <p:nvGrpSpPr>
            <p:cNvPr id="26634" name="Group 130"/>
            <p:cNvGrpSpPr>
              <a:grpSpLocks/>
            </p:cNvGrpSpPr>
            <p:nvPr/>
          </p:nvGrpSpPr>
          <p:grpSpPr bwMode="auto">
            <a:xfrm>
              <a:off x="3966" y="3264"/>
              <a:ext cx="210" cy="358"/>
              <a:chOff x="2078" y="1680"/>
              <a:chExt cx="1615" cy="3013"/>
            </a:xfrm>
          </p:grpSpPr>
          <p:sp>
            <p:nvSpPr>
              <p:cNvPr id="26635" name="Oval 13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36" name="Oval 13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37" name="Oval 13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2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66C5F4"/>
                  </a:gs>
                  <a:gs pos="100000">
                    <a:srgbClr val="FFFFFF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38" name="Oval 13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58" cy="275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39" name="Oval 13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4"/>
              </a:xfrm>
              <a:prstGeom prst="ellipse">
                <a:avLst/>
              </a:prstGeom>
              <a:gradFill rotWithShape="1">
                <a:gsLst>
                  <a:gs pos="0">
                    <a:srgbClr val="376B84"/>
                  </a:gs>
                  <a:gs pos="50000">
                    <a:srgbClr val="66C5F4"/>
                  </a:gs>
                  <a:gs pos="100000">
                    <a:srgbClr val="376B84"/>
                  </a:gs>
                </a:gsLst>
                <a:lin ang="189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  <p:sp>
            <p:nvSpPr>
              <p:cNvPr id="26640" name="Oval 13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2753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</p:grpSp>
      <p:sp>
        <p:nvSpPr>
          <p:cNvPr id="26632" name="Rectangle 139"/>
          <p:cNvSpPr>
            <a:spLocks noChangeArrowheads="1"/>
          </p:cNvSpPr>
          <p:nvPr/>
        </p:nvSpPr>
        <p:spPr bwMode="auto">
          <a:xfrm>
            <a:off x="2051050" y="5749925"/>
            <a:ext cx="48609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これらは皆、現場から生まれてきた機能である。</a:t>
            </a:r>
            <a:endParaRPr lang="en-US" altLang="ja-JP" sz="14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作者自身も現場でプログラマとして</a:t>
            </a: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DBFlute</a:t>
            </a:r>
            <a:r>
              <a:rPr lang="ja-JP" altLang="en-US" sz="1200">
                <a:latin typeface="Osaka−等幅"/>
                <a:ea typeface="Osaka−等幅"/>
                <a:cs typeface="HGP創英角ｺﾞｼｯｸUB" pitchFamily="50" charset="-128"/>
              </a:rPr>
              <a:t>を利用</a:t>
            </a:r>
            <a:r>
              <a:rPr lang="en-US" altLang="ja-JP" sz="12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様々なプラットフォーム</a:t>
            </a:r>
          </a:p>
        </p:txBody>
      </p:sp>
      <p:sp>
        <p:nvSpPr>
          <p:cNvPr id="3" name="AutoShape 24"/>
          <p:cNvSpPr>
            <a:spLocks noChangeArrowheads="1"/>
          </p:cNvSpPr>
          <p:nvPr/>
        </p:nvSpPr>
        <p:spPr bwMode="gray">
          <a:xfrm>
            <a:off x="55260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EF2CC">
                  <a:gamma/>
                  <a:tint val="0"/>
                  <a:invGamma/>
                </a:srgbClr>
              </a:gs>
              <a:gs pos="100000">
                <a:srgbClr val="9EF2CC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27651" name="Text Box 25"/>
          <p:cNvSpPr txBox="1">
            <a:spLocks noChangeArrowheads="1"/>
          </p:cNvSpPr>
          <p:nvPr/>
        </p:nvSpPr>
        <p:spPr bwMode="gray">
          <a:xfrm>
            <a:off x="5678488" y="3492500"/>
            <a:ext cx="2057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Java</a:t>
            </a:r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9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.NET-3.0(C#)</a:t>
            </a:r>
          </a:p>
          <a:p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でも動作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000">
                <a:latin typeface="Osaka−等幅"/>
                <a:ea typeface="Osaka−等幅"/>
                <a:cs typeface="HGP創英角ｺﾞｼｯｸUB" pitchFamily="50" charset="-128"/>
              </a:rPr>
              <a:t>(C#</a:t>
            </a:r>
            <a:r>
              <a:rPr lang="ja-JP" altLang="en-US" sz="1000">
                <a:latin typeface="Osaka−等幅"/>
                <a:ea typeface="Osaka−等幅"/>
                <a:cs typeface="HGP創英角ｺﾞｼｯｸUB" pitchFamily="50" charset="-128"/>
              </a:rPr>
              <a:t>のクラスを生成</a:t>
            </a:r>
            <a:r>
              <a:rPr lang="en-US" altLang="ja-JP" sz="10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</a:p>
          <a:p>
            <a:endParaRPr lang="ja-JP" altLang="en-US" sz="1000">
              <a:latin typeface="Osaka−等幅"/>
              <a:ea typeface="Osaka−等幅"/>
              <a:cs typeface="HGP創英角ｺﾞｼｯｸUB" pitchFamily="50" charset="-128"/>
            </a:endParaRPr>
          </a:p>
        </p:txBody>
      </p:sp>
      <p:sp>
        <p:nvSpPr>
          <p:cNvPr id="5" name="AutoShape 26"/>
          <p:cNvSpPr>
            <a:spLocks noChangeArrowheads="1"/>
          </p:cNvSpPr>
          <p:nvPr/>
        </p:nvSpPr>
        <p:spPr bwMode="gray">
          <a:xfrm>
            <a:off x="1258888" y="3352800"/>
            <a:ext cx="2286000" cy="17319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blurRad="63500"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>
              <a:latin typeface="Verdana" pitchFamily="-106" charset="0"/>
              <a:ea typeface="Osaka−等幅"/>
              <a:cs typeface="ＭＳ Ｐゴシック" pitchFamily="-106" charset="-128"/>
            </a:endParaRPr>
          </a:p>
        </p:txBody>
      </p:sp>
      <p:sp>
        <p:nvSpPr>
          <p:cNvPr id="27653" name="Text Box 27"/>
          <p:cNvSpPr txBox="1">
            <a:spLocks noChangeArrowheads="1"/>
          </p:cNvSpPr>
          <p:nvPr/>
        </p:nvSpPr>
        <p:spPr bwMode="gray">
          <a:xfrm>
            <a:off x="1354138" y="3497263"/>
            <a:ext cx="20383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Seasar</a:t>
            </a:r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だけでなく</a:t>
            </a:r>
            <a:endParaRPr lang="en-US" altLang="ja-JP" sz="1600">
              <a:latin typeface="Osaka−等幅"/>
              <a:ea typeface="Osaka−等幅"/>
              <a:cs typeface="HGP創英角ｺﾞｼｯｸUB" pitchFamily="50" charset="-128"/>
            </a:endParaRP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▼</a:t>
            </a:r>
          </a:p>
          <a:p>
            <a:endParaRPr lang="en-US" altLang="ja-JP" sz="1000">
              <a:latin typeface="Osaka−等幅"/>
              <a:ea typeface="Osaka−等幅"/>
              <a:cs typeface="HGP創英角ｺﾞｼｯｸUB" pitchFamily="50" charset="-128"/>
            </a:endParaRPr>
          </a:p>
          <a:p>
            <a:r>
              <a:rPr lang="en-US" altLang="ja-JP" sz="1600">
                <a:latin typeface="Osaka−等幅"/>
                <a:ea typeface="Osaka−等幅"/>
                <a:cs typeface="HGP創英角ｺﾞｼｯｸUB" pitchFamily="50" charset="-128"/>
              </a:rPr>
              <a:t>Spring Framework</a:t>
            </a:r>
          </a:p>
          <a:p>
            <a:r>
              <a:rPr lang="ja-JP" altLang="en-US" sz="1600">
                <a:latin typeface="Osaka−等幅"/>
                <a:ea typeface="Osaka−等幅"/>
                <a:cs typeface="HGP創英角ｺﾞｼｯｸUB" pitchFamily="50" charset="-128"/>
              </a:rPr>
              <a:t>でも動作</a:t>
            </a:r>
          </a:p>
        </p:txBody>
      </p:sp>
      <p:sp>
        <p:nvSpPr>
          <p:cNvPr id="27654" name="AutoShape 28"/>
          <p:cNvSpPr>
            <a:spLocks noChangeAspect="1" noChangeArrowheads="1" noTextEdit="1"/>
          </p:cNvSpPr>
          <p:nvPr/>
        </p:nvSpPr>
        <p:spPr bwMode="gray">
          <a:xfrm>
            <a:off x="3338513" y="3252788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7655" name="Freeform 29"/>
          <p:cNvSpPr>
            <a:spLocks/>
          </p:cNvSpPr>
          <p:nvPr/>
        </p:nvSpPr>
        <p:spPr bwMode="gray">
          <a:xfrm>
            <a:off x="3338513" y="3255963"/>
            <a:ext cx="903287" cy="1241425"/>
          </a:xfrm>
          <a:custGeom>
            <a:avLst/>
            <a:gdLst>
              <a:gd name="T0" fmla="*/ 1406771184 w 580"/>
              <a:gd name="T1" fmla="*/ 0 h 798"/>
              <a:gd name="T2" fmla="*/ 1401919912 w 580"/>
              <a:gd name="T3" fmla="*/ 217809447 h 798"/>
              <a:gd name="T4" fmla="*/ 1377665109 w 580"/>
              <a:gd name="T5" fmla="*/ 421099826 h 798"/>
              <a:gd name="T6" fmla="*/ 1338858047 w 580"/>
              <a:gd name="T7" fmla="*/ 609867929 h 798"/>
              <a:gd name="T8" fmla="*/ 1275796182 w 580"/>
              <a:gd name="T9" fmla="*/ 784115409 h 798"/>
              <a:gd name="T10" fmla="*/ 1198180500 w 580"/>
              <a:gd name="T11" fmla="*/ 943842460 h 798"/>
              <a:gd name="T12" fmla="*/ 1096311573 w 580"/>
              <a:gd name="T13" fmla="*/ 1089050249 h 798"/>
              <a:gd name="T14" fmla="*/ 975037557 w 580"/>
              <a:gd name="T15" fmla="*/ 1229416793 h 798"/>
              <a:gd name="T16" fmla="*/ 829510296 w 580"/>
              <a:gd name="T17" fmla="*/ 1355261158 h 798"/>
              <a:gd name="T18" fmla="*/ 654876764 w 580"/>
              <a:gd name="T19" fmla="*/ 1476267389 h 798"/>
              <a:gd name="T20" fmla="*/ 455988625 w 580"/>
              <a:gd name="T21" fmla="*/ 1587592686 h 798"/>
              <a:gd name="T22" fmla="*/ 455988625 w 580"/>
              <a:gd name="T23" fmla="*/ 1931248346 h 798"/>
              <a:gd name="T24" fmla="*/ 0 w 580"/>
              <a:gd name="T25" fmla="*/ 1243937416 h 798"/>
              <a:gd name="T26" fmla="*/ 455988625 w 580"/>
              <a:gd name="T27" fmla="*/ 556625125 h 798"/>
              <a:gd name="T28" fmla="*/ 455988625 w 580"/>
              <a:gd name="T29" fmla="*/ 900280590 h 798"/>
              <a:gd name="T30" fmla="*/ 543305293 w 580"/>
              <a:gd name="T31" fmla="*/ 890601212 h 798"/>
              <a:gd name="T32" fmla="*/ 640322948 w 580"/>
              <a:gd name="T33" fmla="*/ 861559965 h 798"/>
              <a:gd name="T34" fmla="*/ 742193433 w 580"/>
              <a:gd name="T35" fmla="*/ 813156656 h 798"/>
              <a:gd name="T36" fmla="*/ 844062555 w 580"/>
              <a:gd name="T37" fmla="*/ 750234473 h 798"/>
              <a:gd name="T38" fmla="*/ 950782754 w 580"/>
              <a:gd name="T39" fmla="*/ 677631357 h 798"/>
              <a:gd name="T40" fmla="*/ 1047801967 w 580"/>
              <a:gd name="T41" fmla="*/ 595347306 h 798"/>
              <a:gd name="T42" fmla="*/ 1144821179 w 580"/>
              <a:gd name="T43" fmla="*/ 503382321 h 798"/>
              <a:gd name="T44" fmla="*/ 1227286575 w 580"/>
              <a:gd name="T45" fmla="*/ 401737861 h 798"/>
              <a:gd name="T46" fmla="*/ 1300050985 w 580"/>
              <a:gd name="T47" fmla="*/ 300093498 h 798"/>
              <a:gd name="T48" fmla="*/ 1353410306 w 580"/>
              <a:gd name="T49" fmla="*/ 198449086 h 798"/>
              <a:gd name="T50" fmla="*/ 1392218925 w 580"/>
              <a:gd name="T51" fmla="*/ 96804698 h 798"/>
              <a:gd name="T52" fmla="*/ 1401919912 w 580"/>
              <a:gd name="T53" fmla="*/ 0 h 798"/>
              <a:gd name="T54" fmla="*/ 1406771184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sp>
        <p:nvSpPr>
          <p:cNvPr id="27656" name="AutoShape 30"/>
          <p:cNvSpPr>
            <a:spLocks noChangeAspect="1" noChangeArrowheads="1" noTextEdit="1"/>
          </p:cNvSpPr>
          <p:nvPr/>
        </p:nvSpPr>
        <p:spPr bwMode="gray">
          <a:xfrm flipH="1">
            <a:off x="4832350" y="3252788"/>
            <a:ext cx="9096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7657" name="Freeform 31"/>
          <p:cNvSpPr>
            <a:spLocks/>
          </p:cNvSpPr>
          <p:nvPr/>
        </p:nvSpPr>
        <p:spPr bwMode="gray">
          <a:xfrm flipH="1">
            <a:off x="4838700" y="3255963"/>
            <a:ext cx="903288" cy="1241425"/>
          </a:xfrm>
          <a:custGeom>
            <a:avLst/>
            <a:gdLst>
              <a:gd name="T0" fmla="*/ 1406774299 w 580"/>
              <a:gd name="T1" fmla="*/ 0 h 798"/>
              <a:gd name="T2" fmla="*/ 1401923021 w 580"/>
              <a:gd name="T3" fmla="*/ 217809447 h 798"/>
              <a:gd name="T4" fmla="*/ 1377668191 w 580"/>
              <a:gd name="T5" fmla="*/ 421099826 h 798"/>
              <a:gd name="T6" fmla="*/ 1338861086 w 580"/>
              <a:gd name="T7" fmla="*/ 609867929 h 798"/>
              <a:gd name="T8" fmla="*/ 1275799151 w 580"/>
              <a:gd name="T9" fmla="*/ 784115409 h 798"/>
              <a:gd name="T10" fmla="*/ 1198183384 w 580"/>
              <a:gd name="T11" fmla="*/ 943842460 h 798"/>
              <a:gd name="T12" fmla="*/ 1096314344 w 580"/>
              <a:gd name="T13" fmla="*/ 1089050249 h 798"/>
              <a:gd name="T14" fmla="*/ 975040194 w 580"/>
              <a:gd name="T15" fmla="*/ 1229416793 h 798"/>
              <a:gd name="T16" fmla="*/ 829511214 w 580"/>
              <a:gd name="T17" fmla="*/ 1355261158 h 798"/>
              <a:gd name="T18" fmla="*/ 654877489 w 580"/>
              <a:gd name="T19" fmla="*/ 1476267389 h 798"/>
              <a:gd name="T20" fmla="*/ 455989129 w 580"/>
              <a:gd name="T21" fmla="*/ 1587592686 h 798"/>
              <a:gd name="T22" fmla="*/ 455989129 w 580"/>
              <a:gd name="T23" fmla="*/ 1931248346 h 798"/>
              <a:gd name="T24" fmla="*/ 0 w 580"/>
              <a:gd name="T25" fmla="*/ 1243937416 h 798"/>
              <a:gd name="T26" fmla="*/ 455989129 w 580"/>
              <a:gd name="T27" fmla="*/ 556625125 h 798"/>
              <a:gd name="T28" fmla="*/ 455989129 w 580"/>
              <a:gd name="T29" fmla="*/ 900280590 h 798"/>
              <a:gd name="T30" fmla="*/ 543305894 w 580"/>
              <a:gd name="T31" fmla="*/ 890601212 h 798"/>
              <a:gd name="T32" fmla="*/ 640325214 w 580"/>
              <a:gd name="T33" fmla="*/ 861559965 h 798"/>
              <a:gd name="T34" fmla="*/ 742194254 w 580"/>
              <a:gd name="T35" fmla="*/ 813156656 h 798"/>
              <a:gd name="T36" fmla="*/ 844065047 w 580"/>
              <a:gd name="T37" fmla="*/ 750234473 h 798"/>
              <a:gd name="T38" fmla="*/ 950785364 w 580"/>
              <a:gd name="T39" fmla="*/ 677631357 h 798"/>
              <a:gd name="T40" fmla="*/ 1047804684 w 580"/>
              <a:gd name="T41" fmla="*/ 595347306 h 798"/>
              <a:gd name="T42" fmla="*/ 1144824004 w 580"/>
              <a:gd name="T43" fmla="*/ 503382321 h 798"/>
              <a:gd name="T44" fmla="*/ 1227289491 w 580"/>
              <a:gd name="T45" fmla="*/ 401737861 h 798"/>
              <a:gd name="T46" fmla="*/ 1300053981 w 580"/>
              <a:gd name="T47" fmla="*/ 300093498 h 798"/>
              <a:gd name="T48" fmla="*/ 1353413361 w 580"/>
              <a:gd name="T49" fmla="*/ 198449086 h 798"/>
              <a:gd name="T50" fmla="*/ 1392222024 w 580"/>
              <a:gd name="T51" fmla="*/ 96804698 h 798"/>
              <a:gd name="T52" fmla="*/ 1401923021 w 580"/>
              <a:gd name="T53" fmla="*/ 0 h 798"/>
              <a:gd name="T54" fmla="*/ 1406774299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FF9966"/>
              </a:gs>
              <a:gs pos="100000">
                <a:srgbClr val="FFDFCE"/>
              </a:gs>
            </a:gsLst>
            <a:lin ang="0" scaled="1"/>
          </a:gradFill>
          <a:ln w="0">
            <a:noFill/>
            <a:round/>
            <a:headEnd/>
            <a:tailEnd/>
          </a:ln>
        </p:spPr>
        <p:txBody>
          <a:bodyPr/>
          <a:lstStyle/>
          <a:p>
            <a:endParaRPr lang="ja-JP" altLang="en-US">
              <a:latin typeface="Goudy Old Style"/>
              <a:ea typeface="Osaka−等幅"/>
              <a:cs typeface="Osaka−等幅"/>
            </a:endParaRPr>
          </a:p>
        </p:txBody>
      </p:sp>
      <p:grpSp>
        <p:nvGrpSpPr>
          <p:cNvPr id="27658" name="Group 32"/>
          <p:cNvGrpSpPr>
            <a:grpSpLocks/>
          </p:cNvGrpSpPr>
          <p:nvPr/>
        </p:nvGrpSpPr>
        <p:grpSpPr bwMode="auto">
          <a:xfrm>
            <a:off x="3057525" y="1628775"/>
            <a:ext cx="2998788" cy="1601788"/>
            <a:chOff x="1997" y="1314"/>
            <a:chExt cx="1889" cy="1009"/>
          </a:xfrm>
        </p:grpSpPr>
        <p:grpSp>
          <p:nvGrpSpPr>
            <p:cNvPr id="27661" name="Group 33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7" name="Oval 34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371CD">
                      <a:gamma/>
                      <a:shade val="63529"/>
                      <a:invGamma/>
                    </a:srgbClr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>
                  <a:latin typeface="Verdana" pitchFamily="-106" charset="0"/>
                  <a:ea typeface="Osaka−等幅"/>
                  <a:cs typeface="ＭＳ Ｐゴシック" pitchFamily="-106" charset="-128"/>
                </a:endParaRPr>
              </a:p>
            </p:txBody>
          </p:sp>
          <p:sp>
            <p:nvSpPr>
              <p:cNvPr id="27667" name="Oval 35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A5C0E9"/>
                  </a:gs>
                  <a:gs pos="100000">
                    <a:srgbClr val="3371CD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>
                  <a:latin typeface="Goudy Old Style"/>
                  <a:ea typeface="Osaka−等幅"/>
                  <a:cs typeface="Osaka−等幅"/>
                </a:endParaRPr>
              </a:p>
            </p:txBody>
          </p:sp>
        </p:grpSp>
        <p:sp>
          <p:nvSpPr>
            <p:cNvPr id="27662" name="Oval 36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6A583B"/>
                </a:gs>
                <a:gs pos="100000">
                  <a:srgbClr val="E6BF8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7663" name="Oval 37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rgbClr val="E6BF80">
                    <a:alpha val="0"/>
                  </a:srgbClr>
                </a:gs>
                <a:gs pos="100000">
                  <a:srgbClr val="F6E9D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7664" name="Oval 38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B69765"/>
                </a:gs>
                <a:gs pos="100000">
                  <a:srgbClr val="E6BF80">
                    <a:alpha val="4800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  <p:sp>
          <p:nvSpPr>
            <p:cNvPr id="27665" name="Oval 39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6BF80">
                    <a:alpha val="37999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ja-JP" altLang="en-US">
                <a:latin typeface="Goudy Old Style"/>
                <a:ea typeface="Osaka−等幅"/>
                <a:cs typeface="Osaka−等幅"/>
              </a:endParaRPr>
            </a:p>
          </p:txBody>
        </p:sp>
      </p:grpSp>
      <p:sp>
        <p:nvSpPr>
          <p:cNvPr id="27659" name="Text Box 40"/>
          <p:cNvSpPr txBox="1">
            <a:spLocks noChangeArrowheads="1"/>
          </p:cNvSpPr>
          <p:nvPr/>
        </p:nvSpPr>
        <p:spPr bwMode="gray">
          <a:xfrm>
            <a:off x="3508375" y="1914525"/>
            <a:ext cx="2441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600">
                <a:latin typeface="Goudy Old Style"/>
                <a:ea typeface="Osaka−等幅"/>
                <a:cs typeface="HGP創英角ｺﾞｼｯｸUB" pitchFamily="50" charset="-128"/>
              </a:rPr>
              <a:t>ニーズの高いその他の</a:t>
            </a:r>
            <a:endParaRPr lang="en-US" altLang="ja-JP" sz="1600">
              <a:latin typeface="Goudy Old Style"/>
              <a:ea typeface="Osaka−等幅"/>
              <a:cs typeface="HGP創英角ｺﾞｼｯｸUB" pitchFamily="50" charset="-128"/>
            </a:endParaRPr>
          </a:p>
          <a:p>
            <a:r>
              <a:rPr lang="ja-JP" altLang="en-US" sz="1600">
                <a:latin typeface="Goudy Old Style"/>
                <a:ea typeface="Osaka−等幅"/>
                <a:cs typeface="HGP創英角ｺﾞｼｯｸUB" pitchFamily="50" charset="-128"/>
              </a:rPr>
              <a:t>プラットフォームに対応</a:t>
            </a:r>
          </a:p>
        </p:txBody>
      </p:sp>
      <p:sp>
        <p:nvSpPr>
          <p:cNvPr id="20" name="AutoShape 42"/>
          <p:cNvSpPr>
            <a:spLocks noChangeAspect="1" noChangeArrowheads="1"/>
          </p:cNvSpPr>
          <p:nvPr/>
        </p:nvSpPr>
        <p:spPr bwMode="gray">
          <a:xfrm>
            <a:off x="1258888" y="5372100"/>
            <a:ext cx="6537325" cy="720725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blurRad="63500"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プロジェクト間でリソース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(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人員</a:t>
            </a:r>
            <a:r>
              <a:rPr lang="en-US" altLang="ja-JP" sz="1400">
                <a:latin typeface="Osaka−等幅"/>
                <a:ea typeface="Osaka−等幅"/>
                <a:cs typeface="HGP創英角ｺﾞｼｯｸUB" pitchFamily="50" charset="-128"/>
              </a:rPr>
              <a:t>)</a:t>
            </a: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の</a:t>
            </a:r>
            <a:endParaRPr lang="en-US" altLang="ja-JP" sz="1400">
              <a:latin typeface="Osaka−等幅"/>
              <a:ea typeface="Osaka−等幅"/>
              <a:cs typeface="HGP創英角ｺﾞｼｯｸUB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1400">
                <a:latin typeface="Osaka−等幅"/>
                <a:ea typeface="Osaka−等幅"/>
                <a:cs typeface="HGP創英角ｺﾞｼｯｸUB" pitchFamily="50" charset="-128"/>
              </a:rPr>
              <a:t>入れ替えをした場合の学習コスト削減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インク瓶">
  <a:themeElements>
    <a:clrScheme name="インク瓶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インク瓶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インク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インク瓶.thmx</Template>
  <TotalTime>136</TotalTime>
  <Words>578</Words>
  <Application>Microsoft Macintosh PowerPoint</Application>
  <PresentationFormat>画面に合わせる (4:3)</PresentationFormat>
  <Paragraphs>91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デザイン テンプレート</vt:lpstr>
      </vt:variant>
      <vt:variant>
        <vt:i4>13</vt:i4>
      </vt:variant>
      <vt:variant>
        <vt:lpstr>スライド タイトル</vt:lpstr>
      </vt:variant>
      <vt:variant>
        <vt:i4>6</vt:i4>
      </vt:variant>
    </vt:vector>
  </HeadingPairs>
  <TitlesOfParts>
    <vt:vector size="33" baseType="lpstr">
      <vt:lpstr>Goudy Old Style</vt:lpstr>
      <vt:lpstr>ＭＳ Ｐ明朝</vt:lpstr>
      <vt:lpstr>Arial</vt:lpstr>
      <vt:lpstr>Calibri</vt:lpstr>
      <vt:lpstr>ＭＳ Ｐゴシック</vt:lpstr>
      <vt:lpstr>Rockwell</vt:lpstr>
      <vt:lpstr>Impact</vt:lpstr>
      <vt:lpstr>Times New Roman</vt:lpstr>
      <vt:lpstr>ＭＳ 明朝</vt:lpstr>
      <vt:lpstr>Verdana</vt:lpstr>
      <vt:lpstr>メイリオ</vt:lpstr>
      <vt:lpstr>HGS創英角ｺﾞｼｯｸUB</vt:lpstr>
      <vt:lpstr>Osaka−等幅</vt:lpstr>
      <vt:lpstr>HGP創英角ｺﾞｼｯｸUB</vt:lpstr>
      <vt:lpstr>インク瓶</vt:lpstr>
      <vt:lpstr>インク瓶</vt:lpstr>
      <vt:lpstr>インク瓶</vt:lpstr>
      <vt:lpstr>インク瓶</vt:lpstr>
      <vt:lpstr>インク瓶</vt:lpstr>
      <vt:lpstr>インク瓶</vt:lpstr>
      <vt:lpstr>インク瓶</vt:lpstr>
      <vt:lpstr>インク瓶</vt:lpstr>
      <vt:lpstr>インク瓶</vt:lpstr>
      <vt:lpstr>インク瓶</vt:lpstr>
      <vt:lpstr>インク瓶</vt:lpstr>
      <vt:lpstr>インク瓶</vt:lpstr>
      <vt:lpstr>インク瓶</vt:lpstr>
      <vt:lpstr>スライド 1</vt:lpstr>
      <vt:lpstr>DBFluteとは？</vt:lpstr>
      <vt:lpstr>ConditionBean</vt:lpstr>
      <vt:lpstr>外だしSQL(OutsideSql)</vt:lpstr>
      <vt:lpstr>現場指向機能</vt:lpstr>
      <vt:lpstr>様々なプラットフォーム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久保 雅彦</dc:creator>
  <cp:lastModifiedBy>kubo_masahiko</cp:lastModifiedBy>
  <cp:revision>30</cp:revision>
  <dcterms:created xsi:type="dcterms:W3CDTF">2008-05-18T09:44:14Z</dcterms:created>
  <dcterms:modified xsi:type="dcterms:W3CDTF">2008-05-21T02:20:31Z</dcterms:modified>
</cp:coreProperties>
</file>