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png" ContentType="image/png"/>
  <Override PartName="/docProps/core.xml" ContentType="application/vnd.openxmlformats-package.core-properties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3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454239" y="3493511"/>
            <a:ext cx="2819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6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明朝"/>
              </a:rPr>
              <a:t>DBFlute</a:t>
            </a:r>
            <a:endParaRPr lang="en-US" altLang="ja-JP" sz="6000" b="1" i="1" dirty="0">
              <a:solidFill>
                <a:schemeClr val="tx1">
                  <a:lumMod val="65000"/>
                  <a:lumOff val="35000"/>
                </a:schemeClr>
              </a:solidFill>
              <a:ea typeface="ＭＳ 明朝"/>
            </a:endParaRPr>
          </a:p>
        </p:txBody>
      </p:sp>
      <p:pic>
        <p:nvPicPr>
          <p:cNvPr id="27" name="図 26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61511"/>
            <a:ext cx="1524000" cy="2032000"/>
          </a:xfrm>
          <a:prstGeom prst="rect">
            <a:avLst/>
          </a:prstGeom>
        </p:spPr>
      </p:pic>
      <p:pic>
        <p:nvPicPr>
          <p:cNvPr id="29" name="図 28" descr="title-to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3302000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gray">
          <a:xfrm>
            <a:off x="971550" y="1773238"/>
            <a:ext cx="3833813" cy="38338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0099FF">
                  <a:gamma/>
                  <a:shade val="66667"/>
                  <a:invGamma/>
                  <a:alpha val="12000"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66667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Verdan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" name="Oval 32"/>
          <p:cNvSpPr>
            <a:spLocks noChangeArrowheads="1"/>
          </p:cNvSpPr>
          <p:nvPr/>
        </p:nvSpPr>
        <p:spPr bwMode="gray">
          <a:xfrm>
            <a:off x="1276350" y="2078038"/>
            <a:ext cx="3200400" cy="3200400"/>
          </a:xfrm>
          <a:prstGeom prst="ellipse">
            <a:avLst/>
          </a:prstGeom>
          <a:gradFill rotWithShape="1">
            <a:gsLst>
              <a:gs pos="0">
                <a:srgbClr val="6699FF"/>
              </a:gs>
              <a:gs pos="100000">
                <a:srgbClr val="4161A2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34"/>
          <p:cNvSpPr>
            <a:spLocks noChangeArrowheads="1"/>
          </p:cNvSpPr>
          <p:nvPr/>
        </p:nvSpPr>
        <p:spPr bwMode="gray">
          <a:xfrm>
            <a:off x="4011613" y="2636838"/>
            <a:ext cx="401637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1. </a:t>
            </a:r>
            <a:r>
              <a:rPr kumimoji="0" lang="ja-JP" altLang="en-US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完全タイプセーフな</a:t>
            </a:r>
            <a:r>
              <a:rPr kumimoji="0" lang="en-US" altLang="ja-JP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SQL</a:t>
            </a:r>
            <a:r>
              <a:rPr kumimoji="0" lang="ja-JP" altLang="en-US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5" name="AutoShape 45"/>
          <p:cNvSpPr>
            <a:spLocks noChangeArrowheads="1"/>
          </p:cNvSpPr>
          <p:nvPr/>
        </p:nvSpPr>
        <p:spPr bwMode="gray">
          <a:xfrm>
            <a:off x="4211638" y="34448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6" name="AutoShape 46"/>
          <p:cNvSpPr>
            <a:spLocks noChangeArrowheads="1"/>
          </p:cNvSpPr>
          <p:nvPr/>
        </p:nvSpPr>
        <p:spPr bwMode="gray">
          <a:xfrm>
            <a:off x="4011613" y="423703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現場重視の機能を装備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gray">
          <a:xfrm>
            <a:off x="1773238" y="3028950"/>
            <a:ext cx="221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現場指向の</a:t>
            </a:r>
            <a:endParaRPr kumimoji="0" lang="en-US" altLang="ja-JP" sz="32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HGS創英角ｺﾞｼｯｸUB" pitchFamily="50" charset="-128"/>
            </a:endParaRPr>
          </a:p>
          <a:p>
            <a:pPr eaLnBrk="0" hangingPunct="0">
              <a:defRPr/>
            </a:pPr>
            <a:r>
              <a:rPr kumimoji="0" lang="en-US" altLang="ja-JP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O/R</a:t>
            </a: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マッパ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ConditionBean</a:t>
            </a:r>
            <a:endParaRPr lang="ja-JP" altLang="en-US" dirty="0"/>
          </a:p>
        </p:txBody>
      </p:sp>
      <p:sp>
        <p:nvSpPr>
          <p:cNvPr id="3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1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gray">
          <a:xfrm>
            <a:off x="914399" y="2609850"/>
            <a:ext cx="2330451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5" name="AutoShape 88"/>
          <p:cNvSpPr>
            <a:spLocks noChangeArrowheads="1"/>
          </p:cNvSpPr>
          <p:nvPr/>
        </p:nvSpPr>
        <p:spPr bwMode="gray">
          <a:xfrm>
            <a:off x="914399" y="4400550"/>
            <a:ext cx="2330451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6" name="AutoShape 89"/>
          <p:cNvSpPr>
            <a:spLocks noChangeArrowheads="1"/>
          </p:cNvSpPr>
          <p:nvPr/>
        </p:nvSpPr>
        <p:spPr bwMode="gray">
          <a:xfrm>
            <a:off x="914399" y="2576514"/>
            <a:ext cx="2330451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6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ja-JP" altLang="en-US" sz="16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テーブル名</a:t>
            </a:r>
            <a:r>
              <a:rPr kumimoji="0" lang="ja-JP" altLang="en-US" sz="16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・カラム名</a:t>
            </a:r>
            <a:endParaRPr kumimoji="0" lang="en-US" altLang="ja-JP" sz="1600" dirty="0" smtClean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en-US" sz="16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を</a:t>
            </a:r>
            <a:r>
              <a:rPr kumimoji="0" lang="ja-JP" altLang="en-US" sz="16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完全補完</a:t>
            </a:r>
            <a:endParaRPr kumimoji="0" lang="en-US" altLang="ja-JP" sz="16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endParaRPr kumimoji="0" lang="en-US" altLang="ja-JP" sz="10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■Eclipse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で「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.(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ドット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」　補完で安全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実装</a:t>
            </a:r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■DB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変更に強い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コンパイル</a:t>
            </a:r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エラーで検知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  <p:sp>
        <p:nvSpPr>
          <p:cNvPr id="8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4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9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4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0" name="AutoShape 103"/>
          <p:cNvSpPr>
            <a:spLocks noChangeArrowheads="1"/>
          </p:cNvSpPr>
          <p:nvPr/>
        </p:nvSpPr>
        <p:spPr bwMode="gray">
          <a:xfrm>
            <a:off x="3343276" y="4433888"/>
            <a:ext cx="2352674" cy="68262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gray">
          <a:xfrm>
            <a:off x="3343276" y="2576514"/>
            <a:ext cx="2352674" cy="64611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/>
        </p:nvSpPr>
        <p:spPr bwMode="gray">
          <a:xfrm>
            <a:off x="3343276" y="2974975"/>
            <a:ext cx="23653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目的ベースの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インターフェース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ヒューマンミス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等の　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　</a:t>
            </a:r>
            <a:r>
              <a:rPr lang="en-US" altLang="ja-JP" sz="1200" dirty="0" err="1">
                <a:latin typeface="Osaka−等幅"/>
                <a:ea typeface="Osaka−等幅"/>
                <a:cs typeface="HGP創英角ｺﾞｼｯｸUB" pitchFamily="50" charset="-128"/>
              </a:rPr>
              <a:t>SQLException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は発生しない</a:t>
            </a:r>
          </a:p>
        </p:txBody>
      </p:sp>
      <p:sp>
        <p:nvSpPr>
          <p:cNvPr id="13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4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7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5" name="AutoShape 117"/>
          <p:cNvSpPr>
            <a:spLocks noChangeArrowheads="1"/>
          </p:cNvSpPr>
          <p:nvPr/>
        </p:nvSpPr>
        <p:spPr bwMode="gray">
          <a:xfrm>
            <a:off x="5810251" y="4394200"/>
            <a:ext cx="2417762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6" name="AutoShape 118"/>
          <p:cNvSpPr>
            <a:spLocks noChangeArrowheads="1"/>
          </p:cNvSpPr>
          <p:nvPr/>
        </p:nvSpPr>
        <p:spPr bwMode="gray">
          <a:xfrm>
            <a:off x="5810251" y="2576514"/>
            <a:ext cx="2417761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gray">
          <a:xfrm>
            <a:off x="5810251" y="2974975"/>
            <a:ext cx="241776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外だし</a:t>
            </a:r>
            <a:r>
              <a:rPr lang="en-US" altLang="ja-JP" sz="1600" dirty="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と</a:t>
            </a:r>
            <a:r>
              <a:rPr lang="ja-JP" altLang="en-US" sz="1600" dirty="0" smtClean="0">
                <a:latin typeface="Osaka−等幅"/>
                <a:ea typeface="Osaka−等幅"/>
                <a:cs typeface="HGP創英角ｺﾞｼｯｸUB" pitchFamily="50" charset="-128"/>
              </a:rPr>
              <a:t>の線引き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やれる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ことが限られている</a:t>
            </a:r>
            <a:endParaRPr lang="en-US" altLang="ja-JP" sz="12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2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方針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がなくてもバラバラ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実装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にはなりにくい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ja-JP" altLang="en-US" sz="1200" dirty="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18" name="Text Box 133"/>
          <p:cNvSpPr txBox="1">
            <a:spLocks noChangeArrowheads="1"/>
          </p:cNvSpPr>
          <p:nvPr/>
        </p:nvSpPr>
        <p:spPr bwMode="auto">
          <a:xfrm>
            <a:off x="3625851" y="4221163"/>
            <a:ext cx="1881188" cy="615553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 err="1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 dirty="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 dirty="0" err="1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  <a:endParaRPr lang="en-US" altLang="ja-JP" sz="14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プログラム上で</a:t>
            </a:r>
            <a:r>
              <a:rPr lang="en-US" altLang="ja-JP" sz="1000" dirty="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を</a:t>
            </a:r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組み立てる時の必須要件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1689264" y="2179778"/>
            <a:ext cx="5662613" cy="631826"/>
            <a:chOff x="1233" y="1340"/>
            <a:chExt cx="3381" cy="398"/>
          </a:xfrm>
        </p:grpSpPr>
        <p:grpSp>
          <p:nvGrpSpPr>
            <p:cNvPr id="20" name="Group 92"/>
            <p:cNvGrpSpPr>
              <a:grpSpLocks/>
            </p:cNvGrpSpPr>
            <p:nvPr/>
          </p:nvGrpSpPr>
          <p:grpSpPr bwMode="auto">
            <a:xfrm>
              <a:off x="1233" y="1343"/>
              <a:ext cx="405" cy="395"/>
              <a:chOff x="1289" y="582"/>
              <a:chExt cx="668" cy="652"/>
            </a:xfrm>
          </p:grpSpPr>
          <p:sp>
            <p:nvSpPr>
              <p:cNvPr id="35" name="Oval 9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6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7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8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9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21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 dirty="0">
                  <a:solidFill>
                    <a:srgbClr val="000000"/>
                  </a:solidFill>
                  <a:latin typeface="Arial" charset="0"/>
                  <a:ea typeface="Osaka−等幅"/>
                </a:rPr>
                <a:t>1</a:t>
              </a:r>
            </a:p>
          </p:txBody>
        </p:sp>
        <p:sp>
          <p:nvSpPr>
            <p:cNvPr id="22" name="Oval 105"/>
            <p:cNvSpPr>
              <a:spLocks noChangeArrowheads="1"/>
            </p:cNvSpPr>
            <p:nvPr/>
          </p:nvSpPr>
          <p:spPr bwMode="gray">
            <a:xfrm>
              <a:off x="2721" y="1340"/>
              <a:ext cx="405" cy="327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3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4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5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6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7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Arial" charset="0"/>
                  <a:ea typeface="Osaka−等幅"/>
                </a:rPr>
                <a:t>2</a:t>
              </a:r>
            </a:p>
          </p:txBody>
        </p: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4209" y="1340"/>
              <a:ext cx="405" cy="395"/>
              <a:chOff x="1289" y="582"/>
              <a:chExt cx="668" cy="652"/>
            </a:xfrm>
          </p:grpSpPr>
          <p:sp>
            <p:nvSpPr>
              <p:cNvPr id="30" name="Oval 12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1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2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29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 dirty="0">
                  <a:solidFill>
                    <a:srgbClr val="000000"/>
                  </a:solidFill>
                  <a:latin typeface="Arial" charset="0"/>
                  <a:ea typeface="Osaka−等幅"/>
                </a:rPr>
                <a:t>3</a:t>
              </a:r>
            </a:p>
          </p:txBody>
        </p:sp>
      </p:grpSp>
      <p:sp>
        <p:nvSpPr>
          <p:cNvPr id="40" name="AutoShape 129"/>
          <p:cNvSpPr>
            <a:spLocks noChangeArrowheads="1"/>
          </p:cNvSpPr>
          <p:nvPr/>
        </p:nvSpPr>
        <p:spPr bwMode="gray">
          <a:xfrm>
            <a:off x="1150938" y="1590675"/>
            <a:ext cx="39973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41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</a:p>
          <a:p>
            <a:pPr>
              <a:defRPr/>
            </a:pPr>
            <a:endParaRPr lang="en-US" altLang="ja-JP" sz="8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pPr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Times New Roman" pitchFamily="18" charset="0"/>
              </a:rPr>
              <a:t>外だし</a:t>
            </a:r>
            <a:r>
              <a:rPr lang="en-US" altLang="ja-JP" smtClean="0">
                <a:latin typeface="Times New Roman" pitchFamily="18" charset="0"/>
              </a:rPr>
              <a:t>SQL(OutsideSql)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5602" name="AutoShape 39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5603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4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5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6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7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エラーメッセージ</a:t>
            </a:r>
          </a:p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を徹底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タイプセーフでないので</a:t>
            </a:r>
          </a:p>
          <a:p>
            <a:pPr eaLnBrk="0" hangingPunct="0"/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デバッグのために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とても</a:t>
            </a:r>
            <a:endParaRPr kumimoji="0" lang="en-US" altLang="ja-JP" sz="1200" dirty="0" smtClean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ja-JP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重要</a:t>
            </a:r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5608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9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0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1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2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戻り値クラス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を自動生成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から戻り値クラス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を自動生成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マッピングミス発生しない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の文法チェックになる</a:t>
            </a:r>
          </a:p>
        </p:txBody>
      </p:sp>
      <p:sp>
        <p:nvSpPr>
          <p:cNvPr id="25613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4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5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6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7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ファイル指定が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タイプセーフ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ファイルから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パス定義を自動生成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ファイルがないエラー</a:t>
            </a:r>
          </a:p>
          <a:p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が発生しない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1689100" y="2184400"/>
            <a:ext cx="5662613" cy="627063"/>
            <a:chOff x="1233" y="1343"/>
            <a:chExt cx="3381" cy="395"/>
          </a:xfrm>
        </p:grpSpPr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1233" y="1346"/>
              <a:ext cx="405" cy="392"/>
              <a:chOff x="1289" y="587"/>
              <a:chExt cx="668" cy="647"/>
            </a:xfrm>
          </p:grpSpPr>
          <p:sp>
            <p:nvSpPr>
              <p:cNvPr id="25634" name="Oval 93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5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6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7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8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0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5621" name="Oval 105"/>
            <p:cNvSpPr>
              <a:spLocks noChangeArrowheads="1"/>
            </p:cNvSpPr>
            <p:nvPr/>
          </p:nvSpPr>
          <p:spPr bwMode="gray">
            <a:xfrm>
              <a:off x="2721" y="1352"/>
              <a:ext cx="405" cy="303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2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3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4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5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6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4" name="Group 119"/>
            <p:cNvGrpSpPr>
              <a:grpSpLocks/>
            </p:cNvGrpSpPr>
            <p:nvPr/>
          </p:nvGrpSpPr>
          <p:grpSpPr bwMode="auto">
            <a:xfrm>
              <a:off x="4209" y="1343"/>
              <a:ext cx="405" cy="392"/>
              <a:chOff x="1289" y="587"/>
              <a:chExt cx="668" cy="647"/>
            </a:xfrm>
          </p:grpSpPr>
          <p:sp>
            <p:nvSpPr>
              <p:cNvPr id="25629" name="Oval 120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0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1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2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3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8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3</a:t>
              </a:r>
            </a:p>
          </p:txBody>
        </p:sp>
      </p:grpSp>
      <p:sp>
        <p:nvSpPr>
          <p:cNvPr id="40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ja-JP" sz="1400" dirty="0" err="1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 dirty="0">
                <a:latin typeface="Osaka−等幅"/>
                <a:ea typeface="Osaka−等幅"/>
                <a:cs typeface="HGP創英角ｺﾞｼｯｸUB" pitchFamily="50" charset="-128"/>
              </a:rPr>
              <a:t>の</a:t>
            </a:r>
            <a:r>
              <a:rPr lang="ja-JP" altLang="en-US" sz="1400" dirty="0" smtClean="0">
                <a:latin typeface="Osaka−等幅"/>
                <a:ea typeface="Osaka−等幅"/>
                <a:cs typeface="HGP創英角ｺﾞｼｯｸUB" pitchFamily="50" charset="-128"/>
              </a:rPr>
              <a:t>考え</a:t>
            </a:r>
            <a:r>
              <a:rPr lang="en-US" altLang="ja-JP" sz="1400" dirty="0" err="1" smtClean="0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  <a:r>
              <a:rPr lang="en-US" altLang="ja-JP" sz="1400" smtClean="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 smtClean="0">
                <a:latin typeface="Osaka−等幅"/>
                <a:ea typeface="Osaka−等幅"/>
                <a:cs typeface="HGP創英角ｺﾞｼｯｸUB" pitchFamily="50" charset="-128"/>
              </a:rPr>
              <a:t>再度</a:t>
            </a:r>
            <a:r>
              <a:rPr lang="en-US" altLang="ja-JP" sz="1400" dirty="0" smtClean="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  <a:p>
            <a:pPr>
              <a:defRPr/>
            </a:pPr>
            <a:endParaRPr lang="en-US" altLang="ja-JP" sz="8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pPr>
              <a:defRPr/>
            </a:pP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現場指向機能</a:t>
            </a:r>
            <a:endParaRPr lang="ja-JP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現場重視の機能を装備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276475" y="2233613"/>
            <a:ext cx="4419600" cy="796925"/>
            <a:chOff x="1392" y="1392"/>
            <a:chExt cx="2784" cy="502"/>
          </a:xfrm>
        </p:grpSpPr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1392" y="139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共通カラム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の自動設定</a:t>
              </a:r>
            </a:p>
          </p:txBody>
        </p: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3966" y="1536"/>
              <a:ext cx="210" cy="358"/>
              <a:chOff x="2078" y="1680"/>
              <a:chExt cx="1615" cy="3013"/>
            </a:xfrm>
          </p:grpSpPr>
          <p:sp>
            <p:nvSpPr>
              <p:cNvPr id="7" name="Oval 9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8" name="Oval 9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9" name="Oval 9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0" name="Oval 9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1" name="Oval 9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2" name="Oval 10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948" cy="275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2276475" y="2952750"/>
            <a:ext cx="4419600" cy="796925"/>
            <a:chOff x="1392" y="1824"/>
            <a:chExt cx="2784" cy="502"/>
          </a:xfrm>
        </p:grpSpPr>
        <p:sp>
          <p:nvSpPr>
            <p:cNvPr id="14" name="AutoShape 102"/>
            <p:cNvSpPr>
              <a:spLocks noChangeArrowheads="1"/>
            </p:cNvSpPr>
            <p:nvPr/>
          </p:nvSpPr>
          <p:spPr bwMode="gray">
            <a:xfrm>
              <a:off x="1392" y="182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区分値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の解決</a:t>
              </a:r>
            </a:p>
          </p:txBody>
        </p:sp>
        <p:grpSp>
          <p:nvGrpSpPr>
            <p:cNvPr id="15" name="Group 103"/>
            <p:cNvGrpSpPr>
              <a:grpSpLocks/>
            </p:cNvGrpSpPr>
            <p:nvPr/>
          </p:nvGrpSpPr>
          <p:grpSpPr bwMode="auto">
            <a:xfrm>
              <a:off x="3966" y="1968"/>
              <a:ext cx="210" cy="358"/>
              <a:chOff x="2078" y="1680"/>
              <a:chExt cx="1615" cy="3013"/>
            </a:xfrm>
          </p:grpSpPr>
          <p:sp>
            <p:nvSpPr>
              <p:cNvPr id="16" name="Oval 10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7" name="Oval 10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8" name="Oval 10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9" name="Oval 10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0" name="Oval 10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1" name="Oval 10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22" name="Group 110"/>
          <p:cNvGrpSpPr>
            <a:grpSpLocks/>
          </p:cNvGrpSpPr>
          <p:nvPr/>
        </p:nvGrpSpPr>
        <p:grpSpPr bwMode="auto">
          <a:xfrm>
            <a:off x="2276475" y="3673475"/>
            <a:ext cx="4419600" cy="796925"/>
            <a:chOff x="1392" y="2256"/>
            <a:chExt cx="2784" cy="502"/>
          </a:xfrm>
        </p:grpSpPr>
        <p:sp>
          <p:nvSpPr>
            <p:cNvPr id="23" name="AutoShape 111"/>
            <p:cNvSpPr>
              <a:spLocks noChangeArrowheads="1"/>
            </p:cNvSpPr>
            <p:nvPr/>
          </p:nvSpPr>
          <p:spPr bwMode="gray">
            <a:xfrm>
              <a:off x="1392" y="225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ページング検索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を徹底サポート</a:t>
              </a:r>
            </a:p>
          </p:txBody>
        </p:sp>
        <p:grpSp>
          <p:nvGrpSpPr>
            <p:cNvPr id="24" name="Group 112"/>
            <p:cNvGrpSpPr>
              <a:grpSpLocks/>
            </p:cNvGrpSpPr>
            <p:nvPr/>
          </p:nvGrpSpPr>
          <p:grpSpPr bwMode="auto">
            <a:xfrm>
              <a:off x="3966" y="2400"/>
              <a:ext cx="210" cy="358"/>
              <a:chOff x="2078" y="1680"/>
              <a:chExt cx="1615" cy="3013"/>
            </a:xfrm>
          </p:grpSpPr>
          <p:sp>
            <p:nvSpPr>
              <p:cNvPr id="25" name="Oval 1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6" name="Oval 11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7" name="Oval 11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8" name="Oval 11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9" name="Oval 11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0" name="Oval 11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31" name="Group 119"/>
          <p:cNvGrpSpPr>
            <a:grpSpLocks/>
          </p:cNvGrpSpPr>
          <p:nvPr/>
        </p:nvGrpSpPr>
        <p:grpSpPr bwMode="auto">
          <a:xfrm>
            <a:off x="2276475" y="4394200"/>
            <a:ext cx="4419600" cy="796925"/>
            <a:chOff x="1392" y="2688"/>
            <a:chExt cx="2784" cy="502"/>
          </a:xfrm>
        </p:grpSpPr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1392" y="268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altLang="ja-JP" sz="1600">
                  <a:latin typeface="Osaka−等幅"/>
                  <a:ea typeface="Osaka−等幅"/>
                  <a:cs typeface="HGP創英角ｺﾞｼｯｸUB" pitchFamily="50" charset="-128"/>
                </a:rPr>
                <a:t>DDL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の実行・テストデータの登録の自動</a:t>
              </a:r>
              <a:endParaRPr lang="en-US" altLang="ja-JP" sz="1600">
                <a:latin typeface="Osaka−等幅"/>
                <a:ea typeface="Osaka−等幅"/>
                <a:cs typeface="HGP創英角ｺﾞｼｯｸUB" pitchFamily="50" charset="-128"/>
              </a:endParaRPr>
            </a:p>
            <a:p>
              <a:pPr eaLnBrk="0" hangingPunct="0"/>
              <a:r>
                <a:rPr lang="en-US" altLang="ja-JP" sz="1000">
                  <a:latin typeface="Osaka−等幅"/>
                  <a:ea typeface="Osaka−等幅"/>
                  <a:cs typeface="HGP創英角ｺﾞｼｯｸUB" pitchFamily="50" charset="-128"/>
                </a:rPr>
                <a:t>(ReplaceSchema)</a:t>
              </a:r>
            </a:p>
          </p:txBody>
        </p:sp>
        <p:grpSp>
          <p:nvGrpSpPr>
            <p:cNvPr id="33" name="Group 121"/>
            <p:cNvGrpSpPr>
              <a:grpSpLocks/>
            </p:cNvGrpSpPr>
            <p:nvPr/>
          </p:nvGrpSpPr>
          <p:grpSpPr bwMode="auto">
            <a:xfrm>
              <a:off x="3966" y="2832"/>
              <a:ext cx="210" cy="358"/>
              <a:chOff x="2078" y="1680"/>
              <a:chExt cx="1615" cy="3013"/>
            </a:xfrm>
          </p:grpSpPr>
          <p:sp>
            <p:nvSpPr>
              <p:cNvPr id="34" name="Oval 12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5" name="Oval 12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6" name="Oval 12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7" name="Oval 12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8" name="Oval 12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9" name="Oval 12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40" name="Group 128"/>
          <p:cNvGrpSpPr>
            <a:grpSpLocks/>
          </p:cNvGrpSpPr>
          <p:nvPr/>
        </p:nvGrpSpPr>
        <p:grpSpPr bwMode="auto">
          <a:xfrm>
            <a:off x="2276475" y="5105400"/>
            <a:ext cx="4419600" cy="796925"/>
            <a:chOff x="1392" y="3120"/>
            <a:chExt cx="2784" cy="502"/>
          </a:xfrm>
        </p:grpSpPr>
        <p:sp>
          <p:nvSpPr>
            <p:cNvPr id="41" name="AutoShape 129"/>
            <p:cNvSpPr>
              <a:spLocks noChangeArrowheads="1"/>
            </p:cNvSpPr>
            <p:nvPr/>
          </p:nvSpPr>
          <p:spPr bwMode="gray">
            <a:xfrm>
              <a:off x="1392" y="312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ja-JP" altLang="en-US" sz="1600">
                  <a:solidFill>
                    <a:srgbClr val="000000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デバッグログの見易さ重視　　</a:t>
              </a:r>
              <a:r>
                <a:rPr kumimoji="0" lang="en-US" altLang="ja-JP" sz="1600">
                  <a:solidFill>
                    <a:srgbClr val="000000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 </a:t>
              </a:r>
              <a:r>
                <a:rPr kumimoji="0" lang="en-US" altLang="ja-JP" sz="1200">
                  <a:solidFill>
                    <a:schemeClr val="folHlink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etc….</a:t>
              </a:r>
            </a:p>
          </p:txBody>
        </p:sp>
        <p:grpSp>
          <p:nvGrpSpPr>
            <p:cNvPr id="42" name="Group 130"/>
            <p:cNvGrpSpPr>
              <a:grpSpLocks/>
            </p:cNvGrpSpPr>
            <p:nvPr/>
          </p:nvGrpSpPr>
          <p:grpSpPr bwMode="auto">
            <a:xfrm>
              <a:off x="3966" y="3264"/>
              <a:ext cx="210" cy="358"/>
              <a:chOff x="2078" y="1680"/>
              <a:chExt cx="1615" cy="3013"/>
            </a:xfrm>
          </p:grpSpPr>
          <p:sp>
            <p:nvSpPr>
              <p:cNvPr id="43" name="Oval 1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4" name="Oval 1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5" name="Oval 13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6" name="Oval 13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7" name="Oval 13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8" name="Oval 13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sp>
        <p:nvSpPr>
          <p:cNvPr id="49" name="Rectangle 139"/>
          <p:cNvSpPr>
            <a:spLocks noChangeArrowheads="1"/>
          </p:cNvSpPr>
          <p:nvPr/>
        </p:nvSpPr>
        <p:spPr bwMode="auto">
          <a:xfrm>
            <a:off x="2051050" y="5749925"/>
            <a:ext cx="48609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これらは皆、現場から生まれてきた機能である。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作者自身も現場でプログラマとして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DBFlute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を利用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様々なプラットフォーム</a:t>
            </a:r>
            <a:endParaRPr lang="ja-JP" altLang="en-US" dirty="0"/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gray">
          <a:xfrm>
            <a:off x="55260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gray">
          <a:xfrm>
            <a:off x="5678488" y="3492500"/>
            <a:ext cx="2057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Java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9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.NET-3.0(C#)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(C#</a:t>
            </a:r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のクラスを生成</a:t>
            </a:r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  <a:p>
            <a:endParaRPr lang="ja-JP" altLang="en-US" sz="100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gray">
          <a:xfrm>
            <a:off x="12588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gray">
          <a:xfrm>
            <a:off x="1354138" y="3497263"/>
            <a:ext cx="20383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Seasar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Spring Framework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</a:p>
        </p:txBody>
      </p:sp>
      <p:sp>
        <p:nvSpPr>
          <p:cNvPr id="7" name="AutoShape 28"/>
          <p:cNvSpPr>
            <a:spLocks noChangeAspect="1" noChangeArrowheads="1" noTextEdit="1"/>
          </p:cNvSpPr>
          <p:nvPr/>
        </p:nvSpPr>
        <p:spPr bwMode="gray">
          <a:xfrm>
            <a:off x="333851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8" name="Freeform 29"/>
          <p:cNvSpPr>
            <a:spLocks/>
          </p:cNvSpPr>
          <p:nvPr/>
        </p:nvSpPr>
        <p:spPr bwMode="gray">
          <a:xfrm>
            <a:off x="3338513" y="3255963"/>
            <a:ext cx="903287" cy="1241425"/>
          </a:xfrm>
          <a:custGeom>
            <a:avLst/>
            <a:gdLst>
              <a:gd name="T0" fmla="*/ 903287 w 580"/>
              <a:gd name="T1" fmla="*/ 0 h 798"/>
              <a:gd name="T2" fmla="*/ 900172 w 580"/>
              <a:gd name="T3" fmla="*/ 140010 h 798"/>
              <a:gd name="T4" fmla="*/ 884598 w 580"/>
              <a:gd name="T5" fmla="*/ 270687 h 798"/>
              <a:gd name="T6" fmla="*/ 859680 w 580"/>
              <a:gd name="T7" fmla="*/ 392029 h 798"/>
              <a:gd name="T8" fmla="*/ 819188 w 580"/>
              <a:gd name="T9" fmla="*/ 504037 h 798"/>
              <a:gd name="T10" fmla="*/ 769351 w 580"/>
              <a:gd name="T11" fmla="*/ 606711 h 798"/>
              <a:gd name="T12" fmla="*/ 703941 w 580"/>
              <a:gd name="T13" fmla="*/ 700052 h 798"/>
              <a:gd name="T14" fmla="*/ 626071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1 w 580"/>
              <a:gd name="T33" fmla="*/ 553819 h 798"/>
              <a:gd name="T34" fmla="*/ 476562 w 580"/>
              <a:gd name="T35" fmla="*/ 522705 h 798"/>
              <a:gd name="T36" fmla="*/ 541972 w 580"/>
              <a:gd name="T37" fmla="*/ 482258 h 798"/>
              <a:gd name="T38" fmla="*/ 610497 w 580"/>
              <a:gd name="T39" fmla="*/ 435588 h 798"/>
              <a:gd name="T40" fmla="*/ 672793 w 580"/>
              <a:gd name="T41" fmla="*/ 382695 h 798"/>
              <a:gd name="T42" fmla="*/ 735089 w 580"/>
              <a:gd name="T43" fmla="*/ 323579 h 798"/>
              <a:gd name="T44" fmla="*/ 788040 w 580"/>
              <a:gd name="T45" fmla="*/ 258241 h 798"/>
              <a:gd name="T46" fmla="*/ 834762 w 580"/>
              <a:gd name="T47" fmla="*/ 192903 h 798"/>
              <a:gd name="T48" fmla="*/ 869024 w 580"/>
              <a:gd name="T49" fmla="*/ 127565 h 798"/>
              <a:gd name="T50" fmla="*/ 893943 w 580"/>
              <a:gd name="T51" fmla="*/ 62227 h 798"/>
              <a:gd name="T52" fmla="*/ 900172 w 580"/>
              <a:gd name="T53" fmla="*/ 0 h 798"/>
              <a:gd name="T54" fmla="*/ 90328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9" name="AutoShape 30"/>
          <p:cNvSpPr>
            <a:spLocks noChangeAspect="1" noChangeArrowheads="1" noTextEdit="1"/>
          </p:cNvSpPr>
          <p:nvPr/>
        </p:nvSpPr>
        <p:spPr bwMode="gray">
          <a:xfrm flipH="1">
            <a:off x="4832350" y="3252788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0" name="Freeform 31"/>
          <p:cNvSpPr>
            <a:spLocks/>
          </p:cNvSpPr>
          <p:nvPr/>
        </p:nvSpPr>
        <p:spPr bwMode="gray">
          <a:xfrm flipH="1">
            <a:off x="4838700" y="3255963"/>
            <a:ext cx="903288" cy="1241425"/>
          </a:xfrm>
          <a:custGeom>
            <a:avLst/>
            <a:gdLst>
              <a:gd name="T0" fmla="*/ 903288 w 580"/>
              <a:gd name="T1" fmla="*/ 0 h 798"/>
              <a:gd name="T2" fmla="*/ 900173 w 580"/>
              <a:gd name="T3" fmla="*/ 140010 h 798"/>
              <a:gd name="T4" fmla="*/ 884599 w 580"/>
              <a:gd name="T5" fmla="*/ 270687 h 798"/>
              <a:gd name="T6" fmla="*/ 859681 w 580"/>
              <a:gd name="T7" fmla="*/ 392029 h 798"/>
              <a:gd name="T8" fmla="*/ 819189 w 580"/>
              <a:gd name="T9" fmla="*/ 504037 h 798"/>
              <a:gd name="T10" fmla="*/ 769352 w 580"/>
              <a:gd name="T11" fmla="*/ 606711 h 798"/>
              <a:gd name="T12" fmla="*/ 703942 w 580"/>
              <a:gd name="T13" fmla="*/ 700052 h 798"/>
              <a:gd name="T14" fmla="*/ 626072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2 w 580"/>
              <a:gd name="T33" fmla="*/ 553819 h 798"/>
              <a:gd name="T34" fmla="*/ 476562 w 580"/>
              <a:gd name="T35" fmla="*/ 522705 h 798"/>
              <a:gd name="T36" fmla="*/ 541973 w 580"/>
              <a:gd name="T37" fmla="*/ 482258 h 798"/>
              <a:gd name="T38" fmla="*/ 610498 w 580"/>
              <a:gd name="T39" fmla="*/ 435588 h 798"/>
              <a:gd name="T40" fmla="*/ 672794 w 580"/>
              <a:gd name="T41" fmla="*/ 382695 h 798"/>
              <a:gd name="T42" fmla="*/ 735090 w 580"/>
              <a:gd name="T43" fmla="*/ 323579 h 798"/>
              <a:gd name="T44" fmla="*/ 788041 w 580"/>
              <a:gd name="T45" fmla="*/ 258241 h 798"/>
              <a:gd name="T46" fmla="*/ 834763 w 580"/>
              <a:gd name="T47" fmla="*/ 192903 h 798"/>
              <a:gd name="T48" fmla="*/ 869025 w 580"/>
              <a:gd name="T49" fmla="*/ 127565 h 798"/>
              <a:gd name="T50" fmla="*/ 893944 w 580"/>
              <a:gd name="T51" fmla="*/ 62227 h 798"/>
              <a:gd name="T52" fmla="*/ 900173 w 580"/>
              <a:gd name="T53" fmla="*/ 0 h 798"/>
              <a:gd name="T54" fmla="*/ 903288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DFCE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057525" y="1628775"/>
            <a:ext cx="2998788" cy="1601788"/>
            <a:chOff x="1997" y="1314"/>
            <a:chExt cx="1889" cy="1009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7" name="Oval 34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ja-JP" altLang="en-US">
                  <a:latin typeface="Verdana" pitchFamily="-106" charset="0"/>
                  <a:ea typeface="Osaka−等幅"/>
                  <a:cs typeface="ＭＳ Ｐゴシック" pitchFamily="-106" charset="-128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A5C0E9"/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13" name="Oval 36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6A583B"/>
                </a:gs>
                <a:gs pos="100000">
                  <a:srgbClr val="E6BF8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F6E9D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B69765"/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6BF80">
                    <a:alpha val="37999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</p:grpSp>
      <p:sp>
        <p:nvSpPr>
          <p:cNvPr id="19" name="Text Box 40"/>
          <p:cNvSpPr txBox="1">
            <a:spLocks noChangeArrowheads="1"/>
          </p:cNvSpPr>
          <p:nvPr/>
        </p:nvSpPr>
        <p:spPr bwMode="gray">
          <a:xfrm>
            <a:off x="3508375" y="1914525"/>
            <a:ext cx="244169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Osaka−等幅"/>
                <a:cs typeface="HGP創英角ｺﾞｼｯｸUB" pitchFamily="50" charset="-128"/>
              </a:rPr>
              <a:t>ニーズの高いその他の</a:t>
            </a:r>
            <a:endParaRPr lang="en-US" altLang="ja-JP" sz="1600"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>
                <a:ea typeface="Osaka−等幅"/>
                <a:cs typeface="HGP創英角ｺﾞｼｯｸUB" pitchFamily="50" charset="-128"/>
              </a:rPr>
              <a:t>プラットフォームに対応</a:t>
            </a:r>
          </a:p>
        </p:txBody>
      </p:sp>
      <p:sp>
        <p:nvSpPr>
          <p:cNvPr id="20" name="AutoShape 42"/>
          <p:cNvSpPr>
            <a:spLocks noChangeAspect="1" noChangeArrowheads="1"/>
          </p:cNvSpPr>
          <p:nvPr/>
        </p:nvSpPr>
        <p:spPr bwMode="gray">
          <a:xfrm>
            <a:off x="1258888" y="5372100"/>
            <a:ext cx="6537325" cy="720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プロジェクト間でリソース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人員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入れ替えをした場合の学習コスト削減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118</TotalTime>
  <Words>401</Words>
  <Application>Microsoft Macintosh PowerPoint</Application>
  <PresentationFormat>画面に合わせる (4:3)</PresentationFormat>
  <Paragraphs>99</Paragraphs>
  <Slides>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インク瓶</vt:lpstr>
      <vt:lpstr>スライド 1</vt:lpstr>
      <vt:lpstr>DBFluteとは？</vt:lpstr>
      <vt:lpstr>ConditionBean</vt:lpstr>
      <vt:lpstr>外だしSQL(OutsideSql)</vt:lpstr>
      <vt:lpstr>現場指向機能</vt:lpstr>
      <vt:lpstr>様々なプラットフォーム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久保 雅彦</dc:creator>
  <cp:lastModifiedBy>久保 雅彦</cp:lastModifiedBy>
  <cp:revision>18</cp:revision>
  <dcterms:created xsi:type="dcterms:W3CDTF">2008-09-01T08:32:07Z</dcterms:created>
  <dcterms:modified xsi:type="dcterms:W3CDTF">2008-09-01T08:37:55Z</dcterms:modified>
</cp:coreProperties>
</file>