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544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27" r:id="rId9"/>
    <p:sldId id="268" r:id="rId10"/>
    <p:sldId id="271" r:id="rId11"/>
    <p:sldId id="270" r:id="rId12"/>
    <p:sldId id="269" r:id="rId13"/>
    <p:sldId id="317" r:id="rId14"/>
    <p:sldId id="272" r:id="rId15"/>
    <p:sldId id="273" r:id="rId16"/>
    <p:sldId id="275" r:id="rId17"/>
    <p:sldId id="277" r:id="rId18"/>
    <p:sldId id="274" r:id="rId19"/>
    <p:sldId id="276" r:id="rId20"/>
    <p:sldId id="309" r:id="rId21"/>
    <p:sldId id="306" r:id="rId22"/>
    <p:sldId id="310" r:id="rId23"/>
    <p:sldId id="279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1" r:id="rId35"/>
    <p:sldId id="289" r:id="rId36"/>
    <p:sldId id="292" r:id="rId37"/>
    <p:sldId id="293" r:id="rId38"/>
    <p:sldId id="290" r:id="rId39"/>
    <p:sldId id="291" r:id="rId40"/>
    <p:sldId id="294" r:id="rId41"/>
    <p:sldId id="295" r:id="rId42"/>
    <p:sldId id="299" r:id="rId43"/>
    <p:sldId id="307" r:id="rId44"/>
    <p:sldId id="300" r:id="rId45"/>
    <p:sldId id="308" r:id="rId46"/>
    <p:sldId id="301" r:id="rId47"/>
    <p:sldId id="320" r:id="rId48"/>
    <p:sldId id="321" r:id="rId49"/>
    <p:sldId id="302" r:id="rId50"/>
    <p:sldId id="322" r:id="rId51"/>
    <p:sldId id="303" r:id="rId52"/>
    <p:sldId id="304" r:id="rId53"/>
    <p:sldId id="305" r:id="rId54"/>
    <p:sldId id="312" r:id="rId55"/>
    <p:sldId id="313" r:id="rId56"/>
    <p:sldId id="319" r:id="rId57"/>
    <p:sldId id="314" r:id="rId58"/>
    <p:sldId id="315" r:id="rId59"/>
    <p:sldId id="316" r:id="rId60"/>
    <p:sldId id="318" r:id="rId61"/>
    <p:sldId id="323" r:id="rId62"/>
    <p:sldId id="324" r:id="rId63"/>
    <p:sldId id="325" r:id="rId64"/>
    <p:sldId id="326" r:id="rId65"/>
    <p:sldId id="296" r:id="rId66"/>
    <p:sldId id="297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9/11/10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9/11/10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9/11/10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9/11/10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9/11/10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9/11/10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9/11/10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9/11/10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9/11/10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9/11/10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9/11/10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9FC8A4-244F-0044-8098-5FFBFA181F2A}" type="datetimeFigureOut">
              <a:rPr lang="en-US" smtClean="0"/>
              <a:pPr/>
              <a:t>9/11/10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wmbrown@sandia.gov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Unified Coprocessor Library for </a:t>
            </a:r>
            <a:r>
              <a:rPr lang="en-US" dirty="0" err="1" smtClean="0"/>
              <a:t>OpenCL</a:t>
            </a:r>
            <a:r>
              <a:rPr lang="en-US" dirty="0" smtClean="0"/>
              <a:t>, CUDA-RT, and CUDA Driver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6504770" y="737180"/>
            <a:ext cx="241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W. Michael Brown</a:t>
            </a:r>
          </a:p>
          <a:p>
            <a:pPr algn="r"/>
            <a:r>
              <a:rPr lang="en-US" sz="1200" i="1" dirty="0" smtClean="0">
                <a:hlinkClick r:id="rId2"/>
              </a:rPr>
              <a:t>brownw@ornl.gov</a:t>
            </a:r>
            <a:endParaRPr lang="en-US" sz="1200" i="1" dirty="0" smtClean="0"/>
          </a:p>
          <a:p>
            <a:pPr algn="r"/>
            <a:r>
              <a:rPr lang="en-US" sz="1200" i="0" dirty="0" smtClean="0"/>
              <a:t>Last update: </a:t>
            </a:r>
            <a:fld id="{B78C6173-A124-044B-A6DC-2740D4C46ECF}" type="datetime1">
              <a:rPr lang="en-US" sz="1200" i="0" smtClean="0"/>
              <a:pPr algn="r"/>
              <a:t>9/11/10</a:t>
            </a:fld>
            <a:endParaRPr lang="en-US" sz="1200" dirty="0"/>
          </a:p>
        </p:txBody>
      </p:sp>
      <p:pic>
        <p:nvPicPr>
          <p:cNvPr id="13" name="Picture 12" descr="WordMarkLea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94" y="141712"/>
            <a:ext cx="3530441" cy="595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333745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USE_CUDART_API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nvc_device.h</a:t>
            </a:r>
            <a:r>
              <a:rPr lang="en-US" dirty="0" smtClean="0">
                <a:latin typeface="Andale Mono"/>
                <a:cs typeface="Andale Mono"/>
              </a:rPr>
              <a:t>”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device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nvc_mat.h</a:t>
            </a:r>
            <a:r>
              <a:rPr lang="en-US" dirty="0" smtClean="0">
                <a:latin typeface="Andale Mono"/>
                <a:cs typeface="Andale Mono"/>
              </a:rPr>
              <a:t>”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/mat containers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nvc_timer.h</a:t>
            </a:r>
            <a:r>
              <a:rPr lang="en-US" dirty="0" smtClean="0">
                <a:latin typeface="Andale Mono"/>
                <a:cs typeface="Andale Mono"/>
              </a:rPr>
              <a:t>”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timing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ucl_cudart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USE_CUDADR_API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ucl_cudadr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USE_OPENCL_API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ucl_opencl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203951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Each device object has information on the number of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devices and device properties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See docs for full list of device property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UCL_Device</a:t>
            </a:r>
            <a:r>
              <a:rPr lang="en-US" dirty="0" smtClean="0">
                <a:latin typeface="Andale Mono"/>
                <a:cs typeface="Andale Mono"/>
              </a:rPr>
              <a:t> dev;</a:t>
            </a:r>
          </a:p>
          <a:p>
            <a:r>
              <a:rPr lang="en-US" dirty="0" smtClean="0">
                <a:latin typeface="Andale Mono"/>
                <a:cs typeface="Andale Mono"/>
              </a:rPr>
              <a:t>if (</a:t>
            </a:r>
            <a:r>
              <a:rPr lang="en-US" dirty="0" err="1" smtClean="0">
                <a:latin typeface="Andale Mono"/>
                <a:cs typeface="Andale Mono"/>
              </a:rPr>
              <a:t>dev.num_devices</a:t>
            </a:r>
            <a:r>
              <a:rPr lang="en-US" dirty="0" smtClean="0">
                <a:latin typeface="Andale Mono"/>
                <a:cs typeface="Andale Mono"/>
              </a:rPr>
              <a:t>()==0) exit(1);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dev.name(0) &lt;&lt; “ has “ &lt;&lt; dev.gigabytes(0)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of memory.\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must have one device object for each device you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will be using. For CUDA each device object must be on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separate thread or process. The set() command will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the chosen device for use.</a:t>
            </a:r>
          </a:p>
          <a:p>
            <a:r>
              <a:rPr lang="en-US" dirty="0" smtClean="0">
                <a:latin typeface="Andale Mono"/>
                <a:cs typeface="Andale Mono"/>
              </a:rPr>
              <a:t>dev.set(0);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set command creates a default command queue that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is stored in the device object (in CUDA this is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null stream)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dev.cq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add/delete additional command queues (streams)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dev.push_command_queue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cq_kernels</a:t>
            </a:r>
            <a:r>
              <a:rPr lang="en-US" dirty="0" smtClean="0"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dev.pop_command_queue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940" y="1928061"/>
            <a:ext cx="8065168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default queue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(stream) have completed (synchronization)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second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associated with a device have completed:</a:t>
            </a:r>
          </a:p>
          <a:p>
            <a:r>
              <a:rPr lang="en-US" dirty="0" smtClean="0">
                <a:latin typeface="Andale Mono"/>
                <a:cs typeface="Andale Mono"/>
              </a:rPr>
              <a:t>dev.sync(1);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--</a:t>
            </a:r>
          </a:p>
          <a:p>
            <a:r>
              <a:rPr lang="en-US" dirty="0" smtClean="0">
                <a:latin typeface="Andale Mono"/>
                <a:cs typeface="Andale Mono"/>
              </a:rPr>
              <a:t>ucl_sync(dev.cq(1));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and Matrix Containers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for host, device, and texture</a:t>
            </a:r>
          </a:p>
          <a:p>
            <a:pPr lvl="1"/>
            <a:r>
              <a:rPr lang="en-US" dirty="0" err="1" smtClean="0"/>
              <a:t>UCL_H_Vec</a:t>
            </a:r>
            <a:r>
              <a:rPr lang="en-US" dirty="0" smtClean="0"/>
              <a:t>, </a:t>
            </a:r>
            <a:r>
              <a:rPr lang="en-US" dirty="0" err="1" smtClean="0"/>
              <a:t>UCL_H_Mat</a:t>
            </a:r>
            <a:r>
              <a:rPr lang="en-US" dirty="0" smtClean="0"/>
              <a:t>, </a:t>
            </a:r>
            <a:r>
              <a:rPr lang="en-US" dirty="0" err="1" smtClean="0"/>
              <a:t>UCL_D_Vec</a:t>
            </a:r>
            <a:r>
              <a:rPr lang="en-US" dirty="0" smtClean="0"/>
              <a:t>, </a:t>
            </a:r>
            <a:r>
              <a:rPr lang="en-US" dirty="0" err="1" smtClean="0"/>
              <a:t>UCL_D_Mat</a:t>
            </a:r>
            <a:r>
              <a:rPr lang="en-US" dirty="0" smtClean="0"/>
              <a:t>, </a:t>
            </a:r>
            <a:r>
              <a:rPr lang="en-US" dirty="0" err="1" smtClean="0"/>
              <a:t>UCL_Image</a:t>
            </a:r>
            <a:endParaRPr lang="en-US" dirty="0" smtClean="0"/>
          </a:p>
          <a:p>
            <a:r>
              <a:rPr lang="en-US" dirty="0" smtClean="0"/>
              <a:t>In addition to the usual conveniences, the separate type for matrices allows the library to maintain the correct byte-alignment for each row (efficient global memory access)</a:t>
            </a:r>
          </a:p>
          <a:p>
            <a:pPr lvl="1"/>
            <a:r>
              <a:rPr lang="en-US" dirty="0" smtClean="0"/>
              <a:t>The library is lenient and allows copies from vector to matrix types and vice versa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operating on containers make use of templates and enumerated traits</a:t>
            </a:r>
          </a:p>
          <a:p>
            <a:pPr lvl="1"/>
            <a:r>
              <a:rPr lang="en-US" dirty="0" smtClean="0"/>
              <a:t>Almost all branches in library can be eliminated at compile time</a:t>
            </a:r>
          </a:p>
          <a:p>
            <a:pPr lvl="1"/>
            <a:r>
              <a:rPr lang="en-US" dirty="0" smtClean="0"/>
              <a:t>Most routines require no additional overhead</a:t>
            </a:r>
          </a:p>
          <a:p>
            <a:r>
              <a:rPr lang="en-US" dirty="0" smtClean="0"/>
              <a:t>Currently all containers are row-major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allocating memory, a device object is passed</a:t>
            </a:r>
          </a:p>
          <a:p>
            <a:pPr lvl="1"/>
            <a:r>
              <a:rPr lang="en-US" dirty="0" smtClean="0"/>
              <a:t>Know where to allocate the memory</a:t>
            </a:r>
          </a:p>
          <a:p>
            <a:pPr lvl="1"/>
            <a:r>
              <a:rPr lang="en-US" dirty="0" smtClean="0"/>
              <a:t>The container stores a smart pointer to the default command queue for the device</a:t>
            </a:r>
          </a:p>
          <a:p>
            <a:pPr lvl="2"/>
            <a:r>
              <a:rPr lang="en-US" dirty="0" smtClean="0"/>
              <a:t>Unless a command queue is explicitly passed for copy, print, zero, etc. routines, the default command queue is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355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h_mat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h_mat.alloc(2,3,dev);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want to explicitly specify the allocation type: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kind=UCL_RW_OPTIMIZED for page-locked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kind=UCL_WRITE_OPTIMIZED for write-combined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kind=UCL_NOT_PINNED for standard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malloc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h_mat.alloc(2,3,dev,kind);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UCL_H_Vec</a:t>
            </a:r>
            <a:r>
              <a:rPr lang="en-US" dirty="0" smtClean="0">
                <a:latin typeface="Andale Mono"/>
                <a:cs typeface="Andale Mono"/>
              </a:rPr>
              <a:t>&lt;float&gt; h_vec(6,dev);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Device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d_mat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specify that the memory will be read- 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write-only within a device kernel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-kind=UCL_READ_ONLY, UCL_WRITE_ONLY, or UCL_READ_WRITE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UCL_D_Vec</a:t>
            </a:r>
            <a:r>
              <a:rPr lang="en-US" dirty="0" smtClean="0">
                <a:latin typeface="Andale Mono"/>
                <a:cs typeface="Andale Mono"/>
              </a:rPr>
              <a:t>&lt;float&gt; d_vec(6,dev);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Runtime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354" y="1657845"/>
          <a:ext cx="7455199" cy="4572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455199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compiler interface for host and GPU code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Host and device code in a single file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One executable for host and GPU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Succinct interface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Currently the most used API for NVIDIA hardware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</a:t>
                      </a:r>
                      <a:r>
                        <a:rPr lang="en-US" baseline="0" dirty="0" smtClean="0"/>
                        <a:t>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The compiler interface drives a host compiler and a GPU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Very limited host compiler choice (GNU/Visual Studio)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 be limited to certain host compiler versions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Must handle flags and error output from both compilers</a:t>
                      </a:r>
                      <a:endParaRPr lang="en-US" baseline="0" dirty="0"/>
                    </a:p>
                    <a:p>
                      <a:pPr lvl="1">
                        <a:buFont typeface="Arial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containers can also use existing memory allocations on the host and device instead of allocating new memory</a:t>
            </a:r>
          </a:p>
          <a:p>
            <a:pPr lvl="1"/>
            <a:r>
              <a:rPr lang="en-US" dirty="0" smtClean="0"/>
              <a:t>When the container is “viewing” another allocation, it will not free the memory allocations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90048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first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elements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slice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use a user defined row stride (pitch) in </a:t>
            </a: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elements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i="1" dirty="0" err="1" smtClean="0">
                <a:latin typeface="Andale Mono"/>
                <a:cs typeface="Andale Mono"/>
              </a:rPr>
              <a:t>,</a:t>
            </a:r>
            <a:r>
              <a:rPr lang="en-US" dirty="0" err="1" smtClean="0">
                <a:latin typeface="Andale Mono"/>
                <a:cs typeface="Andale Mono"/>
              </a:rPr>
              <a:t>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CUDA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double,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double*,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number of elements (not bytes)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views of existing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device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memory, restricted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to API for that pointer (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etc)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Must pass a device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59926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view may start at a specified offset (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in elements</a:t>
            </a:r>
            <a:endParaRPr lang="en-US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not bytes</a:t>
            </a:r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)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from the beginning of an existing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</a:t>
            </a:r>
            <a:r>
              <a:rPr lang="en-US" dirty="0" smtClean="0">
                <a:latin typeface="Andale Mono"/>
                <a:cs typeface="Andale Mono"/>
              </a:rPr>
              <a:t>);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</a:t>
            </a:r>
            <a:r>
              <a:rPr lang="en-US" dirty="0" smtClean="0">
                <a:latin typeface="Andale Mono"/>
                <a:cs typeface="Andale Mono"/>
              </a:rPr>
              <a:t>);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mat.view_offset(offset,existing_mat,rows,cols,stride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When “viewing”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containers, use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function to determine the offset of device matrices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mat.view_offset(mat.row_bytes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nrows,mat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1747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Zero and Free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48207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set every element to zero on host or device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This is currently not optimized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 should not be used in a loop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zero the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(not bytes)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Free host or device memory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Memory is automatically freed on destruction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alloc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is called, any previous memory is freed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h_mat.clear</a:t>
            </a:r>
            <a:r>
              <a:rPr lang="en-US" dirty="0" smtClean="0"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d_mat.clear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Command Queues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7479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access the default command queue (stream)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a container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h_mat.cq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do not have access to a device object for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memory allocation, you can use another matrix 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vector object to allocate the memory on the same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with the same command queue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h_mat.alloc(2,3,h_vec);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 executes asynchronously on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while host code is running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block until the default command queue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container is done with all commands.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94560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use 1D and 2D indexing on both vector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matrix types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h_mat(3)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h_mat(1,0)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Setting the 4</a:t>
            </a:r>
            <a:r>
              <a:rPr lang="en-US" i="1" baseline="30000" dirty="0" smtClean="0">
                <a:solidFill>
                  <a:srgbClr val="0000FF"/>
                </a:solidFill>
                <a:latin typeface="Andale Mono"/>
                <a:cs typeface="Andale Mono"/>
              </a:rPr>
              <a:t>th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 to zero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h_mat(3)=0;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h_mat(1,0)=0;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the beginning of the array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one past the last element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sz="3600" dirty="0" smtClean="0"/>
              <a:t>Device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2169343"/>
            <a:ext cx="806516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Currently device element access is limited to kernels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run on the device. Direct element accessing for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debugging purposes might be added in future versions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access the API type that should be passed to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a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kernel for array access use the begin() member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add_kernel_param(&amp;d_mat.begin</a:t>
            </a:r>
            <a:r>
              <a:rPr lang="en-US" dirty="0" smtClean="0">
                <a:latin typeface="Andale Mono"/>
                <a:cs typeface="Andale Mono"/>
              </a:rPr>
              <a:t>());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Vector/Matrix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66748"/>
            <a:ext cx="8065168" cy="4801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following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work for all vector/matrix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host/device containers: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matrix has “ &lt;&lt; </a:t>
            </a:r>
            <a:r>
              <a:rPr lang="en-US" dirty="0" err="1" smtClean="0">
                <a:latin typeface="Andale Mono"/>
                <a:cs typeface="Andale Mono"/>
              </a:rPr>
              <a:t>h_mat.numel</a:t>
            </a:r>
            <a:r>
              <a:rPr lang="en-US" dirty="0" smtClean="0">
                <a:latin typeface="Andale Mono"/>
                <a:cs typeface="Andale Mono"/>
              </a:rPr>
              <a:t>() 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“elements, “ &lt;&lt; </a:t>
            </a:r>
            <a:r>
              <a:rPr lang="en-US" dirty="0" err="1" smtClean="0">
                <a:latin typeface="Andale Mono"/>
                <a:cs typeface="Andale Mono"/>
              </a:rPr>
              <a:t>h_mat.rows</a:t>
            </a:r>
            <a:r>
              <a:rPr lang="en-US" dirty="0" smtClean="0">
                <a:latin typeface="Andale Mono"/>
                <a:cs typeface="Andale Mono"/>
              </a:rPr>
              <a:t>() &lt;&lt; “ rows, and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 &lt;&lt; “ columns.\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Because some containers use extra columns for padding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and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row_bytes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can be used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determine the stride for a row in elements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bytes respectively.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number of columns is: “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and the number of columns with padding is: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h_mat.row_size</a:t>
            </a:r>
            <a:r>
              <a:rPr lang="en-US" dirty="0" smtClean="0"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pointer for row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i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column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j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h_mat.begin()+h_mat.row_size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i+j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Copy Routines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92831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ucl_copy</a:t>
            </a:r>
            <a:r>
              <a:rPr lang="en-US" dirty="0" smtClean="0"/>
              <a:t> is the copy routine for all </a:t>
            </a:r>
            <a:r>
              <a:rPr lang="en-US" dirty="0" err="1" smtClean="0"/>
              <a:t>Geryon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The function is passed an </a:t>
            </a:r>
            <a:r>
              <a:rPr lang="en-US" i="1" dirty="0" err="1" smtClean="0"/>
              <a:t>async</a:t>
            </a:r>
            <a:r>
              <a:rPr lang="en-US" dirty="0" smtClean="0"/>
              <a:t>argument for any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==false) perform blocking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==true) perform asynchronous copy using default command queue on destination container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</a:t>
            </a:r>
            <a:r>
              <a:rPr lang="en-US" dirty="0" err="1" smtClean="0"/>
              <a:t>command_queue</a:t>
            </a:r>
            <a:r>
              <a:rPr lang="en-US" dirty="0" smtClean="0"/>
              <a:t>) perform asynchronous copy using the specified </a:t>
            </a:r>
            <a:r>
              <a:rPr lang="en-US" dirty="0" err="1" smtClean="0"/>
              <a:t>command_queue</a:t>
            </a:r>
            <a:endParaRPr lang="en-US" dirty="0" smtClean="0"/>
          </a:p>
          <a:p>
            <a:pPr lvl="1"/>
            <a:r>
              <a:rPr lang="en-US" dirty="0" smtClean="0"/>
              <a:t>The argument is ignored for some copies (e.g. host-&gt;host copy cannot be asynchronous)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Driver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73513" y="1630928"/>
          <a:ext cx="6679262" cy="46460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679262"/>
              </a:tblGrid>
              <a:tr h="2044244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Freedom</a:t>
                      </a:r>
                      <a:r>
                        <a:rPr lang="en-US" baseline="0" dirty="0" smtClean="0"/>
                        <a:t> in choice and version of host compiler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Some, but not much additional flexibility/functionality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More similar to the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 API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</a:t>
                      </a:r>
                      <a:r>
                        <a:rPr lang="en-US" baseline="0" dirty="0" smtClean="0"/>
                        <a:t>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Supports JIT compilation of PTX code for different NVIDIA </a:t>
                      </a:r>
                      <a:r>
                        <a:rPr lang="en-US" baseline="0" dirty="0" err="1" smtClean="0"/>
                        <a:t>GPUs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601765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Only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as strings from compiled output inside of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  <a:endParaRPr lang="en-US" baseline="0" dirty="0" smtClean="0"/>
                    </a:p>
                    <a:p>
                      <a:pPr lvl="1">
                        <a:buFont typeface="Arial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no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the entire source container is passed</a:t>
            </a:r>
          </a:p>
          <a:p>
            <a:r>
              <a:rPr lang="en-US" dirty="0" smtClean="0"/>
              <a:t>If 1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this parameter is interpreted as a number of elements</a:t>
            </a:r>
          </a:p>
          <a:p>
            <a:r>
              <a:rPr lang="en-US" dirty="0" smtClean="0"/>
              <a:t>If 2 size parameters are passed, this parameter is interpreted as the number of rows and columns</a:t>
            </a:r>
          </a:p>
          <a:p>
            <a:r>
              <a:rPr lang="en-US" dirty="0" smtClean="0"/>
              <a:t>The routine understands and handles padding for device matrices correctly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352289"/>
            <a:ext cx="8065168" cy="63401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1)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&lt;-- 0 1 2 3 4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  &lt;-- 0 1 2 3 4 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(dst,src,4,async)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&lt;-- 0 1 2 3 4 5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5 &lt;-- 0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(dst,src,6,async)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5 6 7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 1  2  3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4 5 6           4  5  6  7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8  9  10 11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695316"/>
            <a:ext cx="8065168" cy="5478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2)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      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(dst,src,2,2,async)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2 3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err="1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1446230"/>
            <a:ext cx="80651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3)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5 6 7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10 11 12 13 14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5 6 7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10 11 12 13 14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it is desired to copy using a non-zero offset from the beginning of a source or destination allocation, use </a:t>
            </a:r>
            <a:r>
              <a:rPr lang="en-US" i="1" dirty="0" smtClean="0"/>
              <a:t>views</a:t>
            </a:r>
          </a:p>
          <a:p>
            <a:r>
              <a:rPr lang="en-US" dirty="0" smtClean="0"/>
              <a:t>If it is desired to copy to a source or destination allocation that was not performed within </a:t>
            </a:r>
            <a:r>
              <a:rPr lang="en-US" dirty="0" err="1" smtClean="0"/>
              <a:t>Geryon</a:t>
            </a:r>
            <a:r>
              <a:rPr lang="en-US" dirty="0" smtClean="0"/>
              <a:t>, use </a:t>
            </a:r>
            <a:r>
              <a:rPr lang="en-US" i="1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casting is automatically performed by </a:t>
            </a:r>
            <a:r>
              <a:rPr lang="en-US" dirty="0" err="1" smtClean="0"/>
              <a:t>ucl_copy</a:t>
            </a:r>
            <a:r>
              <a:rPr lang="en-US" dirty="0" smtClean="0"/>
              <a:t> when the source and destination matrices differ</a:t>
            </a:r>
          </a:p>
          <a:p>
            <a:r>
              <a:rPr lang="en-US" dirty="0" smtClean="0"/>
              <a:t>When type casting is performed, a cast buffer is allocated</a:t>
            </a:r>
          </a:p>
          <a:p>
            <a:pPr lvl="1"/>
            <a:r>
              <a:rPr lang="en-US" dirty="0" smtClean="0"/>
              <a:t>For casting within a loop, it is more efficient to allocate a cast buffer only once and pass this to the </a:t>
            </a:r>
            <a:r>
              <a:rPr lang="en-US" dirty="0" err="1" smtClean="0">
                <a:solidFill>
                  <a:schemeClr val="accent2"/>
                </a:solidFill>
              </a:rPr>
              <a:t>ucl_cast_copy</a:t>
            </a:r>
            <a:r>
              <a:rPr lang="en-US" dirty="0" smtClean="0"/>
              <a:t> routine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611874"/>
            <a:ext cx="8065168" cy="5632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the entire vector matrix to standard out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or matrix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stderr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with comma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,”,”);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2x3 slice of matrix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slice with 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delimeter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; at row end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ucl_print(d_mat,2,3,cout,”,”,”;\n”);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For const qualified containers, a device object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must be passed as the last argument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ucl_print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ucl_print(d_mat,2,3,dev);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Timing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428818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timer;</a:t>
            </a: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a timer for use on the default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initialize for specific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timer.init(dev,dev.cq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Time all commands added to command queue after start()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and before stop()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Block on the host until all commands in the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up to stop() have completed and return time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milliseconds=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timer.seconds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init() need only be called once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timer() or seconds() must be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called before issuing another start() command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50118" y="1725711"/>
          <a:ext cx="7180209" cy="45103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80209"/>
              </a:tblGrid>
              <a:tr h="2224331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Supported by many vendors (not restricted to NVIDIA)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Can run same kernels on </a:t>
                      </a:r>
                      <a:r>
                        <a:rPr lang="en-US" baseline="0" dirty="0" err="1" smtClean="0"/>
                        <a:t>multicore</a:t>
                      </a:r>
                      <a:r>
                        <a:rPr lang="en-US" baseline="0" dirty="0" smtClean="0"/>
                        <a:t> CPU and GPU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Driver includes  a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Freedom in choice of host compilers/versions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Smart pointers (reference counting) are nice for library development</a:t>
                      </a:r>
                    </a:p>
                  </a:txBody>
                  <a:tcPr/>
                </a:tc>
              </a:tr>
              <a:tr h="2051163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Less mature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templates, no pointer traversal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device pointer arithmetic on the host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kernels as strings for on-the-fly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>
                        <a:buFont typeface="Arial"/>
                        <a:buChar char="•"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Add 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62" y="364628"/>
            <a:ext cx="7416246" cy="6186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nvc_device.h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nvc_mat.h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nvc_timer.h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std;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ucl_cudart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main()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dev;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if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dev.num_devices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()==0) exit(1);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dev.set(0);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&lt;double&gt; a(6,dev,UCL_WRITE_OPTIMIZED), b(6,dev,UCL_WRITE_OPTIMIZED);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dev_a(6,dev,UCL_READ_ONLY), dev_b(6,dev,UCL_READ_ONLY);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answer(6,dev,UCL_WRITE_ONLY);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UCL_Timertimer_com(dev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for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=0;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&lt;6;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++) {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}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ucl_copy(dev_a,a,true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ucl_copy(dev_b,b,true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timer_com.stop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  // Call kernel here with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dev_a.begin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dev_b.begin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answer.begin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timer_kernel.stop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cout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“Answer: “ &lt;&lt; answer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“Input copy time: “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timer_com.seconds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“Kernel time: “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return 0;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Stuff 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for </a:t>
            </a:r>
            <a:r>
              <a:rPr lang="en-US" i="1" dirty="0" err="1" smtClean="0"/>
              <a:t>OpenCL</a:t>
            </a:r>
            <a:r>
              <a:rPr lang="en-US" i="1" dirty="0" smtClean="0"/>
              <a:t> and CUDA Driver)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Program/Kernel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program</a:t>
            </a:r>
            <a:r>
              <a:rPr lang="en-US" dirty="0" smtClean="0"/>
              <a:t> in </a:t>
            </a:r>
            <a:r>
              <a:rPr lang="en-US" dirty="0" err="1" smtClean="0"/>
              <a:t>Geryon</a:t>
            </a:r>
            <a:r>
              <a:rPr lang="en-US" dirty="0" smtClean="0"/>
              <a:t> is 1 or more kernel functions contained in a single file or string</a:t>
            </a:r>
          </a:p>
          <a:p>
            <a:pPr lvl="1"/>
            <a:r>
              <a:rPr lang="en-US" dirty="0" smtClean="0"/>
              <a:t>Program objects are for loading and compiling kernels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can compile from source, CUDA must use PTX or binary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kernel </a:t>
            </a:r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 is a single kernel from a program</a:t>
            </a:r>
          </a:p>
          <a:p>
            <a:pPr lvl="1"/>
            <a:r>
              <a:rPr lang="en-US" dirty="0" smtClean="0"/>
              <a:t>Kernel objects are for running kernels on a device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99890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Program takes context &amp; default command queue from dev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UCL_Program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Read a program from file and compile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Flags are currently ignored for CUDA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flags==“BINARY”, no compilation is performed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flags=“-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-fast-relaxed-math –D Scalar=float”;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read program from const char * string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load a precompiled binary (currently CUDA)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program.load_binary(filename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get a build log associated with compilation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a kernel object that uses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function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the program.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Takes default command queue from the program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UCL_Kernel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k_vec_add(program,”vec_add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function arguments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k_vec_add.set_arg(0,&amp;dev_a.begin());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k_vec_add.set_arg(1,&amp;dev_b.begin());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k_vec_add.set_arg(2,&amp;answer.begin());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add up to 20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at a time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k_vec_add.add_args(&amp;dev_a.begin(),&amp;dev_b.begin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up 1-dimensional execution grid to add 6 elements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num_blocks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=2,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=3;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k_vec_add.set_size(num_blocks,block_size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Enqueue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the kernel in the default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740" y="1847213"/>
            <a:ext cx="8292943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set up a 2-dimensional kernel execution grid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block_size_x,block_size_y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or to set up a 2-dimensional kernel execution grid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with 3-D blocks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block_size_x,block_size_y,block_size_z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run in a command queue other than the default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command_queue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arguments associated with a kernel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k_vec_add.clear_args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previous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add arguments and run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a single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note: requires size to be set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to run in a specified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k_vec_add.run_cq(vec_add_q,&amp;dev_a.begin(),&amp;dev_b.begin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type casting between arguments passed with </a:t>
            </a:r>
            <a:r>
              <a:rPr lang="en-US" dirty="0" err="1" smtClean="0"/>
              <a:t>set_arg</a:t>
            </a:r>
            <a:r>
              <a:rPr lang="en-US" dirty="0" smtClean="0"/>
              <a:t>(), </a:t>
            </a:r>
            <a:r>
              <a:rPr lang="en-US" dirty="0" err="1" smtClean="0"/>
              <a:t>add_args</a:t>
            </a:r>
            <a:r>
              <a:rPr lang="en-US" dirty="0" smtClean="0"/>
              <a:t>(), run() and the arguments accepted by the kernel</a:t>
            </a:r>
          </a:p>
          <a:p>
            <a:pPr lvl="3"/>
            <a:r>
              <a:rPr lang="en-US" dirty="0" smtClean="0"/>
              <a:t>Be </a:t>
            </a:r>
            <a:r>
              <a:rPr lang="en-US" dirty="0" err="1" smtClean="0"/>
              <a:t>carefull</a:t>
            </a:r>
            <a:r>
              <a:rPr lang="en-US" dirty="0" smtClean="0"/>
              <a:t> of </a:t>
            </a:r>
            <a:r>
              <a:rPr lang="en-US" dirty="0" err="1" smtClean="0"/>
              <a:t>size_t/int</a:t>
            </a:r>
            <a:r>
              <a:rPr lang="en-US" dirty="0" smtClean="0"/>
              <a:t> mismatch, etc.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Kernels that are </a:t>
            </a:r>
            <a:r>
              <a:rPr lang="en-US" dirty="0" err="1" smtClean="0"/>
              <a:t>OpenCL</a:t>
            </a:r>
            <a:r>
              <a:rPr lang="en-US" dirty="0" smtClean="0"/>
              <a:t> and CUDA Compatible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(1)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does not allow templates</a:t>
            </a:r>
          </a:p>
          <a:p>
            <a:pPr lvl="2"/>
            <a:r>
              <a:rPr lang="en-US" dirty="0" smtClean="0"/>
              <a:t>Must be done the C-way with preprocessor directives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pointer traversal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device pointer arithmetic on the host</a:t>
            </a:r>
          </a:p>
          <a:p>
            <a:pPr lvl="2"/>
            <a:r>
              <a:rPr lang="en-US" dirty="0" smtClean="0"/>
              <a:t>Must use integer offsets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3136" y="4634210"/>
            <a:ext cx="724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CUDA:   </a:t>
            </a:r>
            <a:r>
              <a:rPr lang="en-US" dirty="0" err="1" smtClean="0">
                <a:latin typeface="Andale Mono"/>
                <a:cs typeface="Andale Mono"/>
              </a:rPr>
              <a:t>gpu_sort(vector.begin</a:t>
            </a:r>
            <a:r>
              <a:rPr lang="en-US" dirty="0" smtClean="0">
                <a:latin typeface="Andale Mono"/>
                <a:cs typeface="Andale Mono"/>
              </a:rPr>
              <a:t>(), </a:t>
            </a:r>
            <a:r>
              <a:rPr lang="en-US" dirty="0" err="1" smtClean="0">
                <a:latin typeface="Andale Mono"/>
                <a:cs typeface="Andale Mono"/>
              </a:rPr>
              <a:t>vector.begin()+n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gpu_sort_cl(vector.begin(),n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  <a:endParaRPr lang="en-US" i="1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double precision on supported devices, you must include in the kernel text: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#</a:t>
            </a:r>
            <a:r>
              <a:rPr lang="en-US" sz="1800" dirty="0" err="1" smtClean="0">
                <a:latin typeface="Andale Mono"/>
                <a:cs typeface="Andale Mono"/>
              </a:rPr>
              <a:t>pragma</a:t>
            </a:r>
            <a:r>
              <a:rPr lang="en-US" sz="1800" dirty="0" smtClean="0">
                <a:latin typeface="Andale Mono"/>
                <a:cs typeface="Andale Mono"/>
              </a:rPr>
              <a:t> OPENCL EXTENSION cl_khr_fp64 : enable</a:t>
            </a:r>
          </a:p>
          <a:p>
            <a:r>
              <a:rPr lang="en-US" dirty="0" smtClean="0"/>
              <a:t>Atomic functions are also optional</a:t>
            </a:r>
          </a:p>
          <a:p>
            <a:r>
              <a:rPr lang="en-US" dirty="0" err="1" smtClean="0"/>
              <a:t>Inlined</a:t>
            </a:r>
            <a:r>
              <a:rPr lang="en-US" dirty="0" smtClean="0"/>
              <a:t> kernel functions do not need to be qualified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static __inline__ __device__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 </a:t>
            </a:r>
          </a:p>
          <a:p>
            <a:pPr lvl="2"/>
            <a:r>
              <a:rPr lang="en-US" dirty="0" smtClean="0"/>
              <a:t>in CUDA will just be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inline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6874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Preprocessor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120694"/>
          </a:xfrm>
        </p:spPr>
        <p:txBody>
          <a:bodyPr>
            <a:normAutofit/>
          </a:bodyPr>
          <a:lstStyle/>
          <a:p>
            <a:r>
              <a:rPr lang="en-US" dirty="0" smtClean="0"/>
              <a:t>To allow the same kernel text to compile with both CUDA and </a:t>
            </a:r>
            <a:r>
              <a:rPr lang="en-US" dirty="0" err="1" smtClean="0"/>
              <a:t>OpenCL</a:t>
            </a:r>
            <a:r>
              <a:rPr lang="en-US" dirty="0" smtClean="0"/>
              <a:t>, preprocessor directives can be used to handle differences in built in function and type names such as accessing the thread index.</a:t>
            </a:r>
          </a:p>
          <a:p>
            <a:r>
              <a:rPr lang="en-US" dirty="0" smtClean="0"/>
              <a:t>The file </a:t>
            </a:r>
            <a:r>
              <a:rPr lang="en-US" dirty="0" err="1" smtClean="0"/>
              <a:t>ucl_nv_kernel</a:t>
            </a:r>
            <a:r>
              <a:rPr lang="en-US" dirty="0" smtClean="0"/>
              <a:t> has some definitions that can help with this </a:t>
            </a:r>
          </a:p>
          <a:p>
            <a:r>
              <a:rPr lang="en-US" dirty="0" smtClean="0"/>
              <a:t>Example: define NV_KERNEL only when compiling kernel with CUDA… (next page)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062" y="239149"/>
            <a:ext cx="7278546" cy="63401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__global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threadIdx.x+INT_MUL(blockIdx.x,blockDim.x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threadIdx.y+INT_MUL(blockIdx.y,blockDim.y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__kernel extern “C” __global__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__local __shared__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mul24 __mul24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#else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get_global_id(0)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get_global_id(1)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get_local_id(0)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get_local_id(1)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get_group_id(0)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get_group_id(1)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get_local_size(0)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get_local_size(1)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syncthreads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()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barrier(CLK_LOCAL_MEM_FENCE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templates in </a:t>
            </a:r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2474"/>
            <a:ext cx="7772400" cy="4805398"/>
          </a:xfrm>
        </p:spPr>
        <p:txBody>
          <a:bodyPr>
            <a:normAutofit/>
          </a:bodyPr>
          <a:lstStyle/>
          <a:p>
            <a:r>
              <a:rPr lang="en-US" dirty="0" smtClean="0"/>
              <a:t>Compile kernel with flags that define template arguments </a:t>
            </a:r>
            <a:r>
              <a:rPr lang="en-US" sz="2400" dirty="0" smtClean="0">
                <a:latin typeface="Andale Mono"/>
                <a:cs typeface="Andale Mono"/>
              </a:rPr>
              <a:t>“-D Scalar=float –D Ordinal=</a:t>
            </a:r>
            <a:r>
              <a:rPr lang="en-US" sz="2400" dirty="0" err="1" smtClean="0">
                <a:latin typeface="Andale Mono"/>
                <a:cs typeface="Andale Mono"/>
              </a:rPr>
              <a:t>int</a:t>
            </a:r>
            <a:r>
              <a:rPr lang="en-US" sz="2400" dirty="0" smtClean="0">
                <a:latin typeface="Andale Mono"/>
                <a:cs typeface="Andale Mono"/>
              </a:rPr>
              <a:t>”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instead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 string for a given data type can obtained using </a:t>
            </a:r>
            <a:r>
              <a:rPr lang="en-US" dirty="0" err="1" smtClean="0">
                <a:cs typeface="Courier New"/>
              </a:rPr>
              <a:t>ucl_template_name</a:t>
            </a:r>
            <a:r>
              <a:rPr lang="en-US" dirty="0" smtClean="0">
                <a:cs typeface="Courier New"/>
              </a:rPr>
              <a:t>&lt;&gt;()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string flag=string(“-D Scalar=“)+</a:t>
            </a:r>
            <a:r>
              <a:rPr lang="en-US" sz="1400" dirty="0" err="1" smtClean="0">
                <a:latin typeface="Andale Mono"/>
                <a:cs typeface="Andale Mono"/>
              </a:rPr>
              <a:t>ucl_template_name</a:t>
            </a:r>
            <a:r>
              <a:rPr lang="en-US" sz="1400" dirty="0" smtClean="0">
                <a:latin typeface="Andale Mono"/>
                <a:cs typeface="Andale Mono"/>
              </a:rPr>
              <a:t>&lt;Scalar&gt;();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675820"/>
            <a:ext cx="6945110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template &lt;class Scalar, class Ordinal&gt;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__kernel void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vec_add(DEV_PTR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*a,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  <a:endParaRPr dirty="0" smtClean="0"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Ordinal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=GLOBAL_ID_X;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a[i]+b[i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OpenCL</a:t>
            </a:r>
            <a:r>
              <a:rPr lang="en-US" dirty="0" smtClean="0"/>
              <a:t> Kernels on CPUs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need device allocations or host-device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13141"/>
            <a:ext cx="7772400" cy="50539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views: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ucl_copy</a:t>
            </a:r>
            <a:r>
              <a:rPr lang="en-US" dirty="0" smtClean="0">
                <a:cs typeface="Courier New"/>
              </a:rPr>
              <a:t> will do nothing if the pointer/offset for the source and destination are the same (if a blocking copy is specified, the routine will still block until the command queue is </a:t>
            </a:r>
            <a:r>
              <a:rPr lang="en-US" dirty="0" err="1" smtClean="0">
                <a:cs typeface="Courier New"/>
              </a:rPr>
              <a:t>sync’d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For the AMD </a:t>
            </a:r>
            <a:r>
              <a:rPr lang="en-US" dirty="0" err="1" smtClean="0">
                <a:cs typeface="Courier New"/>
              </a:rPr>
              <a:t>OpenCL</a:t>
            </a:r>
            <a:r>
              <a:rPr lang="en-US" dirty="0" smtClean="0">
                <a:cs typeface="Courier New"/>
              </a:rPr>
              <a:t> library, set the CPU_MAX_COMPUTE_UNITS environment variable to control the number of cores used for kernel execution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365580"/>
            <a:ext cx="6945110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host_mem.alloc(6,dev);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Only allocate device memory if the device is not a CPU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dev.device_type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==UCL_CPU)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device_mem.view(host_mem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else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device_mem.alloc(6,dev);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viewing host allocations from device containers </a:t>
            </a:r>
          </a:p>
          <a:p>
            <a:pPr lvl="1"/>
            <a:r>
              <a:rPr lang="en-US" dirty="0" smtClean="0"/>
              <a:t>Make sure the floating precision is the same for both allocations (automatic type casting will no longer be used)</a:t>
            </a:r>
          </a:p>
          <a:p>
            <a:pPr lvl="1"/>
            <a:r>
              <a:rPr lang="en-US" dirty="0" smtClean="0"/>
              <a:t>Be careful about asynchronous copies in the code</a:t>
            </a:r>
          </a:p>
          <a:p>
            <a:pPr lvl="2"/>
            <a:r>
              <a:rPr lang="en-US" dirty="0" smtClean="0"/>
              <a:t>Hiding host-device communications often assumes 2 buffers (regardless of whether or not they are in the same address space)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CUDA and </a:t>
            </a:r>
            <a:r>
              <a:rPr lang="en-US" dirty="0" err="1" smtClean="0"/>
              <a:t>OpenCL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error checking for out-of-bounds indexing</a:t>
            </a:r>
          </a:p>
          <a:p>
            <a:r>
              <a:rPr lang="en-US" dirty="0" smtClean="0"/>
              <a:t>Most CUDA and </a:t>
            </a:r>
            <a:r>
              <a:rPr lang="en-US" dirty="0" err="1" smtClean="0"/>
              <a:t>OpenCL</a:t>
            </a:r>
            <a:r>
              <a:rPr lang="en-US" dirty="0" smtClean="0"/>
              <a:t> errors are handled with output to </a:t>
            </a:r>
            <a:r>
              <a:rPr lang="en-US" dirty="0" err="1" smtClean="0"/>
              <a:t>stderr</a:t>
            </a:r>
            <a:r>
              <a:rPr lang="en-US" dirty="0" smtClean="0"/>
              <a:t> and exit.</a:t>
            </a:r>
          </a:p>
          <a:p>
            <a:pPr lvl="1"/>
            <a:r>
              <a:rPr lang="en-US" dirty="0" smtClean="0"/>
              <a:t>Most of these should be handled by the software developer outside of </a:t>
            </a:r>
            <a:r>
              <a:rPr lang="en-US" dirty="0" err="1" smtClean="0"/>
              <a:t>Geryon</a:t>
            </a:r>
            <a:endParaRPr lang="en-US" dirty="0" smtClean="0"/>
          </a:p>
          <a:p>
            <a:r>
              <a:rPr lang="en-US" dirty="0" smtClean="0"/>
              <a:t>The current exceptions are kernel compilation and memory allocation</a:t>
            </a:r>
          </a:p>
          <a:p>
            <a:pPr lvl="1"/>
            <a:r>
              <a:rPr lang="en-US" dirty="0" smtClean="0"/>
              <a:t>For these functions, error flags and/or build logs are returned that can be handled by the developer</a:t>
            </a:r>
          </a:p>
          <a:p>
            <a:pPr lvl="1"/>
            <a:r>
              <a:rPr lang="en-US" dirty="0" smtClean="0"/>
              <a:t>Preprocessor flags must be set if the developer does not want </a:t>
            </a:r>
            <a:r>
              <a:rPr lang="en-US" dirty="0" err="1" smtClean="0"/>
              <a:t>Geryon</a:t>
            </a:r>
            <a:r>
              <a:rPr lang="en-US" dirty="0" smtClean="0"/>
              <a:t> to handle the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Preprocessor 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UCL_DEBUG – turn on some sanity and mat/</a:t>
            </a:r>
            <a:r>
              <a:rPr lang="en-US" dirty="0" err="1" smtClean="0"/>
              <a:t>vec</a:t>
            </a:r>
            <a:r>
              <a:rPr lang="en-US" dirty="0" smtClean="0"/>
              <a:t> size checks (mostly assert statements)</a:t>
            </a:r>
          </a:p>
          <a:p>
            <a:pPr lvl="1"/>
            <a:r>
              <a:rPr lang="en-US" dirty="0" smtClean="0"/>
              <a:t>UCL_NO_EXIT – do not exit with a message to </a:t>
            </a:r>
            <a:r>
              <a:rPr lang="en-US" dirty="0" err="1" smtClean="0"/>
              <a:t>stderr</a:t>
            </a:r>
            <a:r>
              <a:rPr lang="en-US" dirty="0" smtClean="0"/>
              <a:t> when an error occurs in kernel compilation or memory allocation</a:t>
            </a:r>
          </a:p>
          <a:p>
            <a:pPr lvl="1"/>
            <a:r>
              <a:rPr lang="en-US" dirty="0" smtClean="0"/>
              <a:t>UCL_NO_API_CHECK – turn off error checking for CUDA and </a:t>
            </a:r>
            <a:r>
              <a:rPr lang="en-US" dirty="0" err="1" smtClean="0"/>
              <a:t>OpenCL</a:t>
            </a:r>
            <a:r>
              <a:rPr lang="en-US" dirty="0" smtClean="0"/>
              <a:t> API calls that do not involve memory allocation or kernel compilation </a:t>
            </a:r>
            <a:r>
              <a:rPr lang="en-US" i="1" dirty="0" smtClean="0"/>
              <a:t>(unlikely to improve performance)</a:t>
            </a:r>
          </a:p>
          <a:p>
            <a:pPr lvl="1"/>
            <a:r>
              <a:rPr lang="en-US" dirty="0" smtClean="0"/>
              <a:t>UCL_SYNC_DEBUG – Block after each device call and check for error (</a:t>
            </a:r>
            <a:r>
              <a:rPr lang="en-US" i="1" dirty="0" smtClean="0"/>
              <a:t>currently blocking will only be performed for CUDA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(2)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1644"/>
            <a:ext cx="7772400" cy="47767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has no 2D memory copy routines for maintaining byte alignments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OpenCL</a:t>
            </a:r>
            <a:r>
              <a:rPr lang="en-US" dirty="0" smtClean="0"/>
              <a:t>, cannot bind existing array to 1D texture/image (to enable cache on certain NVIDIA devices)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has no </a:t>
            </a:r>
            <a:r>
              <a:rPr lang="en-US" dirty="0" err="1" smtClean="0"/>
              <a:t>memset</a:t>
            </a:r>
            <a:r>
              <a:rPr lang="en-US" dirty="0" smtClean="0"/>
              <a:t> routine for device memory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have 3-element vector types (</a:t>
            </a:r>
            <a:r>
              <a:rPr lang="en-US" i="1" dirty="0" smtClean="0"/>
              <a:t>e.g. float3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Adding your own is discouraged for performance reasons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will not accept all types as kernel arguments</a:t>
            </a:r>
          </a:p>
          <a:p>
            <a:pPr lvl="1"/>
            <a:r>
              <a:rPr lang="en-US" dirty="0" smtClean="0"/>
              <a:t>Some types (such as </a:t>
            </a:r>
            <a:r>
              <a:rPr lang="en-US" dirty="0" err="1" smtClean="0"/>
              <a:t>bool</a:t>
            </a:r>
            <a:r>
              <a:rPr lang="en-US" dirty="0" smtClean="0"/>
              <a:t>) that change byte size between compilers are not allowed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often requires qualifying device pointers with __global or __local to explicitly specify the address space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59" y="276890"/>
            <a:ext cx="8292943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memory allocation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(d_mat.alloc(6,dev)!=UCL_SUCCESS)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allocate 6 elements on device “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dev.name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compiling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err=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program.load(“test.ocl”,””,&amp;clog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(err!=UCL_SUCCESS)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(err==UCL_FILE_NOT_FOUND)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(err==UCL_COMPILE_ERROR)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“Problem compiling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test.ocl:\n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&lt;&lt; clog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exit(1);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kernel.set_function(program,”foo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”)!=UCL_SUCCESS)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function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in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CUDA, can bind existing memory allocations to textures for constant access that can be cached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, this is accomplished by the </a:t>
            </a:r>
            <a:r>
              <a:rPr lang="en-US" dirty="0" err="1" smtClean="0"/>
              <a:t>UCL_Texture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This feature is not currently in </a:t>
            </a:r>
            <a:r>
              <a:rPr lang="en-US" dirty="0" err="1" smtClean="0"/>
              <a:t>OpenCL</a:t>
            </a:r>
            <a:r>
              <a:rPr lang="en-US" dirty="0" smtClean="0"/>
              <a:t>, so </a:t>
            </a:r>
            <a:r>
              <a:rPr lang="en-US" dirty="0" err="1" smtClean="0"/>
              <a:t>UCL_Texture</a:t>
            </a:r>
            <a:r>
              <a:rPr lang="en-US" dirty="0" smtClean="0"/>
              <a:t> routines in the </a:t>
            </a:r>
            <a:r>
              <a:rPr lang="en-US" dirty="0" err="1" smtClean="0"/>
              <a:t>opencl</a:t>
            </a:r>
            <a:r>
              <a:rPr lang="en-US" dirty="0" smtClean="0"/>
              <a:t> namespace do nothing.</a:t>
            </a:r>
          </a:p>
          <a:p>
            <a:pPr lvl="1"/>
            <a:r>
              <a:rPr lang="en-US" dirty="0" smtClean="0"/>
              <a:t>For textures, a vector length is specified; each fetch grabs a vector of the specified length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797"/>
            <a:ext cx="7772400" cy="792605"/>
          </a:xfrm>
        </p:spPr>
        <p:txBody>
          <a:bodyPr/>
          <a:lstStyle/>
          <a:p>
            <a:r>
              <a:rPr lang="en-US" dirty="0" smtClean="0"/>
              <a:t>Assigning a texture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90644"/>
            <a:ext cx="7772400" cy="576116"/>
          </a:xfrm>
        </p:spPr>
        <p:txBody>
          <a:bodyPr/>
          <a:lstStyle/>
          <a:p>
            <a:r>
              <a:rPr lang="en-US" dirty="0" smtClean="0"/>
              <a:t>CUDA Driver/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nvd_texture.h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a Program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3739597"/>
            <a:ext cx="7772400" cy="5761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 Runtime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498" y="4315714"/>
            <a:ext cx="6806119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nvc_texture.h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same file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texture&lt;float2&gt;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 texture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bind a float array with vector length 2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my_tex.bind_float(my_array.begin(),2);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is fetched within a kernel using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tex1Dfetch(tex,i);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unbind the array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my_tex.unbind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Current Status and Future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761554"/>
          </a:xfrm>
        </p:spPr>
        <p:txBody>
          <a:bodyPr>
            <a:normAutofit/>
          </a:bodyPr>
          <a:lstStyle/>
          <a:p>
            <a:r>
              <a:rPr lang="en-US" dirty="0" smtClean="0"/>
              <a:t>Texture/Image Containers are not implemented</a:t>
            </a:r>
          </a:p>
          <a:p>
            <a:r>
              <a:rPr lang="en-US" dirty="0" smtClean="0"/>
              <a:t>Library tests are in place for common use, but not all routines/combinations are covered</a:t>
            </a:r>
          </a:p>
          <a:p>
            <a:r>
              <a:rPr lang="en-US" dirty="0" smtClean="0"/>
              <a:t>zero() routine for </a:t>
            </a:r>
            <a:r>
              <a:rPr lang="en-US" dirty="0" err="1" smtClean="0"/>
              <a:t>OpenCL</a:t>
            </a:r>
            <a:r>
              <a:rPr lang="en-US" dirty="0" smtClean="0"/>
              <a:t> is inefficient</a:t>
            </a:r>
          </a:p>
          <a:p>
            <a:r>
              <a:rPr lang="en-US" dirty="0" smtClean="0"/>
              <a:t>Efficiency of 2D copy in </a:t>
            </a:r>
            <a:r>
              <a:rPr lang="en-US" dirty="0" err="1" smtClean="0"/>
              <a:t>OpenCL</a:t>
            </a:r>
            <a:r>
              <a:rPr lang="en-US" dirty="0" smtClean="0"/>
              <a:t> is lagging</a:t>
            </a:r>
          </a:p>
          <a:p>
            <a:r>
              <a:rPr lang="en-US" dirty="0" smtClean="0"/>
              <a:t>Need to test most efficient type cast procedure (host or device cast)</a:t>
            </a:r>
          </a:p>
          <a:p>
            <a:pPr lvl="1"/>
            <a:r>
              <a:rPr lang="en-US" dirty="0" smtClean="0"/>
              <a:t>Currently type casting is performed on the host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archs</a:t>
            </a:r>
            <a:r>
              <a:rPr lang="en-US" dirty="0" smtClean="0"/>
              <a:t> that support double precision, other options</a:t>
            </a:r>
          </a:p>
          <a:p>
            <a:r>
              <a:rPr lang="en-US" dirty="0" smtClean="0"/>
              <a:t>Need column-major/transpose copies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(3)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OpenCL</a:t>
            </a:r>
            <a:r>
              <a:rPr lang="en-US" dirty="0" smtClean="0"/>
              <a:t> routines require device/context/</a:t>
            </a:r>
            <a:r>
              <a:rPr lang="en-US" dirty="0" err="1" smtClean="0"/>
              <a:t>command_queue</a:t>
            </a:r>
            <a:r>
              <a:rPr lang="en-US" dirty="0" smtClean="0"/>
              <a:t> objects to be passed around</a:t>
            </a:r>
          </a:p>
          <a:p>
            <a:pPr lvl="1"/>
            <a:r>
              <a:rPr lang="en-US" dirty="0" smtClean="0"/>
              <a:t>For CUDA, there is an implicit default command queue (stream) and most functions do not require device, context, and queue objects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uses reference counting pointers 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allows for more advanced error handling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6464"/>
            <a:ext cx="7772400" cy="5269698"/>
          </a:xfrm>
        </p:spPr>
        <p:txBody>
          <a:bodyPr>
            <a:normAutofit/>
          </a:bodyPr>
          <a:lstStyle/>
          <a:p>
            <a:r>
              <a:rPr lang="en-US" dirty="0" smtClean="0"/>
              <a:t>Intended to be a simple library for</a:t>
            </a:r>
            <a:r>
              <a:rPr lang="en-US" dirty="0" smtClean="0"/>
              <a:t> using CUDA Runtime, CUDA Driver, and </a:t>
            </a:r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dirty="0" smtClean="0"/>
              <a:t>APIs with a consistent interface</a:t>
            </a:r>
          </a:p>
          <a:p>
            <a:pPr lvl="1"/>
            <a:r>
              <a:rPr lang="en-US" dirty="0" smtClean="0"/>
              <a:t>Change from one API to another by simply changing the namespace</a:t>
            </a:r>
          </a:p>
          <a:p>
            <a:pPr lvl="1"/>
            <a:r>
              <a:rPr lang="en-US" dirty="0" smtClean="0"/>
              <a:t>Use multiple APIs in the same code</a:t>
            </a:r>
          </a:p>
          <a:p>
            <a:pPr lvl="1"/>
            <a:r>
              <a:rPr lang="en-US" dirty="0" smtClean="0"/>
              <a:t>Lightweight (only include files – no build required)</a:t>
            </a:r>
          </a:p>
          <a:p>
            <a:pPr lvl="1"/>
            <a:r>
              <a:rPr lang="en-US" dirty="0" smtClean="0"/>
              <a:t>Manage device query and selection</a:t>
            </a:r>
          </a:p>
          <a:p>
            <a:pPr lvl="1"/>
            <a:r>
              <a:rPr lang="en-US" dirty="0" smtClean="0"/>
              <a:t>Simple vector and matrix containers</a:t>
            </a:r>
          </a:p>
          <a:p>
            <a:pPr lvl="1"/>
            <a:r>
              <a:rPr lang="en-US" dirty="0" smtClean="0"/>
              <a:t>Simple routines for data copy and type casting</a:t>
            </a:r>
          </a:p>
          <a:p>
            <a:pPr lvl="1"/>
            <a:r>
              <a:rPr lang="en-US" dirty="0" smtClean="0"/>
              <a:t>Simple routines for data I/O</a:t>
            </a:r>
          </a:p>
          <a:p>
            <a:pPr lvl="1"/>
            <a:r>
              <a:rPr lang="en-US" dirty="0" smtClean="0"/>
              <a:t>Simple classes for managing device timing</a:t>
            </a:r>
          </a:p>
          <a:p>
            <a:pPr lvl="1"/>
            <a:r>
              <a:rPr lang="en-US" dirty="0" smtClean="0"/>
              <a:t>Simple classes for managing kernel compilation and execution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a low-level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2892</TotalTime>
  <Words>6199</Words>
  <Application>Microsoft Macintosh PowerPoint</Application>
  <PresentationFormat>On-screen Show (4:3)</PresentationFormat>
  <Paragraphs>700</Paragraphs>
  <Slides>66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Equity</vt:lpstr>
      <vt:lpstr>Geryon</vt:lpstr>
      <vt:lpstr>CUDA Runtime</vt:lpstr>
      <vt:lpstr>CUDA Driver</vt:lpstr>
      <vt:lpstr>OpenCL</vt:lpstr>
      <vt:lpstr>OpenCL Differences (1) for CUDA programmers</vt:lpstr>
      <vt:lpstr>OpenCL Differences (2) for CUDA programmers</vt:lpstr>
      <vt:lpstr>OpenCL Differences (3) for CUDA programmers</vt:lpstr>
      <vt:lpstr>Geryon</vt:lpstr>
      <vt:lpstr>Geryon</vt:lpstr>
      <vt:lpstr>Slide 10</vt:lpstr>
      <vt:lpstr>Geryon</vt:lpstr>
      <vt:lpstr>Slide 12</vt:lpstr>
      <vt:lpstr>Slide 13</vt:lpstr>
      <vt:lpstr>Geryon</vt:lpstr>
      <vt:lpstr>Geryon Vector/Matrix</vt:lpstr>
      <vt:lpstr>Geryon Vector/Matrix</vt:lpstr>
      <vt:lpstr>Geryon Vector/Matrix</vt:lpstr>
      <vt:lpstr>Geryon – Host Allocation</vt:lpstr>
      <vt:lpstr>Geryon – Device Allocation</vt:lpstr>
      <vt:lpstr>Geryon - Views</vt:lpstr>
      <vt:lpstr>Geryon – Views</vt:lpstr>
      <vt:lpstr>Geryon – Views</vt:lpstr>
      <vt:lpstr>Geryon – Zero and Free</vt:lpstr>
      <vt:lpstr>Geryon – Command Queues</vt:lpstr>
      <vt:lpstr>Geryon – Host element access</vt:lpstr>
      <vt:lpstr>Geryon – Device element access</vt:lpstr>
      <vt:lpstr>Geryon – Vector/Matrix Size</vt:lpstr>
      <vt:lpstr>Geryon</vt:lpstr>
      <vt:lpstr>Geryon – ucl_copy</vt:lpstr>
      <vt:lpstr>Geryon – ucl_copy</vt:lpstr>
      <vt:lpstr>Slide 31</vt:lpstr>
      <vt:lpstr>Slide 32</vt:lpstr>
      <vt:lpstr>Slide 33</vt:lpstr>
      <vt:lpstr>Geryon – ucl_copy</vt:lpstr>
      <vt:lpstr>Geryon – type casting</vt:lpstr>
      <vt:lpstr>Geryon</vt:lpstr>
      <vt:lpstr>Slide 37</vt:lpstr>
      <vt:lpstr>Geryon</vt:lpstr>
      <vt:lpstr>Slide 39</vt:lpstr>
      <vt:lpstr>Geryon</vt:lpstr>
      <vt:lpstr>Slide 41</vt:lpstr>
      <vt:lpstr>Geryon</vt:lpstr>
      <vt:lpstr>Geryon – Program/Kernel</vt:lpstr>
      <vt:lpstr>Slide 44</vt:lpstr>
      <vt:lpstr>Slide 45</vt:lpstr>
      <vt:lpstr>Slide 46</vt:lpstr>
      <vt:lpstr>Slide 47</vt:lpstr>
      <vt:lpstr>Pitfalls</vt:lpstr>
      <vt:lpstr>Geryon</vt:lpstr>
      <vt:lpstr>OpenCL Notes</vt:lpstr>
      <vt:lpstr>Preprocessor definitions</vt:lpstr>
      <vt:lpstr>Slide 52</vt:lpstr>
      <vt:lpstr>No templates in OpenCL</vt:lpstr>
      <vt:lpstr>Geryon</vt:lpstr>
      <vt:lpstr>Don’t need device allocations or host-device copies</vt:lpstr>
      <vt:lpstr>Pitfalls</vt:lpstr>
      <vt:lpstr>Geryon</vt:lpstr>
      <vt:lpstr>Geryon – CUDA and OpenCL Errors</vt:lpstr>
      <vt:lpstr>Geryon – Preprocessor Directives</vt:lpstr>
      <vt:lpstr>Slide 60</vt:lpstr>
      <vt:lpstr>Geryon</vt:lpstr>
      <vt:lpstr>1D Texture Binding</vt:lpstr>
      <vt:lpstr>Assigning a texture reference</vt:lpstr>
      <vt:lpstr>Binding a texture</vt:lpstr>
      <vt:lpstr>Geryon</vt:lpstr>
      <vt:lpstr>Current Status</vt:lpstr>
    </vt:vector>
  </TitlesOfParts>
  <Company>Sandia National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Geryon</dc:title>
  <dc:creator>W. Michael Brown</dc:creator>
  <cp:lastModifiedBy>W. Michael Brown</cp:lastModifiedBy>
  <cp:revision>44</cp:revision>
  <cp:lastPrinted>2010-03-30T18:45:56Z</cp:lastPrinted>
  <dcterms:created xsi:type="dcterms:W3CDTF">2010-09-11T17:52:14Z</dcterms:created>
  <dcterms:modified xsi:type="dcterms:W3CDTF">2010-09-11T18:13:46Z</dcterms:modified>
</cp:coreProperties>
</file>