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330" r:id="rId15"/>
    <p:sldId id="272" r:id="rId16"/>
    <p:sldId id="273" r:id="rId17"/>
    <p:sldId id="275" r:id="rId18"/>
    <p:sldId id="277" r:id="rId19"/>
    <p:sldId id="274" r:id="rId20"/>
    <p:sldId id="276" r:id="rId21"/>
    <p:sldId id="309" r:id="rId22"/>
    <p:sldId id="306" r:id="rId23"/>
    <p:sldId id="310" r:id="rId24"/>
    <p:sldId id="338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1" r:id="rId37"/>
    <p:sldId id="289" r:id="rId38"/>
    <p:sldId id="292" r:id="rId39"/>
    <p:sldId id="293" r:id="rId40"/>
    <p:sldId id="331" r:id="rId41"/>
    <p:sldId id="332" r:id="rId42"/>
    <p:sldId id="333" r:id="rId43"/>
    <p:sldId id="337" r:id="rId44"/>
    <p:sldId id="334" r:id="rId45"/>
    <p:sldId id="335" r:id="rId46"/>
    <p:sldId id="336" r:id="rId47"/>
    <p:sldId id="290" r:id="rId48"/>
    <p:sldId id="291" r:id="rId49"/>
    <p:sldId id="328" r:id="rId50"/>
    <p:sldId id="294" r:id="rId51"/>
    <p:sldId id="295" r:id="rId52"/>
    <p:sldId id="339" r:id="rId53"/>
    <p:sldId id="340" r:id="rId54"/>
    <p:sldId id="299" r:id="rId55"/>
    <p:sldId id="307" r:id="rId56"/>
    <p:sldId id="300" r:id="rId57"/>
    <p:sldId id="308" r:id="rId58"/>
    <p:sldId id="301" r:id="rId59"/>
    <p:sldId id="320" r:id="rId60"/>
    <p:sldId id="321" r:id="rId61"/>
    <p:sldId id="302" r:id="rId62"/>
    <p:sldId id="322" r:id="rId63"/>
    <p:sldId id="303" r:id="rId64"/>
    <p:sldId id="304" r:id="rId65"/>
    <p:sldId id="305" r:id="rId66"/>
    <p:sldId id="312" r:id="rId67"/>
    <p:sldId id="313" r:id="rId68"/>
    <p:sldId id="319" r:id="rId69"/>
    <p:sldId id="314" r:id="rId70"/>
    <p:sldId id="315" r:id="rId71"/>
    <p:sldId id="316" r:id="rId72"/>
    <p:sldId id="318" r:id="rId73"/>
    <p:sldId id="329" r:id="rId74"/>
    <p:sldId id="323" r:id="rId75"/>
    <p:sldId id="324" r:id="rId76"/>
    <p:sldId id="325" r:id="rId77"/>
    <p:sldId id="326" r:id="rId78"/>
    <p:sldId id="296" r:id="rId79"/>
    <p:sldId id="297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5/16/12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41752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until a certain command in the queue has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completed use timer objects (see below)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72429"/>
          </a:xfrm>
        </p:spPr>
        <p:txBody>
          <a:bodyPr/>
          <a:lstStyle/>
          <a:p>
            <a:r>
              <a:rPr lang="en-US" dirty="0" smtClean="0"/>
              <a:t>If a command queue is not specified, all data transfers and kernel calls are placed in the default command queue for the device</a:t>
            </a:r>
          </a:p>
          <a:p>
            <a:pPr lvl="1"/>
            <a:r>
              <a:rPr lang="en-US" dirty="0" smtClean="0"/>
              <a:t>For CUDA, this is initially the NULL stream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OpenCL</a:t>
            </a:r>
            <a:r>
              <a:rPr lang="en-US" dirty="0" smtClean="0"/>
              <a:t>, this is the command queue created with the device initialization</a:t>
            </a:r>
          </a:p>
          <a:p>
            <a:pPr lvl="1"/>
            <a:r>
              <a:rPr lang="en-US" dirty="0" smtClean="0"/>
              <a:t>The default command queue can be changed: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4821072"/>
            <a:ext cx="80651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dev.set_command_queue</a:t>
            </a:r>
            <a:r>
              <a:rPr lang="en-US" dirty="0" smtClean="0">
                <a:latin typeface="Andale Mono"/>
                <a:cs typeface="Andale Mono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128057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81279"/>
              </p:ext>
            </p:extLst>
          </p:nvPr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(GNU/Intel/Visual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Resizing Allocations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2862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resize host and device allocations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resize member function.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mat.resize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numel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mat.resize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resize only if the specified size is bigger than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current allocation, use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resize_ib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(if bigger)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mat.resize_ib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numel</a:t>
            </a:r>
            <a:r>
              <a:rPr lang="en-US" dirty="0">
                <a:latin typeface="Andale Mono"/>
                <a:cs typeface="Andale Mono"/>
              </a:rPr>
              <a:t>);     </a:t>
            </a:r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mat.resize_ib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rows,cols</a:t>
            </a:r>
            <a:r>
              <a:rPr lang="en-US" dirty="0">
                <a:latin typeface="Andale Mono"/>
                <a:cs typeface="Andale Mono"/>
              </a:rPr>
              <a:t>);</a:t>
            </a:r>
            <a:r>
              <a:rPr lang="en-US" i="1" dirty="0">
                <a:solidFill>
                  <a:srgbClr val="7DA0D0"/>
                </a:solidFill>
                <a:latin typeface="Andale Mono"/>
                <a:cs typeface="Andale Mono"/>
              </a:rPr>
              <a:t>       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6743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  <a:p>
            <a:pPr lvl="2"/>
            <a:r>
              <a:rPr lang="en-US" dirty="0" smtClean="0"/>
              <a:t>For S-Objects, this is not necessary; the cast buffer is only allocated when the s-object is allocated.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S-Objects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S-objects can be used to make the code cleaner/succinct when a vector/matrix on the host and the device store the same data and require frequent synchronization</a:t>
            </a:r>
          </a:p>
          <a:p>
            <a:pPr lvl="1"/>
            <a:r>
              <a:rPr lang="en-US" dirty="0" smtClean="0"/>
              <a:t>Single object for both host and device storage</a:t>
            </a:r>
          </a:p>
          <a:p>
            <a:pPr lvl="1"/>
            <a:r>
              <a:rPr lang="en-US" dirty="0" smtClean="0"/>
              <a:t>Different types (e.g. float/double) can be used on the host and the device and type casting is performed automatically</a:t>
            </a:r>
          </a:p>
          <a:p>
            <a:pPr lvl="1"/>
            <a:r>
              <a:rPr lang="en-US" dirty="0" smtClean="0"/>
              <a:t>When the device is a CPU or shares memory with the </a:t>
            </a:r>
            <a:r>
              <a:rPr lang="en-US" dirty="0" smtClean="0"/>
              <a:t>host, </a:t>
            </a:r>
            <a:r>
              <a:rPr lang="en-US" dirty="0" smtClean="0"/>
              <a:t>a single allocation is used and all copies/synchronizations are </a:t>
            </a:r>
            <a:r>
              <a:rPr lang="en-US" dirty="0" smtClean="0"/>
              <a:t>ignored (type casting can still require another allocation of a separate buffer)</a:t>
            </a:r>
            <a:endParaRPr lang="en-US" dirty="0" smtClean="0"/>
          </a:p>
          <a:p>
            <a:pPr lvl="1"/>
            <a:r>
              <a:rPr lang="en-US" dirty="0" smtClean="0"/>
              <a:t>Fewer lines of code required versus separate host and device objects</a:t>
            </a:r>
          </a:p>
          <a:p>
            <a:pPr lvl="1"/>
            <a:r>
              <a:rPr lang="en-US" dirty="0" smtClean="0"/>
              <a:t>The separate host and device objects are public members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>
                <a:latin typeface="Andale Mono"/>
                <a:cs typeface="Andale Mono"/>
              </a:rPr>
              <a:t>UCL_Vector</a:t>
            </a:r>
            <a:r>
              <a:rPr lang="en-US" dirty="0" smtClean="0"/>
              <a:t> S-object has a </a:t>
            </a:r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/>
              <a:t> and </a:t>
            </a:r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>
                <a:latin typeface="Andale Mono"/>
                <a:cs typeface="Andale Mono"/>
              </a:rPr>
              <a:t>UCL_Matrix</a:t>
            </a:r>
            <a:r>
              <a:rPr lang="en-US" dirty="0" smtClean="0"/>
              <a:t> S-object has a </a:t>
            </a:r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/>
              <a:t> and </a:t>
            </a:r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04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vector of length 6 with double precision 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host and single precision on the device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UCL_Vector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double,float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 err="1" smtClean="0">
                <a:latin typeface="Andale Mono"/>
                <a:cs typeface="Andale Mono"/>
              </a:rPr>
              <a:t>my_vec</a:t>
            </a:r>
            <a:r>
              <a:rPr lang="en-US" dirty="0" smtClean="0">
                <a:latin typeface="Andale Mono"/>
                <a:cs typeface="Andale Mono"/>
              </a:rPr>
              <a:t>(6,dev);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access the host vector (e.g. to print)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my_vec.host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my_vec.device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Allocate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2x3 matrix with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double precision on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the host and single precision on the device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UCL_Matrix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double,float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err="1" smtClean="0">
                <a:latin typeface="Andale Mono"/>
                <a:cs typeface="Andale Mono"/>
              </a:rPr>
              <a:t>my_mat</a:t>
            </a:r>
            <a:r>
              <a:rPr lang="en-US" dirty="0" smtClean="0">
                <a:latin typeface="Andale Mono"/>
                <a:cs typeface="Andale Mono"/>
              </a:rPr>
              <a:t>(2,3,dev);</a:t>
            </a:r>
            <a:endParaRPr lang="en-US" dirty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host 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my_mat.host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device 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my_mat.device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1494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memory usage (including any buffers)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“Host memory usage: “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&lt;&lt; </a:t>
            </a:r>
            <a:r>
              <a:rPr lang="en-US" dirty="0" err="1" smtClean="0">
                <a:latin typeface="Andale Mono"/>
                <a:cs typeface="Andale Mono"/>
              </a:rPr>
              <a:t>my_vec.host_mem_usage</a:t>
            </a:r>
            <a:r>
              <a:rPr lang="en-US" dirty="0" smtClean="0">
                <a:latin typeface="Andale Mono"/>
                <a:cs typeface="Andale Mono"/>
              </a:rPr>
              <a:t> &lt;&lt; “ bytes\n”;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smtClean="0">
                <a:latin typeface="Andale Mono"/>
                <a:cs typeface="Andale Mono"/>
              </a:rPr>
              <a:t>“Device </a:t>
            </a:r>
            <a:r>
              <a:rPr lang="en-US" dirty="0">
                <a:latin typeface="Andale Mono"/>
                <a:cs typeface="Andale Mono"/>
              </a:rPr>
              <a:t>memory usage: “ </a:t>
            </a:r>
          </a:p>
          <a:p>
            <a:r>
              <a:rPr lang="en-US" dirty="0">
                <a:latin typeface="Andale Mono"/>
                <a:cs typeface="Andale Mono"/>
              </a:rPr>
              <a:t>          &lt;&lt; </a:t>
            </a:r>
            <a:r>
              <a:rPr lang="en-US" dirty="0" err="1" smtClean="0">
                <a:latin typeface="Andale Mono"/>
                <a:cs typeface="Andale Mono"/>
              </a:rPr>
              <a:t>my_vec.dev_mem_usage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“ bytes\n”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7864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Equivalent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41232"/>
              </p:ext>
            </p:extLst>
          </p:nvPr>
        </p:nvGraphicFramePr>
        <p:xfrm>
          <a:off x="378070" y="1310420"/>
          <a:ext cx="8395128" cy="531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564"/>
                <a:gridCol w="4197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S-Object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Separate Host/Device</a:t>
                      </a:r>
                      <a:r>
                        <a:rPr lang="en-US" sz="1600" b="1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Objects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(6,dev,UCL_READ_ONLY);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 UCL_RW_OPTIMIZED);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float,float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if (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dev.shared_memory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())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   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d_vec.view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);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else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   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UCL_Matrix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Equivalent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44288"/>
              </p:ext>
            </p:extLst>
          </p:nvPr>
        </p:nvGraphicFramePr>
        <p:xfrm>
          <a:off x="378070" y="2248388"/>
          <a:ext cx="839512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564"/>
                <a:gridCol w="4197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S-Object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Separate Host/Device Objects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h_vec,d_vec,true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d_vec,h_vec,true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h_vec,d_vec,async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d_vec,h_vec,async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(6,async);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(h_vec,d_vec,6,async);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my_mat.update_device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(2,3,async);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(d_vec,h_vec,2,3,async);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member functions call the equivalent function on the host allocation:</a:t>
            </a:r>
          </a:p>
          <a:p>
            <a:pPr lvl="1"/>
            <a:r>
              <a:rPr lang="en-US" dirty="0" err="1" smtClean="0"/>
              <a:t>cq</a:t>
            </a:r>
            <a:r>
              <a:rPr lang="en-US" dirty="0" smtClean="0"/>
              <a:t>(), sync(), rows(), cols(), </a:t>
            </a:r>
            <a:r>
              <a:rPr lang="en-US" dirty="0" err="1" smtClean="0"/>
              <a:t>numel</a:t>
            </a:r>
            <a:r>
              <a:rPr lang="en-US" dirty="0" smtClean="0"/>
              <a:t>(), operator[], operator(), </a:t>
            </a:r>
            <a:r>
              <a:rPr lang="en-US" dirty="0" err="1" smtClean="0"/>
              <a:t>row_size</a:t>
            </a:r>
            <a:r>
              <a:rPr lang="en-US" dirty="0" smtClean="0"/>
              <a:t>(), </a:t>
            </a:r>
            <a:r>
              <a:rPr lang="en-US" dirty="0" err="1" smtClean="0"/>
              <a:t>row_bytes</a:t>
            </a:r>
            <a:r>
              <a:rPr lang="en-US" dirty="0" smtClean="0"/>
              <a:t>(), </a:t>
            </a:r>
            <a:r>
              <a:rPr lang="en-US" dirty="0" err="1" smtClean="0"/>
              <a:t>element_size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ucl_print</a:t>
            </a:r>
            <a:r>
              <a:rPr lang="en-US" dirty="0" smtClean="0"/>
              <a:t> and operator &lt;&lt; work on the host allocation when the S-object is used</a:t>
            </a:r>
          </a:p>
          <a:p>
            <a:r>
              <a:rPr lang="en-US" dirty="0" smtClean="0"/>
              <a:t>The zero() member function zeros the memory on the host and the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Pointers to S-Objects can be passed as arguments to kernels.</a:t>
            </a:r>
          </a:p>
          <a:p>
            <a:pPr lvl="1"/>
            <a:r>
              <a:rPr lang="en-US" dirty="0" smtClean="0"/>
              <a:t>Same as passing &amp;</a:t>
            </a:r>
            <a:r>
              <a:rPr lang="en-US" dirty="0" err="1" smtClean="0"/>
              <a:t>mat.device.begin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38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 and Advanced Synchronization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1138588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synchronize by blocking to a specific point in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queue, use timer objects:</a:t>
            </a:r>
          </a:p>
          <a:p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(dest1,src1,true);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imer_b.start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(dest2,src2,true);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on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cpu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until the first copy has finished: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timer_a.sync_stop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    -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-- or ---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timer_b.sync_start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a(6,dev), b(6,dev);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dev_a(6,dev), dev_b(6,dev);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 using S-objects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001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UCL_Vector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double,float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&gt; a(6,dev), b(6,dev);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a.update_device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b.update_device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a, b, and answer</a:t>
            </a:r>
            <a:endParaRPr lang="en-US" sz="1200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95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Management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CUDA Runtime, load is ignored; link with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kernel object instead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 For CUDA Runtime, load is ignored; link with the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  kernel object instead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(),&amp;clog);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 Get a kernel object that uses the </a:t>
            </a:r>
            <a:r>
              <a:rPr lang="en-US" i="1" dirty="0" err="1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(program,”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vec_add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30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default, pass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in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set_size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k_vec_add.set_size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num_blocks,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block_size,vec_add_q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You can now also pass the containers directly 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arguments to a kernel (the begin() is implicit)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dev_a,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dev_b,&amp;answer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963" y="1613141"/>
            <a:ext cx="8007837" cy="5053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sync’d</a:t>
            </a:r>
          </a:p>
          <a:p>
            <a:r>
              <a:rPr lang="en-US" dirty="0" smtClean="0">
                <a:cs typeface="Courier New"/>
              </a:rPr>
              <a:t>S-objects handle this automatically (no device allocations if possible)</a:t>
            </a: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174533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device initialization,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2"/>
            <a:r>
              <a:rPr lang="en-US" dirty="0" smtClean="0"/>
              <a:t>Also defines UCL_SYNC_DEBUG and UCL_DESTRUCT_CHECK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device initialization, kernel compilation, 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409020"/>
            <a:ext cx="829294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check for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initialization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errors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directive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)!=UCL_SUCCESS)</a:t>
            </a:r>
          </a:p>
          <a:p>
            <a:r>
              <a:rPr lang="en-US" i="1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“Could not initialize device for use by program.”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064458"/>
            <a:ext cx="8292943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Note: similar output is given by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if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UCL_NO_EXIT is not defined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900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9111</TotalTime>
  <Words>7729</Words>
  <Application>Microsoft Macintosh PowerPoint</Application>
  <PresentationFormat>On-screen Show (4:3)</PresentationFormat>
  <Paragraphs>879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Default Command Queue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Resizing Allocations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Geryon – S-Objects</vt:lpstr>
      <vt:lpstr>Geryon – S-Objects</vt:lpstr>
      <vt:lpstr>Geryon – S-Objects</vt:lpstr>
      <vt:lpstr>Geryon – Equivalent Code</vt:lpstr>
      <vt:lpstr>Geryon – Equivalent Code</vt:lpstr>
      <vt:lpstr>Geryon – S-Objects</vt:lpstr>
      <vt:lpstr>Geryon</vt:lpstr>
      <vt:lpstr>PowerPoint Presentation</vt:lpstr>
      <vt:lpstr>PowerPoint Presentation</vt:lpstr>
      <vt:lpstr>Geryon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81</cp:revision>
  <cp:lastPrinted>2010-03-30T18:45:56Z</cp:lastPrinted>
  <dcterms:created xsi:type="dcterms:W3CDTF">2010-09-11T17:52:14Z</dcterms:created>
  <dcterms:modified xsi:type="dcterms:W3CDTF">2012-05-16T21:27:40Z</dcterms:modified>
</cp:coreProperties>
</file>