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32"/>
  </p:notesMasterIdLst>
  <p:sldIdLst>
    <p:sldId id="270" r:id="rId5"/>
    <p:sldId id="271" r:id="rId6"/>
    <p:sldId id="272" r:id="rId7"/>
    <p:sldId id="258" r:id="rId8"/>
    <p:sldId id="261" r:id="rId9"/>
    <p:sldId id="322" r:id="rId10"/>
    <p:sldId id="279" r:id="rId11"/>
    <p:sldId id="314" r:id="rId12"/>
    <p:sldId id="324" r:id="rId13"/>
    <p:sldId id="280" r:id="rId14"/>
    <p:sldId id="329" r:id="rId15"/>
    <p:sldId id="330" r:id="rId16"/>
    <p:sldId id="331" r:id="rId17"/>
    <p:sldId id="332" r:id="rId18"/>
    <p:sldId id="326" r:id="rId19"/>
    <p:sldId id="317" r:id="rId20"/>
    <p:sldId id="282" r:id="rId21"/>
    <p:sldId id="316" r:id="rId22"/>
    <p:sldId id="323" r:id="rId23"/>
    <p:sldId id="315" r:id="rId24"/>
    <p:sldId id="273" r:id="rId25"/>
    <p:sldId id="311" r:id="rId26"/>
    <p:sldId id="274" r:id="rId27"/>
    <p:sldId id="327" r:id="rId28"/>
    <p:sldId id="319" r:id="rId29"/>
    <p:sldId id="320" r:id="rId30"/>
    <p:sldId id="32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増本 雄斗" initials="増本" lastIdx="1" clrIdx="0">
    <p:extLst>
      <p:ext uri="{19B8F6BF-5375-455C-9EA6-DF929625EA0E}">
        <p15:presenceInfo xmlns:p15="http://schemas.microsoft.com/office/powerpoint/2012/main" userId="増本 雄斗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FAADC"/>
    <a:srgbClr val="2F5597"/>
    <a:srgbClr val="0D0D0D"/>
    <a:srgbClr val="ED7D3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C8745-E354-4BAD-980D-B28A0702FA15}" v="635" dt="2020-04-30T09:55:59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25CB-F99E-4E8E-933E-4B994E534975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9304C-5710-4C7B-BB42-2B19A086A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1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300DC5-46D0-4841-9046-FCC53E9A0B51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0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CA8F05-9727-48AF-8278-A51CCC155DB4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7035D0-7829-425C-B95E-1289C6D47651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" y="6356351"/>
            <a:ext cx="3086100" cy="365125"/>
          </a:xfrm>
        </p:spPr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356351"/>
            <a:ext cx="2057400" cy="365125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F1D809-A240-434B-805E-C511DABADC5B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7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4561F1-057C-4C96-B8A6-38E08CB20798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6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5E9D15-BE25-4A11-AEF1-44BE1C13258F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96C73-7EF7-4450-ABE4-869FA4C8EDAD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83E591-B783-4616-8C38-A6B5F1572C1D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DC4FA01-3DFD-4B98-8AE5-0F74DE140491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42803E-A8E7-492D-8521-E06EAF9BD8CA}" type="datetime1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12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5785"/>
              </p:ext>
            </p:extLst>
          </p:nvPr>
        </p:nvGraphicFramePr>
        <p:xfrm>
          <a:off x="599845" y="969361"/>
          <a:ext cx="649143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57060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2020.03.18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2020.03.24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マップを何枚も進めるのではなく、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4</a:t>
                      </a:r>
                      <a:r>
                        <a:rPr kumimoji="1" lang="ja-JP" altLang="en-US" sz="800" dirty="0"/>
                        <a:t>枚から構成される</a:t>
                      </a:r>
                      <a:r>
                        <a:rPr kumimoji="1" lang="en-US" altLang="ja-JP" sz="800" dirty="0"/>
                        <a:t>10x10</a:t>
                      </a:r>
                      <a:r>
                        <a:rPr kumimoji="1" lang="ja-JP" altLang="en-US" sz="800" dirty="0"/>
                        <a:t>の同一マップに変更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2020.04.01</a:t>
                      </a:r>
                      <a:r>
                        <a:rPr kumimoji="1" lang="ja-JP" altLang="en-US" sz="800" dirty="0"/>
                        <a:t>増本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遷移修正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ランキング修正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リザルトパターン追記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ボス画面追記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2020.04.02</a:t>
                      </a:r>
                      <a:r>
                        <a:rPr kumimoji="1" lang="ja-JP" altLang="en-US" sz="800" dirty="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マップパートのリザルトに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怪獣兵器の解放と、強化の遷移を追加。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2020.04.20</a:t>
                      </a:r>
                      <a:r>
                        <a:rPr kumimoji="1" lang="ja-JP" altLang="en-US" sz="800" dirty="0"/>
                        <a:t>増本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Redmine #386</a:t>
                      </a:r>
                      <a:r>
                        <a:rPr kumimoji="1" lang="ja-JP" altLang="en-US" sz="800" dirty="0"/>
                        <a:t> 検討中以外の部分を反映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2020.04.28</a:t>
                      </a:r>
                      <a:r>
                        <a:rPr kumimoji="1" lang="ja-JP" altLang="en-US" sz="800" dirty="0"/>
                        <a:t> 　</a:t>
                      </a:r>
                      <a:r>
                        <a:rPr kumimoji="1" lang="en-US" altLang="ja-JP" sz="800" dirty="0"/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dirty="0"/>
                        <a:t>ボスパートを廃止</a:t>
                      </a:r>
                      <a:endParaRPr kumimoji="1" lang="en-US" altLang="ja-JP" sz="800" dirty="0"/>
                    </a:p>
                    <a:p>
                      <a:pPr lvl="0">
                        <a:buNone/>
                      </a:pPr>
                      <a:r>
                        <a:rPr kumimoji="1" lang="ja-JP" altLang="en-US" sz="800" dirty="0"/>
                        <a:t>アイテム入手・</a:t>
                      </a:r>
                      <a:r>
                        <a:rPr kumimoji="1" lang="en-US" altLang="ja-JP" sz="800" dirty="0"/>
                        <a:t>BP</a:t>
                      </a:r>
                      <a:r>
                        <a:rPr kumimoji="1" lang="ja-JP" altLang="en-US" sz="800" dirty="0"/>
                        <a:t>回復について追記</a:t>
                      </a:r>
                      <a:endParaRPr kumimoji="1" lang="en-US" altLang="ja-JP" sz="800" dirty="0"/>
                    </a:p>
                    <a:p>
                      <a:pPr lvl="0">
                        <a:buNone/>
                      </a:pPr>
                      <a:r>
                        <a:rPr kumimoji="1" lang="ja-JP" altLang="en-US" sz="800" dirty="0"/>
                        <a:t>怪獣兵器の使用方法について追記</a:t>
                      </a:r>
                      <a:endParaRPr kumimoji="1" lang="en-US" altLang="ja-JP" sz="800" dirty="0"/>
                    </a:p>
                    <a:p>
                      <a:pPr lvl="0">
                        <a:buNone/>
                      </a:pPr>
                      <a:r>
                        <a:rPr kumimoji="1" lang="ja-JP" altLang="en-US" sz="800" dirty="0"/>
                        <a:t>ボスメータを削除・リロードボタンの追加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2020.04.30</a:t>
                      </a:r>
                      <a:r>
                        <a:rPr kumimoji="1" lang="ja-JP" altLang="en-US" sz="800" dirty="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アイテム交換ウィンドウの画面</a:t>
                      </a: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ID</a:t>
                      </a:r>
                      <a:r>
                        <a:rPr kumimoji="1" lang="ja-JP" altLang="en-US" sz="800" b="0" i="0" u="none" strike="noStrike" noProof="0">
                          <a:latin typeface="Century Gothic"/>
                        </a:rPr>
                        <a:t>を修正</a:t>
                      </a:r>
                      <a:endParaRPr kumimoji="1" lang="en-US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制圧の流れ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84E3858F-134D-43CC-9F90-D2E0AFB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D683CFF-35EB-40DE-A2A2-12D4732CB220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6CF5221-CE0D-4916-8DC3-86CB3BC20867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09F455-6F5E-4857-887D-94F1646C1901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663C22D3-3462-43EB-B5FE-F3EF923CF9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814B115-DD14-4899-8846-AE7B0423D0E4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96D1CF0-7533-4CB8-A90A-857DE637B8DA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86B81539-4892-4568-AE06-CA1F50333907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E5F102F-3E8F-4344-960E-CF2ABDA4DF71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6F04C584-FF12-4DF4-9D9E-68A5EE9AA3B3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1508AC6-1C92-428F-BB25-F01FCDFCE1AA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6" name="図 115">
            <a:extLst>
              <a:ext uri="{FF2B5EF4-FFF2-40B4-BE49-F238E27FC236}">
                <a16:creationId xmlns:a16="http://schemas.microsoft.com/office/drawing/2014/main" id="{7F993C03-7504-4870-BD3E-BDB3402E1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1F4130E6-0089-40AF-A344-AB8ABDAA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CB504D1F-C2AA-40F0-89CD-B02DE18F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05428FDC-AD20-4554-9581-A597021D6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39F9C2AD-3096-46E3-B980-66FD4ABB3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28E7EE2-3F87-4A55-B0EB-15EA05FC8D61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947ED6E-9EBE-4AA5-89F0-71EB6297A70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F003EF3-BA88-419C-BA2D-2A54CF93DB76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3ED0200-2A0C-4632-86C7-F94D151B749C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EC6E35F-0120-46BC-B343-15C467619919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17D2A37-228C-41EE-893C-DE05EABAF3C8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E3A3FCF-38FF-4B1D-83AE-EB52B9EBA5F2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0" name="図 129">
            <a:extLst>
              <a:ext uri="{FF2B5EF4-FFF2-40B4-BE49-F238E27FC236}">
                <a16:creationId xmlns:a16="http://schemas.microsoft.com/office/drawing/2014/main" id="{F32B80F5-D8DE-454F-BD3A-291AF2B1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6F6F3346-A5C6-4A86-9D4C-FAAA97DBB240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2" name="グラフィックス 131" descr="ブリーフケース">
            <a:extLst>
              <a:ext uri="{FF2B5EF4-FFF2-40B4-BE49-F238E27FC236}">
                <a16:creationId xmlns:a16="http://schemas.microsoft.com/office/drawing/2014/main" id="{4C27B502-8470-4C7A-8631-6B3BC0845A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B0A4A6B9-F7AD-45A3-9CEB-678189BD0BF4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4" name="グラフィックス 133" descr="ブリーフケース">
            <a:extLst>
              <a:ext uri="{FF2B5EF4-FFF2-40B4-BE49-F238E27FC236}">
                <a16:creationId xmlns:a16="http://schemas.microsoft.com/office/drawing/2014/main" id="{31BA9ED1-4052-4AA2-9D67-E39FA1857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7B96F748-EED3-42E5-862E-4D51DF590180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47CE0E6-3BEE-41C9-898D-8E9CF364645F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F8F0EE4-C35B-4933-BFD0-15681BD6405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9723194-6967-4BC0-AA50-3A08C091ABE0}"/>
              </a:ext>
            </a:extLst>
          </p:cNvPr>
          <p:cNvSpPr txBox="1"/>
          <p:nvPr/>
        </p:nvSpPr>
        <p:spPr>
          <a:xfrm>
            <a:off x="4175800" y="4692496"/>
            <a:ext cx="4419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選択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怪獣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使用する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の数を指定し、出撃確認画面に遷移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障害物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アイテムが設置されていたらアイテム獲得ウィンドウ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何もなければ無反応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自陣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無反応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F94E6-A2FE-44F7-BA5E-028E39952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7" y="408147"/>
            <a:ext cx="1000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B3F5AF0-5251-4257-B157-3C42A5B1B5CC}"/>
              </a:ext>
            </a:extLst>
          </p:cNvPr>
          <p:cNvSpPr txBox="1"/>
          <p:nvPr/>
        </p:nvSpPr>
        <p:spPr>
          <a:xfrm>
            <a:off x="6451251" y="2171523"/>
            <a:ext cx="122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バトル前準備</a:t>
            </a:r>
            <a:endParaRPr kumimoji="1" lang="en-US" altLang="ja-JP" sz="1200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33825903-C118-447E-A429-AD41081820E3}"/>
              </a:ext>
            </a:extLst>
          </p:cNvPr>
          <p:cNvSpPr/>
          <p:nvPr/>
        </p:nvSpPr>
        <p:spPr>
          <a:xfrm>
            <a:off x="7958570" y="409754"/>
            <a:ext cx="1000125" cy="1760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バトル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2111623-EE1F-4977-BA4A-B141F5EDEFB8}"/>
              </a:ext>
            </a:extLst>
          </p:cNvPr>
          <p:cNvSpPr txBox="1"/>
          <p:nvPr/>
        </p:nvSpPr>
        <p:spPr>
          <a:xfrm>
            <a:off x="3969318" y="2132844"/>
            <a:ext cx="1227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BP</a:t>
            </a:r>
            <a:r>
              <a:rPr kumimoji="1" lang="ja-JP" altLang="en-US" sz="1000" dirty="0"/>
              <a:t>確認ウィンドウ</a:t>
            </a:r>
            <a:endParaRPr kumimoji="1" lang="en-US" altLang="ja-JP" sz="1000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86B445B5-EAFB-4A77-B5F4-BEA3D011D4B1}"/>
              </a:ext>
            </a:extLst>
          </p:cNvPr>
          <p:cNvCxnSpPr>
            <a:cxnSpLocks/>
            <a:stCxn id="108" idx="3"/>
            <a:endCxn id="2" idx="1"/>
          </p:cNvCxnSpPr>
          <p:nvPr/>
        </p:nvCxnSpPr>
        <p:spPr>
          <a:xfrm flipH="1" flipV="1">
            <a:off x="3950476" y="1541692"/>
            <a:ext cx="195205" cy="2197703"/>
          </a:xfrm>
          <a:prstGeom prst="bentConnector5">
            <a:avLst>
              <a:gd name="adj1" fmla="val -244488"/>
              <a:gd name="adj2" fmla="val 27001"/>
              <a:gd name="adj3" fmla="val 217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08074E-38C6-42D0-A373-BDDD18DB5989}"/>
              </a:ext>
            </a:extLst>
          </p:cNvPr>
          <p:cNvCxnSpPr>
            <a:cxnSpLocks/>
            <a:stCxn id="1026" idx="3"/>
            <a:endCxn id="146" idx="1"/>
          </p:cNvCxnSpPr>
          <p:nvPr/>
        </p:nvCxnSpPr>
        <p:spPr>
          <a:xfrm>
            <a:off x="7472362" y="1289210"/>
            <a:ext cx="486208" cy="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228C95E-C06D-4674-B0DE-D3E8B61B84DE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5485966" y="1268056"/>
            <a:ext cx="986271" cy="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D0B78D-9CBC-43EC-92A4-9F281B7D5DC5}"/>
              </a:ext>
            </a:extLst>
          </p:cNvPr>
          <p:cNvSpPr/>
          <p:nvPr/>
        </p:nvSpPr>
        <p:spPr>
          <a:xfrm>
            <a:off x="5247942" y="3213790"/>
            <a:ext cx="1549185" cy="1406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アイテム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アイテム名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E7EF71A-3B20-4FD1-8A86-BCC5F033ABF6}"/>
              </a:ext>
            </a:extLst>
          </p:cNvPr>
          <p:cNvSpPr/>
          <p:nvPr/>
        </p:nvSpPr>
        <p:spPr>
          <a:xfrm>
            <a:off x="5664217" y="3434254"/>
            <a:ext cx="721237" cy="642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</p:txBody>
      </p:sp>
      <p:pic>
        <p:nvPicPr>
          <p:cNvPr id="69" name="グラフィックス 68" descr="ブリーフケース">
            <a:extLst>
              <a:ext uri="{FF2B5EF4-FFF2-40B4-BE49-F238E27FC236}">
                <a16:creationId xmlns:a16="http://schemas.microsoft.com/office/drawing/2014/main" id="{A4BB264C-1789-403E-9C18-C48483F3E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8004" y="3472776"/>
            <a:ext cx="510791" cy="510791"/>
          </a:xfrm>
          <a:prstGeom prst="rect">
            <a:avLst/>
          </a:prstGeom>
        </p:spPr>
      </p:pic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07279D92-D3F6-4DE9-A155-F08A0966CFE3}"/>
              </a:ext>
            </a:extLst>
          </p:cNvPr>
          <p:cNvCxnSpPr>
            <a:cxnSpLocks/>
          </p:cNvCxnSpPr>
          <p:nvPr/>
        </p:nvCxnSpPr>
        <p:spPr>
          <a:xfrm>
            <a:off x="4145681" y="3739395"/>
            <a:ext cx="1102261" cy="1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図 80">
            <a:extLst>
              <a:ext uri="{FF2B5EF4-FFF2-40B4-BE49-F238E27FC236}">
                <a16:creationId xmlns:a16="http://schemas.microsoft.com/office/drawing/2014/main" id="{558E7632-2A6D-49D3-9B50-DB33FDF6C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496" y="3441670"/>
            <a:ext cx="1060199" cy="18200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9022ACA-E007-455E-A820-0663909AD342}"/>
              </a:ext>
            </a:extLst>
          </p:cNvPr>
          <p:cNvCxnSpPr>
            <a:cxnSpLocks/>
            <a:stCxn id="81" idx="1"/>
            <a:endCxn id="1026" idx="2"/>
          </p:cNvCxnSpPr>
          <p:nvPr/>
        </p:nvCxnSpPr>
        <p:spPr>
          <a:xfrm rot="10800000">
            <a:off x="6972300" y="2170272"/>
            <a:ext cx="926196" cy="2181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EA1281B-FBC6-4CE0-B335-4AB28D345092}"/>
              </a:ext>
            </a:extLst>
          </p:cNvPr>
          <p:cNvSpPr txBox="1"/>
          <p:nvPr/>
        </p:nvSpPr>
        <p:spPr>
          <a:xfrm>
            <a:off x="7636373" y="2978525"/>
            <a:ext cx="1644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解放済みの怪獣兵器を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編成することが可能。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981689A0-2BD4-4FC8-8E0A-CAA2EABF3330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1DB69DB6-0879-4AB6-A2BA-C5DDBD7EA6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304" y="3136199"/>
            <a:ext cx="447423" cy="40817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3165DEB6-06F6-4AA9-ADD4-F141B1EA5F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697" y="3557756"/>
            <a:ext cx="447423" cy="42556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5F34B76-E371-4DF3-BBF0-515AFF3A9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3557756"/>
            <a:ext cx="447423" cy="42556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A86D42C3-B2B1-48A3-86E3-1D13A9CE6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3996467"/>
            <a:ext cx="447423" cy="40817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63D31959-3481-440C-8C6A-0CB383663F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87" y="4409367"/>
            <a:ext cx="447423" cy="422905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4437ACC5-24A8-4A40-99B7-56F6D79ED3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7702" y="4409367"/>
            <a:ext cx="447423" cy="422905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4BEE101-3AE7-404B-9950-FCFA2BEE6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5833" y="4409367"/>
            <a:ext cx="447423" cy="422905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BD96D2F7-EC16-49E6-A553-1E534B6EE6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6687" y="4402137"/>
            <a:ext cx="455276" cy="455276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72DDB7CC-4CE9-4F02-977C-C1AFB7E193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931" y="3130438"/>
            <a:ext cx="455276" cy="455276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93755DF-7E75-4FF2-8D50-5921326AF9D5}"/>
              </a:ext>
            </a:extLst>
          </p:cNvPr>
          <p:cNvGrpSpPr/>
          <p:nvPr/>
        </p:nvGrpSpPr>
        <p:grpSpPr>
          <a:xfrm>
            <a:off x="3896970" y="150114"/>
            <a:ext cx="2097771" cy="2783155"/>
            <a:chOff x="3768248" y="-711219"/>
            <a:chExt cx="2097771" cy="2783155"/>
          </a:xfrm>
        </p:grpSpPr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DB7E6649-97F9-48AE-A2B3-11DC941F1AB8}"/>
                </a:ext>
              </a:extLst>
            </p:cNvPr>
            <p:cNvSpPr/>
            <p:nvPr/>
          </p:nvSpPr>
          <p:spPr>
            <a:xfrm>
              <a:off x="3841252" y="1139610"/>
              <a:ext cx="565029" cy="1995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</a:rPr>
                <a:t>OK</a:t>
              </a:r>
              <a:endParaRPr kumimoji="1" lang="ja-JP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45B11CA9-35DF-4C2F-A286-E59093B11FB2}"/>
                </a:ext>
              </a:extLst>
            </p:cNvPr>
            <p:cNvSpPr/>
            <p:nvPr/>
          </p:nvSpPr>
          <p:spPr>
            <a:xfrm>
              <a:off x="3821754" y="-711219"/>
              <a:ext cx="1978193" cy="2783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A2D5BBDF-8DF4-4AB0-8C8C-307600CE7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51143"/>
            <a:stretch/>
          </p:blipFill>
          <p:spPr>
            <a:xfrm>
              <a:off x="4328949" y="-358430"/>
              <a:ext cx="981912" cy="976572"/>
            </a:xfrm>
            <a:prstGeom prst="rect">
              <a:avLst/>
            </a:prstGeom>
          </p:spPr>
        </p:pic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58A8600E-48C9-4FEB-8FF2-B42568663E3E}"/>
                </a:ext>
              </a:extLst>
            </p:cNvPr>
            <p:cNvSpPr/>
            <p:nvPr/>
          </p:nvSpPr>
          <p:spPr>
            <a:xfrm>
              <a:off x="4083096" y="-82481"/>
              <a:ext cx="1421503" cy="3923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同様の怪獣アイコンか、３Ｄで表示。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AA88BF25-6216-49D5-A7B0-4B72E30836E8}"/>
                </a:ext>
              </a:extLst>
            </p:cNvPr>
            <p:cNvSpPr/>
            <p:nvPr/>
          </p:nvSpPr>
          <p:spPr>
            <a:xfrm>
              <a:off x="5182756" y="1284704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全力討伐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5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0B6CF844-390B-403D-A157-4B002E167159}"/>
                </a:ext>
              </a:extLst>
            </p:cNvPr>
            <p:cNvSpPr/>
            <p:nvPr/>
          </p:nvSpPr>
          <p:spPr>
            <a:xfrm>
              <a:off x="3941481" y="1284703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通常討伐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1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E3BF7B42-5449-4D01-946B-F39558FA23B6}"/>
                </a:ext>
              </a:extLst>
            </p:cNvPr>
            <p:cNvSpPr/>
            <p:nvPr/>
          </p:nvSpPr>
          <p:spPr>
            <a:xfrm>
              <a:off x="4563796" y="1284704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強力討伐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8" name="四角形: 角を丸くする 87">
              <a:extLst>
                <a:ext uri="{FF2B5EF4-FFF2-40B4-BE49-F238E27FC236}">
                  <a16:creationId xmlns:a16="http://schemas.microsoft.com/office/drawing/2014/main" id="{08F1CA90-8524-4E20-BC2E-CBACCB442A72}"/>
                </a:ext>
              </a:extLst>
            </p:cNvPr>
            <p:cNvSpPr/>
            <p:nvPr/>
          </p:nvSpPr>
          <p:spPr>
            <a:xfrm>
              <a:off x="4573872" y="1696322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>
                  <a:solidFill>
                    <a:schemeClr val="tx1"/>
                  </a:solidFill>
                </a:rPr>
                <a:t>キャンセル</a:t>
              </a:r>
              <a:endParaRPr kumimoji="1" lang="en-US" altLang="ja-JP" sz="700">
                <a:solidFill>
                  <a:schemeClr val="tx1"/>
                </a:solidFill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61D79AA0-AD61-4094-B202-D56448CB5102}"/>
                </a:ext>
              </a:extLst>
            </p:cNvPr>
            <p:cNvSpPr txBox="1"/>
            <p:nvPr/>
          </p:nvSpPr>
          <p:spPr>
            <a:xfrm>
              <a:off x="4146036" y="-666207"/>
              <a:ext cx="1329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</a:rPr>
                <a:t>怪獣討伐</a:t>
              </a:r>
              <a:endParaRPr kumimoji="1" lang="en-US" altLang="ja-JP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571F816-B93E-40BA-A0F0-1AB87DB8036A}"/>
                </a:ext>
              </a:extLst>
            </p:cNvPr>
            <p:cNvSpPr txBox="1"/>
            <p:nvPr/>
          </p:nvSpPr>
          <p:spPr>
            <a:xfrm>
              <a:off x="3953897" y="1032946"/>
              <a:ext cx="171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bg1"/>
                  </a:solidFill>
                </a:rPr>
                <a:t>強さを選択してください。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91A5F364-BDF6-4AA0-A0B8-16A3001D630E}"/>
                </a:ext>
              </a:extLst>
            </p:cNvPr>
            <p:cNvSpPr/>
            <p:nvPr/>
          </p:nvSpPr>
          <p:spPr>
            <a:xfrm>
              <a:off x="4016959" y="882874"/>
              <a:ext cx="1650843" cy="972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F4940679-37FE-471D-840D-7CB36A840D35}"/>
                </a:ext>
              </a:extLst>
            </p:cNvPr>
            <p:cNvSpPr txBox="1"/>
            <p:nvPr/>
          </p:nvSpPr>
          <p:spPr>
            <a:xfrm>
              <a:off x="4444516" y="656664"/>
              <a:ext cx="142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HP 999,999/999,999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F10CB59-DB56-48E6-B767-0B60E2912DB4}"/>
                </a:ext>
              </a:extLst>
            </p:cNvPr>
            <p:cNvSpPr txBox="1"/>
            <p:nvPr/>
          </p:nvSpPr>
          <p:spPr>
            <a:xfrm>
              <a:off x="3768248" y="657609"/>
              <a:ext cx="808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Lv.999</a:t>
              </a:r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A646C2E-3709-464E-B76A-E0FD86BAF1E8}"/>
              </a:ext>
            </a:extLst>
          </p:cNvPr>
          <p:cNvSpPr txBox="1"/>
          <p:nvPr/>
        </p:nvSpPr>
        <p:spPr>
          <a:xfrm>
            <a:off x="5247050" y="4615683"/>
            <a:ext cx="17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アイテム確認ウィンドウ</a:t>
            </a:r>
            <a:r>
              <a:rPr kumimoji="1" lang="en-US" altLang="ja-JP" sz="800" dirty="0"/>
              <a:t>(ej101a)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FA5984F-4427-4240-ACBA-59817873B009}"/>
              </a:ext>
            </a:extLst>
          </p:cNvPr>
          <p:cNvSpPr txBox="1"/>
          <p:nvPr/>
        </p:nvSpPr>
        <p:spPr>
          <a:xfrm>
            <a:off x="4211818" y="2923379"/>
            <a:ext cx="1713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使用</a:t>
            </a:r>
            <a:r>
              <a:rPr kumimoji="1" lang="en-US" altLang="ja-JP" sz="800" dirty="0"/>
              <a:t>BP</a:t>
            </a:r>
            <a:r>
              <a:rPr kumimoji="1" lang="ja-JP" altLang="en-US" sz="800" dirty="0"/>
              <a:t>確認ウィンドウ</a:t>
            </a:r>
            <a:r>
              <a:rPr kumimoji="1" lang="en-US" altLang="ja-JP" sz="800" dirty="0"/>
              <a:t>(ej101b)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7BF92775-B50D-45B9-A714-D404493775BE}"/>
              </a:ext>
            </a:extLst>
          </p:cNvPr>
          <p:cNvSpPr/>
          <p:nvPr/>
        </p:nvSpPr>
        <p:spPr>
          <a:xfrm>
            <a:off x="5748004" y="4414128"/>
            <a:ext cx="545348" cy="1556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2D634AE1-C507-4DA7-A6ED-FE71E2D99905}"/>
              </a:ext>
            </a:extLst>
          </p:cNvPr>
          <p:cNvSpPr/>
          <p:nvPr/>
        </p:nvSpPr>
        <p:spPr>
          <a:xfrm>
            <a:off x="2308567" y="2520020"/>
            <a:ext cx="457200" cy="16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b="1" dirty="0"/>
              <a:t>リロード</a:t>
            </a:r>
            <a:endParaRPr kumimoji="1"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348702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07799" y="538799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●使用</a:t>
            </a:r>
            <a:r>
              <a:rPr kumimoji="1" lang="en-US" altLang="ja-JP" sz="1400" b="1" dirty="0"/>
              <a:t>BP</a:t>
            </a:r>
            <a:r>
              <a:rPr kumimoji="1" lang="ja-JP" altLang="en-US" sz="1400" b="1" dirty="0"/>
              <a:t>確認ウィンドウ</a:t>
            </a:r>
            <a:r>
              <a:rPr kumimoji="1" lang="en-US" altLang="ja-JP" sz="1400" b="1" dirty="0"/>
              <a:t>(ej101b)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A18BC81-8B5F-428B-A07B-CD55854A0C51}"/>
              </a:ext>
            </a:extLst>
          </p:cNvPr>
          <p:cNvSpPr txBox="1"/>
          <p:nvPr/>
        </p:nvSpPr>
        <p:spPr>
          <a:xfrm>
            <a:off x="655505" y="4682239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xx</a:t>
            </a:r>
            <a:r>
              <a:rPr kumimoji="1" lang="ja-JP" altLang="en-US" sz="1000" dirty="0">
                <a:solidFill>
                  <a:schemeClr val="bg1"/>
                </a:solidFill>
              </a:rPr>
              <a:t>人参加中！ ダメージ </a:t>
            </a:r>
            <a:r>
              <a:rPr kumimoji="1" lang="en-US" altLang="ja-JP" sz="1000" dirty="0" err="1">
                <a:solidFill>
                  <a:schemeClr val="bg1"/>
                </a:solidFill>
              </a:rPr>
              <a:t>xxx%UP</a:t>
            </a:r>
            <a:r>
              <a:rPr kumimoji="1" lang="en-US" altLang="ja-JP" sz="10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224F391B-11E6-4497-99F5-E77EBF97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D8C7786-05D4-44A2-9228-5E19833B31D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0EDF57F-082C-425B-9E61-49D345CFB7B4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B264AC2-EE5F-43EF-8C2B-E9BB2CD541EB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373A71D1-E716-45AC-9F58-449FDFFFF3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1010C43-C4B1-45F0-855E-48FC18BD6147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358CA18-8E8D-4E69-AB14-80F47A895208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6F3AD278-D120-4555-B124-E06DADB125B8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97EC2B6-CAAA-44E4-BBB1-325ADBEBAE60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BEBDF492-E5CF-4705-86E5-509CF6CFC08A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CA390E1-7A63-4F23-BFBA-6D15A68F83A0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F99528E2-64D9-4A8D-BB8D-8FB88B3A7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B20D2284-8441-4EDF-BE75-91D8707BA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58E88003-AAAD-4258-BA6B-BDFAAB466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098236FC-684E-4940-8B4D-FE00D45D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01BADF10-DC3E-4A48-B2B5-D9B3A6F8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8FAA3A-6AD1-492B-9190-B2F1E36B01C9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182F1F8-984D-4740-9657-309C5D9D5F4F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9D2AE0D-2CBB-49C8-8297-14B2F6AC590E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36C0394-1448-4404-BCF9-BCA3D5F5840D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A6DD5F4-929B-4731-8785-F608737140AF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4FD86F5-D4C5-4C50-9652-7219348983F9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331FEB0-F3E0-44A6-A884-49488B6BC952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4A9565D2-E9C8-40D1-8D2F-275598DF8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D676FBE2-8DEC-4AAE-A8CA-685BB9FAB8A7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" name="グラフィックス 102" descr="ブリーフケース">
            <a:extLst>
              <a:ext uri="{FF2B5EF4-FFF2-40B4-BE49-F238E27FC236}">
                <a16:creationId xmlns:a16="http://schemas.microsoft.com/office/drawing/2014/main" id="{2AA44BFD-3219-4B08-B17E-320F6A0C91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606CD17-06D8-4523-94C4-671D35671341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5" name="グラフィックス 104" descr="ブリーフケース">
            <a:extLst>
              <a:ext uri="{FF2B5EF4-FFF2-40B4-BE49-F238E27FC236}">
                <a16:creationId xmlns:a16="http://schemas.microsoft.com/office/drawing/2014/main" id="{3FCF2D1F-804F-4EE7-8491-E9B16E3421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89CA8E3-8D88-49AD-A4DD-52BF39B849C5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F4E73F6-6BB5-4FB6-B018-50E37FC6783E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340C4664-6A41-4B0C-AFA2-3472266A04FD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18F4CED5-8F07-4CC4-A1C5-670CCB0CBE33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6D37F218-233E-4007-9EDB-C386A4E49222}"/>
              </a:ext>
            </a:extLst>
          </p:cNvPr>
          <p:cNvSpPr/>
          <p:nvPr/>
        </p:nvSpPr>
        <p:spPr>
          <a:xfrm>
            <a:off x="596558" y="2540089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AFC68F2C-355D-4D6E-9C99-0006D71DB642}"/>
              </a:ext>
            </a:extLst>
          </p:cNvPr>
          <p:cNvSpPr/>
          <p:nvPr/>
        </p:nvSpPr>
        <p:spPr>
          <a:xfrm>
            <a:off x="891751" y="2554578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F48CD086-E9FF-4A35-83BB-470C41B77342}"/>
              </a:ext>
            </a:extLst>
          </p:cNvPr>
          <p:cNvSpPr/>
          <p:nvPr/>
        </p:nvSpPr>
        <p:spPr>
          <a:xfrm>
            <a:off x="900084" y="2558892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pic>
        <p:nvPicPr>
          <p:cNvPr id="114" name="図 113">
            <a:extLst>
              <a:ext uri="{FF2B5EF4-FFF2-40B4-BE49-F238E27FC236}">
                <a16:creationId xmlns:a16="http://schemas.microsoft.com/office/drawing/2014/main" id="{95F81BD9-AEA5-4B58-8B48-AC605C4FD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04" y="3136199"/>
            <a:ext cx="447423" cy="408175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C1324B6C-F71E-4B66-9097-8DB02E0CB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697" y="3557756"/>
            <a:ext cx="447423" cy="425566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D6BC5869-E291-49A3-A0CB-CE9F6CFBB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387" y="3557756"/>
            <a:ext cx="447423" cy="425566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2AB2A1B1-38D7-46B6-81BB-4C92C90F4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387" y="3996467"/>
            <a:ext cx="447423" cy="40817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9CDE8F26-A95D-4CE1-A024-7AEAC5D211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387" y="4409367"/>
            <a:ext cx="447423" cy="422905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6272F1B6-02FC-4D46-ABE3-5B26E3657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702" y="4409367"/>
            <a:ext cx="447423" cy="422905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60C6A883-1831-4D5C-B74B-D4EDF8378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833" y="4409367"/>
            <a:ext cx="447423" cy="422905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FD1A7A87-41C6-4648-9496-FB9D406603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687" y="4402137"/>
            <a:ext cx="455276" cy="45527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E744AD73-99A2-42C0-9135-C7530592C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931" y="3130438"/>
            <a:ext cx="455276" cy="45527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1974B7-A676-4A95-A7C3-50313DB8C606}"/>
              </a:ext>
            </a:extLst>
          </p:cNvPr>
          <p:cNvSpPr/>
          <p:nvPr/>
        </p:nvSpPr>
        <p:spPr>
          <a:xfrm>
            <a:off x="443868" y="1369050"/>
            <a:ext cx="2454714" cy="4366418"/>
          </a:xfrm>
          <a:prstGeom prst="rect">
            <a:avLst/>
          </a:prstGeom>
          <a:solidFill>
            <a:srgbClr val="2F559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C8CC163-0FD0-4413-BE19-54E134570E5D}"/>
              </a:ext>
            </a:extLst>
          </p:cNvPr>
          <p:cNvSpPr txBox="1"/>
          <p:nvPr/>
        </p:nvSpPr>
        <p:spPr>
          <a:xfrm>
            <a:off x="613789" y="4051621"/>
            <a:ext cx="1227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BP</a:t>
            </a:r>
            <a:r>
              <a:rPr kumimoji="1" lang="ja-JP" altLang="en-US" sz="1000" dirty="0"/>
              <a:t>確認ウィンドウ</a:t>
            </a:r>
            <a:endParaRPr kumimoji="1" lang="en-US" altLang="ja-JP" sz="1000" dirty="0"/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6D703E55-5E63-4569-A57B-216BFDA80A79}"/>
              </a:ext>
            </a:extLst>
          </p:cNvPr>
          <p:cNvGrpSpPr/>
          <p:nvPr/>
        </p:nvGrpSpPr>
        <p:grpSpPr>
          <a:xfrm>
            <a:off x="647563" y="2183517"/>
            <a:ext cx="2097771" cy="2783155"/>
            <a:chOff x="3768248" y="-711219"/>
            <a:chExt cx="2097771" cy="2783155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53C70EED-1E85-4F94-BF52-BF62BBC1E87F}"/>
                </a:ext>
              </a:extLst>
            </p:cNvPr>
            <p:cNvSpPr/>
            <p:nvPr/>
          </p:nvSpPr>
          <p:spPr>
            <a:xfrm>
              <a:off x="3841252" y="1139610"/>
              <a:ext cx="565029" cy="1995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</a:rPr>
                <a:t>OK</a:t>
              </a:r>
              <a:endParaRPr kumimoji="1" lang="ja-JP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26" name="四角形: 角を丸くする 125">
              <a:extLst>
                <a:ext uri="{FF2B5EF4-FFF2-40B4-BE49-F238E27FC236}">
                  <a16:creationId xmlns:a16="http://schemas.microsoft.com/office/drawing/2014/main" id="{9E8F70FA-F359-47D6-BC8C-B8BAE9923C55}"/>
                </a:ext>
              </a:extLst>
            </p:cNvPr>
            <p:cNvSpPr/>
            <p:nvPr/>
          </p:nvSpPr>
          <p:spPr>
            <a:xfrm>
              <a:off x="3821754" y="-711219"/>
              <a:ext cx="1978193" cy="2783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pic>
          <p:nvPicPr>
            <p:cNvPr id="127" name="図 126">
              <a:extLst>
                <a:ext uri="{FF2B5EF4-FFF2-40B4-BE49-F238E27FC236}">
                  <a16:creationId xmlns:a16="http://schemas.microsoft.com/office/drawing/2014/main" id="{36CB660C-3F4F-41F4-9848-D8582D50C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51143"/>
            <a:stretch/>
          </p:blipFill>
          <p:spPr>
            <a:xfrm>
              <a:off x="4328949" y="-358430"/>
              <a:ext cx="981912" cy="976572"/>
            </a:xfrm>
            <a:prstGeom prst="rect">
              <a:avLst/>
            </a:prstGeom>
          </p:spPr>
        </p:pic>
        <p:sp>
          <p:nvSpPr>
            <p:cNvPr id="128" name="四角形: 角を丸くする 127">
              <a:extLst>
                <a:ext uri="{FF2B5EF4-FFF2-40B4-BE49-F238E27FC236}">
                  <a16:creationId xmlns:a16="http://schemas.microsoft.com/office/drawing/2014/main" id="{553D88E0-16B8-479F-9675-B015FF8C8166}"/>
                </a:ext>
              </a:extLst>
            </p:cNvPr>
            <p:cNvSpPr/>
            <p:nvPr/>
          </p:nvSpPr>
          <p:spPr>
            <a:xfrm>
              <a:off x="4083096" y="-82481"/>
              <a:ext cx="1421503" cy="3923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同様の怪獣アイコンか、３Ｄで表示。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四角形: 角を丸くする 128">
              <a:extLst>
                <a:ext uri="{FF2B5EF4-FFF2-40B4-BE49-F238E27FC236}">
                  <a16:creationId xmlns:a16="http://schemas.microsoft.com/office/drawing/2014/main" id="{11DFF287-B58C-43B9-A0C9-1DB2D679EB1A}"/>
                </a:ext>
              </a:extLst>
            </p:cNvPr>
            <p:cNvSpPr/>
            <p:nvPr/>
          </p:nvSpPr>
          <p:spPr>
            <a:xfrm>
              <a:off x="5182756" y="1284704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全力討伐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5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0" name="四角形: 角を丸くする 129">
              <a:extLst>
                <a:ext uri="{FF2B5EF4-FFF2-40B4-BE49-F238E27FC236}">
                  <a16:creationId xmlns:a16="http://schemas.microsoft.com/office/drawing/2014/main" id="{5D770DAD-5845-489C-8D6D-83CC724CE435}"/>
                </a:ext>
              </a:extLst>
            </p:cNvPr>
            <p:cNvSpPr/>
            <p:nvPr/>
          </p:nvSpPr>
          <p:spPr>
            <a:xfrm>
              <a:off x="3941481" y="1284703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通常討伐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1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四角形: 角を丸くする 130">
              <a:extLst>
                <a:ext uri="{FF2B5EF4-FFF2-40B4-BE49-F238E27FC236}">
                  <a16:creationId xmlns:a16="http://schemas.microsoft.com/office/drawing/2014/main" id="{D044B0AE-A5A3-4290-8202-D147C59FCF79}"/>
                </a:ext>
              </a:extLst>
            </p:cNvPr>
            <p:cNvSpPr/>
            <p:nvPr/>
          </p:nvSpPr>
          <p:spPr>
            <a:xfrm>
              <a:off x="4563796" y="1284704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>
                  <a:solidFill>
                    <a:schemeClr val="tx1"/>
                  </a:solidFill>
                </a:rPr>
                <a:t>強力討伐</a:t>
              </a:r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600" dirty="0">
                  <a:solidFill>
                    <a:schemeClr val="tx1"/>
                  </a:solidFill>
                </a:rPr>
                <a:t>BP</a:t>
              </a:r>
              <a:r>
                <a:rPr kumimoji="1" lang="ja-JP" altLang="en-US" sz="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2" name="四角形: 角を丸くする 131">
              <a:extLst>
                <a:ext uri="{FF2B5EF4-FFF2-40B4-BE49-F238E27FC236}">
                  <a16:creationId xmlns:a16="http://schemas.microsoft.com/office/drawing/2014/main" id="{74E4A646-7709-4B69-8D1D-5B57D73456F5}"/>
                </a:ext>
              </a:extLst>
            </p:cNvPr>
            <p:cNvSpPr/>
            <p:nvPr/>
          </p:nvSpPr>
          <p:spPr>
            <a:xfrm>
              <a:off x="4573872" y="1696322"/>
              <a:ext cx="545348" cy="3056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>
                  <a:solidFill>
                    <a:schemeClr val="tx1"/>
                  </a:solidFill>
                </a:rPr>
                <a:t>キャンセル</a:t>
              </a:r>
              <a:endParaRPr kumimoji="1" lang="en-US" altLang="ja-JP" sz="700">
                <a:solidFill>
                  <a:schemeClr val="tx1"/>
                </a:solidFill>
              </a:endParaRP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2F9A348-F071-4790-B535-093244214606}"/>
                </a:ext>
              </a:extLst>
            </p:cNvPr>
            <p:cNvSpPr txBox="1"/>
            <p:nvPr/>
          </p:nvSpPr>
          <p:spPr>
            <a:xfrm>
              <a:off x="4146036" y="-666207"/>
              <a:ext cx="1329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</a:rPr>
                <a:t>怪獣討伐</a:t>
              </a:r>
              <a:endParaRPr kumimoji="1" lang="en-US" altLang="ja-JP" sz="1400" dirty="0">
                <a:solidFill>
                  <a:schemeClr val="bg1"/>
                </a:solidFill>
              </a:endParaRPr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2842EF9F-3E2E-4AAC-BD02-CA00A67F5ACF}"/>
                </a:ext>
              </a:extLst>
            </p:cNvPr>
            <p:cNvSpPr txBox="1"/>
            <p:nvPr/>
          </p:nvSpPr>
          <p:spPr>
            <a:xfrm>
              <a:off x="3953897" y="1032946"/>
              <a:ext cx="171390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>
                  <a:solidFill>
                    <a:schemeClr val="bg1"/>
                  </a:solidFill>
                </a:rPr>
                <a:t>強さを選択してください。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(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残り 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BP4)</a:t>
              </a:r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78939344-CDA6-4687-9AE2-740DE8C14619}"/>
                </a:ext>
              </a:extLst>
            </p:cNvPr>
            <p:cNvSpPr/>
            <p:nvPr/>
          </p:nvSpPr>
          <p:spPr>
            <a:xfrm>
              <a:off x="4016959" y="882874"/>
              <a:ext cx="1650843" cy="972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45AAA23-BF0B-4570-AE47-4B3CCD23AADA}"/>
                </a:ext>
              </a:extLst>
            </p:cNvPr>
            <p:cNvSpPr txBox="1"/>
            <p:nvPr/>
          </p:nvSpPr>
          <p:spPr>
            <a:xfrm>
              <a:off x="4444516" y="656664"/>
              <a:ext cx="142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HP 999,999/999,999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D839E03E-B8CE-4B12-858D-A074B61CEAAF}"/>
                </a:ext>
              </a:extLst>
            </p:cNvPr>
            <p:cNvSpPr txBox="1"/>
            <p:nvPr/>
          </p:nvSpPr>
          <p:spPr>
            <a:xfrm>
              <a:off x="3768248" y="657609"/>
              <a:ext cx="808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Lv.999</a:t>
              </a:r>
            </a:p>
          </p:txBody>
        </p:sp>
      </p:grp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5499EB4-6BFE-443B-989B-F910DDBB3502}"/>
              </a:ext>
            </a:extLst>
          </p:cNvPr>
          <p:cNvSpPr txBox="1"/>
          <p:nvPr/>
        </p:nvSpPr>
        <p:spPr>
          <a:xfrm>
            <a:off x="856289" y="5794164"/>
            <a:ext cx="1713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使用</a:t>
            </a:r>
            <a:r>
              <a:rPr kumimoji="1" lang="en-US" altLang="ja-JP" sz="800" dirty="0"/>
              <a:t>BP</a:t>
            </a:r>
            <a:r>
              <a:rPr kumimoji="1" lang="ja-JP" altLang="en-US" sz="800" dirty="0"/>
              <a:t>確認ウィンドウ</a:t>
            </a:r>
            <a:r>
              <a:rPr kumimoji="1" lang="en-US" altLang="ja-JP" sz="800" dirty="0"/>
              <a:t>(ej101b)</a:t>
            </a:r>
          </a:p>
        </p:txBody>
      </p:sp>
      <p:graphicFrame>
        <p:nvGraphicFramePr>
          <p:cNvPr id="11" name="表 13">
            <a:extLst>
              <a:ext uri="{FF2B5EF4-FFF2-40B4-BE49-F238E27FC236}">
                <a16:creationId xmlns:a16="http://schemas.microsoft.com/office/drawing/2014/main" id="{C1E94EF1-E5E4-427E-A9A0-8B60CADA4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32722"/>
              </p:ext>
            </p:extLst>
          </p:nvPr>
        </p:nvGraphicFramePr>
        <p:xfrm>
          <a:off x="4400205" y="1140474"/>
          <a:ext cx="4034950" cy="243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75">
                  <a:extLst>
                    <a:ext uri="{9D8B030D-6E8A-4147-A177-3AD203B41FA5}">
                      <a16:colId xmlns:a16="http://schemas.microsoft.com/office/drawing/2014/main" val="2380515237"/>
                    </a:ext>
                  </a:extLst>
                </a:gridCol>
                <a:gridCol w="2017475">
                  <a:extLst>
                    <a:ext uri="{9D8B030D-6E8A-4147-A177-3AD203B41FA5}">
                      <a16:colId xmlns:a16="http://schemas.microsoft.com/office/drawing/2014/main" val="2653359998"/>
                    </a:ext>
                  </a:extLst>
                </a:gridCol>
              </a:tblGrid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78739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怪獣のアイコン表示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5161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13350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HP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75391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所持</a:t>
                      </a:r>
                      <a:r>
                        <a:rPr kumimoji="1" lang="en-US" altLang="ja-JP" sz="1400" dirty="0"/>
                        <a:t>BP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86590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使用</a:t>
                      </a:r>
                      <a:r>
                        <a:rPr kumimoji="1" lang="en-US" altLang="ja-JP" sz="1400" dirty="0"/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BP</a:t>
                      </a:r>
                      <a:r>
                        <a:rPr kumimoji="1" lang="ja-JP" altLang="en-US" sz="1400" dirty="0"/>
                        <a:t>が足りない場合は、購入ウィンドウを表示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0661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キャンセルボタン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6095"/>
                  </a:ext>
                </a:extLst>
              </a:tr>
            </a:tbl>
          </a:graphicData>
        </a:graphic>
      </p:graphicFrame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5C1CDF5D-167E-4434-BD3D-7C5C85D5B1A0}"/>
              </a:ext>
            </a:extLst>
          </p:cNvPr>
          <p:cNvSpPr/>
          <p:nvPr/>
        </p:nvSpPr>
        <p:spPr>
          <a:xfrm>
            <a:off x="4431198" y="4916312"/>
            <a:ext cx="1859241" cy="1255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確認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BP</a:t>
            </a:r>
            <a:r>
              <a:rPr kumimoji="1" lang="ja-JP" altLang="en-US" sz="1100" dirty="0">
                <a:solidFill>
                  <a:schemeClr val="tx1"/>
                </a:solidFill>
              </a:rPr>
              <a:t>が足りません。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回復しますか？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石</a:t>
            </a:r>
            <a:r>
              <a:rPr kumimoji="1" lang="en-US" altLang="ja-JP" sz="1100" dirty="0">
                <a:solidFill>
                  <a:schemeClr val="tx1"/>
                </a:solidFill>
              </a:rPr>
              <a:t>XXX,XXX</a:t>
            </a:r>
            <a:r>
              <a:rPr kumimoji="1" lang="ja-JP" altLang="en-US" sz="1100" dirty="0">
                <a:solidFill>
                  <a:schemeClr val="tx1"/>
                </a:solidFill>
              </a:rPr>
              <a:t> → 石</a:t>
            </a:r>
            <a:r>
              <a:rPr kumimoji="1" lang="en-US" altLang="ja-JP" sz="1100" dirty="0">
                <a:solidFill>
                  <a:schemeClr val="tx1"/>
                </a:solidFill>
              </a:rPr>
              <a:t>XXX,XXX</a:t>
            </a: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5A792201-DCDB-4373-B5D4-0AE50F5EEB57}"/>
              </a:ext>
            </a:extLst>
          </p:cNvPr>
          <p:cNvSpPr/>
          <p:nvPr/>
        </p:nvSpPr>
        <p:spPr>
          <a:xfrm>
            <a:off x="4636173" y="575483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>
                <a:solidFill>
                  <a:schemeClr val="tx1"/>
                </a:solidFill>
              </a:rPr>
              <a:t>キャンセル</a:t>
            </a: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2BBD33A8-C921-4AFE-A64C-155170B126DC}"/>
              </a:ext>
            </a:extLst>
          </p:cNvPr>
          <p:cNvSpPr/>
          <p:nvPr/>
        </p:nvSpPr>
        <p:spPr>
          <a:xfrm>
            <a:off x="5468233" y="575483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回復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石 </a:t>
            </a:r>
            <a:r>
              <a:rPr kumimoji="1" lang="en-US" altLang="ja-JP" sz="6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12B28DD8-D373-4A4A-A801-FD5909623548}"/>
              </a:ext>
            </a:extLst>
          </p:cNvPr>
          <p:cNvSpPr/>
          <p:nvPr/>
        </p:nvSpPr>
        <p:spPr>
          <a:xfrm>
            <a:off x="6428470" y="4928460"/>
            <a:ext cx="1859241" cy="1255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確認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回復しました。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3" name="四角形: 角を丸くする 142">
            <a:extLst>
              <a:ext uri="{FF2B5EF4-FFF2-40B4-BE49-F238E27FC236}">
                <a16:creationId xmlns:a16="http://schemas.microsoft.com/office/drawing/2014/main" id="{A0C16359-5619-4866-8FD0-68E6893D0361}"/>
              </a:ext>
            </a:extLst>
          </p:cNvPr>
          <p:cNvSpPr/>
          <p:nvPr/>
        </p:nvSpPr>
        <p:spPr>
          <a:xfrm>
            <a:off x="7084321" y="5751826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44" name="矢印: 右 143">
            <a:extLst>
              <a:ext uri="{FF2B5EF4-FFF2-40B4-BE49-F238E27FC236}">
                <a16:creationId xmlns:a16="http://schemas.microsoft.com/office/drawing/2014/main" id="{D48E6F12-0475-4016-95DA-2CA4F88C3C0A}"/>
              </a:ext>
            </a:extLst>
          </p:cNvPr>
          <p:cNvSpPr/>
          <p:nvPr/>
        </p:nvSpPr>
        <p:spPr>
          <a:xfrm>
            <a:off x="6056425" y="5516474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C5CA388-DF46-436E-B562-0AF4214ACF6E}"/>
              </a:ext>
            </a:extLst>
          </p:cNvPr>
          <p:cNvSpPr/>
          <p:nvPr/>
        </p:nvSpPr>
        <p:spPr>
          <a:xfrm>
            <a:off x="4679521" y="6196237"/>
            <a:ext cx="1200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 dirty="0"/>
              <a:t>BP</a:t>
            </a:r>
            <a:r>
              <a:rPr lang="ja-JP" altLang="en-US" sz="700" dirty="0"/>
              <a:t>回復ウィンドウ</a:t>
            </a:r>
            <a:r>
              <a:rPr lang="en-US" altLang="ja-JP" sz="700" dirty="0"/>
              <a:t>(ej101c)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8F655CB-18A9-44D1-A126-C80CBF14B699}"/>
              </a:ext>
            </a:extLst>
          </p:cNvPr>
          <p:cNvSpPr/>
          <p:nvPr/>
        </p:nvSpPr>
        <p:spPr>
          <a:xfrm>
            <a:off x="6546641" y="6179319"/>
            <a:ext cx="138852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 dirty="0"/>
              <a:t>BP</a:t>
            </a:r>
            <a:r>
              <a:rPr lang="ja-JP" altLang="en-US" sz="700" dirty="0"/>
              <a:t>回復確認ウィンドウ</a:t>
            </a:r>
            <a:r>
              <a:rPr lang="en-US" altLang="ja-JP" sz="700" dirty="0"/>
              <a:t>(ej101d)</a:t>
            </a:r>
          </a:p>
        </p:txBody>
      </p:sp>
      <p:sp>
        <p:nvSpPr>
          <p:cNvPr id="147" name="矢印: 右 146">
            <a:extLst>
              <a:ext uri="{FF2B5EF4-FFF2-40B4-BE49-F238E27FC236}">
                <a16:creationId xmlns:a16="http://schemas.microsoft.com/office/drawing/2014/main" id="{5A0AC397-5688-4197-8B13-B5AB484679B0}"/>
              </a:ext>
            </a:extLst>
          </p:cNvPr>
          <p:cNvSpPr/>
          <p:nvPr/>
        </p:nvSpPr>
        <p:spPr>
          <a:xfrm rot="1609860">
            <a:off x="2796318" y="5002482"/>
            <a:ext cx="1469664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9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07799" y="538799"/>
            <a:ext cx="278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●使用</a:t>
            </a:r>
            <a:r>
              <a:rPr kumimoji="1" lang="en-US" altLang="ja-JP" sz="1400" b="1" dirty="0"/>
              <a:t>BP</a:t>
            </a:r>
            <a:r>
              <a:rPr kumimoji="1" lang="ja-JP" altLang="en-US" sz="1400" b="1" dirty="0"/>
              <a:t>確認ウィンドウ</a:t>
            </a:r>
            <a:r>
              <a:rPr kumimoji="1" lang="en-US" altLang="ja-JP" sz="1400" b="1" dirty="0"/>
              <a:t>(ej101b)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A18BC81-8B5F-428B-A07B-CD55854A0C51}"/>
              </a:ext>
            </a:extLst>
          </p:cNvPr>
          <p:cNvSpPr txBox="1"/>
          <p:nvPr/>
        </p:nvSpPr>
        <p:spPr>
          <a:xfrm>
            <a:off x="655505" y="4682239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xx</a:t>
            </a:r>
            <a:r>
              <a:rPr kumimoji="1" lang="ja-JP" altLang="en-US" sz="1000" dirty="0">
                <a:solidFill>
                  <a:schemeClr val="bg1"/>
                </a:solidFill>
              </a:rPr>
              <a:t>人参加中！ ダメージ </a:t>
            </a:r>
            <a:r>
              <a:rPr kumimoji="1" lang="en-US" altLang="ja-JP" sz="1000" dirty="0" err="1">
                <a:solidFill>
                  <a:schemeClr val="bg1"/>
                </a:solidFill>
              </a:rPr>
              <a:t>xxx%UP</a:t>
            </a:r>
            <a:r>
              <a:rPr kumimoji="1" lang="en-US" altLang="ja-JP" sz="10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224F391B-11E6-4497-99F5-E77EBF97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D8C7786-05D4-44A2-9228-5E19833B31D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0EDF57F-082C-425B-9E61-49D345CFB7B4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B264AC2-EE5F-43EF-8C2B-E9BB2CD541EB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373A71D1-E716-45AC-9F58-449FDFFFF3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1010C43-C4B1-45F0-855E-48FC18BD6147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358CA18-8E8D-4E69-AB14-80F47A895208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6F3AD278-D120-4555-B124-E06DADB125B8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8FAA3A-6AD1-492B-9190-B2F1E36B01C9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D676FBE2-8DEC-4AAE-A8CA-685BB9FAB8A7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89CA8E3-8D88-49AD-A4DD-52BF39B849C5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F4E73F6-6BB5-4FB6-B018-50E37FC6783E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1974B7-A676-4A95-A7C3-50313DB8C606}"/>
              </a:ext>
            </a:extLst>
          </p:cNvPr>
          <p:cNvSpPr/>
          <p:nvPr/>
        </p:nvSpPr>
        <p:spPr>
          <a:xfrm>
            <a:off x="443868" y="1369050"/>
            <a:ext cx="2454714" cy="4366418"/>
          </a:xfrm>
          <a:prstGeom prst="rect">
            <a:avLst/>
          </a:prstGeom>
          <a:solidFill>
            <a:srgbClr val="2F559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3">
            <a:extLst>
              <a:ext uri="{FF2B5EF4-FFF2-40B4-BE49-F238E27FC236}">
                <a16:creationId xmlns:a16="http://schemas.microsoft.com/office/drawing/2014/main" id="{C1E94EF1-E5E4-427E-A9A0-8B60CADA4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54516"/>
              </p:ext>
            </p:extLst>
          </p:nvPr>
        </p:nvGraphicFramePr>
        <p:xfrm>
          <a:off x="4324005" y="1399531"/>
          <a:ext cx="4034950" cy="12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75">
                  <a:extLst>
                    <a:ext uri="{9D8B030D-6E8A-4147-A177-3AD203B41FA5}">
                      <a16:colId xmlns:a16="http://schemas.microsoft.com/office/drawing/2014/main" val="2380515237"/>
                    </a:ext>
                  </a:extLst>
                </a:gridCol>
                <a:gridCol w="2017475">
                  <a:extLst>
                    <a:ext uri="{9D8B030D-6E8A-4147-A177-3AD203B41FA5}">
                      <a16:colId xmlns:a16="http://schemas.microsoft.com/office/drawing/2014/main" val="2653359998"/>
                    </a:ext>
                  </a:extLst>
                </a:gridCol>
              </a:tblGrid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78739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アイテムアイコン表示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5161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アイテム名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06617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OK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6095"/>
                  </a:ext>
                </a:extLst>
              </a:tr>
            </a:tbl>
          </a:graphicData>
        </a:graphic>
      </p:graphicFrame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B686B36E-2A45-4F03-B551-9B92BA012850}"/>
              </a:ext>
            </a:extLst>
          </p:cNvPr>
          <p:cNvSpPr/>
          <p:nvPr/>
        </p:nvSpPr>
        <p:spPr>
          <a:xfrm>
            <a:off x="886254" y="3031621"/>
            <a:ext cx="1549185" cy="1406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アイテム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アイテム名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EDB781B5-4BE4-478C-8042-0ECA662F7A70}"/>
              </a:ext>
            </a:extLst>
          </p:cNvPr>
          <p:cNvSpPr/>
          <p:nvPr/>
        </p:nvSpPr>
        <p:spPr>
          <a:xfrm>
            <a:off x="1302529" y="3252085"/>
            <a:ext cx="721237" cy="642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</p:txBody>
      </p:sp>
      <p:pic>
        <p:nvPicPr>
          <p:cNvPr id="149" name="グラフィックス 148" descr="ブリーフケース">
            <a:extLst>
              <a:ext uri="{FF2B5EF4-FFF2-40B4-BE49-F238E27FC236}">
                <a16:creationId xmlns:a16="http://schemas.microsoft.com/office/drawing/2014/main" id="{8803243A-F56B-471A-85F8-3D8769B80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316" y="3290607"/>
            <a:ext cx="510791" cy="510791"/>
          </a:xfrm>
          <a:prstGeom prst="rect">
            <a:avLst/>
          </a:prstGeom>
        </p:spPr>
      </p:pic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77812495-3AAC-4481-AADC-53F4C437F79B}"/>
              </a:ext>
            </a:extLst>
          </p:cNvPr>
          <p:cNvCxnSpPr>
            <a:cxnSpLocks/>
          </p:cNvCxnSpPr>
          <p:nvPr/>
        </p:nvCxnSpPr>
        <p:spPr>
          <a:xfrm>
            <a:off x="-216007" y="3557226"/>
            <a:ext cx="1102261" cy="1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EB9F883-A700-47CF-8006-D4367EA302AA}"/>
              </a:ext>
            </a:extLst>
          </p:cNvPr>
          <p:cNvSpPr txBox="1"/>
          <p:nvPr/>
        </p:nvSpPr>
        <p:spPr>
          <a:xfrm>
            <a:off x="885362" y="5786625"/>
            <a:ext cx="17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アイテム確認ウィンドウ</a:t>
            </a:r>
            <a:r>
              <a:rPr kumimoji="1" lang="en-US" altLang="ja-JP" sz="800" dirty="0"/>
              <a:t>(ej101a)</a:t>
            </a:r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FBB32504-CAC8-4280-BD7F-3387E56FA759}"/>
              </a:ext>
            </a:extLst>
          </p:cNvPr>
          <p:cNvSpPr/>
          <p:nvPr/>
        </p:nvSpPr>
        <p:spPr>
          <a:xfrm>
            <a:off x="1386316" y="4231959"/>
            <a:ext cx="545348" cy="1556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68FE4E5-CB75-4E65-A743-38DA0D4C5773}"/>
              </a:ext>
            </a:extLst>
          </p:cNvPr>
          <p:cNvSpPr txBox="1"/>
          <p:nvPr/>
        </p:nvSpPr>
        <p:spPr>
          <a:xfrm>
            <a:off x="4280823" y="2877499"/>
            <a:ext cx="4419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アイテム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アイテムを獲得する。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師団の誰かが獲得すれば、師団員全員に同じアイテムが付与。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（プレゼントボックス行）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ボスを倒すまでに取らなかった場合は、入手することはできない。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3C28291-01E8-4B77-94E7-E9170B48E7B8}"/>
              </a:ext>
            </a:extLst>
          </p:cNvPr>
          <p:cNvSpPr txBox="1"/>
          <p:nvPr/>
        </p:nvSpPr>
        <p:spPr>
          <a:xfrm>
            <a:off x="6090013" y="5001860"/>
            <a:ext cx="209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●開封済みのアイコンに変更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BF61B1-4645-4AB3-B27E-7352F8A73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681" y="4867972"/>
            <a:ext cx="628682" cy="66678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427A2FFE-020C-40E7-BC96-53D8852FD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100" y="4855090"/>
            <a:ext cx="628682" cy="666784"/>
          </a:xfrm>
          <a:prstGeom prst="rect">
            <a:avLst/>
          </a:prstGeom>
        </p:spPr>
      </p:pic>
      <p:sp>
        <p:nvSpPr>
          <p:cNvPr id="160" name="矢印: 右 159">
            <a:extLst>
              <a:ext uri="{FF2B5EF4-FFF2-40B4-BE49-F238E27FC236}">
                <a16:creationId xmlns:a16="http://schemas.microsoft.com/office/drawing/2014/main" id="{60412E2E-D24D-4117-B01E-61621E6BB293}"/>
              </a:ext>
            </a:extLst>
          </p:cNvPr>
          <p:cNvSpPr/>
          <p:nvPr/>
        </p:nvSpPr>
        <p:spPr>
          <a:xfrm>
            <a:off x="4880841" y="5088651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四角形: 角を丸くする 160">
            <a:extLst>
              <a:ext uri="{FF2B5EF4-FFF2-40B4-BE49-F238E27FC236}">
                <a16:creationId xmlns:a16="http://schemas.microsoft.com/office/drawing/2014/main" id="{77523261-20A1-49F5-B8B4-9DEED0C9C822}"/>
              </a:ext>
            </a:extLst>
          </p:cNvPr>
          <p:cNvSpPr/>
          <p:nvPr/>
        </p:nvSpPr>
        <p:spPr>
          <a:xfrm>
            <a:off x="5480266" y="4933057"/>
            <a:ext cx="478349" cy="536613"/>
          </a:xfrm>
          <a:prstGeom prst="roundRect">
            <a:avLst/>
          </a:prstGeom>
          <a:solidFill>
            <a:srgbClr val="8FAAD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開</a:t>
            </a:r>
            <a:endParaRPr kumimoji="1" lang="ja-JP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3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●怪獣兵器の使用の流れ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1381DF27-673C-47AB-AAD8-840E43FB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135702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AB971-F7D0-4234-8F39-FD04C236F116}"/>
              </a:ext>
            </a:extLst>
          </p:cNvPr>
          <p:cNvSpPr txBox="1"/>
          <p:nvPr/>
        </p:nvSpPr>
        <p:spPr>
          <a:xfrm>
            <a:off x="415419" y="5505254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BCB96B3-FE25-47EA-BCC8-8D641DE1B99E}"/>
              </a:ext>
            </a:extLst>
          </p:cNvPr>
          <p:cNvSpPr/>
          <p:nvPr/>
        </p:nvSpPr>
        <p:spPr>
          <a:xfrm>
            <a:off x="443869" y="2014865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EE488C-00CD-4A23-A9FF-965E7859A20A}"/>
              </a:ext>
            </a:extLst>
          </p:cNvPr>
          <p:cNvSpPr txBox="1"/>
          <p:nvPr/>
        </p:nvSpPr>
        <p:spPr>
          <a:xfrm>
            <a:off x="429992" y="1737866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E56FE-865D-404F-928E-0B3C59A69CE6}"/>
              </a:ext>
            </a:extLst>
          </p:cNvPr>
          <p:cNvSpPr txBox="1"/>
          <p:nvPr/>
        </p:nvSpPr>
        <p:spPr>
          <a:xfrm>
            <a:off x="519263" y="4574585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48321A1-1C5E-4677-BAEF-E72BA1C43BA3}"/>
              </a:ext>
            </a:extLst>
          </p:cNvPr>
          <p:cNvSpPr txBox="1"/>
          <p:nvPr/>
        </p:nvSpPr>
        <p:spPr>
          <a:xfrm>
            <a:off x="518212" y="4841187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09747F0-D579-4984-B935-E8E4D0317F24}"/>
              </a:ext>
            </a:extLst>
          </p:cNvPr>
          <p:cNvSpPr/>
          <p:nvPr/>
        </p:nvSpPr>
        <p:spPr>
          <a:xfrm>
            <a:off x="2190750" y="4846139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9DD95A6-F479-4E82-9A0A-92AF0EAE08C0}"/>
              </a:ext>
            </a:extLst>
          </p:cNvPr>
          <p:cNvSpPr/>
          <p:nvPr/>
        </p:nvSpPr>
        <p:spPr>
          <a:xfrm>
            <a:off x="2180444" y="4834314"/>
            <a:ext cx="595683" cy="2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D2B66AB-5978-4236-9D24-2EE37C7E560F}"/>
              </a:ext>
            </a:extLst>
          </p:cNvPr>
          <p:cNvGrpSpPr/>
          <p:nvPr/>
        </p:nvGrpSpPr>
        <p:grpSpPr>
          <a:xfrm>
            <a:off x="544446" y="3360997"/>
            <a:ext cx="558113" cy="337407"/>
            <a:chOff x="566905" y="3598064"/>
            <a:chExt cx="558113" cy="337407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086B5F75-4154-4F0C-9523-64E96FE69230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CD2D921-778F-4A8E-975A-E2AD27B3EF1E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4B4391CD-5791-45B2-B393-7CE2FA6E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55" y="4177549"/>
            <a:ext cx="406187" cy="42193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087898D-3385-4608-9186-2EC5189B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22" y="4177061"/>
            <a:ext cx="420342" cy="42290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5BE97E7-250D-4C60-9B41-55D12F34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9" y="3319599"/>
            <a:ext cx="406187" cy="421931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86F354B3-2D89-4E9C-85D8-8413A3FB0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88" y="3315062"/>
            <a:ext cx="427698" cy="42290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1E9989-1E48-4921-B233-96256647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" y="2885676"/>
            <a:ext cx="420342" cy="422905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054514-2D05-4FFA-B4D0-54435ACC36FF}"/>
              </a:ext>
            </a:extLst>
          </p:cNvPr>
          <p:cNvSpPr txBox="1"/>
          <p:nvPr/>
        </p:nvSpPr>
        <p:spPr>
          <a:xfrm>
            <a:off x="1244877" y="4592048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AC31326-50CD-4777-AD71-3B5FDCDF4E65}"/>
              </a:ext>
            </a:extLst>
          </p:cNvPr>
          <p:cNvSpPr/>
          <p:nvPr/>
        </p:nvSpPr>
        <p:spPr>
          <a:xfrm>
            <a:off x="628558" y="2489855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CED02B-458D-4413-B7A2-AD05E713188A}"/>
              </a:ext>
            </a:extLst>
          </p:cNvPr>
          <p:cNvSpPr/>
          <p:nvPr/>
        </p:nvSpPr>
        <p:spPr>
          <a:xfrm>
            <a:off x="1487213" y="290972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0BBA43B-4D32-4D3C-B89B-47C23A05AD28}"/>
              </a:ext>
            </a:extLst>
          </p:cNvPr>
          <p:cNvSpPr/>
          <p:nvPr/>
        </p:nvSpPr>
        <p:spPr>
          <a:xfrm>
            <a:off x="1911234" y="334258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87F9D8-2D9C-4FDB-9FFF-37BBFE8EA2F6}"/>
              </a:ext>
            </a:extLst>
          </p:cNvPr>
          <p:cNvSpPr/>
          <p:nvPr/>
        </p:nvSpPr>
        <p:spPr>
          <a:xfrm>
            <a:off x="1911234" y="3754675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875F77-92D7-4304-A4B3-9956440621C1}"/>
              </a:ext>
            </a:extLst>
          </p:cNvPr>
          <p:cNvSpPr/>
          <p:nvPr/>
        </p:nvSpPr>
        <p:spPr>
          <a:xfrm>
            <a:off x="2358875" y="421815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38D6E1A-3008-4A37-BC0E-B7F854CCC95C}"/>
              </a:ext>
            </a:extLst>
          </p:cNvPr>
          <p:cNvSpPr/>
          <p:nvPr/>
        </p:nvSpPr>
        <p:spPr>
          <a:xfrm>
            <a:off x="633930" y="420779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9DF41D7-3A57-480B-B0BB-32DA7DF5779F}"/>
              </a:ext>
            </a:extLst>
          </p:cNvPr>
          <p:cNvSpPr/>
          <p:nvPr/>
        </p:nvSpPr>
        <p:spPr>
          <a:xfrm>
            <a:off x="635310" y="3769983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69D5D76-C4A2-4863-A56D-992F4C37AD48}"/>
              </a:ext>
            </a:extLst>
          </p:cNvPr>
          <p:cNvSpPr/>
          <p:nvPr/>
        </p:nvSpPr>
        <p:spPr>
          <a:xfrm>
            <a:off x="599687" y="2068369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3C1D74FB-A80C-46C2-B006-88ECEEA6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52" y="3750900"/>
            <a:ext cx="420342" cy="422905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FBEC8C-F3BE-4DCB-8083-10D99016E56A}"/>
              </a:ext>
            </a:extLst>
          </p:cNvPr>
          <p:cNvCxnSpPr/>
          <p:nvPr/>
        </p:nvCxnSpPr>
        <p:spPr>
          <a:xfrm flipH="1">
            <a:off x="1696311" y="3680173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グラフィックス 75" descr="ブリーフケース">
            <a:extLst>
              <a:ext uri="{FF2B5EF4-FFF2-40B4-BE49-F238E27FC236}">
                <a16:creationId xmlns:a16="http://schemas.microsoft.com/office/drawing/2014/main" id="{68FAA0DC-2C9C-439E-8994-C2E5DDF49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2933414"/>
            <a:ext cx="341126" cy="341126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611CE2D-9EFF-4E62-9C3B-ECFBB5E31AE9}"/>
              </a:ext>
            </a:extLst>
          </p:cNvPr>
          <p:cNvSpPr/>
          <p:nvPr/>
        </p:nvSpPr>
        <p:spPr>
          <a:xfrm>
            <a:off x="1061157" y="291618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グラフィックス 77" descr="ブリーフケース">
            <a:extLst>
              <a:ext uri="{FF2B5EF4-FFF2-40B4-BE49-F238E27FC236}">
                <a16:creationId xmlns:a16="http://schemas.microsoft.com/office/drawing/2014/main" id="{4E070252-49F2-458C-80D1-358E6157E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353267"/>
            <a:ext cx="341126" cy="341126"/>
          </a:xfrm>
          <a:prstGeom prst="rect">
            <a:avLst/>
          </a:prstGeom>
        </p:spPr>
      </p:pic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E4A89B2-B4C2-4270-AD08-1D9B93C7872E}"/>
              </a:ext>
            </a:extLst>
          </p:cNvPr>
          <p:cNvCxnSpPr>
            <a:cxnSpLocks/>
          </p:cNvCxnSpPr>
          <p:nvPr/>
        </p:nvCxnSpPr>
        <p:spPr>
          <a:xfrm flipH="1">
            <a:off x="2571792" y="4316497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1D9E64-D11B-4EE7-B8B6-E4DF866B73F7}"/>
              </a:ext>
            </a:extLst>
          </p:cNvPr>
          <p:cNvSpPr/>
          <p:nvPr/>
        </p:nvSpPr>
        <p:spPr>
          <a:xfrm>
            <a:off x="1060870" y="3756943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3471C0-13C4-42B1-A326-FFEB1FF004D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482125"/>
            <a:ext cx="2133694" cy="21409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3E0509D-D6BA-42CC-887E-6801BA230A61}"/>
              </a:ext>
            </a:extLst>
          </p:cNvPr>
          <p:cNvSpPr txBox="1"/>
          <p:nvPr/>
        </p:nvSpPr>
        <p:spPr>
          <a:xfrm>
            <a:off x="3436647" y="232805"/>
            <a:ext cx="44193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●使用する流れ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下部の使用するボタンを押下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次画面で怪獣兵器選択（解放済のみ）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攻撃するマスを選択する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爆撃により、ダメージはいる。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push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通知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怪獣兵器が使用可能になったとき、通知する。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7FDB47F-A844-4554-99C0-0FECD6784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2877" y="1668757"/>
            <a:ext cx="1600051" cy="2746754"/>
          </a:xfrm>
          <a:prstGeom prst="rect">
            <a:avLst/>
          </a:prstGeom>
        </p:spPr>
      </p:pic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52E89FE9-7FAF-464D-BF57-6270E3CFE1FE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2776127" y="3042134"/>
            <a:ext cx="386750" cy="19040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C3FA0C16-0553-4E62-8FCE-B6CAE428EB5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00" y="4768469"/>
            <a:ext cx="1700637" cy="17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1AB695B-BD25-48F5-89B6-6A4B28608DC5}"/>
              </a:ext>
            </a:extLst>
          </p:cNvPr>
          <p:cNvSpPr txBox="1"/>
          <p:nvPr/>
        </p:nvSpPr>
        <p:spPr>
          <a:xfrm>
            <a:off x="5987169" y="6518111"/>
            <a:ext cx="2363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b="1" dirty="0"/>
              <a:t>＞＞ 選択したマス爆発 ＜＜</a:t>
            </a:r>
            <a:endParaRPr kumimoji="1" lang="en-US" altLang="ja-JP" sz="700" b="1" dirty="0"/>
          </a:p>
        </p:txBody>
      </p:sp>
      <p:pic>
        <p:nvPicPr>
          <p:cNvPr id="115" name="図 114">
            <a:extLst>
              <a:ext uri="{FF2B5EF4-FFF2-40B4-BE49-F238E27FC236}">
                <a16:creationId xmlns:a16="http://schemas.microsoft.com/office/drawing/2014/main" id="{BB9883AD-4AA3-4088-A156-C25A795760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47531">
            <a:off x="6505228" y="5095603"/>
            <a:ext cx="330539" cy="355965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3470D802-4002-447D-8B35-F6F81B7F63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46052">
            <a:off x="6299129" y="5390839"/>
            <a:ext cx="374465" cy="40327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5B7EDC1-EEBF-4588-A421-BB5EE47DA9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426072">
            <a:off x="6852117" y="5411540"/>
            <a:ext cx="330539" cy="355965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84D37E46-4190-4D66-9A5D-BA61531AD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9271024">
            <a:off x="6583057" y="5407793"/>
            <a:ext cx="330539" cy="355965"/>
          </a:xfrm>
          <a:prstGeom prst="rect">
            <a:avLst/>
          </a:prstGeom>
        </p:spPr>
      </p:pic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0D72A39-F229-49FB-8933-E5FF6BE669F6}"/>
              </a:ext>
            </a:extLst>
          </p:cNvPr>
          <p:cNvSpPr/>
          <p:nvPr/>
        </p:nvSpPr>
        <p:spPr>
          <a:xfrm>
            <a:off x="4191872" y="3189039"/>
            <a:ext cx="449313" cy="33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4BA93FF-3359-40CF-A704-39466F1EB492}"/>
              </a:ext>
            </a:extLst>
          </p:cNvPr>
          <p:cNvSpPr/>
          <p:nvPr/>
        </p:nvSpPr>
        <p:spPr>
          <a:xfrm>
            <a:off x="4361216" y="3217308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FD0A4A08-3FEC-4EDC-81E8-FBFA757ABAC4}"/>
              </a:ext>
            </a:extLst>
          </p:cNvPr>
          <p:cNvSpPr/>
          <p:nvPr/>
        </p:nvSpPr>
        <p:spPr>
          <a:xfrm>
            <a:off x="4229171" y="3341358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CFA46C5-5151-4860-AA7C-9E241BB219B2}"/>
              </a:ext>
            </a:extLst>
          </p:cNvPr>
          <p:cNvSpPr/>
          <p:nvPr/>
        </p:nvSpPr>
        <p:spPr>
          <a:xfrm>
            <a:off x="4485497" y="3341358"/>
            <a:ext cx="98394" cy="98394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874A49C6-EC38-4360-8969-4C24623668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63200">
            <a:off x="6783460" y="5101186"/>
            <a:ext cx="330539" cy="355965"/>
          </a:xfrm>
          <a:prstGeom prst="rect">
            <a:avLst/>
          </a:prstGeom>
        </p:spPr>
      </p:pic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BB20EBB-F06F-4B75-9F07-FA3AC101B624}"/>
              </a:ext>
            </a:extLst>
          </p:cNvPr>
          <p:cNvSpPr/>
          <p:nvPr/>
        </p:nvSpPr>
        <p:spPr>
          <a:xfrm>
            <a:off x="354305" y="4794689"/>
            <a:ext cx="2622634" cy="298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20338700-2306-44EA-9EAF-49BABADE0D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729" y="2933414"/>
            <a:ext cx="380188" cy="374870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BAA7E3F1-B9F8-41FB-932D-2C0CE3D45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599" y="3364358"/>
            <a:ext cx="380188" cy="374870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F0462252-FA37-46B5-AAA6-FC9B2EC5EB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7255" y="3374039"/>
            <a:ext cx="380188" cy="374870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C88B79A0-0BA2-486D-BFBF-96A5618C0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8142" y="3356556"/>
            <a:ext cx="380188" cy="374870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C7C5F69-7216-4C7F-A09E-90B60E244B60}"/>
              </a:ext>
            </a:extLst>
          </p:cNvPr>
          <p:cNvSpPr txBox="1"/>
          <p:nvPr/>
        </p:nvSpPr>
        <p:spPr>
          <a:xfrm>
            <a:off x="3209499" y="4443780"/>
            <a:ext cx="176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ID.102 </a:t>
            </a:r>
            <a:r>
              <a:rPr kumimoji="1" lang="ja-JP" altLang="en-US" sz="1050" dirty="0"/>
              <a:t>怪獣兵器選択画面</a:t>
            </a:r>
            <a:endParaRPr kumimoji="1" lang="en-US" altLang="ja-JP" sz="105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234D619-89DE-4435-8442-AA157BBA27F8}"/>
              </a:ext>
            </a:extLst>
          </p:cNvPr>
          <p:cNvSpPr/>
          <p:nvPr/>
        </p:nvSpPr>
        <p:spPr>
          <a:xfrm>
            <a:off x="4346089" y="3330297"/>
            <a:ext cx="133310" cy="1205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●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996EB4-607F-4483-8D5D-4A2867CD01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8988" y="1741758"/>
            <a:ext cx="1536362" cy="2689936"/>
          </a:xfrm>
          <a:prstGeom prst="rect">
            <a:avLst/>
          </a:prstGeom>
        </p:spPr>
      </p:pic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F78A584B-F6D3-4D76-9275-934452069077}"/>
              </a:ext>
            </a:extLst>
          </p:cNvPr>
          <p:cNvSpPr txBox="1"/>
          <p:nvPr/>
        </p:nvSpPr>
        <p:spPr>
          <a:xfrm>
            <a:off x="5199687" y="4443780"/>
            <a:ext cx="1764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ID.103 </a:t>
            </a:r>
            <a:r>
              <a:rPr kumimoji="1" lang="ja-JP" altLang="en-US" sz="900" dirty="0"/>
              <a:t>兵器使用対象選択画面</a:t>
            </a:r>
            <a:endParaRPr kumimoji="1" lang="en-US" altLang="ja-JP" sz="900" dirty="0"/>
          </a:p>
        </p:txBody>
      </p:sp>
      <p:sp>
        <p:nvSpPr>
          <p:cNvPr id="196" name="矢印: 右 195">
            <a:extLst>
              <a:ext uri="{FF2B5EF4-FFF2-40B4-BE49-F238E27FC236}">
                <a16:creationId xmlns:a16="http://schemas.microsoft.com/office/drawing/2014/main" id="{ECA24DDC-B51F-41E4-B654-BB1B30DBD007}"/>
              </a:ext>
            </a:extLst>
          </p:cNvPr>
          <p:cNvSpPr/>
          <p:nvPr/>
        </p:nvSpPr>
        <p:spPr>
          <a:xfrm>
            <a:off x="4748284" y="2946778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7" name="矢印: 右 196">
            <a:extLst>
              <a:ext uri="{FF2B5EF4-FFF2-40B4-BE49-F238E27FC236}">
                <a16:creationId xmlns:a16="http://schemas.microsoft.com/office/drawing/2014/main" id="{F0B94469-BD4C-4656-AB93-2040DF7B7F70}"/>
              </a:ext>
            </a:extLst>
          </p:cNvPr>
          <p:cNvSpPr/>
          <p:nvPr/>
        </p:nvSpPr>
        <p:spPr>
          <a:xfrm>
            <a:off x="6674155" y="2901174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5EBB6F5-DA55-4F05-9B1B-8192B51A32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0060" y="1668378"/>
            <a:ext cx="1587498" cy="2749017"/>
          </a:xfrm>
          <a:prstGeom prst="rect">
            <a:avLst/>
          </a:prstGeom>
        </p:spPr>
      </p:pic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84A22E87-D5B4-4409-97BD-D7AE7DBCE6ED}"/>
              </a:ext>
            </a:extLst>
          </p:cNvPr>
          <p:cNvSpPr txBox="1"/>
          <p:nvPr/>
        </p:nvSpPr>
        <p:spPr>
          <a:xfrm>
            <a:off x="7168842" y="4443780"/>
            <a:ext cx="1764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ID.</a:t>
            </a:r>
            <a:r>
              <a:rPr kumimoji="1" lang="en-US" altLang="ja-JP" sz="900" dirty="0"/>
              <a:t>ej101 </a:t>
            </a:r>
            <a:r>
              <a:rPr kumimoji="1" lang="ja-JP" altLang="en-US" sz="900" dirty="0"/>
              <a:t>兵器使用リザルト画面</a:t>
            </a:r>
            <a:endParaRPr kumimoji="1" lang="en-US" altLang="ja-JP" sz="9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BA00AE-C872-4A12-AF15-622F313622F6}"/>
              </a:ext>
            </a:extLst>
          </p:cNvPr>
          <p:cNvSpPr/>
          <p:nvPr/>
        </p:nvSpPr>
        <p:spPr>
          <a:xfrm>
            <a:off x="5247638" y="3913951"/>
            <a:ext cx="1494582" cy="299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61620BC9-6279-41CE-87C4-32AE42622225}"/>
              </a:ext>
            </a:extLst>
          </p:cNvPr>
          <p:cNvSpPr/>
          <p:nvPr/>
        </p:nvSpPr>
        <p:spPr>
          <a:xfrm>
            <a:off x="5883154" y="2856264"/>
            <a:ext cx="229919" cy="229919"/>
          </a:xfrm>
          <a:prstGeom prst="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5098293-CCFD-4583-AD44-E0E5A8FEB16F}"/>
              </a:ext>
            </a:extLst>
          </p:cNvPr>
          <p:cNvSpPr/>
          <p:nvPr/>
        </p:nvSpPr>
        <p:spPr>
          <a:xfrm>
            <a:off x="5883154" y="2601758"/>
            <a:ext cx="229919" cy="22991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1E9E5A31-45DB-404B-821B-5B93A6575174}"/>
              </a:ext>
            </a:extLst>
          </p:cNvPr>
          <p:cNvSpPr/>
          <p:nvPr/>
        </p:nvSpPr>
        <p:spPr>
          <a:xfrm>
            <a:off x="6129478" y="2856883"/>
            <a:ext cx="229919" cy="229919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95A2BA-89B8-4AFF-860B-A5B31094509F}"/>
              </a:ext>
            </a:extLst>
          </p:cNvPr>
          <p:cNvSpPr/>
          <p:nvPr/>
        </p:nvSpPr>
        <p:spPr>
          <a:xfrm>
            <a:off x="5797292" y="3942525"/>
            <a:ext cx="457200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OK</a:t>
            </a:r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EF6DBC67-D718-45E4-AE68-B8C326FC6091}"/>
              </a:ext>
            </a:extLst>
          </p:cNvPr>
          <p:cNvSpPr/>
          <p:nvPr/>
        </p:nvSpPr>
        <p:spPr>
          <a:xfrm>
            <a:off x="2290614" y="2323082"/>
            <a:ext cx="457200" cy="16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b="1" dirty="0"/>
              <a:t>リロード</a:t>
            </a:r>
            <a:endParaRPr kumimoji="1"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86328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●兵器使用対象選択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7EE6B70-D14C-4BCB-9DB0-7A4E96828904}"/>
              </a:ext>
            </a:extLst>
          </p:cNvPr>
          <p:cNvGrpSpPr/>
          <p:nvPr/>
        </p:nvGrpSpPr>
        <p:grpSpPr>
          <a:xfrm>
            <a:off x="3487322" y="3152377"/>
            <a:ext cx="3523621" cy="2928649"/>
            <a:chOff x="8721396" y="2196473"/>
            <a:chExt cx="3523621" cy="2928649"/>
          </a:xfrm>
        </p:grpSpPr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5F0840F-F24F-488C-920E-A0B986D95E03}"/>
                </a:ext>
              </a:extLst>
            </p:cNvPr>
            <p:cNvSpPr/>
            <p:nvPr/>
          </p:nvSpPr>
          <p:spPr>
            <a:xfrm>
              <a:off x="8721396" y="2196473"/>
              <a:ext cx="3523621" cy="2928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b="1" dirty="0"/>
                <a:t>怪獣兵器の攻撃で</a:t>
              </a:r>
              <a:endParaRPr kumimoji="1" lang="en-US" altLang="ja-JP" sz="1400" b="1" dirty="0"/>
            </a:p>
            <a:p>
              <a:r>
                <a:rPr kumimoji="1" lang="ja-JP" altLang="en-US" sz="1400" b="1" dirty="0"/>
                <a:t>・戦闘中のマスは色を塗らず対象外</a:t>
              </a:r>
              <a:endParaRPr kumimoji="1" lang="en-US" altLang="ja-JP" sz="1400" b="1" dirty="0"/>
            </a:p>
            <a:p>
              <a:r>
                <a:rPr kumimoji="1" lang="ja-JP" altLang="en-US" sz="1400" b="1" dirty="0"/>
                <a:t>・建物</a:t>
              </a:r>
              <a:r>
                <a:rPr kumimoji="1" lang="en-US" altLang="ja-JP" sz="1400" b="1" dirty="0"/>
                <a:t>(</a:t>
              </a:r>
              <a:r>
                <a:rPr kumimoji="1" lang="ja-JP" altLang="en-US" sz="1400" b="1" dirty="0"/>
                <a:t>アイテム</a:t>
              </a:r>
              <a:r>
                <a:rPr kumimoji="1" lang="en-US" altLang="ja-JP" sz="1400" b="1" dirty="0"/>
                <a:t>)</a:t>
              </a:r>
              <a:r>
                <a:rPr kumimoji="1" lang="ja-JP" altLang="en-US" sz="1400" b="1" dirty="0"/>
                <a:t>も同様</a:t>
              </a:r>
              <a:endParaRPr kumimoji="1" lang="en-US" altLang="ja-JP" sz="1400" b="1" dirty="0"/>
            </a:p>
            <a:p>
              <a:r>
                <a:rPr kumimoji="1" lang="ja-JP" altLang="en-US" sz="1400" b="1" dirty="0"/>
                <a:t>・射程と影響範囲を表示</a:t>
              </a:r>
              <a:endParaRPr kumimoji="1" lang="en-US" altLang="ja-JP" sz="1400" b="1" dirty="0"/>
            </a:p>
            <a:p>
              <a:endParaRPr kumimoji="1" lang="en-US" altLang="ja-JP" sz="1400" b="1" dirty="0"/>
            </a:p>
            <a:p>
              <a:endParaRPr kumimoji="1" lang="en-US" altLang="ja-JP" sz="1400" b="1" dirty="0"/>
            </a:p>
            <a:p>
              <a:endParaRPr kumimoji="1" lang="en-US" altLang="ja-JP" sz="1400" b="1" dirty="0"/>
            </a:p>
            <a:p>
              <a:endParaRPr kumimoji="1" lang="en-US" altLang="ja-JP" sz="1400" b="1" dirty="0"/>
            </a:p>
            <a:p>
              <a:endParaRPr kumimoji="1" lang="en-US" altLang="ja-JP" sz="1400" b="1" dirty="0"/>
            </a:p>
            <a:p>
              <a:endParaRPr kumimoji="1" lang="en-US" altLang="ja-JP" sz="1400" b="1" dirty="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290DDEC-6474-44DC-AD90-D625F56AFEFE}"/>
                </a:ext>
              </a:extLst>
            </p:cNvPr>
            <p:cNvGrpSpPr/>
            <p:nvPr/>
          </p:nvGrpSpPr>
          <p:grpSpPr>
            <a:xfrm>
              <a:off x="10117735" y="3624310"/>
              <a:ext cx="722566" cy="982082"/>
              <a:chOff x="7995762" y="4517846"/>
              <a:chExt cx="1384235" cy="1881396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4474A494-0887-4E32-B8FB-1BAD336A610C}"/>
                  </a:ext>
                </a:extLst>
              </p:cNvPr>
              <p:cNvSpPr/>
              <p:nvPr/>
            </p:nvSpPr>
            <p:spPr>
              <a:xfrm>
                <a:off x="8475320" y="5958782"/>
                <a:ext cx="440460" cy="44046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</a:t>
                </a:r>
              </a:p>
            </p:txBody>
          </p:sp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E955BBA8-742F-4347-8FF5-92263320502D}"/>
                  </a:ext>
                </a:extLst>
              </p:cNvPr>
              <p:cNvSpPr/>
              <p:nvPr/>
            </p:nvSpPr>
            <p:spPr>
              <a:xfrm>
                <a:off x="8939537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7FF71681-3DD3-4859-9FB6-48ADC52E9B72}"/>
                  </a:ext>
                </a:extLst>
              </p:cNvPr>
              <p:cNvSpPr/>
              <p:nvPr/>
            </p:nvSpPr>
            <p:spPr>
              <a:xfrm>
                <a:off x="8467649" y="4517846"/>
                <a:ext cx="440460" cy="44046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B0A58A6-9D41-40AB-ACEC-DF77217DF568}"/>
                  </a:ext>
                </a:extLst>
              </p:cNvPr>
              <p:cNvSpPr/>
              <p:nvPr/>
            </p:nvSpPr>
            <p:spPr>
              <a:xfrm>
                <a:off x="7995762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1C64515B-8264-4C31-BA88-5E931C921709}"/>
                  </a:ext>
                </a:extLst>
              </p:cNvPr>
              <p:cNvSpPr/>
              <p:nvPr/>
            </p:nvSpPr>
            <p:spPr>
              <a:xfrm>
                <a:off x="8939537" y="5006595"/>
                <a:ext cx="440460" cy="44046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6A0D06CC-C75E-4C5E-9761-6DE965796340}"/>
                  </a:ext>
                </a:extLst>
              </p:cNvPr>
              <p:cNvSpPr/>
              <p:nvPr/>
            </p:nvSpPr>
            <p:spPr>
              <a:xfrm>
                <a:off x="7995762" y="5006595"/>
                <a:ext cx="440460" cy="44046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E2514BA-8DCB-4475-BD92-B003B4A7E5FE}"/>
                  </a:ext>
                </a:extLst>
              </p:cNvPr>
              <p:cNvSpPr/>
              <p:nvPr/>
            </p:nvSpPr>
            <p:spPr>
              <a:xfrm>
                <a:off x="8939537" y="548876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D2BE8AED-503E-4990-A595-890A81063C3F}"/>
                  </a:ext>
                </a:extLst>
              </p:cNvPr>
              <p:cNvSpPr/>
              <p:nvPr/>
            </p:nvSpPr>
            <p:spPr>
              <a:xfrm>
                <a:off x="8467649" y="548876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6C390DB9-DB51-45A8-B932-A967BB10C337}"/>
                  </a:ext>
                </a:extLst>
              </p:cNvPr>
              <p:cNvSpPr/>
              <p:nvPr/>
            </p:nvSpPr>
            <p:spPr>
              <a:xfrm>
                <a:off x="7995762" y="548876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FAEB09B6-15E1-41FA-A269-98EAADC0AEF3}"/>
                  </a:ext>
                </a:extLst>
              </p:cNvPr>
              <p:cNvSpPr/>
              <p:nvPr/>
            </p:nvSpPr>
            <p:spPr>
              <a:xfrm>
                <a:off x="8467648" y="5005596"/>
                <a:ext cx="440461" cy="44046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rgbClr val="FF0000"/>
                    </a:solidFill>
                  </a:rPr>
                  <a:t>●</a:t>
                </a:r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4CD3498F-1E96-4227-9576-EC2BE21524CF}"/>
                </a:ext>
              </a:extLst>
            </p:cNvPr>
            <p:cNvGrpSpPr/>
            <p:nvPr/>
          </p:nvGrpSpPr>
          <p:grpSpPr>
            <a:xfrm>
              <a:off x="11046128" y="3624310"/>
              <a:ext cx="722566" cy="982082"/>
              <a:chOff x="7995762" y="4517846"/>
              <a:chExt cx="1384235" cy="1881396"/>
            </a:xfrm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3368D16-112A-4201-A2A3-DB270C2DBB06}"/>
                  </a:ext>
                </a:extLst>
              </p:cNvPr>
              <p:cNvSpPr/>
              <p:nvPr/>
            </p:nvSpPr>
            <p:spPr>
              <a:xfrm>
                <a:off x="8475320" y="5958782"/>
                <a:ext cx="440460" cy="44046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</a:t>
                </a:r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A426DEF3-2074-443D-ADC2-C63EE2E5F217}"/>
                  </a:ext>
                </a:extLst>
              </p:cNvPr>
              <p:cNvSpPr/>
              <p:nvPr/>
            </p:nvSpPr>
            <p:spPr>
              <a:xfrm>
                <a:off x="8939537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1171544F-A315-423D-9D19-81FA68473096}"/>
                  </a:ext>
                </a:extLst>
              </p:cNvPr>
              <p:cNvSpPr/>
              <p:nvPr/>
            </p:nvSpPr>
            <p:spPr>
              <a:xfrm>
                <a:off x="8467649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500" dirty="0"/>
                  <a:t>アイ</a:t>
                </a:r>
                <a:endParaRPr kumimoji="1" lang="en-US" altLang="ja-JP" sz="500" dirty="0"/>
              </a:p>
              <a:p>
                <a:pPr algn="ctr"/>
                <a:r>
                  <a:rPr kumimoji="1" lang="ja-JP" altLang="en-US" sz="500" dirty="0"/>
                  <a:t>テム</a:t>
                </a:r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52482835-7FA8-4806-BB66-8A4D4848B7A0}"/>
                  </a:ext>
                </a:extLst>
              </p:cNvPr>
              <p:cNvSpPr/>
              <p:nvPr/>
            </p:nvSpPr>
            <p:spPr>
              <a:xfrm>
                <a:off x="7995762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AAEC7CED-00B3-4B89-96B9-49220327B6C3}"/>
                  </a:ext>
                </a:extLst>
              </p:cNvPr>
              <p:cNvSpPr/>
              <p:nvPr/>
            </p:nvSpPr>
            <p:spPr>
              <a:xfrm>
                <a:off x="8939537" y="5006595"/>
                <a:ext cx="440460" cy="44046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0CE446E-4D68-4709-924F-BB5E88DC725F}"/>
                  </a:ext>
                </a:extLst>
              </p:cNvPr>
              <p:cNvSpPr/>
              <p:nvPr/>
            </p:nvSpPr>
            <p:spPr>
              <a:xfrm>
                <a:off x="8467649" y="5006595"/>
                <a:ext cx="440460" cy="44046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rgbClr val="FF0000"/>
                    </a:solidFill>
                  </a:rPr>
                  <a:t>●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2EC15F5B-14D4-4826-911B-BDC8315439FB}"/>
                  </a:ext>
                </a:extLst>
              </p:cNvPr>
              <p:cNvSpPr/>
              <p:nvPr/>
            </p:nvSpPr>
            <p:spPr>
              <a:xfrm>
                <a:off x="7995762" y="5006595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700" dirty="0"/>
                  <a:t>戦闘中</a:t>
                </a:r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31A7806B-AFCF-4EA7-A6C5-19917E996F2F}"/>
                  </a:ext>
                </a:extLst>
              </p:cNvPr>
              <p:cNvSpPr/>
              <p:nvPr/>
            </p:nvSpPr>
            <p:spPr>
              <a:xfrm>
                <a:off x="8939537" y="548876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3DC9D70E-E8DB-4801-8240-91604F2B7306}"/>
                  </a:ext>
                </a:extLst>
              </p:cNvPr>
              <p:cNvSpPr/>
              <p:nvPr/>
            </p:nvSpPr>
            <p:spPr>
              <a:xfrm>
                <a:off x="8467649" y="548876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07DAD9A-29D9-48E9-9BAF-35B10B8B75D4}"/>
                  </a:ext>
                </a:extLst>
              </p:cNvPr>
              <p:cNvSpPr/>
              <p:nvPr/>
            </p:nvSpPr>
            <p:spPr>
              <a:xfrm>
                <a:off x="7995762" y="548876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BEA7C944-C015-4323-81AC-8E2FFF069835}"/>
                </a:ext>
              </a:extLst>
            </p:cNvPr>
            <p:cNvGrpSpPr/>
            <p:nvPr/>
          </p:nvGrpSpPr>
          <p:grpSpPr>
            <a:xfrm>
              <a:off x="9118234" y="3616233"/>
              <a:ext cx="722566" cy="982082"/>
              <a:chOff x="7995762" y="4517846"/>
              <a:chExt cx="1384235" cy="1881396"/>
            </a:xfrm>
          </p:grpSpPr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85C33882-A200-45A3-8114-99C8B9B97293}"/>
                  </a:ext>
                </a:extLst>
              </p:cNvPr>
              <p:cNvSpPr/>
              <p:nvPr/>
            </p:nvSpPr>
            <p:spPr>
              <a:xfrm>
                <a:off x="8475320" y="5958782"/>
                <a:ext cx="440460" cy="44046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</a:t>
                </a:r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1E59BBA-DEF8-42D5-8F3D-C72BC00FDEA3}"/>
                  </a:ext>
                </a:extLst>
              </p:cNvPr>
              <p:cNvSpPr/>
              <p:nvPr/>
            </p:nvSpPr>
            <p:spPr>
              <a:xfrm>
                <a:off x="8939537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491F5FB9-FD46-4E3B-870F-D43C03C00476}"/>
                  </a:ext>
                </a:extLst>
              </p:cNvPr>
              <p:cNvSpPr/>
              <p:nvPr/>
            </p:nvSpPr>
            <p:spPr>
              <a:xfrm>
                <a:off x="8467649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BF9108F2-C809-4BEA-8A89-02BA363BEF7A}"/>
                  </a:ext>
                </a:extLst>
              </p:cNvPr>
              <p:cNvSpPr/>
              <p:nvPr/>
            </p:nvSpPr>
            <p:spPr>
              <a:xfrm>
                <a:off x="7995762" y="4517846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B8F16B5C-4212-4325-A81A-378CB33E2A45}"/>
                  </a:ext>
                </a:extLst>
              </p:cNvPr>
              <p:cNvSpPr/>
              <p:nvPr/>
            </p:nvSpPr>
            <p:spPr>
              <a:xfrm>
                <a:off x="8939537" y="5006595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A1657CD3-C194-4329-961F-7FDD34C635B2}"/>
                  </a:ext>
                </a:extLst>
              </p:cNvPr>
              <p:cNvSpPr/>
              <p:nvPr/>
            </p:nvSpPr>
            <p:spPr>
              <a:xfrm>
                <a:off x="8467649" y="5006595"/>
                <a:ext cx="440460" cy="4404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rgbClr val="FF0000"/>
                    </a:solidFill>
                  </a:rPr>
                  <a:t>●</a:t>
                </a:r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5713411A-43BD-4BDE-ADC1-0CFE81B800E5}"/>
                  </a:ext>
                </a:extLst>
              </p:cNvPr>
              <p:cNvSpPr/>
              <p:nvPr/>
            </p:nvSpPr>
            <p:spPr>
              <a:xfrm>
                <a:off x="7995762" y="5006595"/>
                <a:ext cx="440460" cy="44046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1998320D-E332-4A1C-8814-397A8DCC6C8D}"/>
                  </a:ext>
                </a:extLst>
              </p:cNvPr>
              <p:cNvSpPr/>
              <p:nvPr/>
            </p:nvSpPr>
            <p:spPr>
              <a:xfrm>
                <a:off x="8939537" y="5488766"/>
                <a:ext cx="440460" cy="4404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6449B3D5-979F-4600-BAAF-0FE0F91D1158}"/>
                  </a:ext>
                </a:extLst>
              </p:cNvPr>
              <p:cNvSpPr/>
              <p:nvPr/>
            </p:nvSpPr>
            <p:spPr>
              <a:xfrm>
                <a:off x="8467649" y="5488766"/>
                <a:ext cx="440460" cy="4404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E0655425-79EE-44C6-BAEA-DAAC81FDD357}"/>
                  </a:ext>
                </a:extLst>
              </p:cNvPr>
              <p:cNvSpPr/>
              <p:nvPr/>
            </p:nvSpPr>
            <p:spPr>
              <a:xfrm>
                <a:off x="7995762" y="5488766"/>
                <a:ext cx="440460" cy="4404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84B1156-DC7D-4967-86B9-7F82EDFD620A}"/>
              </a:ext>
            </a:extLst>
          </p:cNvPr>
          <p:cNvGrpSpPr/>
          <p:nvPr/>
        </p:nvGrpSpPr>
        <p:grpSpPr>
          <a:xfrm>
            <a:off x="551845" y="1435458"/>
            <a:ext cx="2346823" cy="3901449"/>
            <a:chOff x="814312" y="1868758"/>
            <a:chExt cx="1764188" cy="2932854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F996EB4-607F-4483-8D5D-4A2867CD0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613" y="1868758"/>
              <a:ext cx="1536362" cy="2689936"/>
            </a:xfrm>
            <a:prstGeom prst="rect">
              <a:avLst/>
            </a:prstGeom>
          </p:spPr>
        </p:pic>
        <p:sp>
          <p:nvSpPr>
            <p:cNvPr id="195" name="テキスト ボックス 194">
              <a:extLst>
                <a:ext uri="{FF2B5EF4-FFF2-40B4-BE49-F238E27FC236}">
                  <a16:creationId xmlns:a16="http://schemas.microsoft.com/office/drawing/2014/main" id="{F78A584B-F6D3-4D76-9275-934452069077}"/>
                </a:ext>
              </a:extLst>
            </p:cNvPr>
            <p:cNvSpPr txBox="1"/>
            <p:nvPr/>
          </p:nvSpPr>
          <p:spPr>
            <a:xfrm>
              <a:off x="814312" y="4570780"/>
              <a:ext cx="17641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/>
                <a:t>ID.103 </a:t>
              </a:r>
              <a:r>
                <a:rPr kumimoji="1" lang="ja-JP" altLang="en-US" sz="900" dirty="0"/>
                <a:t>兵器使用対象選択画面</a:t>
              </a:r>
              <a:endParaRPr kumimoji="1" lang="en-US" altLang="ja-JP" sz="9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0BA00AE-C872-4A12-AF15-622F313622F6}"/>
                </a:ext>
              </a:extLst>
            </p:cNvPr>
            <p:cNvSpPr/>
            <p:nvPr/>
          </p:nvSpPr>
          <p:spPr>
            <a:xfrm>
              <a:off x="862263" y="4040951"/>
              <a:ext cx="1494582" cy="299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61620BC9-6279-41CE-87C4-32AE42622225}"/>
                </a:ext>
              </a:extLst>
            </p:cNvPr>
            <p:cNvSpPr/>
            <p:nvPr/>
          </p:nvSpPr>
          <p:spPr>
            <a:xfrm>
              <a:off x="1497779" y="2983264"/>
              <a:ext cx="229919" cy="229919"/>
            </a:xfrm>
            <a:prstGeom prst="rect">
              <a:avLst/>
            </a:prstGeom>
            <a:solidFill>
              <a:srgbClr val="FF0000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rgbClr val="FF0000"/>
                  </a:solidFill>
                </a:rPr>
                <a:t>●</a:t>
              </a: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C5098293-CCFD-4583-AD44-E0E5A8FEB16F}"/>
                </a:ext>
              </a:extLst>
            </p:cNvPr>
            <p:cNvSpPr/>
            <p:nvPr/>
          </p:nvSpPr>
          <p:spPr>
            <a:xfrm>
              <a:off x="1497779" y="2728758"/>
              <a:ext cx="229919" cy="2299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1E9E5A31-45DB-404B-821B-5B93A6575174}"/>
                </a:ext>
              </a:extLst>
            </p:cNvPr>
            <p:cNvSpPr/>
            <p:nvPr/>
          </p:nvSpPr>
          <p:spPr>
            <a:xfrm>
              <a:off x="1744103" y="2983883"/>
              <a:ext cx="229919" cy="22991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050E164D-7B11-4D8A-8563-E5483BC9F31E}"/>
              </a:ext>
            </a:extLst>
          </p:cNvPr>
          <p:cNvSpPr/>
          <p:nvPr/>
        </p:nvSpPr>
        <p:spPr>
          <a:xfrm>
            <a:off x="1331506" y="4385870"/>
            <a:ext cx="457200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OK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272CB30-56F1-49CB-B877-81281EF6B604}"/>
              </a:ext>
            </a:extLst>
          </p:cNvPr>
          <p:cNvSpPr txBox="1"/>
          <p:nvPr/>
        </p:nvSpPr>
        <p:spPr>
          <a:xfrm>
            <a:off x="3343797" y="776974"/>
            <a:ext cx="4419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自分の選択可能なマスを選択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兵器の攻撃影響範囲マスが表示される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下部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ボタンで使用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爆撃により、ダメージ。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◆その他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 空白のマスも選択可能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 建物、交戦中のマスは選択できない。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 下記のように影響範囲内の場合も影響されない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9265D53-EFE0-46AF-9560-828A9BC503A6}"/>
              </a:ext>
            </a:extLst>
          </p:cNvPr>
          <p:cNvSpPr/>
          <p:nvPr/>
        </p:nvSpPr>
        <p:spPr>
          <a:xfrm>
            <a:off x="1482855" y="3239965"/>
            <a:ext cx="305851" cy="30585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C20AF7F-A69D-4247-A7EA-B7C3DD3E7412}"/>
              </a:ext>
            </a:extLst>
          </p:cNvPr>
          <p:cNvSpPr/>
          <p:nvPr/>
        </p:nvSpPr>
        <p:spPr>
          <a:xfrm>
            <a:off x="1091523" y="3239965"/>
            <a:ext cx="305851" cy="30585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9BD7BED-FA22-401F-9BAF-1E0792F4706E}"/>
              </a:ext>
            </a:extLst>
          </p:cNvPr>
          <p:cNvSpPr/>
          <p:nvPr/>
        </p:nvSpPr>
        <p:spPr>
          <a:xfrm>
            <a:off x="1482855" y="3606653"/>
            <a:ext cx="305851" cy="30585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F4AAF0E-5B59-4624-B350-D14034094414}"/>
              </a:ext>
            </a:extLst>
          </p:cNvPr>
          <p:cNvSpPr/>
          <p:nvPr/>
        </p:nvSpPr>
        <p:spPr>
          <a:xfrm>
            <a:off x="1142589" y="3938504"/>
            <a:ext cx="305851" cy="30585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00BE164-9523-4678-BF3A-DBA8689A06BD}"/>
              </a:ext>
            </a:extLst>
          </p:cNvPr>
          <p:cNvSpPr/>
          <p:nvPr/>
        </p:nvSpPr>
        <p:spPr>
          <a:xfrm>
            <a:off x="1827206" y="3946053"/>
            <a:ext cx="305851" cy="30585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469EE-709F-48E2-AE31-5DF378F83823}"/>
              </a:ext>
            </a:extLst>
          </p:cNvPr>
          <p:cNvSpPr/>
          <p:nvPr/>
        </p:nvSpPr>
        <p:spPr>
          <a:xfrm>
            <a:off x="1503849" y="3938503"/>
            <a:ext cx="305851" cy="30585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DAFF4CD-0CA6-4E97-AB03-8B0CC6DB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61" y="2910295"/>
            <a:ext cx="305851" cy="313593"/>
          </a:xfrm>
          <a:prstGeom prst="rect">
            <a:avLst/>
          </a:prstGeom>
        </p:spPr>
      </p:pic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480E248C-9D82-4A6D-8474-5D8FFC39320F}"/>
              </a:ext>
            </a:extLst>
          </p:cNvPr>
          <p:cNvSpPr/>
          <p:nvPr/>
        </p:nvSpPr>
        <p:spPr>
          <a:xfrm>
            <a:off x="2062014" y="2391417"/>
            <a:ext cx="457200" cy="16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b="1" dirty="0"/>
              <a:t>リロード</a:t>
            </a:r>
            <a:endParaRPr kumimoji="1"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3776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●怪獣兵器の使用後の専用リザルト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1381DF27-673C-47AB-AAD8-840E43FB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AB971-F7D0-4234-8F39-FD04C236F116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BCB96B3-FE25-47EA-BCC8-8D641DE1B99E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EE488C-00CD-4A23-A9FF-965E7859A20A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E56FE-865D-404F-928E-0B3C59A69CE6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48321A1-1C5E-4677-BAEF-E72BA1C43BA3}"/>
              </a:ext>
            </a:extLst>
          </p:cNvPr>
          <p:cNvSpPr txBox="1"/>
          <p:nvPr/>
        </p:nvSpPr>
        <p:spPr>
          <a:xfrm>
            <a:off x="518212" y="5078254"/>
            <a:ext cx="1515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怪獣兵器使用可能まで　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09747F0-D579-4984-B935-E8E4D0317F24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9DD95A6-F479-4E82-9A0A-92AF0EAE08C0}"/>
              </a:ext>
            </a:extLst>
          </p:cNvPr>
          <p:cNvSpPr/>
          <p:nvPr/>
        </p:nvSpPr>
        <p:spPr>
          <a:xfrm>
            <a:off x="2180444" y="5071381"/>
            <a:ext cx="595683" cy="22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D2B66AB-5978-4236-9D24-2EE37C7E560F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086B5F75-4154-4F0C-9523-64E96FE69230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CD2D921-778F-4A8E-975A-E2AD27B3EF1E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4B4391CD-5791-45B2-B393-7CE2FA6E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087898D-3385-4608-9186-2EC5189B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5BE97E7-250D-4C60-9B41-55D12F34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9" y="3556666"/>
            <a:ext cx="406187" cy="421931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86F354B3-2D89-4E9C-85D8-8413A3FB0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88" y="3552129"/>
            <a:ext cx="427698" cy="42290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E91E9989-1E48-4921-B233-96256647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" y="3122743"/>
            <a:ext cx="420342" cy="422905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054514-2D05-4FFA-B4D0-54435ACC36FF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AC31326-50CD-4777-AD71-3B5FDCDF4E65}"/>
              </a:ext>
            </a:extLst>
          </p:cNvPr>
          <p:cNvSpPr/>
          <p:nvPr/>
        </p:nvSpPr>
        <p:spPr>
          <a:xfrm>
            <a:off x="628558" y="272692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CED02B-458D-4413-B7A2-AD05E713188A}"/>
              </a:ext>
            </a:extLst>
          </p:cNvPr>
          <p:cNvSpPr/>
          <p:nvPr/>
        </p:nvSpPr>
        <p:spPr>
          <a:xfrm>
            <a:off x="1487213" y="3146787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0BBA43B-4D32-4D3C-B89B-47C23A05AD28}"/>
              </a:ext>
            </a:extLst>
          </p:cNvPr>
          <p:cNvSpPr/>
          <p:nvPr/>
        </p:nvSpPr>
        <p:spPr>
          <a:xfrm>
            <a:off x="1911234" y="3579656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87F9D8-2D9C-4FDB-9FFF-37BBFE8EA2F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875F77-92D7-4304-A4B3-9956440621C1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38D6E1A-3008-4A37-BC0E-B7F854CCC95C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9DF41D7-3A57-480B-B0BB-32DA7DF5779F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69D5D76-C4A2-4863-A56D-992F4C37AD48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3C1D74FB-A80C-46C2-B006-88ECEEA6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52" y="3987967"/>
            <a:ext cx="420342" cy="422905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5FBEC8C-F3BE-4DCB-8083-10D99016E56A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グラフィックス 75" descr="ブリーフケース">
            <a:extLst>
              <a:ext uri="{FF2B5EF4-FFF2-40B4-BE49-F238E27FC236}">
                <a16:creationId xmlns:a16="http://schemas.microsoft.com/office/drawing/2014/main" id="{68FAA0DC-2C9C-439E-8994-C2E5DDF49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611CE2D-9EFF-4E62-9C3B-ECFBB5E31AE9}"/>
              </a:ext>
            </a:extLst>
          </p:cNvPr>
          <p:cNvSpPr/>
          <p:nvPr/>
        </p:nvSpPr>
        <p:spPr>
          <a:xfrm>
            <a:off x="1061157" y="315324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8" name="グラフィックス 77" descr="ブリーフケース">
            <a:extLst>
              <a:ext uri="{FF2B5EF4-FFF2-40B4-BE49-F238E27FC236}">
                <a16:creationId xmlns:a16="http://schemas.microsoft.com/office/drawing/2014/main" id="{4E070252-49F2-458C-80D1-358E6157E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E4A89B2-B4C2-4270-AD08-1D9B93C7872E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1D9E64-D11B-4EE7-B8B6-E4DF866B73F7}"/>
              </a:ext>
            </a:extLst>
          </p:cNvPr>
          <p:cNvSpPr/>
          <p:nvPr/>
        </p:nvSpPr>
        <p:spPr>
          <a:xfrm>
            <a:off x="1060870" y="399401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3471C0-13C4-42B1-A326-FFEB1FF004D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719192"/>
            <a:ext cx="2133694" cy="21409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3E0509D-D6BA-42CC-887E-6801BA230A61}"/>
              </a:ext>
            </a:extLst>
          </p:cNvPr>
          <p:cNvSpPr txBox="1"/>
          <p:nvPr/>
        </p:nvSpPr>
        <p:spPr>
          <a:xfrm>
            <a:off x="3436647" y="578969"/>
            <a:ext cx="4419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●怪獣兵器のダメージについて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戦闘で使用した時と同じ計算を用いる。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リザルト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 マップパートで怪獣兵器を使用した時、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 怪獣を討伐した場合は、専用のリザルトを表示する。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 複数の怪獣を討伐していた場合は、ポイントなどを合算して計算する。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戦闘中</a:t>
            </a:r>
            <a:endParaRPr kumimoji="1"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※※</a:t>
            </a:r>
            <a:r>
              <a:rPr kumimoji="1"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検討中 </a:t>
            </a:r>
            <a:r>
              <a:rPr kumimoji="1"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※※</a:t>
            </a: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20338700-2306-44EA-9EAF-49BABADE0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729" y="3170481"/>
            <a:ext cx="380188" cy="374870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BAA7E3F1-B9F8-41FB-932D-2C0CE3D45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99" y="3601425"/>
            <a:ext cx="380188" cy="374870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F0462252-FA37-46B5-AAA6-FC9B2EC5E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7255" y="3611106"/>
            <a:ext cx="380188" cy="374870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C88B79A0-0BA2-486D-BFBF-96A5618C0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142" y="3593623"/>
            <a:ext cx="380188" cy="374870"/>
          </a:xfrm>
          <a:prstGeom prst="rect">
            <a:avLst/>
          </a:prstGeom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35FE69B-1438-4CCB-8CFF-6CA172971E0C}"/>
              </a:ext>
            </a:extLst>
          </p:cNvPr>
          <p:cNvSpPr/>
          <p:nvPr/>
        </p:nvSpPr>
        <p:spPr>
          <a:xfrm>
            <a:off x="1451062" y="3150950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BDD7012-A3F2-415C-932F-E1C2AE8CB21B}"/>
              </a:ext>
            </a:extLst>
          </p:cNvPr>
          <p:cNvSpPr/>
          <p:nvPr/>
        </p:nvSpPr>
        <p:spPr>
          <a:xfrm>
            <a:off x="1460918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DDF20C7-BDEC-4792-967F-8AF6ED8EFF7A}"/>
              </a:ext>
            </a:extLst>
          </p:cNvPr>
          <p:cNvSpPr/>
          <p:nvPr/>
        </p:nvSpPr>
        <p:spPr>
          <a:xfrm>
            <a:off x="1019235" y="3553414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D062BA9-BC25-4388-BA8B-2C974D043B54}"/>
              </a:ext>
            </a:extLst>
          </p:cNvPr>
          <p:cNvSpPr/>
          <p:nvPr/>
        </p:nvSpPr>
        <p:spPr>
          <a:xfrm>
            <a:off x="1896423" y="3565843"/>
            <a:ext cx="440460" cy="44046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EBD82608-E9D5-4BDF-BCB5-B7C58A621226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247B193B-77EE-48A6-9867-234C18FE1935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BE1E838-AE29-4593-8751-CC72E956BEED}"/>
              </a:ext>
            </a:extLst>
          </p:cNvPr>
          <p:cNvSpPr/>
          <p:nvPr/>
        </p:nvSpPr>
        <p:spPr>
          <a:xfrm>
            <a:off x="903213" y="2580273"/>
            <a:ext cx="1524029" cy="10564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90/100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23B2C0B-D1C9-4FC1-BEFC-265BA98DBE40}"/>
              </a:ext>
            </a:extLst>
          </p:cNvPr>
          <p:cNvSpPr/>
          <p:nvPr/>
        </p:nvSpPr>
        <p:spPr>
          <a:xfrm>
            <a:off x="599687" y="1629586"/>
            <a:ext cx="2202180" cy="3384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2F694C8-B5A0-4920-A805-5DC1C00D5EC9}"/>
              </a:ext>
            </a:extLst>
          </p:cNvPr>
          <p:cNvSpPr txBox="1"/>
          <p:nvPr/>
        </p:nvSpPr>
        <p:spPr>
          <a:xfrm>
            <a:off x="1279960" y="3296712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1B001AB-7477-480E-A7DA-8CCC607B3F5D}"/>
              </a:ext>
            </a:extLst>
          </p:cNvPr>
          <p:cNvSpPr txBox="1"/>
          <p:nvPr/>
        </p:nvSpPr>
        <p:spPr>
          <a:xfrm>
            <a:off x="880988" y="3561333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bg1"/>
                </a:solidFill>
              </a:rPr>
              <a:t>解放まで　　　　　　あと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AC428C83-9058-4522-AC44-69BF4E402F72}"/>
              </a:ext>
            </a:extLst>
          </p:cNvPr>
          <p:cNvSpPr/>
          <p:nvPr/>
        </p:nvSpPr>
        <p:spPr>
          <a:xfrm>
            <a:off x="967218" y="3756953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B01ADA3C-A1A0-42CF-9DCE-38923D65FA3C}"/>
              </a:ext>
            </a:extLst>
          </p:cNvPr>
          <p:cNvSpPr/>
          <p:nvPr/>
        </p:nvSpPr>
        <p:spPr>
          <a:xfrm>
            <a:off x="967217" y="3756953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B80535D0-EF40-4221-AA78-11BBB75AE42C}"/>
              </a:ext>
            </a:extLst>
          </p:cNvPr>
          <p:cNvSpPr/>
          <p:nvPr/>
        </p:nvSpPr>
        <p:spPr>
          <a:xfrm>
            <a:off x="1341314" y="4321539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ＯＫ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2D502C9-4308-45B3-A589-DA3D058F097E}"/>
              </a:ext>
            </a:extLst>
          </p:cNvPr>
          <p:cNvSpPr/>
          <p:nvPr/>
        </p:nvSpPr>
        <p:spPr>
          <a:xfrm>
            <a:off x="3037733" y="2529985"/>
            <a:ext cx="1849444" cy="8755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F2F7C84-DAC4-4654-BEA1-BB37A6CCDB9D}"/>
              </a:ext>
            </a:extLst>
          </p:cNvPr>
          <p:cNvSpPr txBox="1"/>
          <p:nvPr/>
        </p:nvSpPr>
        <p:spPr>
          <a:xfrm>
            <a:off x="3037733" y="2667835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D7069C8-0F6A-4608-AD02-52F73B2C92AF}"/>
              </a:ext>
            </a:extLst>
          </p:cNvPr>
          <p:cNvSpPr txBox="1"/>
          <p:nvPr/>
        </p:nvSpPr>
        <p:spPr>
          <a:xfrm>
            <a:off x="3037733" y="2912295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solidFill>
                  <a:schemeClr val="bg1"/>
                </a:solidFill>
              </a:rPr>
              <a:t>LV.XXX</a:t>
            </a:r>
            <a:r>
              <a:rPr kumimoji="1" lang="ja-JP" altLang="en-US" sz="700" b="1" dirty="0">
                <a:solidFill>
                  <a:schemeClr val="bg1"/>
                </a:solidFill>
              </a:rPr>
              <a:t>　　次のレベルまで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445E61BA-4074-4D63-9FE1-20547F72BBEC}"/>
              </a:ext>
            </a:extLst>
          </p:cNvPr>
          <p:cNvSpPr/>
          <p:nvPr/>
        </p:nvSpPr>
        <p:spPr>
          <a:xfrm>
            <a:off x="3123963" y="3107915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ABA198F1-26D7-4F94-B458-B7F074CF081B}"/>
              </a:ext>
            </a:extLst>
          </p:cNvPr>
          <p:cNvSpPr/>
          <p:nvPr/>
        </p:nvSpPr>
        <p:spPr>
          <a:xfrm>
            <a:off x="3123962" y="3107915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FC59F5-3B2B-4DC1-BC97-F0455D4D97F4}"/>
              </a:ext>
            </a:extLst>
          </p:cNvPr>
          <p:cNvSpPr txBox="1"/>
          <p:nvPr/>
        </p:nvSpPr>
        <p:spPr>
          <a:xfrm>
            <a:off x="1206471" y="2474026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入手ポイント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CA328C1-E05A-44E5-B887-9B930D7CB936}"/>
              </a:ext>
            </a:extLst>
          </p:cNvPr>
          <p:cNvSpPr txBox="1"/>
          <p:nvPr/>
        </p:nvSpPr>
        <p:spPr>
          <a:xfrm>
            <a:off x="1121292" y="2640031"/>
            <a:ext cx="18737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 999,999,999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17AD4D-2E03-43C6-8AFF-154255839228}"/>
              </a:ext>
            </a:extLst>
          </p:cNvPr>
          <p:cNvSpPr txBox="1"/>
          <p:nvPr/>
        </p:nvSpPr>
        <p:spPr>
          <a:xfrm>
            <a:off x="1156440" y="1807931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結果報告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626CAA2-8BCD-4B5C-B6BB-89618DDD0A3B}"/>
              </a:ext>
            </a:extLst>
          </p:cNvPr>
          <p:cNvSpPr txBox="1"/>
          <p:nvPr/>
        </p:nvSpPr>
        <p:spPr>
          <a:xfrm>
            <a:off x="4360241" y="4479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解放前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4F836244-62C6-4233-AC8B-971CF0293725}"/>
              </a:ext>
            </a:extLst>
          </p:cNvPr>
          <p:cNvGrpSpPr/>
          <p:nvPr/>
        </p:nvGrpSpPr>
        <p:grpSpPr>
          <a:xfrm>
            <a:off x="2999160" y="3669831"/>
            <a:ext cx="2002525" cy="2045290"/>
            <a:chOff x="6246660" y="3695749"/>
            <a:chExt cx="2260862" cy="2309144"/>
          </a:xfrm>
        </p:grpSpPr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4A58D5AF-DCE9-426C-9BB1-9FF1269849C3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D23464D0-F656-46EA-B3C4-F5E8A7B3F62D}"/>
                </a:ext>
              </a:extLst>
            </p:cNvPr>
            <p:cNvSpPr txBox="1"/>
            <p:nvPr/>
          </p:nvSpPr>
          <p:spPr>
            <a:xfrm>
              <a:off x="6505876" y="5744282"/>
              <a:ext cx="1746818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 </a:t>
              </a:r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解放確認ウィンドウ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F00B7831-DCBB-4A3F-8B29-B74719C30C10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9CAFBF48-B05A-4227-83CF-8CDEB754D0D5}"/>
                </a:ext>
              </a:extLst>
            </p:cNvPr>
            <p:cNvGrpSpPr/>
            <p:nvPr/>
          </p:nvGrpSpPr>
          <p:grpSpPr>
            <a:xfrm>
              <a:off x="7010816" y="3977825"/>
              <a:ext cx="719546" cy="894650"/>
              <a:chOff x="919924" y="2452101"/>
              <a:chExt cx="2718193" cy="3379675"/>
            </a:xfrm>
          </p:grpSpPr>
          <p:pic>
            <p:nvPicPr>
              <p:cNvPr id="121" name="図 120">
                <a:extLst>
                  <a:ext uri="{FF2B5EF4-FFF2-40B4-BE49-F238E27FC236}">
                    <a16:creationId xmlns:a16="http://schemas.microsoft.com/office/drawing/2014/main" id="{2657C9DB-D620-4471-85FA-C0C136923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924" y="2452101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BCA293F2-B005-4AA1-A1A4-98F49654DC9C}"/>
                  </a:ext>
                </a:extLst>
              </p:cNvPr>
              <p:cNvSpPr/>
              <p:nvPr/>
            </p:nvSpPr>
            <p:spPr>
              <a:xfrm>
                <a:off x="1423828" y="3010136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EA0AC46-B971-4117-9683-CB08227B03F9}"/>
                </a:ext>
              </a:extLst>
            </p:cNvPr>
            <p:cNvSpPr txBox="1"/>
            <p:nvPr/>
          </p:nvSpPr>
          <p:spPr>
            <a:xfrm>
              <a:off x="6821466" y="3713402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29F2DE9-CE10-4470-A589-6DF9871DD49F}"/>
                </a:ext>
              </a:extLst>
            </p:cNvPr>
            <p:cNvSpPr txBox="1"/>
            <p:nvPr/>
          </p:nvSpPr>
          <p:spPr>
            <a:xfrm>
              <a:off x="6246660" y="5048507"/>
              <a:ext cx="2260862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が開放されました！</a:t>
              </a: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5E10D678-F295-459C-BBD6-B9784F2E62ED}"/>
              </a:ext>
            </a:extLst>
          </p:cNvPr>
          <p:cNvGrpSpPr/>
          <p:nvPr/>
        </p:nvGrpSpPr>
        <p:grpSpPr>
          <a:xfrm>
            <a:off x="4834722" y="3661860"/>
            <a:ext cx="1696738" cy="2258900"/>
            <a:chOff x="6412697" y="3686750"/>
            <a:chExt cx="1915627" cy="2550311"/>
          </a:xfrm>
        </p:grpSpPr>
        <p:sp>
          <p:nvSpPr>
            <p:cNvPr id="131" name="四角形: 角を丸くする 130">
              <a:extLst>
                <a:ext uri="{FF2B5EF4-FFF2-40B4-BE49-F238E27FC236}">
                  <a16:creationId xmlns:a16="http://schemas.microsoft.com/office/drawing/2014/main" id="{D7A1FD11-FA72-40BB-AE44-7D037D2C8526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AF9E9A46-8829-498C-9B7B-552F88DA58F2}"/>
                </a:ext>
              </a:extLst>
            </p:cNvPr>
            <p:cNvSpPr txBox="1"/>
            <p:nvPr/>
          </p:nvSpPr>
          <p:spPr>
            <a:xfrm>
              <a:off x="6425862" y="5820083"/>
              <a:ext cx="1902462" cy="41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  <a:p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</a:t>
              </a:r>
            </a:p>
          </p:txBody>
        </p:sp>
        <p:sp>
          <p:nvSpPr>
            <p:cNvPr id="137" name="四角形: 角を丸くする 136">
              <a:extLst>
                <a:ext uri="{FF2B5EF4-FFF2-40B4-BE49-F238E27FC236}">
                  <a16:creationId xmlns:a16="http://schemas.microsoft.com/office/drawing/2014/main" id="{4FAD5A02-E013-49D8-B8F0-2FEB9F45DAB4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CB3D39D9-00CF-4449-989D-780934A0BB9B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5A21C025-B169-4E3B-B359-C90BB8A7A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DB1F844D-65E5-49E2-95F0-2E8FA6E5DB2B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2A767EEB-97E7-496A-A359-4C99BB1701D0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0738CEDA-47F4-4C54-A80C-00935DC89B53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UP!</a:t>
              </a:r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2E82A0C7-03B3-4F59-A646-658B39A6A6BC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FB34453F-45F4-407F-ABEA-A38204D5660E}"/>
              </a:ext>
            </a:extLst>
          </p:cNvPr>
          <p:cNvGrpSpPr/>
          <p:nvPr/>
        </p:nvGrpSpPr>
        <p:grpSpPr>
          <a:xfrm>
            <a:off x="6581055" y="3661860"/>
            <a:ext cx="1661958" cy="2120400"/>
            <a:chOff x="6412697" y="3686750"/>
            <a:chExt cx="1876360" cy="2393944"/>
          </a:xfrm>
        </p:grpSpPr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4C195B99-50D9-427A-8F0E-7983DC952CA2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E62EF1E-89A5-4615-808D-41DB19057EFA}"/>
                </a:ext>
              </a:extLst>
            </p:cNvPr>
            <p:cNvSpPr txBox="1"/>
            <p:nvPr/>
          </p:nvSpPr>
          <p:spPr>
            <a:xfrm>
              <a:off x="6425862" y="5820083"/>
              <a:ext cx="1381239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レベルアップ最大時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3AC43959-2660-4E05-8236-BDAC09F2D6C9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28AAA493-F0CF-4809-AEEF-0A30A0DAFC7A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156" name="図 155">
                <a:extLst>
                  <a:ext uri="{FF2B5EF4-FFF2-40B4-BE49-F238E27FC236}">
                    <a16:creationId xmlns:a16="http://schemas.microsoft.com/office/drawing/2014/main" id="{FF3C86DD-6A32-4CE5-92F1-DA67441F2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11353148-3FE5-4467-901B-EB9EBBF620E8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59074F5F-B66B-463E-88E5-427AD795CCBE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6B05A5E8-7775-4657-9D21-BD2E0C789183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MAX</a:t>
              </a:r>
              <a:r>
                <a:rPr kumimoji="1" lang="ja-JP" altLang="en-US" sz="1100" b="1" dirty="0">
                  <a:solidFill>
                    <a:schemeClr val="bg1"/>
                  </a:solidFill>
                </a:rPr>
                <a:t>！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3AA927E0-2784-4A84-86C3-4F57BF2B9237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97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544091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マップパートからのリザルト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通常のリザルトに加え、怪獣兵器の解放と、強化を示唆する。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pic>
        <p:nvPicPr>
          <p:cNvPr id="26" name="図 2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4CB99A8-312D-478F-988C-1CC19837D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5" y="1198380"/>
            <a:ext cx="1876360" cy="3444011"/>
          </a:xfrm>
          <a:prstGeom prst="rect">
            <a:avLst/>
          </a:prstGeom>
        </p:spPr>
      </p:pic>
      <p:pic>
        <p:nvPicPr>
          <p:cNvPr id="27" name="図 26" descr="電子機器, ブルー が含まれている画像&#10;&#10;自動的に生成された説明">
            <a:extLst>
              <a:ext uri="{FF2B5EF4-FFF2-40B4-BE49-F238E27FC236}">
                <a16:creationId xmlns:a16="http://schemas.microsoft.com/office/drawing/2014/main" id="{4CEFD748-D410-493D-8259-3B2FC0F5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98" y="1198176"/>
            <a:ext cx="1876360" cy="344421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287DC6-C24F-457C-90B8-F1A294C6AE0C}"/>
              </a:ext>
            </a:extLst>
          </p:cNvPr>
          <p:cNvSpPr txBox="1"/>
          <p:nvPr/>
        </p:nvSpPr>
        <p:spPr>
          <a:xfrm>
            <a:off x="1054043" y="464239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リザルト１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6C4129-911D-42AC-9A7E-6658403127B2}"/>
              </a:ext>
            </a:extLst>
          </p:cNvPr>
          <p:cNvSpPr txBox="1"/>
          <p:nvPr/>
        </p:nvSpPr>
        <p:spPr>
          <a:xfrm>
            <a:off x="3015135" y="465049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リザルト２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pic>
        <p:nvPicPr>
          <p:cNvPr id="36" name="図 35" descr="電子機器, ブルー が含まれている画像&#10;&#10;自動的に生成された説明">
            <a:extLst>
              <a:ext uri="{FF2B5EF4-FFF2-40B4-BE49-F238E27FC236}">
                <a16:creationId xmlns:a16="http://schemas.microsoft.com/office/drawing/2014/main" id="{F825FCC0-2B87-4495-A846-D7382B1A0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1" y="1198176"/>
            <a:ext cx="1876360" cy="344421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3F4A9F5-8588-4A8F-9650-F14368E5A93A}"/>
              </a:ext>
            </a:extLst>
          </p:cNvPr>
          <p:cNvSpPr txBox="1"/>
          <p:nvPr/>
        </p:nvSpPr>
        <p:spPr>
          <a:xfrm>
            <a:off x="4931818" y="46504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解放前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07E52D-BF10-4EEE-AED6-C3BFD7326425}"/>
              </a:ext>
            </a:extLst>
          </p:cNvPr>
          <p:cNvSpPr/>
          <p:nvPr/>
        </p:nvSpPr>
        <p:spPr>
          <a:xfrm>
            <a:off x="4329106" y="1714499"/>
            <a:ext cx="1849444" cy="15495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C16949-EB45-463D-A7AB-5CC3AD15A793}"/>
              </a:ext>
            </a:extLst>
          </p:cNvPr>
          <p:cNvSpPr txBox="1"/>
          <p:nvPr/>
        </p:nvSpPr>
        <p:spPr>
          <a:xfrm>
            <a:off x="4329106" y="2156082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CF1B5B-02DC-4FC9-A305-052FC00BCF9C}"/>
              </a:ext>
            </a:extLst>
          </p:cNvPr>
          <p:cNvSpPr txBox="1"/>
          <p:nvPr/>
        </p:nvSpPr>
        <p:spPr>
          <a:xfrm>
            <a:off x="4329106" y="2381850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bg1"/>
                </a:solidFill>
              </a:rPr>
              <a:t>解放まで　　　　　　あと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8C21462-B3FF-48A7-BF54-0F55C27811E4}"/>
              </a:ext>
            </a:extLst>
          </p:cNvPr>
          <p:cNvSpPr/>
          <p:nvPr/>
        </p:nvSpPr>
        <p:spPr>
          <a:xfrm>
            <a:off x="4415336" y="2577470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80BB77E-548C-4835-9A11-08AA8A70282D}"/>
              </a:ext>
            </a:extLst>
          </p:cNvPr>
          <p:cNvSpPr/>
          <p:nvPr/>
        </p:nvSpPr>
        <p:spPr>
          <a:xfrm>
            <a:off x="4415335" y="2577470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23B4B-0D84-49F8-9B51-A01A1133A811}"/>
              </a:ext>
            </a:extLst>
          </p:cNvPr>
          <p:cNvSpPr/>
          <p:nvPr/>
        </p:nvSpPr>
        <p:spPr>
          <a:xfrm>
            <a:off x="5416006" y="2915803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NEXT</a:t>
            </a:r>
            <a:endParaRPr kumimoji="1" lang="ja-JP" altLang="en-US" sz="14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E09C79D-2700-4893-AFBE-8AD4A191DC68}"/>
              </a:ext>
            </a:extLst>
          </p:cNvPr>
          <p:cNvSpPr/>
          <p:nvPr/>
        </p:nvSpPr>
        <p:spPr>
          <a:xfrm>
            <a:off x="6399741" y="1509484"/>
            <a:ext cx="1849444" cy="16905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5E659DE-B181-40A9-97B0-9D6861DF1707}"/>
              </a:ext>
            </a:extLst>
          </p:cNvPr>
          <p:cNvSpPr txBox="1"/>
          <p:nvPr/>
        </p:nvSpPr>
        <p:spPr>
          <a:xfrm>
            <a:off x="6399741" y="2121335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怪獣兵器名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A1DC65B-9933-474B-B99D-80386791C1BC}"/>
              </a:ext>
            </a:extLst>
          </p:cNvPr>
          <p:cNvSpPr txBox="1"/>
          <p:nvPr/>
        </p:nvSpPr>
        <p:spPr>
          <a:xfrm>
            <a:off x="6399741" y="2365795"/>
            <a:ext cx="184944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solidFill>
                  <a:schemeClr val="bg1"/>
                </a:solidFill>
              </a:rPr>
              <a:t>LV.XXX</a:t>
            </a:r>
            <a:r>
              <a:rPr kumimoji="1" lang="ja-JP" altLang="en-US" sz="700" b="1" dirty="0">
                <a:solidFill>
                  <a:schemeClr val="bg1"/>
                </a:solidFill>
              </a:rPr>
              <a:t>　　次のレベルまで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xxx,xxx,xxx</a:t>
            </a:r>
            <a:r>
              <a:rPr kumimoji="1" lang="en-US" altLang="ja-JP" sz="700" b="1" dirty="0">
                <a:solidFill>
                  <a:schemeClr val="bg1"/>
                </a:solidFill>
              </a:rPr>
              <a:t> </a:t>
            </a:r>
            <a:r>
              <a:rPr kumimoji="1" lang="en-US" altLang="ja-JP" sz="700" b="1" dirty="0" err="1">
                <a:solidFill>
                  <a:schemeClr val="bg1"/>
                </a:solidFill>
              </a:rPr>
              <a:t>pt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975A0B4-206F-48DA-8952-1316BDFC9815}"/>
              </a:ext>
            </a:extLst>
          </p:cNvPr>
          <p:cNvSpPr/>
          <p:nvPr/>
        </p:nvSpPr>
        <p:spPr>
          <a:xfrm>
            <a:off x="6485971" y="2561415"/>
            <a:ext cx="1624557" cy="168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406EB5B5-6620-4876-A821-416CECF68B74}"/>
              </a:ext>
            </a:extLst>
          </p:cNvPr>
          <p:cNvSpPr/>
          <p:nvPr/>
        </p:nvSpPr>
        <p:spPr>
          <a:xfrm>
            <a:off x="6485970" y="2561415"/>
            <a:ext cx="1144089" cy="1684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845D411-9708-4B72-87F6-8F014748FDE6}"/>
              </a:ext>
            </a:extLst>
          </p:cNvPr>
          <p:cNvSpPr/>
          <p:nvPr/>
        </p:nvSpPr>
        <p:spPr>
          <a:xfrm>
            <a:off x="7486641" y="2892517"/>
            <a:ext cx="691107" cy="20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NEXT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64CB7-FC74-4F3F-AEF6-CCAB4C647961}"/>
              </a:ext>
            </a:extLst>
          </p:cNvPr>
          <p:cNvSpPr txBox="1"/>
          <p:nvPr/>
        </p:nvSpPr>
        <p:spPr>
          <a:xfrm>
            <a:off x="6955366" y="32187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リザルト３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解放後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EDE2AD6-9035-4C29-A784-A83C0072C2EF}"/>
              </a:ext>
            </a:extLst>
          </p:cNvPr>
          <p:cNvGrpSpPr/>
          <p:nvPr/>
        </p:nvGrpSpPr>
        <p:grpSpPr>
          <a:xfrm>
            <a:off x="3570737" y="3840379"/>
            <a:ext cx="2002525" cy="2045290"/>
            <a:chOff x="6246660" y="3695749"/>
            <a:chExt cx="2260862" cy="2309144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861E3D2-93B3-4403-9458-D4DAB31499F8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1447FABF-0ADA-4CDF-AB7A-6E7943F6223B}"/>
                </a:ext>
              </a:extLst>
            </p:cNvPr>
            <p:cNvSpPr txBox="1"/>
            <p:nvPr/>
          </p:nvSpPr>
          <p:spPr>
            <a:xfrm>
              <a:off x="6505876" y="5744282"/>
              <a:ext cx="1746818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 </a:t>
              </a:r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解放確認ウィンドウ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BA09D9B6-834F-452F-9324-23DA9B07F241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21A014F-7A2D-4689-94CA-6C1DFC6699F5}"/>
                </a:ext>
              </a:extLst>
            </p:cNvPr>
            <p:cNvGrpSpPr/>
            <p:nvPr/>
          </p:nvGrpSpPr>
          <p:grpSpPr>
            <a:xfrm>
              <a:off x="7010816" y="3977825"/>
              <a:ext cx="719546" cy="894650"/>
              <a:chOff x="919924" y="2452101"/>
              <a:chExt cx="2718193" cy="3379675"/>
            </a:xfrm>
          </p:grpSpPr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53191E64-F624-4900-BAC4-75600B518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924" y="2452101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BB1EF983-4353-4F0D-AC16-FE5ED66DE247}"/>
                  </a:ext>
                </a:extLst>
              </p:cNvPr>
              <p:cNvSpPr/>
              <p:nvPr/>
            </p:nvSpPr>
            <p:spPr>
              <a:xfrm>
                <a:off x="1423828" y="3010136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ABAC50D-9858-48E7-9F1D-4A0C8168DF36}"/>
                </a:ext>
              </a:extLst>
            </p:cNvPr>
            <p:cNvSpPr txBox="1"/>
            <p:nvPr/>
          </p:nvSpPr>
          <p:spPr>
            <a:xfrm>
              <a:off x="6821466" y="3713402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3DC56A2-8D0A-4D25-8B82-8C3745A79577}"/>
                </a:ext>
              </a:extLst>
            </p:cNvPr>
            <p:cNvSpPr txBox="1"/>
            <p:nvPr/>
          </p:nvSpPr>
          <p:spPr>
            <a:xfrm>
              <a:off x="6246660" y="5048507"/>
              <a:ext cx="2260862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が開放されました！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A63D663-6FF7-44F6-8499-724D50F81B3A}"/>
              </a:ext>
            </a:extLst>
          </p:cNvPr>
          <p:cNvGrpSpPr/>
          <p:nvPr/>
        </p:nvGrpSpPr>
        <p:grpSpPr>
          <a:xfrm>
            <a:off x="5406299" y="3832408"/>
            <a:ext cx="1696738" cy="2258900"/>
            <a:chOff x="6412697" y="3686750"/>
            <a:chExt cx="1915627" cy="2550311"/>
          </a:xfrm>
        </p:grpSpPr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7BAF6582-87E1-4FA6-96A3-423A38E522F4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06DE488A-1811-4C4C-97B0-8BFA8679AE12}"/>
                </a:ext>
              </a:extLst>
            </p:cNvPr>
            <p:cNvSpPr txBox="1"/>
            <p:nvPr/>
          </p:nvSpPr>
          <p:spPr>
            <a:xfrm>
              <a:off x="6425862" y="5820083"/>
              <a:ext cx="1902462" cy="41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レベルアップ確認ウィンドウ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  <a:p>
              <a:r>
                <a: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ej104</a:t>
              </a: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63FBCD89-F2C2-4995-821B-517DA3EA1C8F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CDE496B3-1854-439F-9B9E-7F244E3020E7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87" name="図 86">
                <a:extLst>
                  <a:ext uri="{FF2B5EF4-FFF2-40B4-BE49-F238E27FC236}">
                    <a16:creationId xmlns:a16="http://schemas.microsoft.com/office/drawing/2014/main" id="{76600D32-08EA-4C4E-BA3A-CF2B14784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B4B6568-1BBB-467D-BBBC-A95F99F02389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48F6BCE9-AA34-4F9A-BC9A-415E6900D3C2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9F8FB32-C3C8-403C-84F4-FF2723C63438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UP!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2C4BC95-3269-4D24-8BE9-B6C397A9C4DA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199B065-5F1E-43CA-AAB1-2AB5A42A7D7D}"/>
              </a:ext>
            </a:extLst>
          </p:cNvPr>
          <p:cNvSpPr txBox="1"/>
          <p:nvPr/>
        </p:nvSpPr>
        <p:spPr>
          <a:xfrm>
            <a:off x="4329106" y="1730466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入手ポイント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3859A9-1551-463B-9B80-85DAF5864A06}"/>
              </a:ext>
            </a:extLst>
          </p:cNvPr>
          <p:cNvSpPr txBox="1"/>
          <p:nvPr/>
        </p:nvSpPr>
        <p:spPr>
          <a:xfrm>
            <a:off x="4290717" y="1880244"/>
            <a:ext cx="18737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 999,999,999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6F12377-FE0D-428E-AFFC-25158B4781DA}"/>
              </a:ext>
            </a:extLst>
          </p:cNvPr>
          <p:cNvSpPr txBox="1"/>
          <p:nvPr/>
        </p:nvSpPr>
        <p:spPr>
          <a:xfrm>
            <a:off x="6392809" y="1578057"/>
            <a:ext cx="11112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</a:rPr>
              <a:t>入手ポイント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AD61775-631F-462F-A6D9-390E13AF5DBA}"/>
              </a:ext>
            </a:extLst>
          </p:cNvPr>
          <p:cNvSpPr txBox="1"/>
          <p:nvPr/>
        </p:nvSpPr>
        <p:spPr>
          <a:xfrm>
            <a:off x="6354420" y="1727835"/>
            <a:ext cx="18737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 999,999,999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C4829A1-A0FB-4067-BA9C-35292E3CF82F}"/>
              </a:ext>
            </a:extLst>
          </p:cNvPr>
          <p:cNvGrpSpPr/>
          <p:nvPr/>
        </p:nvGrpSpPr>
        <p:grpSpPr>
          <a:xfrm>
            <a:off x="7152632" y="3832408"/>
            <a:ext cx="1661958" cy="2120400"/>
            <a:chOff x="6412697" y="3686750"/>
            <a:chExt cx="1876360" cy="2393944"/>
          </a:xfrm>
        </p:grpSpPr>
        <p:sp>
          <p:nvSpPr>
            <p:cNvPr id="94" name="四角形: 角を丸くする 93">
              <a:extLst>
                <a:ext uri="{FF2B5EF4-FFF2-40B4-BE49-F238E27FC236}">
                  <a16:creationId xmlns:a16="http://schemas.microsoft.com/office/drawing/2014/main" id="{1D56BE79-4282-457E-8C50-302D97EEC58F}"/>
                </a:ext>
              </a:extLst>
            </p:cNvPr>
            <p:cNvSpPr/>
            <p:nvPr/>
          </p:nvSpPr>
          <p:spPr>
            <a:xfrm>
              <a:off x="6412697" y="3695749"/>
              <a:ext cx="1876360" cy="203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01D6444B-80AB-41CE-B6A3-685FAB94C8AD}"/>
                </a:ext>
              </a:extLst>
            </p:cNvPr>
            <p:cNvSpPr txBox="1"/>
            <p:nvPr/>
          </p:nvSpPr>
          <p:spPr>
            <a:xfrm>
              <a:off x="6425862" y="5820083"/>
              <a:ext cx="1381239" cy="26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レベルアップ最大時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3C5E7BA2-900E-4E5A-A469-2C31FB74638A}"/>
                </a:ext>
              </a:extLst>
            </p:cNvPr>
            <p:cNvSpPr/>
            <p:nvPr/>
          </p:nvSpPr>
          <p:spPr>
            <a:xfrm>
              <a:off x="6986907" y="5499597"/>
              <a:ext cx="691107" cy="20005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OK</a:t>
              </a:r>
              <a:endParaRPr kumimoji="1" lang="ja-JP" altLang="en-US" sz="1400" dirty="0"/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C68D8363-C9A2-446F-9519-CED6E057A82C}"/>
                </a:ext>
              </a:extLst>
            </p:cNvPr>
            <p:cNvGrpSpPr/>
            <p:nvPr/>
          </p:nvGrpSpPr>
          <p:grpSpPr>
            <a:xfrm>
              <a:off x="6986907" y="3966069"/>
              <a:ext cx="719546" cy="894650"/>
              <a:chOff x="829604" y="2407689"/>
              <a:chExt cx="2718193" cy="3379675"/>
            </a:xfrm>
          </p:grpSpPr>
          <p:pic>
            <p:nvPicPr>
              <p:cNvPr id="101" name="図 100">
                <a:extLst>
                  <a:ext uri="{FF2B5EF4-FFF2-40B4-BE49-F238E27FC236}">
                    <a16:creationId xmlns:a16="http://schemas.microsoft.com/office/drawing/2014/main" id="{0683BC5F-2E8E-43E7-9814-74838AB89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604" y="2407689"/>
                <a:ext cx="2718193" cy="3379675"/>
              </a:xfrm>
              <a:prstGeom prst="rect">
                <a:avLst/>
              </a:prstGeom>
            </p:spPr>
          </p:pic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54B93844-2362-4E2E-B4C6-E81121D778A6}"/>
                  </a:ext>
                </a:extLst>
              </p:cNvPr>
              <p:cNvSpPr/>
              <p:nvPr/>
            </p:nvSpPr>
            <p:spPr>
              <a:xfrm>
                <a:off x="1333508" y="2965725"/>
                <a:ext cx="1757299" cy="94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900" dirty="0"/>
                  <a:t>怪獣兵器</a:t>
                </a:r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6FF8DF6-80D3-4D1F-9475-77F8C82273F2}"/>
                </a:ext>
              </a:extLst>
            </p:cNvPr>
            <p:cNvSpPr txBox="1"/>
            <p:nvPr/>
          </p:nvSpPr>
          <p:spPr>
            <a:xfrm>
              <a:off x="6791502" y="3686750"/>
              <a:ext cx="111125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</a:rPr>
                <a:t>怪獣兵器名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94EACC69-34DD-4356-A651-A5CA5AFF43E3}"/>
                </a:ext>
              </a:extLst>
            </p:cNvPr>
            <p:cNvSpPr txBox="1"/>
            <p:nvPr/>
          </p:nvSpPr>
          <p:spPr>
            <a:xfrm>
              <a:off x="6543667" y="4845431"/>
              <a:ext cx="1672308" cy="295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LEVEL  MAX</a:t>
              </a:r>
              <a:r>
                <a:rPr kumimoji="1" lang="ja-JP" altLang="en-US" sz="1100" b="1" dirty="0">
                  <a:solidFill>
                    <a:schemeClr val="bg1"/>
                  </a:solidFill>
                </a:rPr>
                <a:t>！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DC162B9-C382-4523-BA75-36509E961D64}"/>
                </a:ext>
              </a:extLst>
            </p:cNvPr>
            <p:cNvSpPr txBox="1"/>
            <p:nvPr/>
          </p:nvSpPr>
          <p:spPr>
            <a:xfrm>
              <a:off x="6543667" y="5038075"/>
              <a:ext cx="1672308" cy="260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solidFill>
                    <a:schemeClr val="bg1"/>
                  </a:solidFill>
                </a:rPr>
                <a:t>POWER</a:t>
              </a:r>
              <a:r>
                <a:rPr kumimoji="1" lang="ja-JP" altLang="en-US" sz="9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900" b="1" dirty="0">
                  <a:solidFill>
                    <a:schemeClr val="bg1"/>
                  </a:solidFill>
                </a:rPr>
                <a:t>111,111 -&gt; </a:t>
              </a:r>
              <a:r>
                <a:rPr kumimoji="1" lang="en-US" altLang="ja-JP" sz="900" b="1" dirty="0">
                  <a:solidFill>
                    <a:schemeClr val="accent2"/>
                  </a:solidFill>
                </a:rPr>
                <a:t>999,999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47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07799" y="53879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BOSS</a:t>
            </a:r>
            <a:r>
              <a:rPr kumimoji="1" lang="ja-JP" altLang="en-US" sz="1400" b="1" dirty="0"/>
              <a:t>パート画面 </a:t>
            </a:r>
            <a:r>
              <a:rPr kumimoji="1" lang="en-US" altLang="ja-JP" sz="1400" b="1" dirty="0"/>
              <a:t>(ej102) 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331027-74CC-4DE4-BEC5-F80F5A024CCA}"/>
              </a:ext>
            </a:extLst>
          </p:cNvPr>
          <p:cNvSpPr txBox="1"/>
          <p:nvPr/>
        </p:nvSpPr>
        <p:spPr>
          <a:xfrm>
            <a:off x="4626165" y="1399531"/>
            <a:ext cx="44193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解放条件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メーターが満タンになった場合、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マップパートはマス目のものではなく、ボス討伐画面に変更する。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・ボス討伐中も、敵は復活を続ける。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・ボス討伐後は元の画面にもどる。位置や進行状況に変化は無し。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全ての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ボスパートに突入した場合、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ボスを倒すまでマップパートに戻ることができない。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特徴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BOSS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はポイントが高い。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戦闘は大怪獣討伐と同様のルール。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12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そのマップでとどまる。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師団長による撤退。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倒せない → マップクリアで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HP10%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減る。</a:t>
            </a:r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E1FCBEB-D34D-4ED9-B7A9-4C76D77C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4B44069-B1BB-4931-AB29-3E62D2C2B36C}"/>
              </a:ext>
            </a:extLst>
          </p:cNvPr>
          <p:cNvSpPr/>
          <p:nvPr/>
        </p:nvSpPr>
        <p:spPr>
          <a:xfrm>
            <a:off x="443869" y="2307945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5A3185-B3A1-4D58-9283-01697785BC0E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6F07871-D233-4E8D-8152-E87461402431}"/>
              </a:ext>
            </a:extLst>
          </p:cNvPr>
          <p:cNvSpPr/>
          <p:nvPr/>
        </p:nvSpPr>
        <p:spPr>
          <a:xfrm>
            <a:off x="599687" y="2305436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77487214-32AE-43F4-AFD9-189397115F73}"/>
              </a:ext>
            </a:extLst>
          </p:cNvPr>
          <p:cNvSpPr/>
          <p:nvPr/>
        </p:nvSpPr>
        <p:spPr>
          <a:xfrm>
            <a:off x="599687" y="2561470"/>
            <a:ext cx="2143234" cy="1431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500" b="1" dirty="0">
                <a:solidFill>
                  <a:schemeClr val="tx1"/>
                </a:solidFill>
              </a:rPr>
              <a:t>BOSS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951A14B-D3C8-4FEE-B59D-ED6C0A6017FC}"/>
              </a:ext>
            </a:extLst>
          </p:cNvPr>
          <p:cNvSpPr/>
          <p:nvPr/>
        </p:nvSpPr>
        <p:spPr>
          <a:xfrm>
            <a:off x="894880" y="2575959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DD1232C-563D-4476-8461-577F52789223}"/>
              </a:ext>
            </a:extLst>
          </p:cNvPr>
          <p:cNvSpPr/>
          <p:nvPr/>
        </p:nvSpPr>
        <p:spPr>
          <a:xfrm>
            <a:off x="909729" y="2575894"/>
            <a:ext cx="1815043" cy="1258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bg1"/>
                </a:solidFill>
              </a:rPr>
              <a:t>100/100</a:t>
            </a:r>
            <a:endParaRPr kumimoji="1"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6" name="グラフィックス 5" descr="ブロントサウルス">
            <a:extLst>
              <a:ext uri="{FF2B5EF4-FFF2-40B4-BE49-F238E27FC236}">
                <a16:creationId xmlns:a16="http://schemas.microsoft.com/office/drawing/2014/main" id="{AE44C1E8-A0F0-4766-88B1-76599203E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83215">
            <a:off x="780216" y="3256087"/>
            <a:ext cx="1421793" cy="1421793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CB01966-8DE4-43CF-ABAF-15A6F760F3F2}"/>
              </a:ext>
            </a:extLst>
          </p:cNvPr>
          <p:cNvSpPr txBox="1"/>
          <p:nvPr/>
        </p:nvSpPr>
        <p:spPr>
          <a:xfrm>
            <a:off x="443868" y="2794567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BOSS</a:t>
            </a:r>
            <a:r>
              <a:rPr kumimoji="1" lang="ja-JP" altLang="en-US" sz="1000" dirty="0">
                <a:solidFill>
                  <a:schemeClr val="bg1"/>
                </a:solidFill>
              </a:rPr>
              <a:t> オナマーエドラゴン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96323BF-764F-453B-B96E-7CB5168AA0BA}"/>
              </a:ext>
            </a:extLst>
          </p:cNvPr>
          <p:cNvSpPr/>
          <p:nvPr/>
        </p:nvSpPr>
        <p:spPr>
          <a:xfrm>
            <a:off x="728391" y="3015614"/>
            <a:ext cx="1823376" cy="1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6780785B-2A37-4374-9688-241F68EC3DA8}"/>
              </a:ext>
            </a:extLst>
          </p:cNvPr>
          <p:cNvSpPr/>
          <p:nvPr/>
        </p:nvSpPr>
        <p:spPr>
          <a:xfrm>
            <a:off x="736724" y="3019928"/>
            <a:ext cx="1524029" cy="1056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>
                <a:solidFill>
                  <a:schemeClr val="tx1"/>
                </a:solidFill>
              </a:rPr>
              <a:t>7777/10000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4A35CD-3B9A-4B4E-B52C-59F9F53E878F}"/>
              </a:ext>
            </a:extLst>
          </p:cNvPr>
          <p:cNvSpPr/>
          <p:nvPr/>
        </p:nvSpPr>
        <p:spPr>
          <a:xfrm>
            <a:off x="488317" y="4633183"/>
            <a:ext cx="2362200" cy="6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58DC11E-D5F3-4935-90BF-D7D74B94CBEE}"/>
              </a:ext>
            </a:extLst>
          </p:cNvPr>
          <p:cNvSpPr/>
          <p:nvPr/>
        </p:nvSpPr>
        <p:spPr>
          <a:xfrm>
            <a:off x="2020203" y="492048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全力討伐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5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56CFCD3-DCF7-40AB-8BF6-1F25EFF5A4D1}"/>
              </a:ext>
            </a:extLst>
          </p:cNvPr>
          <p:cNvSpPr/>
          <p:nvPr/>
        </p:nvSpPr>
        <p:spPr>
          <a:xfrm>
            <a:off x="778928" y="4920488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通常討伐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>
                <a:solidFill>
                  <a:schemeClr val="tx1"/>
                </a:solidFill>
              </a:rPr>
              <a:t>1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E6306BD5-9B3A-4421-B643-7D2D18476CB5}"/>
              </a:ext>
            </a:extLst>
          </p:cNvPr>
          <p:cNvSpPr/>
          <p:nvPr/>
        </p:nvSpPr>
        <p:spPr>
          <a:xfrm>
            <a:off x="1401243" y="492048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強力討伐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BP</a:t>
            </a:r>
            <a:r>
              <a:rPr kumimoji="1" lang="ja-JP" altLang="en-US" sz="60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A18BC81-8B5F-428B-A07B-CD55854A0C51}"/>
              </a:ext>
            </a:extLst>
          </p:cNvPr>
          <p:cNvSpPr txBox="1"/>
          <p:nvPr/>
        </p:nvSpPr>
        <p:spPr>
          <a:xfrm>
            <a:off x="655505" y="4682239"/>
            <a:ext cx="2454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xx</a:t>
            </a:r>
            <a:r>
              <a:rPr kumimoji="1" lang="ja-JP" altLang="en-US" sz="1000" dirty="0">
                <a:solidFill>
                  <a:schemeClr val="bg1"/>
                </a:solidFill>
              </a:rPr>
              <a:t>人参加中！ ダメージ </a:t>
            </a:r>
            <a:r>
              <a:rPr kumimoji="1" lang="en-US" altLang="ja-JP" sz="1000" dirty="0" err="1">
                <a:solidFill>
                  <a:schemeClr val="bg1"/>
                </a:solidFill>
              </a:rPr>
              <a:t>xxx%UP</a:t>
            </a:r>
            <a:r>
              <a:rPr kumimoji="1" lang="en-US" altLang="ja-JP" sz="1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B0F6BD7-8CCA-4A46-8FA0-6043864044EF}"/>
              </a:ext>
            </a:extLst>
          </p:cNvPr>
          <p:cNvSpPr/>
          <p:nvPr/>
        </p:nvSpPr>
        <p:spPr>
          <a:xfrm>
            <a:off x="728391" y="3746458"/>
            <a:ext cx="1872261" cy="3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部位選択時のような</a:t>
            </a:r>
            <a:r>
              <a:rPr kumimoji="1" lang="ja-JP" altLang="en-US" b="1" dirty="0"/>
              <a:t>３Ｄ画面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69BC9DC-22D7-4EF7-A280-32209AE705D0}"/>
              </a:ext>
            </a:extLst>
          </p:cNvPr>
          <p:cNvSpPr/>
          <p:nvPr/>
        </p:nvSpPr>
        <p:spPr>
          <a:xfrm>
            <a:off x="17674" y="331689"/>
            <a:ext cx="8882228" cy="5875382"/>
          </a:xfrm>
          <a:prstGeom prst="roundRect">
            <a:avLst/>
          </a:prstGeom>
          <a:solidFill>
            <a:srgbClr val="0D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ボスパートは無し。</a:t>
            </a:r>
            <a:endParaRPr kumimoji="1"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158340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F39F385-D769-4900-A57D-0A7724BDB350}"/>
              </a:ext>
            </a:extLst>
          </p:cNvPr>
          <p:cNvSpPr/>
          <p:nvPr/>
        </p:nvSpPr>
        <p:spPr>
          <a:xfrm>
            <a:off x="0" y="2365948"/>
            <a:ext cx="6667500" cy="37529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69557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BOSS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パートからのリザルト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大怪獣バトルと同様のもの。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火力と、ポイント報酬には人数のボーナスを示唆する。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勝利時と、敗北時で遷移を分ける。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勝利時：一番風呂を含め、通常通りのリザルト。そこに今回の討伐した怪獣の情報を追加する。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敗北時：お風呂演出無し。戦闘画面にその時点でのダメージ量、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　ウィンドウ確認後は、ボスの表示されたマップパート画面に遷移する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en-US" altLang="ja-JP" sz="1200" dirty="0"/>
              <a:t>ID.</a:t>
            </a:r>
            <a:r>
              <a:rPr kumimoji="1" lang="en-US" altLang="ja-JP" sz="1200" dirty="0"/>
              <a:t>ej101)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058835-E933-405C-86D7-C980B94E90A7}"/>
              </a:ext>
            </a:extLst>
          </p:cNvPr>
          <p:cNvGrpSpPr/>
          <p:nvPr/>
        </p:nvGrpSpPr>
        <p:grpSpPr>
          <a:xfrm>
            <a:off x="66841" y="2733013"/>
            <a:ext cx="3538472" cy="2344450"/>
            <a:chOff x="-2178804" y="1771664"/>
            <a:chExt cx="7778189" cy="4983459"/>
          </a:xfrm>
        </p:grpSpPr>
        <p:pic>
          <p:nvPicPr>
            <p:cNvPr id="26" name="図 25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04CB99A8-312D-478F-988C-1CC19837D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38" y="1782345"/>
              <a:ext cx="2556108" cy="4536856"/>
            </a:xfrm>
            <a:prstGeom prst="rect">
              <a:avLst/>
            </a:prstGeom>
          </p:spPr>
        </p:pic>
        <p:pic>
          <p:nvPicPr>
            <p:cNvPr id="27" name="図 26" descr="電子機器, ブルー が含まれている画像&#10;&#10;自動的に生成された説明">
              <a:extLst>
                <a:ext uri="{FF2B5EF4-FFF2-40B4-BE49-F238E27FC236}">
                  <a16:creationId xmlns:a16="http://schemas.microsoft.com/office/drawing/2014/main" id="{4CEFD748-D410-493D-8259-3B2FC0F5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277" y="1782076"/>
              <a:ext cx="2556108" cy="4537125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C287DC6-C24F-457C-90B8-F1A294C6AE0C}"/>
                </a:ext>
              </a:extLst>
            </p:cNvPr>
            <p:cNvSpPr txBox="1"/>
            <p:nvPr/>
          </p:nvSpPr>
          <p:spPr>
            <a:xfrm>
              <a:off x="1205773" y="6319199"/>
              <a:ext cx="1392561" cy="42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7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リザルト１</a:t>
              </a:r>
              <a:endParaRPr lang="en-US" altLang="ja-JP" sz="7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36C4129-911D-42AC-9A7E-6658403127B2}"/>
                </a:ext>
              </a:extLst>
            </p:cNvPr>
            <p:cNvSpPr txBox="1"/>
            <p:nvPr/>
          </p:nvSpPr>
          <p:spPr>
            <a:xfrm>
              <a:off x="3877310" y="6329877"/>
              <a:ext cx="1392561" cy="42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7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リザルト２</a:t>
              </a:r>
              <a:endParaRPr lang="en-US" altLang="ja-JP" sz="7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E39B8A8-EE2A-4EE6-985C-F0BA24E7F844}"/>
                </a:ext>
              </a:extLst>
            </p:cNvPr>
            <p:cNvGrpSpPr/>
            <p:nvPr/>
          </p:nvGrpSpPr>
          <p:grpSpPr>
            <a:xfrm>
              <a:off x="-2178804" y="1771664"/>
              <a:ext cx="2556111" cy="4972781"/>
              <a:chOff x="3182912" y="1782344"/>
              <a:chExt cx="2556111" cy="497278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A1F2D854-E7CC-4642-B6AB-234656E6E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2913" y="1782344"/>
                <a:ext cx="2556109" cy="4536857"/>
              </a:xfrm>
              <a:prstGeom prst="rect">
                <a:avLst/>
              </a:prstGeom>
            </p:spPr>
          </p:pic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510E7C0-732C-4853-8092-8D0F519B459A}"/>
                  </a:ext>
                </a:extLst>
              </p:cNvPr>
              <p:cNvSpPr/>
              <p:nvPr/>
            </p:nvSpPr>
            <p:spPr>
              <a:xfrm>
                <a:off x="3182912" y="2192958"/>
                <a:ext cx="2556110" cy="21453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E822B96-272D-4D17-B34F-B2B7829D4880}"/>
                  </a:ext>
                </a:extLst>
              </p:cNvPr>
              <p:cNvSpPr txBox="1"/>
              <p:nvPr/>
            </p:nvSpPr>
            <p:spPr>
              <a:xfrm>
                <a:off x="3182912" y="2192955"/>
                <a:ext cx="2556111" cy="1472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討伐タイトル</a:t>
                </a:r>
                <a:endParaRPr kumimoji="1" lang="en-US" altLang="ja-JP" sz="1000" dirty="0">
                  <a:solidFill>
                    <a:schemeClr val="bg1"/>
                  </a:solidFill>
                </a:endParaRPr>
              </a:p>
              <a:p>
                <a:endParaRPr kumimoji="1" lang="en-US" altLang="ja-JP" sz="7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800" dirty="0">
                    <a:solidFill>
                      <a:schemeClr val="bg1"/>
                    </a:solidFill>
                  </a:rPr>
                  <a:t>怪獣名　御名前龍</a:t>
                </a:r>
                <a:endParaRPr kumimoji="1" lang="en-US" altLang="ja-JP" sz="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800" dirty="0">
                    <a:solidFill>
                      <a:schemeClr val="bg1"/>
                    </a:solidFill>
                  </a:rPr>
                  <a:t>レベル　</a:t>
                </a:r>
                <a:r>
                  <a:rPr kumimoji="1" lang="en-US" altLang="ja-JP" sz="800" dirty="0">
                    <a:solidFill>
                      <a:schemeClr val="bg1"/>
                    </a:solidFill>
                  </a:rPr>
                  <a:t>400</a:t>
                </a:r>
                <a:r>
                  <a:rPr kumimoji="1" lang="ja-JP" altLang="en-US" sz="800" dirty="0">
                    <a:solidFill>
                      <a:schemeClr val="bg1"/>
                    </a:solidFill>
                  </a:rPr>
                  <a:t>　　　</a:t>
                </a:r>
                <a:endParaRPr kumimoji="1" lang="en-US" altLang="ja-JP" sz="100" dirty="0">
                  <a:solidFill>
                    <a:schemeClr val="bg1"/>
                  </a:solidFill>
                </a:endParaRPr>
              </a:p>
              <a:p>
                <a:endParaRPr kumimoji="1" lang="en-US" altLang="ja-JP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0F54B8F8-B5FD-47F4-A4EC-6EA5927FF78D}"/>
                  </a:ext>
                </a:extLst>
              </p:cNvPr>
              <p:cNvSpPr/>
              <p:nvPr/>
            </p:nvSpPr>
            <p:spPr>
              <a:xfrm>
                <a:off x="4958117" y="3983413"/>
                <a:ext cx="718081" cy="277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NEXT</a:t>
                </a:r>
                <a:endParaRPr kumimoji="1" lang="ja-JP" altLang="en-US" sz="1000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4E58AB7-14D7-4AD6-8AD0-FB6A46D36645}"/>
                  </a:ext>
                </a:extLst>
              </p:cNvPr>
              <p:cNvSpPr txBox="1"/>
              <p:nvPr/>
            </p:nvSpPr>
            <p:spPr>
              <a:xfrm>
                <a:off x="3199656" y="3518575"/>
                <a:ext cx="1758461" cy="32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" dirty="0">
                    <a:solidFill>
                      <a:schemeClr val="bg1"/>
                    </a:solidFill>
                  </a:rPr>
                  <a:t>〇〇人参加中！</a:t>
                </a:r>
                <a:r>
                  <a:rPr kumimoji="1" lang="en-US" altLang="ja-JP" sz="400" dirty="0">
                    <a:solidFill>
                      <a:schemeClr val="bg1"/>
                    </a:solidFill>
                  </a:rPr>
                  <a:t>ATK+100%</a:t>
                </a:r>
                <a:endParaRPr kumimoji="1" lang="ja-JP" altLang="en-US" sz="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0EE8D5D-EDB1-47C4-A102-D68727FFE014}"/>
                  </a:ext>
                </a:extLst>
              </p:cNvPr>
              <p:cNvSpPr txBox="1"/>
              <p:nvPr/>
            </p:nvSpPr>
            <p:spPr>
              <a:xfrm>
                <a:off x="3754650" y="6329879"/>
                <a:ext cx="1392561" cy="425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 sz="700" dirty="0">
                    <a:solidFill>
                      <a:prstClr val="black"/>
                    </a:solidFill>
                    <a:latin typeface="Century Gothic" panose="020F0302020204030204"/>
                    <a:ea typeface="メイリオ" panose="020B0604030504040204" pitchFamily="50" charset="-128"/>
                  </a:rPr>
                  <a:t>大怪獣進捗</a:t>
                </a:r>
                <a:endParaRPr lang="en-US" altLang="ja-JP" sz="7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A20292B-46A0-4E45-8F03-0B01E0713E17}"/>
                  </a:ext>
                </a:extLst>
              </p:cNvPr>
              <p:cNvSpPr txBox="1"/>
              <p:nvPr/>
            </p:nvSpPr>
            <p:spPr>
              <a:xfrm>
                <a:off x="3893685" y="3744512"/>
                <a:ext cx="972326" cy="29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00" dirty="0">
                    <a:solidFill>
                      <a:schemeClr val="bg1"/>
                    </a:solidFill>
                  </a:rPr>
                  <a:t>ポイント</a:t>
                </a:r>
                <a:r>
                  <a:rPr kumimoji="1" lang="en-US" altLang="ja-JP" sz="300" dirty="0">
                    <a:solidFill>
                      <a:schemeClr val="bg1"/>
                    </a:solidFill>
                  </a:rPr>
                  <a:t>+100%</a:t>
                </a:r>
                <a:endParaRPr kumimoji="1" lang="ja-JP" altLang="en-US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B8B4280-622D-4DFC-BD86-C798309B7047}"/>
                  </a:ext>
                </a:extLst>
              </p:cNvPr>
              <p:cNvSpPr txBox="1"/>
              <p:nvPr/>
            </p:nvSpPr>
            <p:spPr>
              <a:xfrm>
                <a:off x="3199654" y="3312908"/>
                <a:ext cx="1372346" cy="523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00" dirty="0">
                    <a:solidFill>
                      <a:schemeClr val="bg1"/>
                    </a:solidFill>
                  </a:rPr>
                  <a:t>参加人数ボーナス</a:t>
                </a:r>
              </a:p>
            </p:txBody>
          </p:sp>
        </p:grp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5CDC5D8-DABF-47DF-AA53-DDD0EEFCF002}"/>
              </a:ext>
            </a:extLst>
          </p:cNvPr>
          <p:cNvSpPr/>
          <p:nvPr/>
        </p:nvSpPr>
        <p:spPr>
          <a:xfrm>
            <a:off x="6761527" y="2724013"/>
            <a:ext cx="2382473" cy="29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E8A9F9-7D5D-49A5-ACD7-BD4CA066BAF4}"/>
              </a:ext>
            </a:extLst>
          </p:cNvPr>
          <p:cNvSpPr txBox="1"/>
          <p:nvPr/>
        </p:nvSpPr>
        <p:spPr>
          <a:xfrm>
            <a:off x="7219204" y="2488781"/>
            <a:ext cx="1436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ボス</a:t>
            </a:r>
            <a:r>
              <a:rPr lang="ja-JP" altLang="en-US" sz="900" b="1" dirty="0"/>
              <a:t>撤退</a:t>
            </a:r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リザルト </a:t>
            </a:r>
            <a:r>
              <a:rPr lang="en-US" altLang="ja-JP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ej103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6F64F8-A47F-4E7D-AE7C-C53A2E1D7733}"/>
              </a:ext>
            </a:extLst>
          </p:cNvPr>
          <p:cNvSpPr txBox="1"/>
          <p:nvPr/>
        </p:nvSpPr>
        <p:spPr>
          <a:xfrm>
            <a:off x="7691289" y="28223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撤退</a:t>
            </a:r>
            <a:endParaRPr lang="en-US" altLang="ja-JP" sz="1200" dirty="0">
              <a:solidFill>
                <a:schemeClr val="bg1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8EEDC94-CBF3-4BD9-93EF-15F6B7709427}"/>
              </a:ext>
            </a:extLst>
          </p:cNvPr>
          <p:cNvSpPr txBox="1"/>
          <p:nvPr/>
        </p:nvSpPr>
        <p:spPr>
          <a:xfrm>
            <a:off x="6883478" y="4220101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ダメージ　</a:t>
            </a:r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999,999,999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F198EAF-AED6-4799-9384-B2C2213E1C57}"/>
              </a:ext>
            </a:extLst>
          </p:cNvPr>
          <p:cNvSpPr/>
          <p:nvPr/>
        </p:nvSpPr>
        <p:spPr>
          <a:xfrm>
            <a:off x="6999673" y="4755415"/>
            <a:ext cx="1988410" cy="2769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8108EC4-8584-49B2-9696-C8026BE0321B}"/>
              </a:ext>
            </a:extLst>
          </p:cNvPr>
          <p:cNvSpPr/>
          <p:nvPr/>
        </p:nvSpPr>
        <p:spPr>
          <a:xfrm>
            <a:off x="6999673" y="4755414"/>
            <a:ext cx="1321376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24A353-6B85-402C-96D6-EA37701A01B0}"/>
              </a:ext>
            </a:extLst>
          </p:cNvPr>
          <p:cNvSpPr txBox="1"/>
          <p:nvPr/>
        </p:nvSpPr>
        <p:spPr>
          <a:xfrm>
            <a:off x="6883478" y="449202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90F3DD-8A99-46A1-8AA6-3EC157E270EF}"/>
              </a:ext>
            </a:extLst>
          </p:cNvPr>
          <p:cNvSpPr txBox="1"/>
          <p:nvPr/>
        </p:nvSpPr>
        <p:spPr>
          <a:xfrm>
            <a:off x="7725986" y="530433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[ OK 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DBED0F4-85FE-4267-B6E1-2BDABE45A436}"/>
              </a:ext>
            </a:extLst>
          </p:cNvPr>
          <p:cNvSpPr txBox="1"/>
          <p:nvPr/>
        </p:nvSpPr>
        <p:spPr>
          <a:xfrm>
            <a:off x="6883478" y="321917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怪獣名　御名前龍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</a:rPr>
              <a:t>レベル　</a:t>
            </a:r>
            <a:r>
              <a:rPr kumimoji="1" lang="en-US" altLang="ja-JP" sz="1200" dirty="0">
                <a:solidFill>
                  <a:schemeClr val="bg1"/>
                </a:solidFill>
              </a:rPr>
              <a:t>400</a:t>
            </a:r>
            <a:r>
              <a:rPr kumimoji="1" lang="ja-JP" altLang="en-US" sz="1200" dirty="0">
                <a:solidFill>
                  <a:schemeClr val="bg1"/>
                </a:solidFill>
              </a:rPr>
              <a:t>　　　</a:t>
            </a:r>
            <a:endParaRPr kumimoji="1" lang="en-US" altLang="ja-JP" sz="500" dirty="0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5AA6A19-683B-41C1-9A3D-9D98FF3E4B84}"/>
              </a:ext>
            </a:extLst>
          </p:cNvPr>
          <p:cNvSpPr txBox="1"/>
          <p:nvPr/>
        </p:nvSpPr>
        <p:spPr>
          <a:xfrm>
            <a:off x="6892900" y="3908060"/>
            <a:ext cx="12908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〇〇人参加中！</a:t>
            </a:r>
            <a:r>
              <a:rPr kumimoji="1" lang="en-US" altLang="ja-JP" sz="700" dirty="0">
                <a:solidFill>
                  <a:schemeClr val="bg1"/>
                </a:solidFill>
              </a:rPr>
              <a:t>ATK+100%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170FE6A-71DF-4CF8-A416-53B0932F855D}"/>
              </a:ext>
            </a:extLst>
          </p:cNvPr>
          <p:cNvSpPr txBox="1"/>
          <p:nvPr/>
        </p:nvSpPr>
        <p:spPr>
          <a:xfrm>
            <a:off x="6883478" y="3725537"/>
            <a:ext cx="100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参加人数ボーナス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DC69157-C63B-477A-BD17-8959C39445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39"/>
          <a:stretch/>
        </p:blipFill>
        <p:spPr>
          <a:xfrm>
            <a:off x="3654423" y="2719613"/>
            <a:ext cx="2779044" cy="299441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8522493-2848-4625-BE75-B6A83F1577ED}"/>
              </a:ext>
            </a:extLst>
          </p:cNvPr>
          <p:cNvSpPr txBox="1"/>
          <p:nvPr/>
        </p:nvSpPr>
        <p:spPr>
          <a:xfrm>
            <a:off x="2466602" y="250707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勝利時</a:t>
            </a:r>
            <a:endParaRPr lang="en-US" altLang="ja-JP" sz="9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D20F487-43A0-498B-AEAE-FF66DF7CBCEE}"/>
              </a:ext>
            </a:extLst>
          </p:cNvPr>
          <p:cNvSpPr txBox="1"/>
          <p:nvPr/>
        </p:nvSpPr>
        <p:spPr>
          <a:xfrm>
            <a:off x="3739742" y="5712858"/>
            <a:ext cx="2723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ポイントはマップパートでの戦闘と同様の扱い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8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F822D3-ACC7-4691-BA22-A5F5932D4B11}"/>
              </a:ext>
            </a:extLst>
          </p:cNvPr>
          <p:cNvSpPr txBox="1"/>
          <p:nvPr/>
        </p:nvSpPr>
        <p:spPr>
          <a:xfrm>
            <a:off x="415419" y="538799"/>
            <a:ext cx="48013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その他戦闘について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・バトル中に師団を脱退させられていた場合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バトル終了後の通信で師団加入状況を確認、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未所属になっていた場合は、個人用の報酬を獲得。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ランキングのスコアなど師団に関係ある情報は計上しない。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3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F7ACD3-6B0B-4D59-9145-62D4BF9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B8E29-D3F9-425C-8311-5AEDB8FB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368D49-8501-477C-B745-1F3C18256D59}"/>
              </a:ext>
            </a:extLst>
          </p:cNvPr>
          <p:cNvSpPr/>
          <p:nvPr/>
        </p:nvSpPr>
        <p:spPr>
          <a:xfrm>
            <a:off x="137819" y="9137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HOME</a:t>
            </a:r>
          </a:p>
          <a:p>
            <a:pPr algn="ctr"/>
            <a:r>
              <a:rPr kumimoji="1" lang="ja-JP" altLang="en-US" sz="1200" dirty="0"/>
              <a:t>イベントバナー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7E7FB1-7AE4-4449-88A2-A6EF954E7DCE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B1ADEF-960C-4B62-9A9E-D2AAE3440C24}"/>
              </a:ext>
            </a:extLst>
          </p:cNvPr>
          <p:cNvSpPr/>
          <p:nvPr/>
        </p:nvSpPr>
        <p:spPr>
          <a:xfrm>
            <a:off x="4830044" y="308374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3ACF40-08F3-4B11-8349-94FD626C2329}"/>
              </a:ext>
            </a:extLst>
          </p:cNvPr>
          <p:cNvSpPr/>
          <p:nvPr/>
        </p:nvSpPr>
        <p:spPr>
          <a:xfrm>
            <a:off x="4817304" y="560770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バナー</a:t>
            </a:r>
            <a:endParaRPr kumimoji="1" lang="en-US" altLang="ja-JP" sz="1050" dirty="0"/>
          </a:p>
          <a:p>
            <a:pPr algn="ctr"/>
            <a:r>
              <a:rPr kumimoji="1" lang="en-US" altLang="ja-JP" sz="1400" dirty="0"/>
              <a:t>SHOP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EB5CF9-6B5C-46A2-AFFA-9038FBC5C221}"/>
              </a:ext>
            </a:extLst>
          </p:cNvPr>
          <p:cNvSpPr/>
          <p:nvPr/>
        </p:nvSpPr>
        <p:spPr>
          <a:xfrm>
            <a:off x="3747976" y="910263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マップパート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0AD62C-7465-4B43-9A21-478E2D4C1405}"/>
              </a:ext>
            </a:extLst>
          </p:cNvPr>
          <p:cNvSpPr/>
          <p:nvPr/>
        </p:nvSpPr>
        <p:spPr>
          <a:xfrm>
            <a:off x="7011003" y="217126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ゲーム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オーバー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806557-F6B5-4BA2-8C2E-FA13D2D3D52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4486530" y="1389652"/>
            <a:ext cx="32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4A2E398-A70F-423A-995A-A2945152DEAE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 flipH="1" flipV="1">
            <a:off x="4117253" y="910263"/>
            <a:ext cx="3632304" cy="1740395"/>
          </a:xfrm>
          <a:prstGeom prst="bentConnector4">
            <a:avLst>
              <a:gd name="adj1" fmla="val -33456"/>
              <a:gd name="adj2" fmla="val 113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C57E-974D-4D80-9766-C28B208F1014}"/>
              </a:ext>
            </a:extLst>
          </p:cNvPr>
          <p:cNvSpPr txBox="1"/>
          <p:nvPr/>
        </p:nvSpPr>
        <p:spPr>
          <a:xfrm>
            <a:off x="4796995" y="3987562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ej100a</a:t>
            </a:r>
            <a:endParaRPr kumimoji="1" lang="ja-JP" altLang="en-US" sz="1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33FE712-1EE1-413A-B158-7D146E2CBF39}"/>
              </a:ext>
            </a:extLst>
          </p:cNvPr>
          <p:cNvSpPr/>
          <p:nvPr/>
        </p:nvSpPr>
        <p:spPr>
          <a:xfrm>
            <a:off x="5989135" y="902522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バトル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クエスト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（ボス以外）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D91C27D-3BC1-4EF1-A92F-9D04A7471ABA}"/>
              </a:ext>
            </a:extLst>
          </p:cNvPr>
          <p:cNvSpPr/>
          <p:nvPr/>
        </p:nvSpPr>
        <p:spPr>
          <a:xfrm>
            <a:off x="4807777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部隊編成画面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274FE5-4D28-4A0D-A042-DCC68AD73DDC}"/>
              </a:ext>
            </a:extLst>
          </p:cNvPr>
          <p:cNvSpPr/>
          <p:nvPr/>
        </p:nvSpPr>
        <p:spPr>
          <a:xfrm>
            <a:off x="1032211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D9B1AFA-BEE4-4815-AEAF-A21ED7878024}"/>
              </a:ext>
            </a:extLst>
          </p:cNvPr>
          <p:cNvSpPr txBox="1"/>
          <p:nvPr/>
        </p:nvSpPr>
        <p:spPr>
          <a:xfrm>
            <a:off x="1124973" y="1820215"/>
            <a:ext cx="85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ej100a</a:t>
            </a:r>
          </a:p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初回遷移</a:t>
            </a:r>
            <a:endParaRPr kumimoji="1" lang="ja-JP" altLang="en-US" sz="12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0CB35D2-19A6-410A-AA6B-2BB0912417AC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5546331" y="1381911"/>
            <a:ext cx="442804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96079-FDD0-4D45-A255-F25BF069E149}"/>
              </a:ext>
            </a:extLst>
          </p:cNvPr>
          <p:cNvSpPr/>
          <p:nvPr/>
        </p:nvSpPr>
        <p:spPr>
          <a:xfrm>
            <a:off x="7021223" y="91071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7FD301B-F272-486A-924E-A119C4467995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6727689" y="1381911"/>
            <a:ext cx="293534" cy="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39DB9EA-2285-42B9-BBE8-451309E0788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727689" y="1381911"/>
            <a:ext cx="283314" cy="1268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98BFAC73-6395-4F39-AE85-C8DD17DB99F9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876373" y="1389653"/>
            <a:ext cx="155838" cy="3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56452886-BBF7-4258-BD32-3D830F7A0E5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486530" y="1389652"/>
            <a:ext cx="330774" cy="4697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8DCA8C8A-6D95-40E3-AA73-88653FD535C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486530" y="1389652"/>
            <a:ext cx="343514" cy="2173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265F9EB-2A1B-4311-AB46-AB89E2C80C36}"/>
              </a:ext>
            </a:extLst>
          </p:cNvPr>
          <p:cNvSpPr/>
          <p:nvPr/>
        </p:nvSpPr>
        <p:spPr>
          <a:xfrm>
            <a:off x="1890143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討伐済み報酬確認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E08B9B1-9F4B-4AF2-B22F-7673A2E402E6}"/>
              </a:ext>
            </a:extLst>
          </p:cNvPr>
          <p:cNvSpPr txBox="1"/>
          <p:nvPr/>
        </p:nvSpPr>
        <p:spPr>
          <a:xfrm>
            <a:off x="1925619" y="1820215"/>
            <a:ext cx="932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ej100b</a:t>
            </a:r>
          </a:p>
          <a:p>
            <a:r>
              <a:rPr kumimoji="1" lang="ja-JP" altLang="en-US" sz="700" dirty="0"/>
              <a:t>（未確認の討伐がある場合）</a:t>
            </a:r>
            <a:endParaRPr kumimoji="1" lang="ja-JP" altLang="en-US" sz="12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A8A71F-1F8F-438B-A334-7C3970BC37F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1770765" y="1389653"/>
            <a:ext cx="11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B6D3CD5-E361-473F-98CE-E8C258C8D8EE}"/>
              </a:ext>
            </a:extLst>
          </p:cNvPr>
          <p:cNvSpPr/>
          <p:nvPr/>
        </p:nvSpPr>
        <p:spPr>
          <a:xfrm>
            <a:off x="111063" y="237034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ステージ選択画面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[</a:t>
            </a:r>
            <a:r>
              <a:rPr kumimoji="1" lang="ja-JP" altLang="en-US" sz="1000" dirty="0"/>
              <a:t>イベントバナー</a:t>
            </a:r>
            <a:r>
              <a:rPr kumimoji="1" lang="en-US" altLang="ja-JP" sz="1050" dirty="0"/>
              <a:t>]</a:t>
            </a:r>
            <a:endParaRPr kumimoji="1" lang="ja-JP" altLang="en-US" sz="1200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34A0EDB-955F-46DE-B6C6-B405788CBF87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 flipV="1">
            <a:off x="849617" y="1389653"/>
            <a:ext cx="182594" cy="1460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0366B4-4BB1-4D5C-A2B2-F10B570D2BAA}"/>
              </a:ext>
            </a:extLst>
          </p:cNvPr>
          <p:cNvSpPr/>
          <p:nvPr/>
        </p:nvSpPr>
        <p:spPr>
          <a:xfrm>
            <a:off x="2762584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en-US" altLang="ja-JP" sz="1600" dirty="0"/>
              <a:t>TOP</a:t>
            </a:r>
            <a:endParaRPr kumimoji="1" lang="ja-JP" altLang="en-US" sz="105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AC3A7AD-A8AD-45E9-ADDF-99495867F22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 flipV="1">
            <a:off x="2628697" y="1389652"/>
            <a:ext cx="133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B4D87E-DED3-43D0-BF32-10BD0DA96779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>
            <a:off x="3501138" y="1389652"/>
            <a:ext cx="2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0788B1A-45B3-4939-BFB2-B3F9BF31455C}"/>
              </a:ext>
            </a:extLst>
          </p:cNvPr>
          <p:cNvSpPr txBox="1"/>
          <p:nvPr/>
        </p:nvSpPr>
        <p:spPr>
          <a:xfrm>
            <a:off x="2724566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ej100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B8A183-A32D-4E08-BACB-94F423B74820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DCA174E-E120-4E6A-81A7-E06662F2E1FD}"/>
              </a:ext>
            </a:extLst>
          </p:cNvPr>
          <p:cNvSpPr/>
          <p:nvPr/>
        </p:nvSpPr>
        <p:spPr>
          <a:xfrm>
            <a:off x="3761301" y="4069176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ランキング</a:t>
            </a:r>
            <a:endParaRPr kumimoji="1" lang="ja-JP" altLang="en-US" sz="1000"/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A1E4091-253F-4C52-88F7-682E2189679B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3501138" y="1389652"/>
            <a:ext cx="260163" cy="315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F8518D9-8653-4F32-BABE-B8695E40ACA8}"/>
              </a:ext>
            </a:extLst>
          </p:cNvPr>
          <p:cNvSpPr txBox="1"/>
          <p:nvPr/>
        </p:nvSpPr>
        <p:spPr>
          <a:xfrm>
            <a:off x="3783498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DD9A30-F7F2-4BA3-8513-0CB26FA9C1CE}"/>
              </a:ext>
            </a:extLst>
          </p:cNvPr>
          <p:cNvSpPr/>
          <p:nvPr/>
        </p:nvSpPr>
        <p:spPr>
          <a:xfrm>
            <a:off x="7011003" y="334434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コンテニュー</a:t>
            </a: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93D846-4723-476A-87BC-F002F7732473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727689" y="1381911"/>
            <a:ext cx="283314" cy="2441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DB4CBB80-7B6C-47E1-86E5-3BCC945A28D4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 flipH="1" flipV="1">
            <a:off x="6358412" y="1861299"/>
            <a:ext cx="1391145" cy="1962432"/>
          </a:xfrm>
          <a:prstGeom prst="bentConnector4">
            <a:avLst>
              <a:gd name="adj1" fmla="val -10667"/>
              <a:gd name="adj2" fmla="val -3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7D11D9C-89FD-4060-BA57-8BBC523409ED}"/>
              </a:ext>
            </a:extLst>
          </p:cNvPr>
          <p:cNvSpPr/>
          <p:nvPr/>
        </p:nvSpPr>
        <p:spPr>
          <a:xfrm>
            <a:off x="3779258" y="2488627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ボス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パート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E5D9A9CA-4864-480B-82BF-F2E82467011D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3501138" y="1389652"/>
            <a:ext cx="278120" cy="157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8871A00-1272-4CC4-A2D6-CEFD1619586D}"/>
              </a:ext>
            </a:extLst>
          </p:cNvPr>
          <p:cNvSpPr/>
          <p:nvPr/>
        </p:nvSpPr>
        <p:spPr>
          <a:xfrm>
            <a:off x="7021223" y="518327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ボス</a:t>
            </a:r>
            <a:endParaRPr lang="en-US" altLang="ja-JP" sz="1050" dirty="0"/>
          </a:p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CCEFCB6A-8EF6-4C45-B183-F37778C52CEF}"/>
              </a:ext>
            </a:extLst>
          </p:cNvPr>
          <p:cNvCxnSpPr>
            <a:cxnSpLocks/>
            <a:stCxn id="56" idx="3"/>
            <a:endCxn id="11" idx="0"/>
          </p:cNvCxnSpPr>
          <p:nvPr/>
        </p:nvCxnSpPr>
        <p:spPr>
          <a:xfrm flipH="1" flipV="1">
            <a:off x="4117253" y="910263"/>
            <a:ext cx="3642524" cy="4752404"/>
          </a:xfrm>
          <a:prstGeom prst="bentConnector4">
            <a:avLst>
              <a:gd name="adj1" fmla="val -33361"/>
              <a:gd name="adj2" fmla="val 104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5CACFFA-7327-4CB8-B22B-D5E666AAE400}"/>
              </a:ext>
            </a:extLst>
          </p:cNvPr>
          <p:cNvSpPr/>
          <p:nvPr/>
        </p:nvSpPr>
        <p:spPr>
          <a:xfrm>
            <a:off x="4830044" y="192843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宝箱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獲得</a:t>
            </a:r>
            <a:endParaRPr kumimoji="1" lang="en-US" altLang="ja-JP" sz="1100" dirty="0"/>
          </a:p>
          <a:p>
            <a:pPr algn="ctr"/>
            <a:r>
              <a:rPr kumimoji="1" lang="ja-JP" altLang="en-US" sz="800" dirty="0"/>
              <a:t>ウィンドウ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1DB7AED-2766-45BB-9431-B99D8D317FE9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4486530" y="1389652"/>
            <a:ext cx="343514" cy="1018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9F10339-3725-4E5E-AC3F-D7119B281254}"/>
              </a:ext>
            </a:extLst>
          </p:cNvPr>
          <p:cNvSpPr txBox="1"/>
          <p:nvPr/>
        </p:nvSpPr>
        <p:spPr>
          <a:xfrm>
            <a:off x="4796995" y="2842333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ej101a</a:t>
            </a:r>
            <a:endParaRPr kumimoji="1" lang="ja-JP" altLang="en-US" sz="12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B798415-1CA6-4132-B17A-8C229098A847}"/>
              </a:ext>
            </a:extLst>
          </p:cNvPr>
          <p:cNvSpPr txBox="1"/>
          <p:nvPr/>
        </p:nvSpPr>
        <p:spPr>
          <a:xfrm>
            <a:off x="3783498" y="342900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ej102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EF84361-EEB7-40D1-A1E5-D7E8DB3B2104}"/>
              </a:ext>
            </a:extLst>
          </p:cNvPr>
          <p:cNvSpPr txBox="1"/>
          <p:nvPr/>
        </p:nvSpPr>
        <p:spPr>
          <a:xfrm>
            <a:off x="3757503" y="502452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ej110</a:t>
            </a: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91890E5-86B3-4848-B604-6F512AFC524E}"/>
              </a:ext>
            </a:extLst>
          </p:cNvPr>
          <p:cNvCxnSpPr>
            <a:cxnSpLocks/>
            <a:stCxn id="53" idx="3"/>
            <a:endCxn id="20" idx="1"/>
          </p:cNvCxnSpPr>
          <p:nvPr/>
        </p:nvCxnSpPr>
        <p:spPr>
          <a:xfrm flipV="1">
            <a:off x="4517812" y="1389652"/>
            <a:ext cx="289965" cy="1578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92D6EA-E7D5-4934-8374-DAA4EAB2E58D}"/>
              </a:ext>
            </a:extLst>
          </p:cNvPr>
          <p:cNvSpPr/>
          <p:nvPr/>
        </p:nvSpPr>
        <p:spPr>
          <a:xfrm>
            <a:off x="5989518" y="5183278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バトル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クエスト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</a:t>
            </a:r>
            <a:r>
              <a:rPr kumimoji="1" lang="ja-JP" altLang="en-US" sz="1050" dirty="0">
                <a:solidFill>
                  <a:schemeClr val="tx1"/>
                </a:solidFill>
              </a:rPr>
              <a:t>ボス</a:t>
            </a:r>
            <a:r>
              <a:rPr kumimoji="1" lang="en-US" altLang="ja-JP" sz="1050" dirty="0">
                <a:solidFill>
                  <a:schemeClr val="tx1"/>
                </a:solidFill>
              </a:rPr>
              <a:t>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8F07DA0-79E7-419A-BCD5-0325F0CC55C0}"/>
              </a:ext>
            </a:extLst>
          </p:cNvPr>
          <p:cNvCxnSpPr>
            <a:cxnSpLocks/>
            <a:stCxn id="20" idx="3"/>
            <a:endCxn id="92" idx="1"/>
          </p:cNvCxnSpPr>
          <p:nvPr/>
        </p:nvCxnSpPr>
        <p:spPr>
          <a:xfrm>
            <a:off x="5546331" y="1389652"/>
            <a:ext cx="443187" cy="4273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B2A6B368-C9A7-4234-AA17-033F7BA1427A}"/>
              </a:ext>
            </a:extLst>
          </p:cNvPr>
          <p:cNvCxnSpPr>
            <a:cxnSpLocks/>
            <a:stCxn id="92" idx="3"/>
            <a:endCxn id="56" idx="1"/>
          </p:cNvCxnSpPr>
          <p:nvPr/>
        </p:nvCxnSpPr>
        <p:spPr>
          <a:xfrm>
            <a:off x="6728072" y="5662667"/>
            <a:ext cx="2931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A8BE1F0-6B02-4C7B-B4EB-23FA7B51DEF4}"/>
              </a:ext>
            </a:extLst>
          </p:cNvPr>
          <p:cNvSpPr txBox="1"/>
          <p:nvPr/>
        </p:nvSpPr>
        <p:spPr>
          <a:xfrm>
            <a:off x="7043150" y="610141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ej103</a:t>
            </a:r>
            <a:endParaRPr kumimoji="1" lang="ja-JP" altLang="en-US" sz="1200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7749C2C-D920-4982-83FC-96EC89A545BF}"/>
              </a:ext>
            </a:extLst>
          </p:cNvPr>
          <p:cNvSpPr/>
          <p:nvPr/>
        </p:nvSpPr>
        <p:spPr>
          <a:xfrm>
            <a:off x="7997627" y="1636549"/>
            <a:ext cx="793447" cy="58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怪獣兵器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解放確認</a:t>
            </a:r>
            <a:endParaRPr kumimoji="1" lang="en-US" altLang="ja-JP" sz="1050" dirty="0"/>
          </a:p>
          <a:p>
            <a:pPr algn="ctr"/>
            <a:r>
              <a:rPr kumimoji="1" lang="en-US" altLang="ja-JP" sz="700" dirty="0"/>
              <a:t>(</a:t>
            </a:r>
            <a:r>
              <a:rPr kumimoji="1" lang="ja-JP" altLang="en-US" sz="700" dirty="0"/>
              <a:t>レベルアップ</a:t>
            </a:r>
            <a:r>
              <a:rPr kumimoji="1" lang="en-US" altLang="ja-JP" sz="700" dirty="0"/>
              <a:t>)</a:t>
            </a:r>
            <a:r>
              <a:rPr kumimoji="1" lang="ja-JP" altLang="en-US" sz="900" dirty="0"/>
              <a:t>ウィンドウ</a:t>
            </a:r>
            <a:endParaRPr kumimoji="1" lang="en-US" altLang="ja-JP" sz="700" dirty="0"/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76A79967-07AF-427C-BE61-26C315B97349}"/>
              </a:ext>
            </a:extLst>
          </p:cNvPr>
          <p:cNvCxnSpPr>
            <a:cxnSpLocks/>
            <a:stCxn id="24" idx="3"/>
            <a:endCxn id="11" idx="0"/>
          </p:cNvCxnSpPr>
          <p:nvPr/>
        </p:nvCxnSpPr>
        <p:spPr>
          <a:xfrm flipH="1" flipV="1">
            <a:off x="4117253" y="910263"/>
            <a:ext cx="3642524" cy="479836"/>
          </a:xfrm>
          <a:prstGeom prst="bentConnector4">
            <a:avLst>
              <a:gd name="adj1" fmla="val -32921"/>
              <a:gd name="adj2" fmla="val 14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ADBFBE6C-3873-4880-9ED0-2D0FC90B9298}"/>
              </a:ext>
            </a:extLst>
          </p:cNvPr>
          <p:cNvCxnSpPr>
            <a:cxnSpLocks/>
            <a:stCxn id="24" idx="3"/>
            <a:endCxn id="103" idx="1"/>
          </p:cNvCxnSpPr>
          <p:nvPr/>
        </p:nvCxnSpPr>
        <p:spPr>
          <a:xfrm>
            <a:off x="7759777" y="1390099"/>
            <a:ext cx="237850" cy="53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AB70C056-0744-4C31-9DDA-4E9DA8FEEDC7}"/>
              </a:ext>
            </a:extLst>
          </p:cNvPr>
          <p:cNvCxnSpPr>
            <a:cxnSpLocks/>
            <a:stCxn id="103" idx="3"/>
            <a:endCxn id="11" idx="0"/>
          </p:cNvCxnSpPr>
          <p:nvPr/>
        </p:nvCxnSpPr>
        <p:spPr>
          <a:xfrm flipH="1" flipV="1">
            <a:off x="4117253" y="910263"/>
            <a:ext cx="4673821" cy="1018174"/>
          </a:xfrm>
          <a:prstGeom prst="bentConnector4">
            <a:avLst>
              <a:gd name="adj1" fmla="val -4205"/>
              <a:gd name="adj2" fmla="val 122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26C4F24-422A-40EB-8AF4-753801CF8684}"/>
              </a:ext>
            </a:extLst>
          </p:cNvPr>
          <p:cNvSpPr txBox="1"/>
          <p:nvPr/>
        </p:nvSpPr>
        <p:spPr>
          <a:xfrm>
            <a:off x="7990596" y="221162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ej104</a:t>
            </a:r>
            <a:endParaRPr kumimoji="1" lang="ja-JP" altLang="en-US" sz="1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9A21774-6AA1-4912-A4D3-D76CE4A187E4}"/>
              </a:ext>
            </a:extLst>
          </p:cNvPr>
          <p:cNvSpPr/>
          <p:nvPr/>
        </p:nvSpPr>
        <p:spPr>
          <a:xfrm>
            <a:off x="2803918" y="542498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アイテム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交換リスト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  <a:endParaRPr kumimoji="1" lang="ja-JP" altLang="en-US" sz="10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7E6C0CB-70BA-48A4-8EBC-624A577BE1E7}"/>
              </a:ext>
            </a:extLst>
          </p:cNvPr>
          <p:cNvSpPr/>
          <p:nvPr/>
        </p:nvSpPr>
        <p:spPr>
          <a:xfrm>
            <a:off x="3683937" y="5419545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アイテム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交換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ウィンドウ</a:t>
            </a:r>
            <a:endParaRPr kumimoji="1" lang="ja-JP" altLang="en-US" sz="10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019E4E96-66FE-480B-A8A6-CA66BB0C7A3D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 flipH="1" flipV="1">
            <a:off x="2803918" y="5904378"/>
            <a:ext cx="2751940" cy="182714"/>
          </a:xfrm>
          <a:prstGeom prst="bentConnector5">
            <a:avLst>
              <a:gd name="adj1" fmla="val -8307"/>
              <a:gd name="adj2" fmla="val -346606"/>
              <a:gd name="adj3" fmla="val 108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E4127B7-9BBF-49E2-A9BC-F0778D6DF473}"/>
              </a:ext>
            </a:extLst>
          </p:cNvPr>
          <p:cNvSpPr txBox="1"/>
          <p:nvPr/>
        </p:nvSpPr>
        <p:spPr>
          <a:xfrm>
            <a:off x="2843372" y="635635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D18C004-97F3-4C56-A140-10B2F0DE01A4}"/>
              </a:ext>
            </a:extLst>
          </p:cNvPr>
          <p:cNvSpPr txBox="1"/>
          <p:nvPr/>
        </p:nvSpPr>
        <p:spPr>
          <a:xfrm>
            <a:off x="3662291" y="6356350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ej120a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1A56D0F-79F5-49C0-AB70-D831560F1E22}"/>
              </a:ext>
            </a:extLst>
          </p:cNvPr>
          <p:cNvSpPr/>
          <p:nvPr/>
        </p:nvSpPr>
        <p:spPr>
          <a:xfrm>
            <a:off x="4812959" y="4254687"/>
            <a:ext cx="738554" cy="958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マップパート</a:t>
            </a:r>
            <a:endParaRPr kumimoji="1" lang="en-US" altLang="ja-JP" sz="7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専用リザルト</a:t>
            </a:r>
            <a:endParaRPr kumimoji="1" lang="en-US" altLang="ja-JP" sz="7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5401692A-AE69-4ACB-A66C-862F713BDA72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>
            <a:off x="4486530" y="1389652"/>
            <a:ext cx="326429" cy="3344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62EEF4D-5495-4279-A317-87D2752D70EB}"/>
              </a:ext>
            </a:extLst>
          </p:cNvPr>
          <p:cNvSpPr txBox="1"/>
          <p:nvPr/>
        </p:nvSpPr>
        <p:spPr>
          <a:xfrm>
            <a:off x="4796995" y="517615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ej101b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904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●怪獣兵器：解放と強化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4B6AE6A-CD7F-475F-BD65-05E907F1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4" y="1971850"/>
            <a:ext cx="2718193" cy="33796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331027-74CC-4DE4-BEC5-F80F5A024CCA}"/>
              </a:ext>
            </a:extLst>
          </p:cNvPr>
          <p:cNvSpPr txBox="1"/>
          <p:nvPr/>
        </p:nvSpPr>
        <p:spPr>
          <a:xfrm>
            <a:off x="4626165" y="1399531"/>
            <a:ext cx="4419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解放条件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怪獣を倒して、ポイントを貯める。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マップが進むほど、敵がつよくなり獲得ポイントがアップ。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強化方法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兵器解放後、怪獣を倒して、ポイントを貯める。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マップが進むほど、敵がつよくなり獲得ポイントがアップ。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想定イメージ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解放：ボス５体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最大強化：ボス５０体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復刻も視野にいれた枚数に設定する。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06B2FF-006B-4E0A-99D2-4EC0C26BC615}"/>
              </a:ext>
            </a:extLst>
          </p:cNvPr>
          <p:cNvSpPr/>
          <p:nvPr/>
        </p:nvSpPr>
        <p:spPr>
          <a:xfrm>
            <a:off x="1333507" y="2529884"/>
            <a:ext cx="1757300" cy="948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怪獣兵器</a:t>
            </a:r>
          </a:p>
        </p:txBody>
      </p:sp>
    </p:spTree>
    <p:extLst>
      <p:ext uri="{BB962C8B-B14F-4D97-AF65-F5344CB8AC3E}">
        <p14:creationId xmlns:p14="http://schemas.microsoft.com/office/powerpoint/2010/main" val="30335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48013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●ランキング</a:t>
            </a:r>
            <a:endParaRPr kumimoji="1" lang="en-US" altLang="ja-JP" sz="1400" b="1" dirty="0"/>
          </a:p>
          <a:p>
            <a:endParaRPr kumimoji="1" lang="en-US" altLang="ja-JP" sz="1400" b="1" dirty="0"/>
          </a:p>
          <a:p>
            <a:r>
              <a:rPr kumimoji="1" lang="ja-JP" altLang="en-US" sz="1000" b="1" dirty="0"/>
              <a:t>　・ 師団ランキング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報酬：最高　難易度：最高</a:t>
            </a:r>
            <a:r>
              <a:rPr kumimoji="1" lang="en-US" altLang="ja-JP" sz="1000" b="1" dirty="0"/>
              <a:t>)</a:t>
            </a:r>
          </a:p>
          <a:p>
            <a:r>
              <a:rPr kumimoji="1" lang="ja-JP" altLang="en-US" sz="1000" b="1" dirty="0"/>
              <a:t>　　　</a:t>
            </a:r>
            <a:r>
              <a:rPr kumimoji="1" lang="ja-JP" altLang="en-US" sz="1000" dirty="0"/>
              <a:t>全師団で怪獣の討伐数を競う。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大変貴重なものを獲得することができる。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ja-JP" altLang="en-US" sz="1000" b="1" dirty="0"/>
              <a:t>・ キャラランキング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報酬：小　難易度：高</a:t>
            </a:r>
            <a:r>
              <a:rPr kumimoji="1" lang="en-US" altLang="ja-JP" sz="1000" b="1" dirty="0"/>
              <a:t>)</a:t>
            </a:r>
          </a:p>
          <a:p>
            <a:r>
              <a:rPr kumimoji="1" lang="ja-JP" altLang="en-US" sz="1000" b="1" dirty="0"/>
              <a:t>　　　</a:t>
            </a:r>
            <a:r>
              <a:rPr kumimoji="1" lang="ja-JP" altLang="en-US" sz="1000" dirty="0"/>
              <a:t>怪獣討伐ポイント獲得時、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リーダーのキャラそれぞれにその分ポイントを計上。</a:t>
            </a:r>
            <a:endParaRPr kumimoji="1" lang="en-US" altLang="ja-JP" sz="1000" dirty="0"/>
          </a:p>
          <a:p>
            <a:r>
              <a:rPr kumimoji="1" lang="ja-JP" altLang="en-US" sz="1000" dirty="0"/>
              <a:t>　　　各キャラへのプレーヤー貢献度をランキングにし、上位に称号などを付与</a:t>
            </a:r>
            <a:endParaRPr kumimoji="1" lang="en-US" altLang="ja-JP" sz="1000" dirty="0"/>
          </a:p>
          <a:p>
            <a:endParaRPr kumimoji="1" lang="en-US" altLang="ja-JP" sz="1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</p:spTree>
    <p:extLst>
      <p:ext uri="{BB962C8B-B14F-4D97-AF65-F5344CB8AC3E}">
        <p14:creationId xmlns:p14="http://schemas.microsoft.com/office/powerpoint/2010/main" val="247667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DE7CAE-55BD-4777-89D3-75030C4A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12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2AF16-AFB5-4CB6-AD1D-DB185370A72D}"/>
              </a:ext>
            </a:extLst>
          </p:cNvPr>
          <p:cNvSpPr/>
          <p:nvPr/>
        </p:nvSpPr>
        <p:spPr>
          <a:xfrm>
            <a:off x="4063811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4DEBD-7FD9-4738-B0A2-B42DE75A46B8}"/>
              </a:ext>
            </a:extLst>
          </p:cNvPr>
          <p:cNvSpPr txBox="1"/>
          <p:nvPr/>
        </p:nvSpPr>
        <p:spPr>
          <a:xfrm>
            <a:off x="4599728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4981F4-6DDB-44ED-8568-1DE686C3BD9A}"/>
              </a:ext>
            </a:extLst>
          </p:cNvPr>
          <p:cNvSpPr/>
          <p:nvPr/>
        </p:nvSpPr>
        <p:spPr>
          <a:xfrm>
            <a:off x="4063809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707EB6-8608-4EDD-8A74-7E55C39F0478}"/>
              </a:ext>
            </a:extLst>
          </p:cNvPr>
          <p:cNvSpPr/>
          <p:nvPr/>
        </p:nvSpPr>
        <p:spPr>
          <a:xfrm>
            <a:off x="4098907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BB3D6B6-EBBE-4303-BB0A-4042C34DF627}"/>
              </a:ext>
            </a:extLst>
          </p:cNvPr>
          <p:cNvSpPr/>
          <p:nvPr/>
        </p:nvSpPr>
        <p:spPr>
          <a:xfrm>
            <a:off x="4098906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kumimoji="1" lang="ja-JP" altLang="en-US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E859E3-8414-41DB-8609-1BEBE71730AF}"/>
              </a:ext>
            </a:extLst>
          </p:cNvPr>
          <p:cNvSpPr/>
          <p:nvPr/>
        </p:nvSpPr>
        <p:spPr>
          <a:xfrm>
            <a:off x="4132284" y="3077594"/>
            <a:ext cx="2171623" cy="232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1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822762-4F70-42C2-A9FC-BE4B04B92728}"/>
              </a:ext>
            </a:extLst>
          </p:cNvPr>
          <p:cNvSpPr txBox="1"/>
          <p:nvPr/>
        </p:nvSpPr>
        <p:spPr>
          <a:xfrm>
            <a:off x="4232057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>
                <a:solidFill>
                  <a:schemeClr val="bg1"/>
                </a:solidFill>
              </a:rPr>
              <a:t>YYYY:MM:DD </a:t>
            </a:r>
            <a:r>
              <a:rPr kumimoji="1" lang="ja-JP" altLang="en-US" sz="70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F6F452-054E-4E99-9044-7566FB73D0B4}"/>
              </a:ext>
            </a:extLst>
          </p:cNvPr>
          <p:cNvSpPr/>
          <p:nvPr/>
        </p:nvSpPr>
        <p:spPr>
          <a:xfrm>
            <a:off x="6341883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4ABD791-CEAD-4696-940B-5643564B69B0}"/>
              </a:ext>
            </a:extLst>
          </p:cNvPr>
          <p:cNvSpPr/>
          <p:nvPr/>
        </p:nvSpPr>
        <p:spPr>
          <a:xfrm>
            <a:off x="6359777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460F38-4050-4703-84D4-56A7D2473A57}"/>
              </a:ext>
            </a:extLst>
          </p:cNvPr>
          <p:cNvSpPr/>
          <p:nvPr/>
        </p:nvSpPr>
        <p:spPr>
          <a:xfrm>
            <a:off x="4132776" y="3321539"/>
            <a:ext cx="2171623" cy="232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2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232DC1-6FFE-405E-8F55-887F161EB967}"/>
              </a:ext>
            </a:extLst>
          </p:cNvPr>
          <p:cNvSpPr/>
          <p:nvPr/>
        </p:nvSpPr>
        <p:spPr>
          <a:xfrm>
            <a:off x="4132283" y="3545078"/>
            <a:ext cx="2171623" cy="2322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3</a:t>
            </a:r>
            <a:r>
              <a:rPr kumimoji="1" lang="ja-JP" altLang="en-US" sz="1100">
                <a:solidFill>
                  <a:schemeClr val="tx1"/>
                </a:solidFill>
              </a:rPr>
              <a:t>位   </a:t>
            </a:r>
            <a:r>
              <a:rPr kumimoji="1" lang="ja-JP" altLang="en-US" sz="70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>
                <a:solidFill>
                  <a:schemeClr val="tx1"/>
                </a:solidFill>
              </a:rPr>
              <a:t>xxx</a:t>
            </a:r>
            <a:r>
              <a:rPr kumimoji="1" lang="ja-JP" altLang="en-US" sz="1050">
                <a:solidFill>
                  <a:schemeClr val="tx1"/>
                </a:solidFill>
              </a:rPr>
              <a:t>体</a:t>
            </a:r>
            <a:endParaRPr kumimoji="1" lang="en-US" altLang="ja-JP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0BE718-C0AE-4270-B5EF-9F493CE51D31}"/>
              </a:ext>
            </a:extLst>
          </p:cNvPr>
          <p:cNvSpPr/>
          <p:nvPr/>
        </p:nvSpPr>
        <p:spPr>
          <a:xfrm>
            <a:off x="4132283" y="378376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4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26F076-2198-4441-9682-64B7DAE650BC}"/>
              </a:ext>
            </a:extLst>
          </p:cNvPr>
          <p:cNvSpPr/>
          <p:nvPr/>
        </p:nvSpPr>
        <p:spPr>
          <a:xfrm>
            <a:off x="4115841" y="2764548"/>
            <a:ext cx="1178044" cy="2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自分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E889F89-DE3A-44C0-91A5-C37E3C9443C2}"/>
              </a:ext>
            </a:extLst>
          </p:cNvPr>
          <p:cNvSpPr/>
          <p:nvPr/>
        </p:nvSpPr>
        <p:spPr>
          <a:xfrm>
            <a:off x="5416302" y="2777202"/>
            <a:ext cx="907417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上位１００位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8AA8A5-A61F-485B-B291-52C9E0A75B42}"/>
              </a:ext>
            </a:extLst>
          </p:cNvPr>
          <p:cNvSpPr/>
          <p:nvPr/>
        </p:nvSpPr>
        <p:spPr>
          <a:xfrm>
            <a:off x="4132284" y="402804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5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680189-96C5-456B-9A4F-12467F5A086A}"/>
              </a:ext>
            </a:extLst>
          </p:cNvPr>
          <p:cNvSpPr/>
          <p:nvPr/>
        </p:nvSpPr>
        <p:spPr>
          <a:xfrm>
            <a:off x="4132776" y="4271989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6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EEEF404-276D-47DD-A6F2-EBD1EFE33498}"/>
              </a:ext>
            </a:extLst>
          </p:cNvPr>
          <p:cNvSpPr/>
          <p:nvPr/>
        </p:nvSpPr>
        <p:spPr>
          <a:xfrm>
            <a:off x="4132283" y="449552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7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81D2B3E-AEE9-43A3-9D87-20734E0DBCC7}"/>
              </a:ext>
            </a:extLst>
          </p:cNvPr>
          <p:cNvSpPr/>
          <p:nvPr/>
        </p:nvSpPr>
        <p:spPr>
          <a:xfrm>
            <a:off x="4132283" y="473421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8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89CE8F-51D8-4305-B2C2-F6D5380DE248}"/>
              </a:ext>
            </a:extLst>
          </p:cNvPr>
          <p:cNvSpPr/>
          <p:nvPr/>
        </p:nvSpPr>
        <p:spPr>
          <a:xfrm>
            <a:off x="4132283" y="4969256"/>
            <a:ext cx="2171623" cy="232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9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C67042-3CCE-40CA-883A-DF08BAF7C369}"/>
              </a:ext>
            </a:extLst>
          </p:cNvPr>
          <p:cNvSpPr/>
          <p:nvPr/>
        </p:nvSpPr>
        <p:spPr>
          <a:xfrm>
            <a:off x="4132283" y="520288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/>
              <a:t>10</a:t>
            </a:r>
            <a:r>
              <a:rPr kumimoji="1" lang="ja-JP" altLang="en-US" sz="1100"/>
              <a:t>位   </a:t>
            </a:r>
            <a:r>
              <a:rPr kumimoji="1" lang="ja-JP" altLang="en-US" sz="700"/>
              <a:t>師団名師団名師団名師団名   </a:t>
            </a:r>
            <a:r>
              <a:rPr kumimoji="1" lang="en-US" altLang="ja-JP" sz="1100"/>
              <a:t>xxx</a:t>
            </a:r>
            <a:r>
              <a:rPr kumimoji="1" lang="ja-JP" altLang="en-US" sz="1050"/>
              <a:t>体</a:t>
            </a:r>
            <a:endParaRPr kumimoji="1" lang="en-US" altLang="ja-JP" sz="110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AE1658B-1147-4B80-B9BE-1C10EE0D037C}"/>
              </a:ext>
            </a:extLst>
          </p:cNvPr>
          <p:cNvSpPr/>
          <p:nvPr/>
        </p:nvSpPr>
        <p:spPr>
          <a:xfrm rot="5400000">
            <a:off x="6238946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910E0243-7E7F-4A4A-99D5-DDEA8DC8A1C9}"/>
              </a:ext>
            </a:extLst>
          </p:cNvPr>
          <p:cNvSpPr/>
          <p:nvPr/>
        </p:nvSpPr>
        <p:spPr>
          <a:xfrm rot="16200000">
            <a:off x="4137516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EAC682D7-BFF3-449F-AE4D-F94644DC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06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3BD3AB-9543-4CBA-B4D9-E73B7166F0D6}"/>
              </a:ext>
            </a:extLst>
          </p:cNvPr>
          <p:cNvSpPr/>
          <p:nvPr/>
        </p:nvSpPr>
        <p:spPr>
          <a:xfrm>
            <a:off x="6556505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884189-16DB-40DD-8EB4-DA49120EAF32}"/>
              </a:ext>
            </a:extLst>
          </p:cNvPr>
          <p:cNvSpPr txBox="1"/>
          <p:nvPr/>
        </p:nvSpPr>
        <p:spPr>
          <a:xfrm>
            <a:off x="7092422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E5D7DA-769A-44DE-8D67-0A72DE269D2B}"/>
              </a:ext>
            </a:extLst>
          </p:cNvPr>
          <p:cNvSpPr/>
          <p:nvPr/>
        </p:nvSpPr>
        <p:spPr>
          <a:xfrm>
            <a:off x="6556503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40CC516-F087-467E-8831-8E0052B2F33A}"/>
              </a:ext>
            </a:extLst>
          </p:cNvPr>
          <p:cNvSpPr/>
          <p:nvPr/>
        </p:nvSpPr>
        <p:spPr>
          <a:xfrm>
            <a:off x="6591601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F9F27A0-5185-4D27-9EAD-3D05CC5D3074}"/>
              </a:ext>
            </a:extLst>
          </p:cNvPr>
          <p:cNvSpPr/>
          <p:nvPr/>
        </p:nvSpPr>
        <p:spPr>
          <a:xfrm>
            <a:off x="6591600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キャラ</a:t>
            </a:r>
            <a:r>
              <a: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ランキング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キャラ名キャラ名キャラ名キャラ名</a:t>
            </a:r>
            <a:endParaRPr kumimoji="1" lang="ja-JP" altLang="en-US" sz="9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F8081F-C520-4F57-B534-02C17CC5712E}"/>
              </a:ext>
            </a:extLst>
          </p:cNvPr>
          <p:cNvSpPr/>
          <p:nvPr/>
        </p:nvSpPr>
        <p:spPr>
          <a:xfrm>
            <a:off x="6624978" y="309283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15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CA138D-5921-4A5B-886A-103990FDCA25}"/>
              </a:ext>
            </a:extLst>
          </p:cNvPr>
          <p:cNvSpPr txBox="1"/>
          <p:nvPr/>
        </p:nvSpPr>
        <p:spPr>
          <a:xfrm>
            <a:off x="6724751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>
                <a:solidFill>
                  <a:schemeClr val="bg1"/>
                </a:solidFill>
              </a:rPr>
              <a:t>YYYY:MM:DD </a:t>
            </a:r>
            <a:r>
              <a:rPr kumimoji="1" lang="ja-JP" altLang="en-US" sz="70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11FACD2-5190-476D-A94A-CCB4B17A3E68}"/>
              </a:ext>
            </a:extLst>
          </p:cNvPr>
          <p:cNvSpPr/>
          <p:nvPr/>
        </p:nvSpPr>
        <p:spPr>
          <a:xfrm>
            <a:off x="8834577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56C13C9B-5266-4CA7-A000-997B293BD76B}"/>
              </a:ext>
            </a:extLst>
          </p:cNvPr>
          <p:cNvSpPr/>
          <p:nvPr/>
        </p:nvSpPr>
        <p:spPr>
          <a:xfrm>
            <a:off x="8852471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90B009-9CD1-4AED-A681-A37BA546BC17}"/>
              </a:ext>
            </a:extLst>
          </p:cNvPr>
          <p:cNvSpPr/>
          <p:nvPr/>
        </p:nvSpPr>
        <p:spPr>
          <a:xfrm>
            <a:off x="6624975" y="2817987"/>
            <a:ext cx="1178044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自分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EB50FEB-5F9D-47FB-995B-8E53B4E48F57}"/>
              </a:ext>
            </a:extLst>
          </p:cNvPr>
          <p:cNvSpPr/>
          <p:nvPr/>
        </p:nvSpPr>
        <p:spPr>
          <a:xfrm>
            <a:off x="7803513" y="2769081"/>
            <a:ext cx="993088" cy="3037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F36DA70B-2994-44F3-9245-0708DB58905D}"/>
              </a:ext>
            </a:extLst>
          </p:cNvPr>
          <p:cNvSpPr/>
          <p:nvPr/>
        </p:nvSpPr>
        <p:spPr>
          <a:xfrm rot="5400000">
            <a:off x="8731640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BDB0F36B-BCD3-4ACB-8594-B5B1E045D21D}"/>
              </a:ext>
            </a:extLst>
          </p:cNvPr>
          <p:cNvSpPr/>
          <p:nvPr/>
        </p:nvSpPr>
        <p:spPr>
          <a:xfrm rot="16200000">
            <a:off x="6630210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E3E8BD5-FC26-4E7C-974D-11E037F6EA79}"/>
              </a:ext>
            </a:extLst>
          </p:cNvPr>
          <p:cNvSpPr/>
          <p:nvPr/>
        </p:nvSpPr>
        <p:spPr>
          <a:xfrm>
            <a:off x="6624978" y="333793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16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4C085EA-25BE-4A17-AF1B-6E84D1257D1A}"/>
              </a:ext>
            </a:extLst>
          </p:cNvPr>
          <p:cNvSpPr/>
          <p:nvPr/>
        </p:nvSpPr>
        <p:spPr>
          <a:xfrm>
            <a:off x="6624978" y="358649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17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B305C9B-6A99-4298-95CD-67416A378A3F}"/>
              </a:ext>
            </a:extLst>
          </p:cNvPr>
          <p:cNvSpPr/>
          <p:nvPr/>
        </p:nvSpPr>
        <p:spPr>
          <a:xfrm>
            <a:off x="6624978" y="379869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18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F7CB5A-39A7-4A6C-A0CE-5B17715B5881}"/>
              </a:ext>
            </a:extLst>
          </p:cNvPr>
          <p:cNvSpPr/>
          <p:nvPr/>
        </p:nvSpPr>
        <p:spPr>
          <a:xfrm>
            <a:off x="6624978" y="403440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19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5EC2CA8-3E35-4D1A-8086-BCA671D89428}"/>
              </a:ext>
            </a:extLst>
          </p:cNvPr>
          <p:cNvSpPr/>
          <p:nvPr/>
        </p:nvSpPr>
        <p:spPr>
          <a:xfrm>
            <a:off x="6624978" y="4277090"/>
            <a:ext cx="2171623" cy="232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20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D7F6FDD-A113-4272-B7B1-F76F0D749C1B}"/>
              </a:ext>
            </a:extLst>
          </p:cNvPr>
          <p:cNvSpPr/>
          <p:nvPr/>
        </p:nvSpPr>
        <p:spPr>
          <a:xfrm>
            <a:off x="6624978" y="451607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21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5FAAC44-79C9-44F9-9A8D-0B6A7F1587F6}"/>
              </a:ext>
            </a:extLst>
          </p:cNvPr>
          <p:cNvSpPr/>
          <p:nvPr/>
        </p:nvSpPr>
        <p:spPr>
          <a:xfrm>
            <a:off x="6624978" y="4748326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22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2620022-15DE-468D-8C7F-25EB84E08F03}"/>
              </a:ext>
            </a:extLst>
          </p:cNvPr>
          <p:cNvSpPr/>
          <p:nvPr/>
        </p:nvSpPr>
        <p:spPr>
          <a:xfrm>
            <a:off x="6624978" y="496647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23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0D0B56B-A670-4B1D-AABA-71E8D16494B3}"/>
              </a:ext>
            </a:extLst>
          </p:cNvPr>
          <p:cNvSpPr/>
          <p:nvPr/>
        </p:nvSpPr>
        <p:spPr>
          <a:xfrm>
            <a:off x="6624978" y="5189093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/>
              <a:t>24</a:t>
            </a:r>
            <a:r>
              <a:rPr kumimoji="1" lang="ja-JP" altLang="en-US" sz="1050"/>
              <a:t>位  </a:t>
            </a:r>
            <a:r>
              <a:rPr kumimoji="1" lang="ja-JP" altLang="en-US" sz="600"/>
              <a:t>名２３４５６７８８９０１名  </a:t>
            </a:r>
            <a:r>
              <a:rPr kumimoji="1" lang="en-US" altLang="ja-JP" sz="900" err="1"/>
              <a:t>xxx,xxx,xxx</a:t>
            </a:r>
            <a:r>
              <a:rPr kumimoji="1" lang="en-US" altLang="ja-JP" sz="900"/>
              <a:t> </a:t>
            </a:r>
            <a:r>
              <a:rPr kumimoji="1" lang="en-US" altLang="ja-JP" sz="900" err="1"/>
              <a:t>pt</a:t>
            </a:r>
            <a:endParaRPr kumimoji="1" lang="en-US" altLang="ja-JP" sz="9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68241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２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種類のランキング表示を切り替える。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１．師団討伐数ランキング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画面スワイプ 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左右の三角にタップで切り替える。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・自分・上位１００位を切り替えることができる。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自分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件表示 </a:t>
            </a:r>
            <a:r>
              <a:rPr lang="en-US" altLang="ja-JP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もっと少なくても構わないです。</a:t>
            </a:r>
            <a:endParaRPr lang="en-US" altLang="ja-JP" sz="7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自分が上位１画面に収まる場合そのまま表示する。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自分が上位１面に入らない場合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自分を中央に表示し、上位５人、下位４人を表示する。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③ 自分が下位１画面に収まる場合そのまま表示する。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上位３組は、なんとなく光らせたい。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金・銀・銅の王冠でも可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・詳細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イベントの詳細ウィンドウの表示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・報酬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それぞれ同率を許容し、報それぞれに配布する。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・更新タイミング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更新は１５分ごと。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終了時刻１時間前から、集計中と表示する。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２．キャラランキング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・キャラごとにページをもつ。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・表示の方法は他ランキングと同じ。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168ECD44-E128-45C8-8DB6-095D2DDC49BD}"/>
              </a:ext>
            </a:extLst>
          </p:cNvPr>
          <p:cNvGrpSpPr/>
          <p:nvPr/>
        </p:nvGrpSpPr>
        <p:grpSpPr>
          <a:xfrm>
            <a:off x="2846000" y="4256601"/>
            <a:ext cx="1429552" cy="2504892"/>
            <a:chOff x="783783" y="1380759"/>
            <a:chExt cx="2489809" cy="4362698"/>
          </a:xfrm>
        </p:grpSpPr>
        <p:pic>
          <p:nvPicPr>
            <p:cNvPr id="145" name="Picture 4">
              <a:extLst>
                <a:ext uri="{FF2B5EF4-FFF2-40B4-BE49-F238E27FC236}">
                  <a16:creationId xmlns:a16="http://schemas.microsoft.com/office/drawing/2014/main" id="{8ADDEAE6-C4A7-4DAA-BA78-D68EC541E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1380759"/>
              <a:ext cx="2454715" cy="43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A32D0D12-9043-4060-8E9F-561202B65570}"/>
                </a:ext>
              </a:extLst>
            </p:cNvPr>
            <p:cNvSpPr/>
            <p:nvPr/>
          </p:nvSpPr>
          <p:spPr>
            <a:xfrm>
              <a:off x="783785" y="1934757"/>
              <a:ext cx="2454715" cy="344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ABF097D3-7C97-4313-9543-8355C2C0EB6E}"/>
                </a:ext>
              </a:extLst>
            </p:cNvPr>
            <p:cNvSpPr txBox="1"/>
            <p:nvPr/>
          </p:nvSpPr>
          <p:spPr>
            <a:xfrm>
              <a:off x="1319702" y="1940872"/>
              <a:ext cx="1382880" cy="75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>
                  <a:solidFill>
                    <a:schemeClr val="bg1"/>
                  </a:solidFill>
                </a:rPr>
                <a:t>ランキング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F56741CD-B0EC-4E2C-BC6F-04169A9C8265}"/>
                </a:ext>
              </a:extLst>
            </p:cNvPr>
            <p:cNvSpPr/>
            <p:nvPr/>
          </p:nvSpPr>
          <p:spPr>
            <a:xfrm>
              <a:off x="783783" y="2248683"/>
              <a:ext cx="2454715" cy="324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0DB038C8-F95C-43F4-8442-F43F239523A6}"/>
                </a:ext>
              </a:extLst>
            </p:cNvPr>
            <p:cNvSpPr/>
            <p:nvPr/>
          </p:nvSpPr>
          <p:spPr>
            <a:xfrm>
              <a:off x="818881" y="2738543"/>
              <a:ext cx="2384517" cy="2723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703DE4E0-8D57-4188-A799-0C060037FB37}"/>
                </a:ext>
              </a:extLst>
            </p:cNvPr>
            <p:cNvSpPr/>
            <p:nvPr/>
          </p:nvSpPr>
          <p:spPr>
            <a:xfrm>
              <a:off x="818880" y="2302055"/>
              <a:ext cx="2384517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[</a:t>
              </a:r>
              <a:r>
                <a:rPr lang="ja-JP" altLang="en-US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師団</a:t>
              </a:r>
              <a:r>
                <a:rPr lang="en-US" altLang="ja-JP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]</a:t>
              </a:r>
              <a:r>
                <a:rPr lang="ja-JP" altLang="en-US" sz="60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討伐数ランキング</a:t>
              </a:r>
              <a:endParaRPr kumimoji="1" lang="ja-JP" altLang="en-US" sz="60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07DDEA9-B527-410A-AFC5-48698DF4BE5C}"/>
                </a:ext>
              </a:extLst>
            </p:cNvPr>
            <p:cNvSpPr/>
            <p:nvPr/>
          </p:nvSpPr>
          <p:spPr>
            <a:xfrm>
              <a:off x="852258" y="305777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1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14AE9B5-D66A-442B-B3A1-A6EEB31082EC}"/>
                </a:ext>
              </a:extLst>
            </p:cNvPr>
            <p:cNvSpPr txBox="1"/>
            <p:nvPr/>
          </p:nvSpPr>
          <p:spPr>
            <a:xfrm>
              <a:off x="952030" y="2538488"/>
              <a:ext cx="2321562" cy="21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00">
                  <a:solidFill>
                    <a:schemeClr val="bg1"/>
                  </a:solidFill>
                </a:rPr>
                <a:t>YYYY:MM:DD </a:t>
              </a:r>
              <a:r>
                <a:rPr kumimoji="1" lang="ja-JP" altLang="en-US" sz="200">
                  <a:solidFill>
                    <a:schemeClr val="bg1"/>
                  </a:solidFill>
                </a:rPr>
                <a:t>更新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F9FA1AE1-96DE-410C-A56A-148A7C00AE94}"/>
                </a:ext>
              </a:extLst>
            </p:cNvPr>
            <p:cNvSpPr/>
            <p:nvPr/>
          </p:nvSpPr>
          <p:spPr>
            <a:xfrm>
              <a:off x="3061857" y="3029095"/>
              <a:ext cx="104057" cy="2333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6ACBBB6B-1891-450D-B298-4088E75D5A0F}"/>
                </a:ext>
              </a:extLst>
            </p:cNvPr>
            <p:cNvSpPr/>
            <p:nvPr/>
          </p:nvSpPr>
          <p:spPr>
            <a:xfrm>
              <a:off x="3079751" y="3015372"/>
              <a:ext cx="70192" cy="9212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0F5D5351-0125-40BD-BF0A-D58B1EDEBFA1}"/>
                </a:ext>
              </a:extLst>
            </p:cNvPr>
            <p:cNvSpPr/>
            <p:nvPr/>
          </p:nvSpPr>
          <p:spPr>
            <a:xfrm>
              <a:off x="852750" y="330172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2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84108AA-1744-4C76-A6D4-DE88B277C501}"/>
                </a:ext>
              </a:extLst>
            </p:cNvPr>
            <p:cNvSpPr/>
            <p:nvPr/>
          </p:nvSpPr>
          <p:spPr>
            <a:xfrm>
              <a:off x="852257" y="352526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3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9AC9D17D-4DA1-409E-BD0C-2158269BAFE0}"/>
                </a:ext>
              </a:extLst>
            </p:cNvPr>
            <p:cNvSpPr/>
            <p:nvPr/>
          </p:nvSpPr>
          <p:spPr>
            <a:xfrm>
              <a:off x="852257" y="376395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4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9877F613-A73F-4057-8C82-FE7266C2A124}"/>
                </a:ext>
              </a:extLst>
            </p:cNvPr>
            <p:cNvSpPr/>
            <p:nvPr/>
          </p:nvSpPr>
          <p:spPr>
            <a:xfrm>
              <a:off x="835815" y="2744733"/>
              <a:ext cx="1178044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自分</a:t>
              </a: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F01D7EE-D430-4B33-BF33-68E42DEC6344}"/>
                </a:ext>
              </a:extLst>
            </p:cNvPr>
            <p:cNvSpPr/>
            <p:nvPr/>
          </p:nvSpPr>
          <p:spPr>
            <a:xfrm>
              <a:off x="2136276" y="27573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上位１００位</a:t>
              </a: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3046831-1473-4BEA-A6BA-667F3CD84718}"/>
                </a:ext>
              </a:extLst>
            </p:cNvPr>
            <p:cNvSpPr/>
            <p:nvPr/>
          </p:nvSpPr>
          <p:spPr>
            <a:xfrm>
              <a:off x="852258" y="400822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5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1F7C13B-135D-439C-A37E-3E722463B787}"/>
                </a:ext>
              </a:extLst>
            </p:cNvPr>
            <p:cNvSpPr/>
            <p:nvPr/>
          </p:nvSpPr>
          <p:spPr>
            <a:xfrm>
              <a:off x="852750" y="425217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6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25242DB4-A91D-456F-8931-045DE5E1ABAC}"/>
                </a:ext>
              </a:extLst>
            </p:cNvPr>
            <p:cNvSpPr/>
            <p:nvPr/>
          </p:nvSpPr>
          <p:spPr>
            <a:xfrm>
              <a:off x="852257" y="447571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7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6427C2EF-331B-4E39-B45E-314C8B6EE0B4}"/>
                </a:ext>
              </a:extLst>
            </p:cNvPr>
            <p:cNvSpPr/>
            <p:nvPr/>
          </p:nvSpPr>
          <p:spPr>
            <a:xfrm>
              <a:off x="852257" y="471440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8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8B6758B7-C399-416A-AEA3-DB0DAD9B5BD2}"/>
                </a:ext>
              </a:extLst>
            </p:cNvPr>
            <p:cNvSpPr/>
            <p:nvPr/>
          </p:nvSpPr>
          <p:spPr>
            <a:xfrm>
              <a:off x="852257" y="4949441"/>
              <a:ext cx="2171623" cy="2322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9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9F69A9B1-D647-485A-94DB-2D9519E37937}"/>
                </a:ext>
              </a:extLst>
            </p:cNvPr>
            <p:cNvSpPr/>
            <p:nvPr/>
          </p:nvSpPr>
          <p:spPr>
            <a:xfrm>
              <a:off x="852257" y="518307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10</a:t>
              </a:r>
              <a:r>
                <a:rPr kumimoji="1" lang="ja-JP" altLang="en-US" sz="700"/>
                <a:t>位   </a:t>
              </a:r>
              <a:r>
                <a:rPr kumimoji="1" lang="ja-JP" altLang="en-US" sz="200"/>
                <a:t>師団名師団名師団名師団名   </a:t>
              </a:r>
              <a:r>
                <a:rPr kumimoji="1" lang="en-US" altLang="ja-JP" sz="700"/>
                <a:t>xxx</a:t>
              </a:r>
              <a:r>
                <a:rPr kumimoji="1" lang="ja-JP" altLang="en-US" sz="600"/>
                <a:t>体</a:t>
              </a:r>
              <a:endParaRPr kumimoji="1" lang="en-US" altLang="ja-JP" sz="700"/>
            </a:p>
          </p:txBody>
        </p:sp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EFB82813-C6B0-4447-9486-F162179AAA13}"/>
                </a:ext>
              </a:extLst>
            </p:cNvPr>
            <p:cNvSpPr/>
            <p:nvPr/>
          </p:nvSpPr>
          <p:spPr>
            <a:xfrm rot="5400000">
              <a:off x="2958920" y="2299910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7" name="二等辺三角形 166">
              <a:extLst>
                <a:ext uri="{FF2B5EF4-FFF2-40B4-BE49-F238E27FC236}">
                  <a16:creationId xmlns:a16="http://schemas.microsoft.com/office/drawing/2014/main" id="{8138ED6D-56EB-490D-A6B0-069ADA20C528}"/>
                </a:ext>
              </a:extLst>
            </p:cNvPr>
            <p:cNvSpPr/>
            <p:nvPr/>
          </p:nvSpPr>
          <p:spPr>
            <a:xfrm rot="16200000">
              <a:off x="857490" y="2306264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BBD7484A-7FFB-4936-A855-23673558CE5B}"/>
                </a:ext>
              </a:extLst>
            </p:cNvPr>
            <p:cNvSpPr/>
            <p:nvPr/>
          </p:nvSpPr>
          <p:spPr>
            <a:xfrm>
              <a:off x="2288676" y="29097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上位１０位</a:t>
              </a: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1990F3A-ADB2-4DF3-B947-AABEA689C580}"/>
              </a:ext>
            </a:extLst>
          </p:cNvPr>
          <p:cNvSpPr/>
          <p:nvPr/>
        </p:nvSpPr>
        <p:spPr>
          <a:xfrm>
            <a:off x="2850764" y="5020922"/>
            <a:ext cx="1402404" cy="157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集計中</a:t>
            </a:r>
            <a:endParaRPr kumimoji="1" lang="en-US" altLang="ja-JP"/>
          </a:p>
          <a:p>
            <a:pPr algn="ctr"/>
            <a:r>
              <a:rPr kumimoji="1" lang="en-US" altLang="ja-JP" sz="1000"/>
              <a:t>(YYYY:MM:DD HH:MM </a:t>
            </a:r>
            <a:r>
              <a:rPr kumimoji="1" lang="ja-JP" altLang="en-US" sz="1000"/>
              <a:t>頃発表予定。</a:t>
            </a:r>
            <a:r>
              <a:rPr kumimoji="1" lang="en-US" altLang="ja-JP" sz="1000"/>
              <a:t>)</a:t>
            </a: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958B3524-A87E-451B-B59A-187A32BE36BE}"/>
              </a:ext>
            </a:extLst>
          </p:cNvPr>
          <p:cNvSpPr/>
          <p:nvPr/>
        </p:nvSpPr>
        <p:spPr>
          <a:xfrm>
            <a:off x="5911350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5CF7B250-059F-4BB6-BC90-7100D80FD632}"/>
              </a:ext>
            </a:extLst>
          </p:cNvPr>
          <p:cNvSpPr/>
          <p:nvPr/>
        </p:nvSpPr>
        <p:spPr>
          <a:xfrm>
            <a:off x="8428818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9697B1F6-E747-4551-8FF3-30BA7142B51B}"/>
              </a:ext>
            </a:extLst>
          </p:cNvPr>
          <p:cNvSpPr/>
          <p:nvPr/>
        </p:nvSpPr>
        <p:spPr>
          <a:xfrm>
            <a:off x="6598235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詳細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68B39105-7623-49B6-8E18-0EB99C03B793}"/>
              </a:ext>
            </a:extLst>
          </p:cNvPr>
          <p:cNvSpPr/>
          <p:nvPr/>
        </p:nvSpPr>
        <p:spPr>
          <a:xfrm>
            <a:off x="4098906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詳細</a:t>
            </a:r>
            <a:endParaRPr kumimoji="1" lang="en-US" altLang="ja-JP" sz="60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DE38F82-45E7-40A0-8D9B-1469E07060AA}"/>
              </a:ext>
            </a:extLst>
          </p:cNvPr>
          <p:cNvSpPr txBox="1"/>
          <p:nvPr/>
        </p:nvSpPr>
        <p:spPr>
          <a:xfrm>
            <a:off x="3959930" y="450559"/>
            <a:ext cx="35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ランキング（師団討伐数ランキング）</a:t>
            </a:r>
            <a:r>
              <a:rPr lang="en-US" altLang="ja-JP" sz="1200" dirty="0"/>
              <a:t>(ej110a)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8C630A-16CB-4034-9F5D-99B43BEF1AA2}"/>
              </a:ext>
            </a:extLst>
          </p:cNvPr>
          <p:cNvSpPr txBox="1"/>
          <p:nvPr/>
        </p:nvSpPr>
        <p:spPr>
          <a:xfrm>
            <a:off x="3959930" y="714251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ランキング（キャラランキング）</a:t>
            </a:r>
            <a:r>
              <a:rPr lang="en-US" altLang="ja-JP" sz="1200" dirty="0"/>
              <a:t>(em110b)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D6D81B6-7AAD-474A-815C-F411DEFDF8C0}"/>
              </a:ext>
            </a:extLst>
          </p:cNvPr>
          <p:cNvSpPr txBox="1"/>
          <p:nvPr/>
        </p:nvSpPr>
        <p:spPr>
          <a:xfrm>
            <a:off x="3959930" y="206452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ランキング確認中画面</a:t>
            </a:r>
            <a:r>
              <a:rPr lang="en-US" altLang="ja-JP" sz="1200" dirty="0"/>
              <a:t>(ej110)</a:t>
            </a:r>
          </a:p>
        </p:txBody>
      </p:sp>
    </p:spTree>
    <p:extLst>
      <p:ext uri="{BB962C8B-B14F-4D97-AF65-F5344CB8AC3E}">
        <p14:creationId xmlns:p14="http://schemas.microsoft.com/office/powerpoint/2010/main" val="134382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4697120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クエストクリア時、怪獣討伐時にポイントを獲得。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獲得したポイントは、下記にそれぞれ計上される。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・怪獣兵器解放</a:t>
            </a:r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強化</a:t>
            </a:r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全師団員の合計が一定のポイントに達するごとに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怪獣兵器を解放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強化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することができる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・累計獲得ポイント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個人で獲得したポイントが一定に達するごとに報酬を獲得する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・報酬交換ポイント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個人で獲得したポイントを、アイテムと交換する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・推しキャラランキング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同じ推しキャラを設定しているプレーヤー間の獲得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ランキング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上位報酬でアイテムを獲得することが可能　　　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27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●ポイントと報酬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想定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2">
            <a:extLst>
              <a:ext uri="{FF2B5EF4-FFF2-40B4-BE49-F238E27FC236}">
                <a16:creationId xmlns:a16="http://schemas.microsoft.com/office/drawing/2014/main" id="{E19AC569-0BDD-45D7-95BD-92AAE67D366C}"/>
              </a:ext>
            </a:extLst>
          </p:cNvPr>
          <p:cNvGraphicFramePr>
            <a:graphicFrameLocks noGrp="1"/>
          </p:cNvGraphicFramePr>
          <p:nvPr/>
        </p:nvGraphicFramePr>
        <p:xfrm>
          <a:off x="320999" y="1641645"/>
          <a:ext cx="2347227" cy="4838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892">
                  <a:extLst>
                    <a:ext uri="{9D8B030D-6E8A-4147-A177-3AD203B41FA5}">
                      <a16:colId xmlns:a16="http://schemas.microsoft.com/office/drawing/2014/main" val="33408626"/>
                    </a:ext>
                  </a:extLst>
                </a:gridCol>
                <a:gridCol w="535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628041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  <a:gridCol w="647402">
                  <a:extLst>
                    <a:ext uri="{9D8B030D-6E8A-4147-A177-3AD203B41FA5}">
                      <a16:colId xmlns:a16="http://schemas.microsoft.com/office/drawing/2014/main" val="226234839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難易度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レベル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12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13,000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18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17,000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19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19,000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極極極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MAX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53ECF0AC-65E2-4A26-96C0-E7B15C1087B6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</a:t>
                      </a:r>
                      <a:r>
                        <a:rPr kumimoji="1" lang="ja-JP" altLang="en-US" sz="1000" dirty="0"/>
                        <a:t> </a:t>
                      </a:r>
                      <a:r>
                        <a:rPr kumimoji="1" lang="en-US" altLang="ja-JP" sz="1000" dirty="0"/>
                        <a:t>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1,500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5C55E0-45F9-4491-AAAF-88E2F517C69B}"/>
              </a:ext>
            </a:extLst>
          </p:cNvPr>
          <p:cNvSpPr txBox="1"/>
          <p:nvPr/>
        </p:nvSpPr>
        <p:spPr>
          <a:xfrm>
            <a:off x="282752" y="1413489"/>
            <a:ext cx="2072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怪獣レベルと基礎討伐ポイント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EE37B5-E354-4AB1-8E04-DBACB1DEA415}"/>
              </a:ext>
            </a:extLst>
          </p:cNvPr>
          <p:cNvSpPr txBox="1"/>
          <p:nvPr/>
        </p:nvSpPr>
        <p:spPr>
          <a:xfrm>
            <a:off x="2744356" y="1413489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累計獲得ポイント①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74020B-77CE-4053-9724-53B5795FEB90}"/>
              </a:ext>
            </a:extLst>
          </p:cNvPr>
          <p:cNvSpPr txBox="1"/>
          <p:nvPr/>
        </p:nvSpPr>
        <p:spPr>
          <a:xfrm>
            <a:off x="4784042" y="14134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②</a:t>
            </a:r>
          </a:p>
        </p:txBody>
      </p:sp>
      <p:graphicFrame>
        <p:nvGraphicFramePr>
          <p:cNvPr id="13" name="表 2">
            <a:extLst>
              <a:ext uri="{FF2B5EF4-FFF2-40B4-BE49-F238E27FC236}">
                <a16:creationId xmlns:a16="http://schemas.microsoft.com/office/drawing/2014/main" id="{31103F05-283A-44DF-81CD-957772E70E1D}"/>
              </a:ext>
            </a:extLst>
          </p:cNvPr>
          <p:cNvGraphicFramePr>
            <a:graphicFrameLocks noGrp="1"/>
          </p:cNvGraphicFramePr>
          <p:nvPr/>
        </p:nvGraphicFramePr>
        <p:xfrm>
          <a:off x="4829672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115,000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130,000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160,000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175,000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225,000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275,000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550,000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14" name="表 2">
            <a:extLst>
              <a:ext uri="{FF2B5EF4-FFF2-40B4-BE49-F238E27FC236}">
                <a16:creationId xmlns:a16="http://schemas.microsoft.com/office/drawing/2014/main" id="{E0BBF6DA-4417-4804-8383-94D149BB0C06}"/>
              </a:ext>
            </a:extLst>
          </p:cNvPr>
          <p:cNvGraphicFramePr>
            <a:graphicFrameLocks noGrp="1"/>
          </p:cNvGraphicFramePr>
          <p:nvPr/>
        </p:nvGraphicFramePr>
        <p:xfrm>
          <a:off x="6860085" y="1641645"/>
          <a:ext cx="2187200" cy="11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00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0936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600,000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100,000</a:t>
                      </a:r>
                      <a:r>
                        <a:rPr kumimoji="1" lang="ja-JP" altLang="en-US" sz="1000" dirty="0"/>
                        <a:t>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239366-5B0E-4DEA-8C60-7A5F031DCAB6}"/>
              </a:ext>
            </a:extLst>
          </p:cNvPr>
          <p:cNvSpPr txBox="1"/>
          <p:nvPr/>
        </p:nvSpPr>
        <p:spPr>
          <a:xfrm>
            <a:off x="6874286" y="1413489"/>
            <a:ext cx="31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③</a:t>
            </a:r>
          </a:p>
        </p:txBody>
      </p:sp>
      <p:graphicFrame>
        <p:nvGraphicFramePr>
          <p:cNvPr id="16" name="表 4">
            <a:extLst>
              <a:ext uri="{FF2B5EF4-FFF2-40B4-BE49-F238E27FC236}">
                <a16:creationId xmlns:a16="http://schemas.microsoft.com/office/drawing/2014/main" id="{4132378E-E794-45A0-AA3C-06D308A6DCFD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520314"/>
          <a:ext cx="3386530" cy="824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3265">
                  <a:extLst>
                    <a:ext uri="{9D8B030D-6E8A-4147-A177-3AD203B41FA5}">
                      <a16:colId xmlns:a16="http://schemas.microsoft.com/office/drawing/2014/main" val="2980204733"/>
                    </a:ext>
                  </a:extLst>
                </a:gridCol>
                <a:gridCol w="1693265">
                  <a:extLst>
                    <a:ext uri="{9D8B030D-6E8A-4147-A177-3AD203B41FA5}">
                      <a16:colId xmlns:a16="http://schemas.microsoft.com/office/drawing/2014/main" val="2020425911"/>
                    </a:ext>
                  </a:extLst>
                </a:gridCol>
              </a:tblGrid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基礎討伐ポイント</a:t>
                      </a:r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1967754064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クエスト①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779963740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クエスト②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609481025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クエスト③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  <a:endParaRPr kumimoji="1" lang="ja-JP" altLang="en-US" sz="1000" dirty="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16917060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0248E1-78C2-478E-A829-AFD8430369E1}"/>
              </a:ext>
            </a:extLst>
          </p:cNvPr>
          <p:cNvSpPr txBox="1"/>
          <p:nvPr/>
        </p:nvSpPr>
        <p:spPr>
          <a:xfrm>
            <a:off x="2744356" y="31073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クエストクリアポイント</a:t>
            </a:r>
          </a:p>
        </p:txBody>
      </p:sp>
      <p:graphicFrame>
        <p:nvGraphicFramePr>
          <p:cNvPr id="18" name="表 2">
            <a:extLst>
              <a:ext uri="{FF2B5EF4-FFF2-40B4-BE49-F238E27FC236}">
                <a16:creationId xmlns:a16="http://schemas.microsoft.com/office/drawing/2014/main" id="{6A3F333E-73DC-42FF-92B6-8366E60E9E1E}"/>
              </a:ext>
            </a:extLst>
          </p:cNvPr>
          <p:cNvGraphicFramePr>
            <a:graphicFrameLocks noGrp="1"/>
          </p:cNvGraphicFramePr>
          <p:nvPr/>
        </p:nvGraphicFramePr>
        <p:xfrm>
          <a:off x="6860084" y="3391144"/>
          <a:ext cx="2187200" cy="3101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238308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大怪獣討伐数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62592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26240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3871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587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8157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9816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82349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25795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66158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83677247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89AEE4-9E07-4164-8B5A-C4AE113CA8F8}"/>
              </a:ext>
            </a:extLst>
          </p:cNvPr>
          <p:cNvSpPr txBox="1"/>
          <p:nvPr/>
        </p:nvSpPr>
        <p:spPr>
          <a:xfrm>
            <a:off x="6783956" y="315465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ランキング</a:t>
            </a:r>
          </a:p>
        </p:txBody>
      </p:sp>
    </p:spTree>
    <p:extLst>
      <p:ext uri="{BB962C8B-B14F-4D97-AF65-F5344CB8AC3E}">
        <p14:creationId xmlns:p14="http://schemas.microsoft.com/office/powerpoint/2010/main" val="83971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42547"/>
            <a:ext cx="5391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●交換フロー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購買部に開催中のイベント用のバナーを追加。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・バナーをタップし、アイテム交換リストウィンドウを表示。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・リストをタップし、アイテム交換ウィンドウを表示。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交換リストウィンドウと、交換ウィンドウについて後述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724E316-EEF6-4BD4-A3BB-5BBBFD29013A}"/>
              </a:ext>
            </a:extLst>
          </p:cNvPr>
          <p:cNvSpPr/>
          <p:nvPr/>
        </p:nvSpPr>
        <p:spPr>
          <a:xfrm>
            <a:off x="583611" y="2154363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27CF1E-21D5-48FC-9871-B50ED69C1BEC}"/>
              </a:ext>
            </a:extLst>
          </p:cNvPr>
          <p:cNvSpPr/>
          <p:nvPr/>
        </p:nvSpPr>
        <p:spPr>
          <a:xfrm>
            <a:off x="583611" y="2166229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C25B0E-7323-4C99-93E4-922FAA29F792}"/>
              </a:ext>
            </a:extLst>
          </p:cNvPr>
          <p:cNvSpPr/>
          <p:nvPr/>
        </p:nvSpPr>
        <p:spPr>
          <a:xfrm>
            <a:off x="583611" y="5422941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F0E8E10-CBD3-49B8-B10C-BE44DFB4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" y="2600797"/>
            <a:ext cx="2151881" cy="1723593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6BBD91-8C05-431E-A276-6F96E9BCC43C}"/>
              </a:ext>
            </a:extLst>
          </p:cNvPr>
          <p:cNvSpPr/>
          <p:nvPr/>
        </p:nvSpPr>
        <p:spPr>
          <a:xfrm>
            <a:off x="650669" y="4381802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イベントバナー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174AF8-FF45-44AB-8F08-579D2C85BEA1}"/>
              </a:ext>
            </a:extLst>
          </p:cNvPr>
          <p:cNvSpPr/>
          <p:nvPr/>
        </p:nvSpPr>
        <p:spPr>
          <a:xfrm>
            <a:off x="583610" y="5129509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CBEA48-7699-47EF-A1E5-E853CDA08ACE}"/>
              </a:ext>
            </a:extLst>
          </p:cNvPr>
          <p:cNvSpPr/>
          <p:nvPr/>
        </p:nvSpPr>
        <p:spPr>
          <a:xfrm>
            <a:off x="3457866" y="2139237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B224B0-1DF8-47DA-A6D8-9A638AE32FC9}"/>
              </a:ext>
            </a:extLst>
          </p:cNvPr>
          <p:cNvSpPr/>
          <p:nvPr/>
        </p:nvSpPr>
        <p:spPr>
          <a:xfrm>
            <a:off x="3457866" y="2151103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CA3DCE-DB83-4644-84A4-962A4BE47C39}"/>
              </a:ext>
            </a:extLst>
          </p:cNvPr>
          <p:cNvSpPr/>
          <p:nvPr/>
        </p:nvSpPr>
        <p:spPr>
          <a:xfrm>
            <a:off x="3457866" y="5407815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B9FA37-7341-4421-93B3-533D3F1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90" y="2585671"/>
            <a:ext cx="2151881" cy="172359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9A41AD5-7D67-4C6F-9E56-F126760D6207}"/>
              </a:ext>
            </a:extLst>
          </p:cNvPr>
          <p:cNvSpPr/>
          <p:nvPr/>
        </p:nvSpPr>
        <p:spPr>
          <a:xfrm>
            <a:off x="3524924" y="4366676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イベントバナー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B53FDAC-E655-4B32-BC9E-9343138B1789}"/>
              </a:ext>
            </a:extLst>
          </p:cNvPr>
          <p:cNvSpPr/>
          <p:nvPr/>
        </p:nvSpPr>
        <p:spPr>
          <a:xfrm>
            <a:off x="3457865" y="5114383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2F6101-9EF4-4307-A86F-66DDE3C22F18}"/>
              </a:ext>
            </a:extLst>
          </p:cNvPr>
          <p:cNvSpPr/>
          <p:nvPr/>
        </p:nvSpPr>
        <p:spPr>
          <a:xfrm>
            <a:off x="3528935" y="2353891"/>
            <a:ext cx="2057400" cy="324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849CEE-F287-4A64-856E-A6D75E331BAD}"/>
              </a:ext>
            </a:extLst>
          </p:cNvPr>
          <p:cNvSpPr txBox="1"/>
          <p:nvPr/>
        </p:nvSpPr>
        <p:spPr>
          <a:xfrm>
            <a:off x="3744160" y="2413450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6BB2551-DD40-4ED0-ACD6-2A941EB78DD2}"/>
              </a:ext>
            </a:extLst>
          </p:cNvPr>
          <p:cNvSpPr/>
          <p:nvPr/>
        </p:nvSpPr>
        <p:spPr>
          <a:xfrm>
            <a:off x="3587275" y="2700981"/>
            <a:ext cx="1936705" cy="1977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所持</a:t>
            </a:r>
            <a:r>
              <a:rPr kumimoji="1" lang="en-US" altLang="ja-JP" sz="1200" dirty="0" err="1"/>
              <a:t>pt</a:t>
            </a:r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999,999,999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D2F30D6-BF69-4B21-BAAD-ACF2CFEAFA97}"/>
              </a:ext>
            </a:extLst>
          </p:cNvPr>
          <p:cNvSpPr/>
          <p:nvPr/>
        </p:nvSpPr>
        <p:spPr>
          <a:xfrm>
            <a:off x="3576364" y="2942593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B6A0B88-8DD4-4D67-8B7D-741AD6737B62}"/>
              </a:ext>
            </a:extLst>
          </p:cNvPr>
          <p:cNvSpPr/>
          <p:nvPr/>
        </p:nvSpPr>
        <p:spPr>
          <a:xfrm>
            <a:off x="3648282" y="3014944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394EE-84B3-4B14-ACEB-2B735A9787A6}"/>
              </a:ext>
            </a:extLst>
          </p:cNvPr>
          <p:cNvSpPr txBox="1"/>
          <p:nvPr/>
        </p:nvSpPr>
        <p:spPr>
          <a:xfrm>
            <a:off x="4090769" y="2978526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4B91E-C42D-43E2-AC91-0F0129D6CDC2}"/>
              </a:ext>
            </a:extLst>
          </p:cNvPr>
          <p:cNvSpPr txBox="1"/>
          <p:nvPr/>
        </p:nvSpPr>
        <p:spPr>
          <a:xfrm>
            <a:off x="4005586" y="3262304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9FAE0A-D73A-4927-8251-4B68F5F0D0E5}"/>
              </a:ext>
            </a:extLst>
          </p:cNvPr>
          <p:cNvSpPr/>
          <p:nvPr/>
        </p:nvSpPr>
        <p:spPr>
          <a:xfrm>
            <a:off x="3576364" y="3584084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F0517D-D361-4167-8C7C-2CC92819424A}"/>
              </a:ext>
            </a:extLst>
          </p:cNvPr>
          <p:cNvSpPr/>
          <p:nvPr/>
        </p:nvSpPr>
        <p:spPr>
          <a:xfrm>
            <a:off x="3648282" y="3656435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73C82-6302-4F69-ACBC-BA08426E3557}"/>
              </a:ext>
            </a:extLst>
          </p:cNvPr>
          <p:cNvSpPr/>
          <p:nvPr/>
        </p:nvSpPr>
        <p:spPr>
          <a:xfrm>
            <a:off x="3576364" y="4241180"/>
            <a:ext cx="1936705" cy="5913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E6EDE1-B1A8-4449-9B83-6294AE832851}"/>
              </a:ext>
            </a:extLst>
          </p:cNvPr>
          <p:cNvSpPr/>
          <p:nvPr/>
        </p:nvSpPr>
        <p:spPr>
          <a:xfrm>
            <a:off x="3648282" y="4313531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A815AD1-7AAE-4B02-8E93-33C374D65145}"/>
              </a:ext>
            </a:extLst>
          </p:cNvPr>
          <p:cNvSpPr/>
          <p:nvPr/>
        </p:nvSpPr>
        <p:spPr>
          <a:xfrm>
            <a:off x="3576364" y="4873422"/>
            <a:ext cx="1936705" cy="345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46C45EE-AF17-4619-AD1C-E857811E49B4}"/>
              </a:ext>
            </a:extLst>
          </p:cNvPr>
          <p:cNvSpPr/>
          <p:nvPr/>
        </p:nvSpPr>
        <p:spPr>
          <a:xfrm>
            <a:off x="3648282" y="4945774"/>
            <a:ext cx="445803" cy="2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D424A-FF17-4474-92EF-67822EB592E5}"/>
              </a:ext>
            </a:extLst>
          </p:cNvPr>
          <p:cNvSpPr txBox="1"/>
          <p:nvPr/>
        </p:nvSpPr>
        <p:spPr>
          <a:xfrm>
            <a:off x="4072261" y="495800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8724F5E-C576-46C7-9473-93A755C04A79}"/>
              </a:ext>
            </a:extLst>
          </p:cNvPr>
          <p:cNvSpPr/>
          <p:nvPr/>
        </p:nvSpPr>
        <p:spPr>
          <a:xfrm>
            <a:off x="4155117" y="5262903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8484CEE-1078-4EBF-86E5-2270E2E44326}"/>
              </a:ext>
            </a:extLst>
          </p:cNvPr>
          <p:cNvSpPr/>
          <p:nvPr/>
        </p:nvSpPr>
        <p:spPr>
          <a:xfrm>
            <a:off x="5531518" y="2942593"/>
            <a:ext cx="45719" cy="23896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BEEAFB-5EEF-4959-811C-2FCC79F8BEA1}"/>
              </a:ext>
            </a:extLst>
          </p:cNvPr>
          <p:cNvSpPr/>
          <p:nvPr/>
        </p:nvSpPr>
        <p:spPr>
          <a:xfrm>
            <a:off x="5531518" y="2882752"/>
            <a:ext cx="45719" cy="9133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77C322B-6A3E-4205-AC0A-D2DE0A114C06}"/>
              </a:ext>
            </a:extLst>
          </p:cNvPr>
          <p:cNvSpPr/>
          <p:nvPr/>
        </p:nvSpPr>
        <p:spPr>
          <a:xfrm>
            <a:off x="6349337" y="2502032"/>
            <a:ext cx="2057400" cy="293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F3FDD32-2140-4F04-A85A-4BBF5CA502CB}"/>
              </a:ext>
            </a:extLst>
          </p:cNvPr>
          <p:cNvSpPr/>
          <p:nvPr/>
        </p:nvSpPr>
        <p:spPr>
          <a:xfrm>
            <a:off x="6487301" y="2961482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ADD9ED-14B2-4246-B804-171D641EFBE2}"/>
              </a:ext>
            </a:extLst>
          </p:cNvPr>
          <p:cNvSpPr txBox="1"/>
          <p:nvPr/>
        </p:nvSpPr>
        <p:spPr>
          <a:xfrm>
            <a:off x="6549197" y="2519570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0A5380-AA28-4325-A83A-C2F56CC13F1C}"/>
              </a:ext>
            </a:extLst>
          </p:cNvPr>
          <p:cNvSpPr txBox="1"/>
          <p:nvPr/>
        </p:nvSpPr>
        <p:spPr>
          <a:xfrm>
            <a:off x="7057352" y="4490207"/>
            <a:ext cx="6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[ 999 ]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B03B27C-0D44-4438-B1EF-B4B7BCA9304B}"/>
              </a:ext>
            </a:extLst>
          </p:cNvPr>
          <p:cNvSpPr/>
          <p:nvPr/>
        </p:nvSpPr>
        <p:spPr>
          <a:xfrm>
            <a:off x="6567121" y="4933190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CDEE9-8A0A-4276-B8AA-E2487DDAFB50}"/>
              </a:ext>
            </a:extLst>
          </p:cNvPr>
          <p:cNvSpPr txBox="1"/>
          <p:nvPr/>
        </p:nvSpPr>
        <p:spPr>
          <a:xfrm>
            <a:off x="6839630" y="2910497"/>
            <a:ext cx="16229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06F9F9-42A5-46D0-BBD3-9D0D125E4CF5}"/>
              </a:ext>
            </a:extLst>
          </p:cNvPr>
          <p:cNvSpPr txBox="1"/>
          <p:nvPr/>
        </p:nvSpPr>
        <p:spPr>
          <a:xfrm>
            <a:off x="4036794" y="3141383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　　</a:t>
            </a:r>
            <a:r>
              <a:rPr kumimoji="1" lang="en-US" altLang="ja-JP" sz="600" dirty="0">
                <a:solidFill>
                  <a:schemeClr val="bg1"/>
                </a:solidFill>
              </a:rPr>
              <a:t>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83151E-CE40-43D0-B880-C4DD34E53CDE}"/>
              </a:ext>
            </a:extLst>
          </p:cNvPr>
          <p:cNvSpPr txBox="1"/>
          <p:nvPr/>
        </p:nvSpPr>
        <p:spPr>
          <a:xfrm>
            <a:off x="4090769" y="3626810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56D39-909E-4CBF-89DF-0558B69A65F4}"/>
              </a:ext>
            </a:extLst>
          </p:cNvPr>
          <p:cNvSpPr txBox="1"/>
          <p:nvPr/>
        </p:nvSpPr>
        <p:spPr>
          <a:xfrm>
            <a:off x="4036794" y="3789667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</a:t>
            </a:r>
            <a:r>
              <a:rPr kumimoji="1" lang="en-US" altLang="ja-JP" sz="600" dirty="0">
                <a:solidFill>
                  <a:schemeClr val="bg1"/>
                </a:solidFill>
              </a:rPr>
              <a:t>999,999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4C91-29E9-484A-AC52-DE3A5983146D}"/>
              </a:ext>
            </a:extLst>
          </p:cNvPr>
          <p:cNvSpPr txBox="1"/>
          <p:nvPr/>
        </p:nvSpPr>
        <p:spPr>
          <a:xfrm>
            <a:off x="4090769" y="4281041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FD0824-FA68-4FBE-B0C6-FE635E6E23B0}"/>
              </a:ext>
            </a:extLst>
          </p:cNvPr>
          <p:cNvSpPr txBox="1"/>
          <p:nvPr/>
        </p:nvSpPr>
        <p:spPr>
          <a:xfrm>
            <a:off x="4036794" y="444389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            </a:t>
            </a:r>
            <a:r>
              <a:rPr kumimoji="1" lang="en-US" altLang="ja-JP" sz="600" dirty="0">
                <a:solidFill>
                  <a:schemeClr val="bg1"/>
                </a:solidFill>
              </a:rPr>
              <a:t>0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F6981D-06A2-4F5E-9198-9F5AA60B3B05}"/>
              </a:ext>
            </a:extLst>
          </p:cNvPr>
          <p:cNvSpPr/>
          <p:nvPr/>
        </p:nvSpPr>
        <p:spPr>
          <a:xfrm>
            <a:off x="7921608" y="4495353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541F9EF-6827-4943-8BAD-BCFE2C119B33}"/>
              </a:ext>
            </a:extLst>
          </p:cNvPr>
          <p:cNvSpPr txBox="1"/>
          <p:nvPr/>
        </p:nvSpPr>
        <p:spPr>
          <a:xfrm>
            <a:off x="6375743" y="3969091"/>
            <a:ext cx="92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残り交換回数　　　　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1BAFA93-7248-45C5-AD61-11E27E8E703E}"/>
              </a:ext>
            </a:extLst>
          </p:cNvPr>
          <p:cNvSpPr txBox="1"/>
          <p:nvPr/>
        </p:nvSpPr>
        <p:spPr>
          <a:xfrm>
            <a:off x="6830555" y="3202446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　　　　 </a:t>
            </a:r>
            <a:r>
              <a:rPr kumimoji="1" lang="en-US" altLang="ja-JP" sz="900" dirty="0">
                <a:solidFill>
                  <a:schemeClr val="bg1"/>
                </a:solidFill>
              </a:rPr>
              <a:t>1000pt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FF9CF62-7346-44B1-93A0-9DB483E474BA}"/>
              </a:ext>
            </a:extLst>
          </p:cNvPr>
          <p:cNvSpPr txBox="1"/>
          <p:nvPr/>
        </p:nvSpPr>
        <p:spPr>
          <a:xfrm>
            <a:off x="6830555" y="3030732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所持数　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222,222</a:t>
            </a:r>
            <a:r>
              <a:rPr kumimoji="1" lang="ja-JP" altLang="en-US" sz="900" dirty="0">
                <a:solidFill>
                  <a:schemeClr val="bg1"/>
                </a:solidFill>
              </a:rPr>
              <a:t>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16FC80-58DA-49E8-80EE-39E8A17C0B5F}"/>
              </a:ext>
            </a:extLst>
          </p:cNvPr>
          <p:cNvSpPr txBox="1"/>
          <p:nvPr/>
        </p:nvSpPr>
        <p:spPr>
          <a:xfrm>
            <a:off x="6392752" y="3584849"/>
            <a:ext cx="530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 　　　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BFC21F-8ACE-4B04-BFFA-43A9EB91BE50}"/>
              </a:ext>
            </a:extLst>
          </p:cNvPr>
          <p:cNvSpPr txBox="1"/>
          <p:nvPr/>
        </p:nvSpPr>
        <p:spPr>
          <a:xfrm>
            <a:off x="4005586" y="3898617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ED71A34-D359-41EB-8B05-08EA7485382D}"/>
              </a:ext>
            </a:extLst>
          </p:cNvPr>
          <p:cNvSpPr txBox="1"/>
          <p:nvPr/>
        </p:nvSpPr>
        <p:spPr>
          <a:xfrm>
            <a:off x="4005586" y="4578452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46A28F3-BF3A-44C3-B331-4EF286946501}"/>
              </a:ext>
            </a:extLst>
          </p:cNvPr>
          <p:cNvSpPr txBox="1"/>
          <p:nvPr/>
        </p:nvSpPr>
        <p:spPr>
          <a:xfrm>
            <a:off x="6402118" y="3728403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A8673A-78B0-41CC-8853-0D80220AD4A1}"/>
              </a:ext>
            </a:extLst>
          </p:cNvPr>
          <p:cNvSpPr txBox="1"/>
          <p:nvPr/>
        </p:nvSpPr>
        <p:spPr>
          <a:xfrm>
            <a:off x="7486029" y="3716216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999,999,999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DD426-2658-49AF-ACB8-02B7CBB2E9C5}"/>
              </a:ext>
            </a:extLst>
          </p:cNvPr>
          <p:cNvSpPr txBox="1"/>
          <p:nvPr/>
        </p:nvSpPr>
        <p:spPr>
          <a:xfrm>
            <a:off x="7159919" y="3722745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F2819C-A355-47F1-B3E4-0DEE85DD6839}"/>
              </a:ext>
            </a:extLst>
          </p:cNvPr>
          <p:cNvSpPr txBox="1"/>
          <p:nvPr/>
        </p:nvSpPr>
        <p:spPr>
          <a:xfrm>
            <a:off x="6402118" y="4076709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3876E55-DD2E-46F3-AF37-93C91236E04E}"/>
              </a:ext>
            </a:extLst>
          </p:cNvPr>
          <p:cNvSpPr txBox="1"/>
          <p:nvPr/>
        </p:nvSpPr>
        <p:spPr>
          <a:xfrm>
            <a:off x="7486029" y="4064522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999,999,000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44D0F3-AC2D-48A5-886B-3F3E5ECA4271}"/>
              </a:ext>
            </a:extLst>
          </p:cNvPr>
          <p:cNvSpPr txBox="1"/>
          <p:nvPr/>
        </p:nvSpPr>
        <p:spPr>
          <a:xfrm>
            <a:off x="7159919" y="4071051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42BE7AF-DB54-46ED-B1C4-64B85642BFDB}"/>
              </a:ext>
            </a:extLst>
          </p:cNvPr>
          <p:cNvSpPr/>
          <p:nvPr/>
        </p:nvSpPr>
        <p:spPr>
          <a:xfrm>
            <a:off x="6517348" y="4495353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＜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E2FDB72C-A5C9-44B7-938D-1906213A0DE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2757316" y="3968037"/>
            <a:ext cx="700550" cy="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3BF0E21-E1AE-49B9-8296-7806D6A3C44D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5631571" y="3968037"/>
            <a:ext cx="717766" cy="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80B2B1-0A2C-45E7-A4E8-C34B51E89475}"/>
              </a:ext>
            </a:extLst>
          </p:cNvPr>
          <p:cNvSpPr txBox="1"/>
          <p:nvPr/>
        </p:nvSpPr>
        <p:spPr>
          <a:xfrm>
            <a:off x="3412629" y="5809274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 </a:t>
            </a:r>
            <a:r>
              <a:rPr kumimoji="1" lang="ja-JP" altLang="en-US" sz="800" dirty="0"/>
              <a:t>アイテム交換リストウィンドウ</a:t>
            </a:r>
            <a:endParaRPr kumimoji="1" lang="en-US" altLang="ja-JP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7D0DA60-1599-4D9C-A9F6-94A34967CBDF}"/>
              </a:ext>
            </a:extLst>
          </p:cNvPr>
          <p:cNvSpPr txBox="1"/>
          <p:nvPr/>
        </p:nvSpPr>
        <p:spPr>
          <a:xfrm>
            <a:off x="6332121" y="5477460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ej120a </a:t>
            </a:r>
            <a:r>
              <a:rPr kumimoji="1" lang="ja-JP" altLang="en-US" sz="900" dirty="0"/>
              <a:t>アイテム交換ウィンドウ</a:t>
            </a:r>
            <a:endParaRPr kumimoji="1" lang="en-US" altLang="ja-JP" sz="12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D3D41A1-3C16-485D-BC16-8E36E1AE8093}"/>
              </a:ext>
            </a:extLst>
          </p:cNvPr>
          <p:cNvSpPr/>
          <p:nvPr/>
        </p:nvSpPr>
        <p:spPr>
          <a:xfrm>
            <a:off x="7517704" y="4933190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ＯＫ</a:t>
            </a:r>
          </a:p>
        </p:txBody>
      </p:sp>
    </p:spTree>
    <p:extLst>
      <p:ext uri="{BB962C8B-B14F-4D97-AF65-F5344CB8AC3E}">
        <p14:creationId xmlns:p14="http://schemas.microsoft.com/office/powerpoint/2010/main" val="87999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CD913-49CE-405F-875E-6380347723C4}"/>
              </a:ext>
            </a:extLst>
          </p:cNvPr>
          <p:cNvSpPr txBox="1"/>
          <p:nvPr/>
        </p:nvSpPr>
        <p:spPr>
          <a:xfrm>
            <a:off x="415419" y="538799"/>
            <a:ext cx="510909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dirty="0"/>
              <a:t> </a:t>
            </a:r>
            <a:r>
              <a:rPr lang="en-US" altLang="ja-JP" sz="1400" b="1" dirty="0"/>
              <a:t>ID.</a:t>
            </a:r>
            <a:r>
              <a:rPr kumimoji="1" lang="en-US" altLang="ja-JP" sz="1400" b="1" dirty="0"/>
              <a:t>ej120 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アイテム交換リストウィンドウ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交換できるアイテムをリストで表示。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・アイテムアイコン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・残り交換数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・必要ポイント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残り交換数が０の場合は、グレーアウトでリストの最下部に並べる。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各項目をタップすると、アイテム交換ウィンドウに遷移する。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CBEA48-7699-47EF-A1E5-E853CDA08ACE}"/>
              </a:ext>
            </a:extLst>
          </p:cNvPr>
          <p:cNvSpPr/>
          <p:nvPr/>
        </p:nvSpPr>
        <p:spPr>
          <a:xfrm>
            <a:off x="5885447" y="1537658"/>
            <a:ext cx="2173705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B224B0-1DF8-47DA-A6D8-9A638AE32FC9}"/>
              </a:ext>
            </a:extLst>
          </p:cNvPr>
          <p:cNvSpPr/>
          <p:nvPr/>
        </p:nvSpPr>
        <p:spPr>
          <a:xfrm>
            <a:off x="5885447" y="1549524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ヘッダ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CA3DCE-DB83-4644-84A4-962A4BE47C39}"/>
              </a:ext>
            </a:extLst>
          </p:cNvPr>
          <p:cNvSpPr/>
          <p:nvPr/>
        </p:nvSpPr>
        <p:spPr>
          <a:xfrm>
            <a:off x="5885447" y="4806236"/>
            <a:ext cx="2173705" cy="3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0B9FA37-7341-4421-93B3-533D3F19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271" y="1984092"/>
            <a:ext cx="2151881" cy="172359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9A41AD5-7D67-4C6F-9E56-F126760D6207}"/>
              </a:ext>
            </a:extLst>
          </p:cNvPr>
          <p:cNvSpPr/>
          <p:nvPr/>
        </p:nvSpPr>
        <p:spPr>
          <a:xfrm>
            <a:off x="5952505" y="3765097"/>
            <a:ext cx="2061411" cy="64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イベントバナー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B53FDAC-E655-4B32-BC9E-9343138B1789}"/>
              </a:ext>
            </a:extLst>
          </p:cNvPr>
          <p:cNvSpPr/>
          <p:nvPr/>
        </p:nvSpPr>
        <p:spPr>
          <a:xfrm>
            <a:off x="5885446" y="4512804"/>
            <a:ext cx="2173705" cy="2077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イベントの開催期間を表示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2F6101-9EF4-4307-A86F-66DDE3C22F18}"/>
              </a:ext>
            </a:extLst>
          </p:cNvPr>
          <p:cNvSpPr/>
          <p:nvPr/>
        </p:nvSpPr>
        <p:spPr>
          <a:xfrm>
            <a:off x="5956516" y="1752312"/>
            <a:ext cx="2057400" cy="3242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849CEE-F287-4A64-856E-A6D75E331BAD}"/>
              </a:ext>
            </a:extLst>
          </p:cNvPr>
          <p:cNvSpPr txBox="1"/>
          <p:nvPr/>
        </p:nvSpPr>
        <p:spPr>
          <a:xfrm>
            <a:off x="6171741" y="1811871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6BB2551-DD40-4ED0-ACD6-2A941EB78DD2}"/>
              </a:ext>
            </a:extLst>
          </p:cNvPr>
          <p:cNvSpPr/>
          <p:nvPr/>
        </p:nvSpPr>
        <p:spPr>
          <a:xfrm>
            <a:off x="6014856" y="2099402"/>
            <a:ext cx="1936705" cy="1977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所持</a:t>
            </a:r>
            <a:r>
              <a:rPr kumimoji="1" lang="en-US" altLang="ja-JP" sz="1200" dirty="0" err="1"/>
              <a:t>pt</a:t>
            </a:r>
            <a:r>
              <a:rPr kumimoji="1" lang="ja-JP" altLang="en-US" sz="1200" dirty="0"/>
              <a:t>　　　</a:t>
            </a:r>
            <a:r>
              <a:rPr kumimoji="1" lang="en-US" altLang="ja-JP" sz="1200" dirty="0"/>
              <a:t>999,999,999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D2F30D6-BF69-4B21-BAAD-ACF2CFEAFA97}"/>
              </a:ext>
            </a:extLst>
          </p:cNvPr>
          <p:cNvSpPr/>
          <p:nvPr/>
        </p:nvSpPr>
        <p:spPr>
          <a:xfrm>
            <a:off x="6003945" y="2341014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B6A0B88-8DD4-4D67-8B7D-741AD6737B62}"/>
              </a:ext>
            </a:extLst>
          </p:cNvPr>
          <p:cNvSpPr/>
          <p:nvPr/>
        </p:nvSpPr>
        <p:spPr>
          <a:xfrm>
            <a:off x="6075863" y="2413365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E394EE-84B3-4B14-ACEB-2B735A9787A6}"/>
              </a:ext>
            </a:extLst>
          </p:cNvPr>
          <p:cNvSpPr txBox="1"/>
          <p:nvPr/>
        </p:nvSpPr>
        <p:spPr>
          <a:xfrm>
            <a:off x="6518350" y="2376947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74B91E-C42D-43E2-AC91-0F0129D6CDC2}"/>
              </a:ext>
            </a:extLst>
          </p:cNvPr>
          <p:cNvSpPr txBox="1"/>
          <p:nvPr/>
        </p:nvSpPr>
        <p:spPr>
          <a:xfrm>
            <a:off x="6433167" y="2660725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9FAE0A-D73A-4927-8251-4B68F5F0D0E5}"/>
              </a:ext>
            </a:extLst>
          </p:cNvPr>
          <p:cNvSpPr/>
          <p:nvPr/>
        </p:nvSpPr>
        <p:spPr>
          <a:xfrm>
            <a:off x="6003945" y="2982505"/>
            <a:ext cx="1936705" cy="59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FF0517D-D361-4167-8C7C-2CC92819424A}"/>
              </a:ext>
            </a:extLst>
          </p:cNvPr>
          <p:cNvSpPr/>
          <p:nvPr/>
        </p:nvSpPr>
        <p:spPr>
          <a:xfrm>
            <a:off x="6075863" y="3054856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7C73C82-6302-4F69-ACBC-BA08426E3557}"/>
              </a:ext>
            </a:extLst>
          </p:cNvPr>
          <p:cNvSpPr/>
          <p:nvPr/>
        </p:nvSpPr>
        <p:spPr>
          <a:xfrm>
            <a:off x="6003945" y="3639601"/>
            <a:ext cx="1936705" cy="59133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E6EDE1-B1A8-4449-9B83-6294AE832851}"/>
              </a:ext>
            </a:extLst>
          </p:cNvPr>
          <p:cNvSpPr/>
          <p:nvPr/>
        </p:nvSpPr>
        <p:spPr>
          <a:xfrm>
            <a:off x="6075863" y="3711952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A815AD1-7AAE-4B02-8E93-33C374D65145}"/>
              </a:ext>
            </a:extLst>
          </p:cNvPr>
          <p:cNvSpPr/>
          <p:nvPr/>
        </p:nvSpPr>
        <p:spPr>
          <a:xfrm>
            <a:off x="6003945" y="4271843"/>
            <a:ext cx="1936705" cy="3454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46C45EE-AF17-4619-AD1C-E857811E49B4}"/>
              </a:ext>
            </a:extLst>
          </p:cNvPr>
          <p:cNvSpPr/>
          <p:nvPr/>
        </p:nvSpPr>
        <p:spPr>
          <a:xfrm>
            <a:off x="6075863" y="4344195"/>
            <a:ext cx="445803" cy="2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D424A-FF17-4474-92EF-67822EB592E5}"/>
              </a:ext>
            </a:extLst>
          </p:cNvPr>
          <p:cNvSpPr txBox="1"/>
          <p:nvPr/>
        </p:nvSpPr>
        <p:spPr>
          <a:xfrm>
            <a:off x="6499842" y="4356429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E8724F5E-C576-46C7-9473-93A755C04A79}"/>
              </a:ext>
            </a:extLst>
          </p:cNvPr>
          <p:cNvSpPr/>
          <p:nvPr/>
        </p:nvSpPr>
        <p:spPr>
          <a:xfrm>
            <a:off x="6582698" y="4661324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8484CEE-1078-4EBF-86E5-2270E2E44326}"/>
              </a:ext>
            </a:extLst>
          </p:cNvPr>
          <p:cNvSpPr/>
          <p:nvPr/>
        </p:nvSpPr>
        <p:spPr>
          <a:xfrm>
            <a:off x="7959099" y="2341014"/>
            <a:ext cx="45719" cy="23896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BEEAFB-5EEF-4959-811C-2FCC79F8BEA1}"/>
              </a:ext>
            </a:extLst>
          </p:cNvPr>
          <p:cNvSpPr/>
          <p:nvPr/>
        </p:nvSpPr>
        <p:spPr>
          <a:xfrm>
            <a:off x="7959099" y="2281173"/>
            <a:ext cx="45719" cy="9133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06F9F9-42A5-46D0-BBD3-9D0D125E4CF5}"/>
              </a:ext>
            </a:extLst>
          </p:cNvPr>
          <p:cNvSpPr txBox="1"/>
          <p:nvPr/>
        </p:nvSpPr>
        <p:spPr>
          <a:xfrm>
            <a:off x="6464375" y="2539804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　　</a:t>
            </a:r>
            <a:r>
              <a:rPr kumimoji="1" lang="en-US" altLang="ja-JP" sz="600" dirty="0">
                <a:solidFill>
                  <a:schemeClr val="bg1"/>
                </a:solidFill>
              </a:rPr>
              <a:t>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983151E-CE40-43D0-B880-C4DD34E53CDE}"/>
              </a:ext>
            </a:extLst>
          </p:cNvPr>
          <p:cNvSpPr txBox="1"/>
          <p:nvPr/>
        </p:nvSpPr>
        <p:spPr>
          <a:xfrm>
            <a:off x="6518350" y="3025231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156D39-909E-4CBF-89DF-0558B69A65F4}"/>
              </a:ext>
            </a:extLst>
          </p:cNvPr>
          <p:cNvSpPr txBox="1"/>
          <p:nvPr/>
        </p:nvSpPr>
        <p:spPr>
          <a:xfrm>
            <a:off x="6464375" y="3188088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</a:t>
            </a:r>
            <a:r>
              <a:rPr kumimoji="1" lang="en-US" altLang="ja-JP" sz="600" dirty="0">
                <a:solidFill>
                  <a:schemeClr val="bg1"/>
                </a:solidFill>
              </a:rPr>
              <a:t>999,999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4C91-29E9-484A-AC52-DE3A5983146D}"/>
              </a:ext>
            </a:extLst>
          </p:cNvPr>
          <p:cNvSpPr txBox="1"/>
          <p:nvPr/>
        </p:nvSpPr>
        <p:spPr>
          <a:xfrm>
            <a:off x="6518350" y="3679462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FD0824-FA68-4FBE-B0C6-FE635E6E23B0}"/>
              </a:ext>
            </a:extLst>
          </p:cNvPr>
          <p:cNvSpPr txBox="1"/>
          <p:nvPr/>
        </p:nvSpPr>
        <p:spPr>
          <a:xfrm>
            <a:off x="6464375" y="3842319"/>
            <a:ext cx="1440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残り交換回数　　　　　             </a:t>
            </a:r>
            <a:r>
              <a:rPr kumimoji="1" lang="en-US" altLang="ja-JP" sz="600" dirty="0">
                <a:solidFill>
                  <a:schemeClr val="bg1"/>
                </a:solidFill>
              </a:rPr>
              <a:t>0</a:t>
            </a:r>
            <a:r>
              <a:rPr kumimoji="1" lang="ja-JP" altLang="en-US" sz="600" dirty="0">
                <a:solidFill>
                  <a:schemeClr val="bg1"/>
                </a:solidFill>
              </a:rPr>
              <a:t>回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1BFC21F-8ACE-4B04-BFFA-43A9EB91BE50}"/>
              </a:ext>
            </a:extLst>
          </p:cNvPr>
          <p:cNvSpPr txBox="1"/>
          <p:nvPr/>
        </p:nvSpPr>
        <p:spPr>
          <a:xfrm>
            <a:off x="6433167" y="3297038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ED71A34-D359-41EB-8B05-08EA7485382D}"/>
              </a:ext>
            </a:extLst>
          </p:cNvPr>
          <p:cNvSpPr txBox="1"/>
          <p:nvPr/>
        </p:nvSpPr>
        <p:spPr>
          <a:xfrm>
            <a:off x="6433167" y="3976873"/>
            <a:ext cx="1440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123,456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80B2B1-0A2C-45E7-A4E8-C34B51E89475}"/>
              </a:ext>
            </a:extLst>
          </p:cNvPr>
          <p:cNvSpPr txBox="1"/>
          <p:nvPr/>
        </p:nvSpPr>
        <p:spPr>
          <a:xfrm>
            <a:off x="5840210" y="5207695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 </a:t>
            </a:r>
            <a:r>
              <a:rPr kumimoji="1" lang="ja-JP" altLang="en-US" sz="800" dirty="0"/>
              <a:t>アイテム交換リストウィンドウ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4907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873D2-0AB7-42D6-B315-8752A65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DFA1B-FD9C-4529-8115-E7D6A05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9C8E-F818-4622-A885-64B3E1161B91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77C322B-6A3E-4205-AC0A-D2DE0A114C06}"/>
              </a:ext>
            </a:extLst>
          </p:cNvPr>
          <p:cNvSpPr/>
          <p:nvPr/>
        </p:nvSpPr>
        <p:spPr>
          <a:xfrm>
            <a:off x="6132768" y="1812221"/>
            <a:ext cx="2057400" cy="293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F3FDD32-2140-4F04-A85A-4BBF5CA502CB}"/>
              </a:ext>
            </a:extLst>
          </p:cNvPr>
          <p:cNvSpPr/>
          <p:nvPr/>
        </p:nvSpPr>
        <p:spPr>
          <a:xfrm>
            <a:off x="6270732" y="2271671"/>
            <a:ext cx="445803" cy="44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アイテム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アイコン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ADD9ED-14B2-4246-B804-171D641EFBE2}"/>
              </a:ext>
            </a:extLst>
          </p:cNvPr>
          <p:cNvSpPr txBox="1"/>
          <p:nvPr/>
        </p:nvSpPr>
        <p:spPr>
          <a:xfrm>
            <a:off x="6332628" y="1829759"/>
            <a:ext cx="162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アイテム交換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0A5380-AA28-4325-A83A-C2F56CC13F1C}"/>
              </a:ext>
            </a:extLst>
          </p:cNvPr>
          <p:cNvSpPr txBox="1"/>
          <p:nvPr/>
        </p:nvSpPr>
        <p:spPr>
          <a:xfrm>
            <a:off x="6840783" y="3800396"/>
            <a:ext cx="6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[ 999 ]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B03B27C-0D44-4438-B1EF-B4B7BCA9304B}"/>
              </a:ext>
            </a:extLst>
          </p:cNvPr>
          <p:cNvSpPr/>
          <p:nvPr/>
        </p:nvSpPr>
        <p:spPr>
          <a:xfrm>
            <a:off x="7236748" y="4267755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ＯＫ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FBCDEE9-8A0A-4276-B8AA-E2487DDAFB50}"/>
              </a:ext>
            </a:extLst>
          </p:cNvPr>
          <p:cNvSpPr txBox="1"/>
          <p:nvPr/>
        </p:nvSpPr>
        <p:spPr>
          <a:xfrm>
            <a:off x="6623061" y="2220686"/>
            <a:ext cx="16229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bg1"/>
                </a:solidFill>
              </a:rPr>
              <a:t>アイテム名６７８９０１２３４５６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F6981D-06A2-4F5E-9198-9F5AA60B3B05}"/>
              </a:ext>
            </a:extLst>
          </p:cNvPr>
          <p:cNvSpPr/>
          <p:nvPr/>
        </p:nvSpPr>
        <p:spPr>
          <a:xfrm>
            <a:off x="7705039" y="3805542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541F9EF-6827-4943-8BAD-BCFE2C119B33}"/>
              </a:ext>
            </a:extLst>
          </p:cNvPr>
          <p:cNvSpPr txBox="1"/>
          <p:nvPr/>
        </p:nvSpPr>
        <p:spPr>
          <a:xfrm>
            <a:off x="6159174" y="3279280"/>
            <a:ext cx="923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残り交換回数　　　　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1BAFA93-7248-45C5-AD61-11E27E8E703E}"/>
              </a:ext>
            </a:extLst>
          </p:cNvPr>
          <p:cNvSpPr txBox="1"/>
          <p:nvPr/>
        </p:nvSpPr>
        <p:spPr>
          <a:xfrm>
            <a:off x="6613986" y="2512635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必要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　　　　 </a:t>
            </a:r>
            <a:r>
              <a:rPr kumimoji="1" lang="en-US" altLang="ja-JP" sz="900" dirty="0">
                <a:solidFill>
                  <a:schemeClr val="bg1"/>
                </a:solidFill>
              </a:rPr>
              <a:t>1000pt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FF9CF62-7346-44B1-93A0-9DB483E474BA}"/>
              </a:ext>
            </a:extLst>
          </p:cNvPr>
          <p:cNvSpPr txBox="1"/>
          <p:nvPr/>
        </p:nvSpPr>
        <p:spPr>
          <a:xfrm>
            <a:off x="6613986" y="2340921"/>
            <a:ext cx="162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所持数　　　　</a:t>
            </a:r>
            <a:r>
              <a:rPr kumimoji="1" lang="en-US" altLang="ja-JP" sz="900" dirty="0">
                <a:solidFill>
                  <a:schemeClr val="bg1"/>
                </a:solidFill>
              </a:rPr>
              <a:t>222,222</a:t>
            </a:r>
            <a:r>
              <a:rPr kumimoji="1" lang="ja-JP" altLang="en-US" sz="900" dirty="0">
                <a:solidFill>
                  <a:schemeClr val="bg1"/>
                </a:solidFill>
              </a:rPr>
              <a:t>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16FC80-58DA-49E8-80EE-39E8A17C0B5F}"/>
              </a:ext>
            </a:extLst>
          </p:cNvPr>
          <p:cNvSpPr txBox="1"/>
          <p:nvPr/>
        </p:nvSpPr>
        <p:spPr>
          <a:xfrm>
            <a:off x="6176183" y="2895038"/>
            <a:ext cx="530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solidFill>
                  <a:schemeClr val="bg1"/>
                </a:solidFill>
              </a:rPr>
              <a:t>所持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pt</a:t>
            </a:r>
            <a:r>
              <a:rPr kumimoji="1" lang="ja-JP" altLang="en-US" sz="900" dirty="0">
                <a:solidFill>
                  <a:schemeClr val="bg1"/>
                </a:solidFill>
              </a:rPr>
              <a:t>　  　　　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46A28F3-BF3A-44C3-B331-4EF286946501}"/>
              </a:ext>
            </a:extLst>
          </p:cNvPr>
          <p:cNvSpPr txBox="1"/>
          <p:nvPr/>
        </p:nvSpPr>
        <p:spPr>
          <a:xfrm>
            <a:off x="6185549" y="3038592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FA8673A-78B0-41CC-8853-0D80220AD4A1}"/>
              </a:ext>
            </a:extLst>
          </p:cNvPr>
          <p:cNvSpPr txBox="1"/>
          <p:nvPr/>
        </p:nvSpPr>
        <p:spPr>
          <a:xfrm>
            <a:off x="7269460" y="3026405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999,999,999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2DD426-2658-49AF-ACB8-02B7CBB2E9C5}"/>
              </a:ext>
            </a:extLst>
          </p:cNvPr>
          <p:cNvSpPr txBox="1"/>
          <p:nvPr/>
        </p:nvSpPr>
        <p:spPr>
          <a:xfrm>
            <a:off x="6943350" y="3032934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9F2819C-A355-47F1-B3E4-0DEE85DD6839}"/>
              </a:ext>
            </a:extLst>
          </p:cNvPr>
          <p:cNvSpPr txBox="1"/>
          <p:nvPr/>
        </p:nvSpPr>
        <p:spPr>
          <a:xfrm>
            <a:off x="6185549" y="3386898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999,999,999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3876E55-DD2E-46F3-AF37-93C91236E04E}"/>
              </a:ext>
            </a:extLst>
          </p:cNvPr>
          <p:cNvSpPr txBox="1"/>
          <p:nvPr/>
        </p:nvSpPr>
        <p:spPr>
          <a:xfrm>
            <a:off x="7269460" y="3374711"/>
            <a:ext cx="864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rgbClr val="FF0000"/>
                </a:solidFill>
              </a:rPr>
              <a:t>999,999,000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44D0F3-AC2D-48A5-886B-3F3E5ECA4271}"/>
              </a:ext>
            </a:extLst>
          </p:cNvPr>
          <p:cNvSpPr txBox="1"/>
          <p:nvPr/>
        </p:nvSpPr>
        <p:spPr>
          <a:xfrm>
            <a:off x="6943350" y="3381240"/>
            <a:ext cx="430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-&gt;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42BE7AF-DB54-46ED-B1C4-64B85642BFDB}"/>
              </a:ext>
            </a:extLst>
          </p:cNvPr>
          <p:cNvSpPr/>
          <p:nvPr/>
        </p:nvSpPr>
        <p:spPr>
          <a:xfrm>
            <a:off x="6300779" y="3805542"/>
            <a:ext cx="384928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＜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7D0DA60-1599-4D9C-A9F6-94A34967CBDF}"/>
              </a:ext>
            </a:extLst>
          </p:cNvPr>
          <p:cNvSpPr txBox="1"/>
          <p:nvPr/>
        </p:nvSpPr>
        <p:spPr>
          <a:xfrm>
            <a:off x="6115552" y="4787649"/>
            <a:ext cx="21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ej120a </a:t>
            </a:r>
            <a:r>
              <a:rPr kumimoji="1" lang="ja-JP" altLang="en-US" sz="900" dirty="0"/>
              <a:t>アイテム交換ウィンドウ</a:t>
            </a:r>
            <a:endParaRPr kumimoji="1" lang="en-US" altLang="ja-JP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D785731-6AA4-4F06-BE2F-E3BBF59B9280}"/>
              </a:ext>
            </a:extLst>
          </p:cNvPr>
          <p:cNvSpPr txBox="1"/>
          <p:nvPr/>
        </p:nvSpPr>
        <p:spPr>
          <a:xfrm>
            <a:off x="415419" y="538799"/>
            <a:ext cx="374333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dirty="0"/>
              <a:t> </a:t>
            </a:r>
            <a:r>
              <a:rPr lang="en-US" altLang="ja-JP" sz="1400" b="1" dirty="0"/>
              <a:t>ID.</a:t>
            </a:r>
            <a:r>
              <a:rPr kumimoji="1" lang="en-US" altLang="ja-JP" sz="1400" b="1" dirty="0"/>
              <a:t>ej120a 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アイテム交換ウィンドウ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リストから選択したアイテムのウィンドウ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・アイテムアイコン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・アイテム名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・必要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・所持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・残り交換回数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・交換数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下部の ＜ と ＞ で交換個数を選択。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999)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長押しで、より速く増減させる。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所持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pt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と残り交換数の右側については、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下部の選択数の変更を反映させる。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もどるは何もなく、ＯＫは交換を反映させ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アイテム交換リストへ遷移させる。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BDB660C-2293-4F07-8DDA-FEF46F256AB0}"/>
              </a:ext>
            </a:extLst>
          </p:cNvPr>
          <p:cNvSpPr/>
          <p:nvPr/>
        </p:nvSpPr>
        <p:spPr>
          <a:xfrm>
            <a:off x="6302326" y="4267755"/>
            <a:ext cx="766762" cy="29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もどる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8507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●共同戦線概要（ポイント ＋ ドロップ）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3CD2E56-EF49-4885-AED9-AC549AA48966}"/>
              </a:ext>
            </a:extLst>
          </p:cNvPr>
          <p:cNvSpPr/>
          <p:nvPr/>
        </p:nvSpPr>
        <p:spPr>
          <a:xfrm>
            <a:off x="415419" y="969361"/>
            <a:ext cx="8027377" cy="93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</a:t>
            </a:r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プレーヤー：怪獣兵器の獲得、各種強化素材の収集</a:t>
            </a:r>
            <a:endParaRPr kumimoji="1" lang="en-US" altLang="ja-JP" dirty="0"/>
          </a:p>
          <a:p>
            <a:r>
              <a:rPr kumimoji="1" lang="ja-JP" altLang="en-US" dirty="0"/>
              <a:t>　　　運営：ガチャ・スタミナ回復アイテムの訴求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825A238-F337-4E33-A2AD-D18E06E855B0}"/>
              </a:ext>
            </a:extLst>
          </p:cNvPr>
          <p:cNvSpPr/>
          <p:nvPr/>
        </p:nvSpPr>
        <p:spPr>
          <a:xfrm>
            <a:off x="415419" y="2013354"/>
            <a:ext cx="5332909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・マップ上の怪獣を討伐していく。</a:t>
            </a:r>
            <a:endParaRPr kumimoji="1" lang="en-US" altLang="ja-JP" sz="1400" dirty="0"/>
          </a:p>
          <a:p>
            <a:r>
              <a:rPr kumimoji="1" lang="ja-JP" altLang="en-US" sz="1400" dirty="0"/>
              <a:t>・自陣に隣接した怪獣と戦闘を行うことができる。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・一定時間毎に戦闘外で怪獣兵器を使用しダメージを与える。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・討伐、</a:t>
            </a:r>
            <a:r>
              <a:rPr kumimoji="1" lang="ja-JP" altLang="en-US" sz="1400" b="1" dirty="0"/>
              <a:t>怪獣兵器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師団兵器</a:t>
            </a:r>
            <a:r>
              <a:rPr kumimoji="1" lang="en-US" altLang="ja-JP" sz="1400" b="1" dirty="0"/>
              <a:t>)</a:t>
            </a:r>
            <a:r>
              <a:rPr kumimoji="1" lang="ja-JP" altLang="en-US" sz="1400" dirty="0"/>
              <a:t>でのダメージは共有される。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・討伐時の獲得ポイントで怪獣兵器の解放、強化が行われる。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・他人が戦闘中のマスに参加することはできない。</a:t>
            </a:r>
            <a:endParaRPr kumimoji="1" lang="en-US" altLang="ja-JP" sz="1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922CA6-01CB-460D-8989-66354C9079F2}"/>
              </a:ext>
            </a:extLst>
          </p:cNvPr>
          <p:cNvSpPr/>
          <p:nvPr/>
        </p:nvSpPr>
        <p:spPr>
          <a:xfrm>
            <a:off x="415420" y="4212923"/>
            <a:ext cx="2491906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BP</a:t>
            </a:r>
            <a:r>
              <a:rPr kumimoji="1" lang="ja-JP" altLang="en-US" sz="1400" dirty="0"/>
              <a:t>を使用する。</a:t>
            </a:r>
            <a:endParaRPr kumimoji="1" lang="en-US" altLang="ja-JP" sz="1400" dirty="0"/>
          </a:p>
          <a:p>
            <a:r>
              <a:rPr kumimoji="1" lang="ja-JP" altLang="en-US" sz="1400" dirty="0"/>
              <a:t>・使用した</a:t>
            </a:r>
            <a:r>
              <a:rPr kumimoji="1" lang="en-US" altLang="ja-JP" sz="1400" dirty="0"/>
              <a:t>BP</a:t>
            </a:r>
            <a:r>
              <a:rPr kumimoji="1" lang="ja-JP" altLang="en-US" sz="1400" dirty="0"/>
              <a:t>ボーナス</a:t>
            </a:r>
            <a:endParaRPr kumimoji="1" lang="en-US" altLang="ja-JP" sz="1400" dirty="0"/>
          </a:p>
          <a:p>
            <a:r>
              <a:rPr kumimoji="1" lang="ja-JP" altLang="en-US" sz="1400" dirty="0"/>
              <a:t>・コンティニュー可能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31A275D-4C4F-4716-AF9E-36BFD5008BF2}"/>
              </a:ext>
            </a:extLst>
          </p:cNvPr>
          <p:cNvSpPr/>
          <p:nvPr/>
        </p:nvSpPr>
        <p:spPr>
          <a:xfrm>
            <a:off x="5804350" y="4212923"/>
            <a:ext cx="2638443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欠片や強化素材、ゴールド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・師団累計討伐数報酬</a:t>
            </a:r>
            <a:endParaRPr kumimoji="1" lang="en-US" altLang="ja-JP" sz="1400" dirty="0"/>
          </a:p>
          <a:p>
            <a:r>
              <a:rPr kumimoji="1" lang="ja-JP" altLang="en-US" sz="1400" dirty="0"/>
              <a:t>・個人累計討伐数報酬</a:t>
            </a:r>
            <a:endParaRPr kumimoji="1" lang="en-US" altLang="ja-JP" sz="1400" dirty="0"/>
          </a:p>
          <a:p>
            <a:r>
              <a:rPr kumimoji="1" lang="ja-JP" altLang="en-US" sz="1400" dirty="0"/>
              <a:t>・ショップ交換</a:t>
            </a:r>
            <a:endParaRPr kumimoji="1"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57E3D8C-D7FE-474A-9F2A-50E5EB6FAA0B}"/>
              </a:ext>
            </a:extLst>
          </p:cNvPr>
          <p:cNvSpPr/>
          <p:nvPr/>
        </p:nvSpPr>
        <p:spPr>
          <a:xfrm>
            <a:off x="5804350" y="2024126"/>
            <a:ext cx="2638443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・師団ランキング</a:t>
            </a:r>
            <a:endParaRPr kumimoji="1" lang="en-US" altLang="ja-JP" sz="1400" dirty="0"/>
          </a:p>
          <a:p>
            <a:r>
              <a:rPr kumimoji="1" lang="ja-JP" altLang="en-US" sz="1400" dirty="0"/>
              <a:t>・制圧キャラランキング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A73BDA-7B37-4F5B-BE77-5CC5EC4932CD}"/>
              </a:ext>
            </a:extLst>
          </p:cNvPr>
          <p:cNvSpPr txBox="1"/>
          <p:nvPr/>
        </p:nvSpPr>
        <p:spPr>
          <a:xfrm>
            <a:off x="547520" y="211665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 マップパート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3C411D-9F29-49D3-97B3-A42773028AFB}"/>
              </a:ext>
            </a:extLst>
          </p:cNvPr>
          <p:cNvSpPr txBox="1"/>
          <p:nvPr/>
        </p:nvSpPr>
        <p:spPr>
          <a:xfrm>
            <a:off x="547520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◆ バトルパート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541CC9-0489-4489-AD56-C68E58E3D60F}"/>
              </a:ext>
            </a:extLst>
          </p:cNvPr>
          <p:cNvSpPr txBox="1"/>
          <p:nvPr/>
        </p:nvSpPr>
        <p:spPr>
          <a:xfrm>
            <a:off x="5880429" y="2116657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◇ランキング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8D1F8F-C8D0-4108-A878-7B77FCA8C2EB}"/>
              </a:ext>
            </a:extLst>
          </p:cNvPr>
          <p:cNvSpPr txBox="1"/>
          <p:nvPr/>
        </p:nvSpPr>
        <p:spPr>
          <a:xfrm>
            <a:off x="5880429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 報酬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2DF5FD7-E737-4D04-8A60-2FB0F122FE9A}"/>
              </a:ext>
            </a:extLst>
          </p:cNvPr>
          <p:cNvSpPr/>
          <p:nvPr/>
        </p:nvSpPr>
        <p:spPr>
          <a:xfrm>
            <a:off x="2963347" y="4212923"/>
            <a:ext cx="2784981" cy="21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・ピックアップガチャ</a:t>
            </a:r>
            <a:endParaRPr kumimoji="1" lang="en-US" altLang="ja-JP" sz="1400" dirty="0"/>
          </a:p>
          <a:p>
            <a:r>
              <a:rPr kumimoji="1" lang="ja-JP" altLang="en-US" sz="1100" dirty="0"/>
              <a:t>　対象キャラ能力・ポイントボーナス</a:t>
            </a:r>
          </a:p>
          <a:p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6E176E-E9F2-41C6-B13B-31C22C6AB575}"/>
              </a:ext>
            </a:extLst>
          </p:cNvPr>
          <p:cNvSpPr txBox="1"/>
          <p:nvPr/>
        </p:nvSpPr>
        <p:spPr>
          <a:xfrm>
            <a:off x="3081873" y="4286376"/>
            <a:ext cx="196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◇ ガチャ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D00CF6-21C9-44C4-8C5F-D023ABCC8239}"/>
              </a:ext>
            </a:extLst>
          </p:cNvPr>
          <p:cNvSpPr txBox="1"/>
          <p:nvPr/>
        </p:nvSpPr>
        <p:spPr>
          <a:xfrm>
            <a:off x="3911889" y="53879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師団に加入している場合のみ参加可能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図 1023">
            <a:extLst>
              <a:ext uri="{FF2B5EF4-FFF2-40B4-BE49-F238E27FC236}">
                <a16:creationId xmlns:a16="http://schemas.microsoft.com/office/drawing/2014/main" id="{D155898D-02B1-CB40-BC5B-53BCB3E0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822527"/>
            <a:ext cx="1076508" cy="928986"/>
          </a:xfrm>
          <a:prstGeom prst="rect">
            <a:avLst/>
          </a:prstGeom>
        </p:spPr>
      </p:pic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62608" y="575409"/>
            <a:ext cx="4184159" cy="3239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TOP(ID.ej100)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内イベントバナー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終了時間を表示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開催期間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日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時まで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イベント終了後は、交換期間を表示。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実際の、日付と獲得した所持ポイントは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サーバーからの値で随時更新する。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</a:t>
            </a:r>
            <a:r>
              <a:rPr lang="en-US" altLang="ja-JP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クエストのイベントタブ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  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初回遷移時はイベント詳細ウィンドウを表示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・詳細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遊びかたのウィンドウを表示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・交換所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交換所ウィンドウの表示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のイベント用交換所へ遷移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63C622-0F62-4948-8C8F-EABC96E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5D2FF59-CF89-4BA8-B3AA-1CFDA3D636E8}"/>
              </a:ext>
            </a:extLst>
          </p:cNvPr>
          <p:cNvSpPr txBox="1"/>
          <p:nvPr/>
        </p:nvSpPr>
        <p:spPr>
          <a:xfrm>
            <a:off x="393749" y="1140263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(ej.100)</a:t>
            </a:r>
            <a:endParaRPr kumimoji="1" lang="ja-JP" altLang="en-US" sz="12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84E00CB-00D1-4725-A5EA-60E2DB270B8A}"/>
              </a:ext>
            </a:extLst>
          </p:cNvPr>
          <p:cNvSpPr/>
          <p:nvPr/>
        </p:nvSpPr>
        <p:spPr>
          <a:xfrm>
            <a:off x="452693" y="4291466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5270D29-AA2C-4CEA-9BEF-64EE7D01827A}"/>
              </a:ext>
            </a:extLst>
          </p:cNvPr>
          <p:cNvSpPr/>
          <p:nvPr/>
        </p:nvSpPr>
        <p:spPr>
          <a:xfrm>
            <a:off x="1181774" y="2318982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0292B7B-B51C-D642-AF12-C97AE934A5A1}"/>
              </a:ext>
            </a:extLst>
          </p:cNvPr>
          <p:cNvSpPr/>
          <p:nvPr/>
        </p:nvSpPr>
        <p:spPr>
          <a:xfrm>
            <a:off x="492867" y="2626546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3901D81F-96BB-7443-A261-BE9417177F2F}"/>
              </a:ext>
            </a:extLst>
          </p:cNvPr>
          <p:cNvSpPr/>
          <p:nvPr/>
        </p:nvSpPr>
        <p:spPr>
          <a:xfrm>
            <a:off x="514145" y="2240913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0CAB82A5-F380-4D61-9C34-83743A0060A6}"/>
              </a:ext>
            </a:extLst>
          </p:cNvPr>
          <p:cNvSpPr/>
          <p:nvPr/>
        </p:nvSpPr>
        <p:spPr>
          <a:xfrm>
            <a:off x="568512" y="2289254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詳細</a:t>
            </a:r>
            <a:endParaRPr kumimoji="1" lang="ja-JP" altLang="en-US" sz="120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8F06024-E75C-4636-8DB5-7DF47E31A2B8}"/>
              </a:ext>
            </a:extLst>
          </p:cNvPr>
          <p:cNvSpPr/>
          <p:nvPr/>
        </p:nvSpPr>
        <p:spPr>
          <a:xfrm>
            <a:off x="669508" y="4812252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交換所</a:t>
            </a:r>
            <a:endParaRPr kumimoji="1" lang="en-US" altLang="ja-JP" sz="1200"/>
          </a:p>
          <a:p>
            <a:pPr algn="ctr"/>
            <a:endParaRPr kumimoji="1" lang="ja-JP" altLang="en-US" sz="400"/>
          </a:p>
        </p:txBody>
      </p:sp>
      <p:sp>
        <p:nvSpPr>
          <p:cNvPr id="119" name="四角形: 角を丸くする 89">
            <a:extLst>
              <a:ext uri="{FF2B5EF4-FFF2-40B4-BE49-F238E27FC236}">
                <a16:creationId xmlns:a16="http://schemas.microsoft.com/office/drawing/2014/main" id="{C2411AC3-F526-1643-A1E6-4DE0F23F3F5B}"/>
              </a:ext>
            </a:extLst>
          </p:cNvPr>
          <p:cNvSpPr/>
          <p:nvPr/>
        </p:nvSpPr>
        <p:spPr>
          <a:xfrm>
            <a:off x="1894218" y="4822527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クエスト</a:t>
            </a:r>
            <a:r>
              <a:rPr lang="ja-JP" altLang="en-US" sz="900" dirty="0"/>
              <a:t>へ</a:t>
            </a:r>
            <a:endParaRPr kumimoji="1" lang="ja-JP" altLang="en-US" sz="9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056CF87-3084-004F-81AC-BBE0B3C06F70}"/>
              </a:ext>
            </a:extLst>
          </p:cNvPr>
          <p:cNvSpPr txBox="1"/>
          <p:nvPr/>
        </p:nvSpPr>
        <p:spPr>
          <a:xfrm>
            <a:off x="657940" y="4982527"/>
            <a:ext cx="11085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solidFill>
                  <a:schemeClr val="bg1"/>
                </a:solidFill>
              </a:rPr>
              <a:t>所持 </a:t>
            </a:r>
            <a:r>
              <a:rPr lang="en-US" altLang="ja-JP" sz="600">
                <a:solidFill>
                  <a:schemeClr val="bg1"/>
                </a:solidFill>
              </a:rPr>
              <a:t>999,999,999pt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10" name="四角形: 角を丸くする 89">
            <a:extLst>
              <a:ext uri="{FF2B5EF4-FFF2-40B4-BE49-F238E27FC236}">
                <a16:creationId xmlns:a16="http://schemas.microsoft.com/office/drawing/2014/main" id="{D5B7797C-90DE-4DD8-88D1-B17D298EBB36}"/>
              </a:ext>
            </a:extLst>
          </p:cNvPr>
          <p:cNvSpPr/>
          <p:nvPr/>
        </p:nvSpPr>
        <p:spPr>
          <a:xfrm>
            <a:off x="658522" y="4481084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ランキング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38581D4-F48A-4A58-8460-4DB6445CFE5E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1" name="四角形: 角を丸くする 89">
            <a:extLst>
              <a:ext uri="{FF2B5EF4-FFF2-40B4-BE49-F238E27FC236}">
                <a16:creationId xmlns:a16="http://schemas.microsoft.com/office/drawing/2014/main" id="{93FFAFC9-7702-4F83-ADAC-9849057F53DF}"/>
              </a:ext>
            </a:extLst>
          </p:cNvPr>
          <p:cNvSpPr/>
          <p:nvPr/>
        </p:nvSpPr>
        <p:spPr>
          <a:xfrm>
            <a:off x="1894218" y="4458639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怪獣兵器</a:t>
            </a:r>
          </a:p>
        </p:txBody>
      </p:sp>
    </p:spTree>
    <p:extLst>
      <p:ext uri="{BB962C8B-B14F-4D97-AF65-F5344CB8AC3E}">
        <p14:creationId xmlns:p14="http://schemas.microsoft.com/office/powerpoint/2010/main" val="18231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897495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イベント詳細ウィンドウ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(ID.ej100a)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お知らせで表示している内容と同様。イベントの期間、内容、報酬など。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イベント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画面の詳細からも遷移可能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・イベント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初回遷移時に表示する。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・左右にスワイプしてページ遷移。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・閉じるボタンで閉じる。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2B8FF5-F6C2-44B8-8D8B-3176E2B42AE8}"/>
              </a:ext>
            </a:extLst>
          </p:cNvPr>
          <p:cNvSpPr/>
          <p:nvPr/>
        </p:nvSpPr>
        <p:spPr>
          <a:xfrm>
            <a:off x="669932" y="2127547"/>
            <a:ext cx="2422792" cy="315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33EA547-1141-46EC-9CB1-BF283AC6902C}"/>
              </a:ext>
            </a:extLst>
          </p:cNvPr>
          <p:cNvSpPr/>
          <p:nvPr/>
        </p:nvSpPr>
        <p:spPr>
          <a:xfrm>
            <a:off x="713755" y="2291066"/>
            <a:ext cx="2358031" cy="25801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/>
              <a:t>イベント終了までｘｘ日</a:t>
            </a:r>
            <a:endParaRPr kumimoji="1" lang="en-US" altLang="ja-JP" sz="1050"/>
          </a:p>
          <a:p>
            <a:pPr algn="ctr"/>
            <a:endParaRPr kumimoji="1" lang="en-US" altLang="ja-JP"/>
          </a:p>
          <a:p>
            <a:pPr algn="ctr"/>
            <a:r>
              <a:rPr kumimoji="1" lang="en-US" altLang="ja-JP"/>
              <a:t>[</a:t>
            </a:r>
            <a:r>
              <a:rPr kumimoji="1" lang="ja-JP" altLang="en-US"/>
              <a:t>イベントバナー</a:t>
            </a:r>
            <a:r>
              <a:rPr kumimoji="1" lang="en-US" altLang="ja-JP"/>
              <a:t>]</a:t>
            </a:r>
          </a:p>
          <a:p>
            <a:pPr algn="ctr"/>
            <a:endParaRPr lang="en-US" altLang="ja-JP"/>
          </a:p>
          <a:p>
            <a:pPr algn="ctr"/>
            <a:r>
              <a:rPr lang="ja-JP" altLang="en-US"/>
              <a:t>遊び方の説明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4BA3BE-5C6B-4C1D-AD40-D65433527E54}"/>
              </a:ext>
            </a:extLst>
          </p:cNvPr>
          <p:cNvSpPr txBox="1"/>
          <p:nvPr/>
        </p:nvSpPr>
        <p:spPr>
          <a:xfrm>
            <a:off x="696773" y="1893499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イベント詳細ウィンドウ</a:t>
            </a:r>
            <a:r>
              <a:rPr lang="en-US" altLang="ja-JP" sz="1200" dirty="0"/>
              <a:t>(ej100a)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D66655-6688-0448-8884-62FAC4CC618C}"/>
              </a:ext>
            </a:extLst>
          </p:cNvPr>
          <p:cNvSpPr/>
          <p:nvPr/>
        </p:nvSpPr>
        <p:spPr>
          <a:xfrm>
            <a:off x="1560024" y="4919257"/>
            <a:ext cx="622300" cy="2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閉じる</a:t>
            </a:r>
            <a:endParaRPr kumimoji="1" lang="en-US" altLang="ja-JP" sz="1200"/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9211278-8EA1-8648-9E29-4C04FB4405BD}"/>
              </a:ext>
            </a:extLst>
          </p:cNvPr>
          <p:cNvSpPr/>
          <p:nvPr/>
        </p:nvSpPr>
        <p:spPr>
          <a:xfrm>
            <a:off x="1449378" y="4637680"/>
            <a:ext cx="110646" cy="11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02D6B89B-8350-0D4C-B258-79C47053D59E}"/>
              </a:ext>
            </a:extLst>
          </p:cNvPr>
          <p:cNvSpPr/>
          <p:nvPr/>
        </p:nvSpPr>
        <p:spPr>
          <a:xfrm>
            <a:off x="1721980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483F0363-8293-8F46-A0E4-4D6AEA7B9B51}"/>
              </a:ext>
            </a:extLst>
          </p:cNvPr>
          <p:cNvSpPr/>
          <p:nvPr/>
        </p:nvSpPr>
        <p:spPr>
          <a:xfrm>
            <a:off x="1994582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9D0CFE4D-C7DD-D249-9CA1-5E19B1DFC700}"/>
              </a:ext>
            </a:extLst>
          </p:cNvPr>
          <p:cNvSpPr/>
          <p:nvPr/>
        </p:nvSpPr>
        <p:spPr>
          <a:xfrm>
            <a:off x="2267184" y="4637680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B5C8812-BD8C-2F49-842C-B0B3E3D5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7365082" y="2346111"/>
            <a:ext cx="1750824" cy="3001169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75FA6314-34E3-B845-BAC0-E827B985E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5500794" y="2346111"/>
            <a:ext cx="1750824" cy="300116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47BF08-C269-7F49-ABA8-180ED9BFFD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3608412" y="2346111"/>
            <a:ext cx="1750824" cy="3001169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7B9BB26-180F-4C4A-BEB3-59B3AAAA885F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0343D7-9674-43A4-A753-235111F89861}"/>
              </a:ext>
            </a:extLst>
          </p:cNvPr>
          <p:cNvSpPr txBox="1"/>
          <p:nvPr/>
        </p:nvSpPr>
        <p:spPr>
          <a:xfrm>
            <a:off x="3608412" y="5347280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 </a:t>
            </a:r>
            <a:r>
              <a:rPr lang="en-US" altLang="ja-JP" sz="1200" dirty="0"/>
              <a:t>WebView</a:t>
            </a:r>
            <a:r>
              <a:rPr lang="ja-JP" altLang="en-US" sz="1200" dirty="0"/>
              <a:t>を想定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5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師団未加入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師団に未加入の場合は、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下部に、師団加入ボタンを表示し、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di.102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師団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師団未所属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に遷移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させる。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7B9BB26-180F-4C4A-BEB3-59B3AAAA885F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921C403-5081-41C2-ACD2-F3301B56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00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374B9E-8F5D-4092-A42F-2EDC1C500017}"/>
              </a:ext>
            </a:extLst>
          </p:cNvPr>
          <p:cNvSpPr txBox="1"/>
          <p:nvPr/>
        </p:nvSpPr>
        <p:spPr>
          <a:xfrm>
            <a:off x="5206381" y="1168068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(ej.100)</a:t>
            </a:r>
            <a:endParaRPr kumimoji="1" lang="ja-JP" altLang="en-US" sz="12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03DBE59-3571-47E4-92AB-26D127C0F880}"/>
              </a:ext>
            </a:extLst>
          </p:cNvPr>
          <p:cNvSpPr/>
          <p:nvPr/>
        </p:nvSpPr>
        <p:spPr>
          <a:xfrm>
            <a:off x="5265325" y="4319271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AFD11B8-774F-45C3-B41D-325175D53887}"/>
              </a:ext>
            </a:extLst>
          </p:cNvPr>
          <p:cNvSpPr/>
          <p:nvPr/>
        </p:nvSpPr>
        <p:spPr>
          <a:xfrm>
            <a:off x="5994406" y="2346787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AF99DA-6FCF-4D53-A556-B08A77636225}"/>
              </a:ext>
            </a:extLst>
          </p:cNvPr>
          <p:cNvSpPr/>
          <p:nvPr/>
        </p:nvSpPr>
        <p:spPr>
          <a:xfrm>
            <a:off x="5305499" y="2654351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114">
            <a:extLst>
              <a:ext uri="{FF2B5EF4-FFF2-40B4-BE49-F238E27FC236}">
                <a16:creationId xmlns:a16="http://schemas.microsoft.com/office/drawing/2014/main" id="{6A000576-E7ED-4BB0-8A3A-D72BDEEC0002}"/>
              </a:ext>
            </a:extLst>
          </p:cNvPr>
          <p:cNvSpPr/>
          <p:nvPr/>
        </p:nvSpPr>
        <p:spPr>
          <a:xfrm>
            <a:off x="5326777" y="2268718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BDA7C-03D5-4D94-ACF6-4251A43AB7ED}"/>
              </a:ext>
            </a:extLst>
          </p:cNvPr>
          <p:cNvSpPr/>
          <p:nvPr/>
        </p:nvSpPr>
        <p:spPr>
          <a:xfrm>
            <a:off x="5381144" y="2317059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詳細</a:t>
            </a:r>
            <a:endParaRPr kumimoji="1" lang="ja-JP" altLang="en-US" sz="1200"/>
          </a:p>
        </p:txBody>
      </p:sp>
      <p:sp>
        <p:nvSpPr>
          <p:cNvPr id="26" name="四角形: 角を丸くする 89">
            <a:extLst>
              <a:ext uri="{FF2B5EF4-FFF2-40B4-BE49-F238E27FC236}">
                <a16:creationId xmlns:a16="http://schemas.microsoft.com/office/drawing/2014/main" id="{DFEF365A-E9F7-4197-A29F-AAE4CDF9EAD2}"/>
              </a:ext>
            </a:extLst>
          </p:cNvPr>
          <p:cNvSpPr/>
          <p:nvPr/>
        </p:nvSpPr>
        <p:spPr>
          <a:xfrm>
            <a:off x="5521341" y="4697218"/>
            <a:ext cx="1925031" cy="40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師団に加入する</a:t>
            </a:r>
          </a:p>
        </p:txBody>
      </p:sp>
    </p:spTree>
    <p:extLst>
      <p:ext uri="{BB962C8B-B14F-4D97-AF65-F5344CB8AC3E}">
        <p14:creationId xmlns:p14="http://schemas.microsoft.com/office/powerpoint/2010/main" val="33648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FAB43F-220A-4480-80EF-C30153FE042E}"/>
              </a:ext>
            </a:extLst>
          </p:cNvPr>
          <p:cNvSpPr txBox="1"/>
          <p:nvPr/>
        </p:nvSpPr>
        <p:spPr>
          <a:xfrm>
            <a:off x="4499533" y="1731487"/>
            <a:ext cx="44193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各マスの詳細については次ページ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マップについて</a:t>
            </a:r>
            <a:endParaRPr kumimoji="1"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・４画面（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10x10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）で構成。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上段左：マップ①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上段右：マップ②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下段左：マップ③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下段右：マップ④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・マップ上部に行くほど、敵が強い。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・怪獣を倒すとマップが空白になる。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分に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体空白マスに怪獣が沸く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要調整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● マップ ・ 団員の初期配置について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最上段：全てのマスが怪獣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２段目：怪獣８マス と 空白２マス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３段目：怪獣８マス と 空白２マス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４段目：怪獣７マス と 空白３マス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５段目：怪獣７マス と 空白３マス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６段目：怪獣５マス と 空白５マス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7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 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段目：怪獣５マス と 空白５マス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9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段目：師団員をランダムに配置。のこりは空白。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初期マップは各枚目、全師団共通。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9091D15A-2FCE-48AA-8196-0FB4FEFC0E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22" y="2127155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8A3E90C6-CAA7-482A-98A2-7BA349C01F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56" y="3819877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0FBE645-AFEE-482C-A261-08B1988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0" y="2471011"/>
            <a:ext cx="689402" cy="3349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501C70-DBB4-4351-893E-13C903CE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20" y="2140945"/>
            <a:ext cx="689402" cy="33499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E84664-0467-41A1-A984-84FEF935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195" y="2806001"/>
            <a:ext cx="1677521" cy="670059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9F2735A-1312-4DF9-9DB3-C1E3ADE7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37" y="3149818"/>
            <a:ext cx="1677521" cy="67005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85E8595-AD53-4CBC-B680-C2DFBF7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458" y="3808625"/>
            <a:ext cx="1683258" cy="169276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6D6D438E-56E5-4243-BCEE-4FF802059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340" y="4163665"/>
            <a:ext cx="314500" cy="309735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A1A5A5B2-3522-4F93-BD29-AC1D36AB0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021" y="2823728"/>
            <a:ext cx="314500" cy="30973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D883C360-4737-4276-B98C-D52BAD6ED5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2" y="2127155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282694A5-9512-407F-AC55-F2DF7F19F3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8" y="3819877"/>
            <a:ext cx="1700637" cy="170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92E46D92-D76F-48F5-9D15-3C1C43C7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0" y="2471011"/>
            <a:ext cx="689402" cy="334991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7F859D0-996B-4461-B480-C2AC5B27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0" y="2140945"/>
            <a:ext cx="689402" cy="334991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6F728EE9-EB11-40CD-AEDD-ED446A3D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5" y="2806001"/>
            <a:ext cx="1677521" cy="670059"/>
          </a:xfrm>
          <a:prstGeom prst="rect">
            <a:avLst/>
          </a:prstGeom>
        </p:spPr>
      </p:pic>
      <p:pic>
        <p:nvPicPr>
          <p:cNvPr id="92" name="図 91">
            <a:extLst>
              <a:ext uri="{FF2B5EF4-FFF2-40B4-BE49-F238E27FC236}">
                <a16:creationId xmlns:a16="http://schemas.microsoft.com/office/drawing/2014/main" id="{C6B22A4A-ACFC-4EBE-9A8D-B818D3A4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7" y="3149818"/>
            <a:ext cx="1677521" cy="670059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F302E33F-EE18-4E9D-A6D0-B2FBCF1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8" y="3808625"/>
            <a:ext cx="1683258" cy="1692768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D1C71763-7F01-48CE-A8FF-84231F0F0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42" y="2817253"/>
            <a:ext cx="314500" cy="3097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BC64853-30D9-4ACC-8547-7BAB1A5BF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034" y="3837828"/>
            <a:ext cx="346634" cy="346634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4B2D7CF-8335-44D8-99CD-6E0275BEA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409" y="5153848"/>
            <a:ext cx="346634" cy="346634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61F9C18C-3423-47AF-8ECE-EDE4DF0B9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983" y="4457895"/>
            <a:ext cx="346634" cy="346634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5B4997-1701-45DC-9A95-DEBC2195B140}"/>
              </a:ext>
            </a:extLst>
          </p:cNvPr>
          <p:cNvSpPr/>
          <p:nvPr/>
        </p:nvSpPr>
        <p:spPr>
          <a:xfrm>
            <a:off x="445862" y="3819877"/>
            <a:ext cx="3369862" cy="1679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1F8C0457-CEDD-4CE2-8875-83DED7018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8937" y="3823359"/>
            <a:ext cx="346634" cy="346634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572386EF-8AFE-4ADE-B6E4-E3E058C6A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044" y="4489936"/>
            <a:ext cx="346634" cy="346634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3420C597-D6B9-41A0-B562-528CE346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84" y="4455071"/>
            <a:ext cx="346634" cy="346634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E97AD5BF-727A-462B-A6E4-A918D4F97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671" y="3833652"/>
            <a:ext cx="346634" cy="346634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A4098E4B-F94C-443B-B58A-768FB2E05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21" y="4127105"/>
            <a:ext cx="346634" cy="346634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52C37553-6DCA-4A83-82FF-6BF93B48E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668" y="4465349"/>
            <a:ext cx="346634" cy="346634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AF6A82A8-36DA-4E58-944A-73DC1125C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491" y="4157701"/>
            <a:ext cx="346634" cy="346634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16AD92B4-6C91-4E74-8772-536F574B9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165" y="4799233"/>
            <a:ext cx="346634" cy="346634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E62846C5-6523-44E5-A471-274EBCC04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190" y="4822981"/>
            <a:ext cx="346634" cy="346634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CD02F43F-FC1D-451D-AF59-5326C7A77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2" y="4793995"/>
            <a:ext cx="346634" cy="346634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9EC9978A-3E37-4855-8A0E-9FD79CEC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31" y="5136734"/>
            <a:ext cx="346634" cy="346634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A41EACC6-3211-4310-AD85-22E1B955A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082" y="3833652"/>
            <a:ext cx="346634" cy="346634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4DFD2FB5-1C45-4E66-91FD-0ABF2E5D6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909" y="4149460"/>
            <a:ext cx="346634" cy="346634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A86D0FEC-5BC1-43FE-8E6E-FA5106C70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96" y="4801705"/>
            <a:ext cx="346634" cy="346634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23437000-E061-4007-A7D4-0F631A18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729" y="4835377"/>
            <a:ext cx="346634" cy="346634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6EA7665C-FE06-46C4-A1F9-32EF34BEC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524" y="4468762"/>
            <a:ext cx="346634" cy="346634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982E90F9-11EE-4190-A07C-0AB2D50EB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377" y="5126274"/>
            <a:ext cx="346634" cy="346634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405A2B43-8D25-47CE-99DB-8FBD4777B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644" y="3143817"/>
            <a:ext cx="335074" cy="336843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1A3E47FD-5EA2-41FD-84D3-3A60EBE13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68" y="3468295"/>
            <a:ext cx="335074" cy="336843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741B4B24-028A-45EC-8E0D-D6929D1C1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329" y="3806281"/>
            <a:ext cx="335074" cy="336843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15DDAE48-8328-47EB-A660-5323F4506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983" y="4152182"/>
            <a:ext cx="335074" cy="336843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0571699C-5D9A-4CBC-A9D5-DA1F4618C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355" y="3840863"/>
            <a:ext cx="335074" cy="336843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DBE53679-ABD3-4396-83A1-7A44EF45F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09" y="3478840"/>
            <a:ext cx="335074" cy="336843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918AD1FF-CDC4-4259-ADC9-ABDF62E6B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09" y="3147238"/>
            <a:ext cx="335074" cy="336843"/>
          </a:xfrm>
          <a:prstGeom prst="rect">
            <a:avLst/>
          </a:prstGeom>
        </p:spPr>
      </p:pic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A60E505-95DE-4526-9EDF-0228FC88E371}"/>
              </a:ext>
            </a:extLst>
          </p:cNvPr>
          <p:cNvSpPr/>
          <p:nvPr/>
        </p:nvSpPr>
        <p:spPr>
          <a:xfrm>
            <a:off x="459488" y="2123525"/>
            <a:ext cx="3369862" cy="1679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1015607-6DB6-4E6F-9071-5ACF863B9A34}"/>
              </a:ext>
            </a:extLst>
          </p:cNvPr>
          <p:cNvSpPr/>
          <p:nvPr/>
        </p:nvSpPr>
        <p:spPr>
          <a:xfrm>
            <a:off x="529678" y="2155654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43C967-4D6A-41B4-9151-F348D7F84A3B}"/>
              </a:ext>
            </a:extLst>
          </p:cNvPr>
          <p:cNvSpPr/>
          <p:nvPr/>
        </p:nvSpPr>
        <p:spPr>
          <a:xfrm>
            <a:off x="2190894" y="2151398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9B5D3370-610B-43A7-8796-0FF4C56C1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432" y="4163865"/>
            <a:ext cx="314500" cy="30973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D2CA49E-DF0D-414D-B747-1F071B1F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70" y="4142722"/>
            <a:ext cx="689402" cy="33499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E543F64E-EAC8-4944-B982-171B99F18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437" y="5119702"/>
            <a:ext cx="346634" cy="346634"/>
          </a:xfrm>
          <a:prstGeom prst="rect">
            <a:avLst/>
          </a:prstGeom>
        </p:spPr>
      </p:pic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937693AE-E21F-4E9B-9AA8-8443CFEC300F}"/>
              </a:ext>
            </a:extLst>
          </p:cNvPr>
          <p:cNvSpPr/>
          <p:nvPr/>
        </p:nvSpPr>
        <p:spPr>
          <a:xfrm>
            <a:off x="2190894" y="3850258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EE6D596F-B900-4224-A517-233D9464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0" y="4161486"/>
            <a:ext cx="689402" cy="334991"/>
          </a:xfrm>
          <a:prstGeom prst="rect">
            <a:avLst/>
          </a:prstGeom>
        </p:spPr>
      </p:pic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B1FF2CD-2CAE-4D19-827F-F37DFF2418D3}"/>
              </a:ext>
            </a:extLst>
          </p:cNvPr>
          <p:cNvSpPr/>
          <p:nvPr/>
        </p:nvSpPr>
        <p:spPr>
          <a:xfrm>
            <a:off x="535408" y="3852766"/>
            <a:ext cx="1556122" cy="15960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1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r>
              <a:rPr kumimoji="1" lang="en-US" altLang="ja-JP" sz="1400" b="1" dirty="0"/>
              <a:t>(ej101)</a:t>
            </a:r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31FBFB0-9B0B-482F-ABE5-F5BE49C2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CC185B-4FD9-4CB8-9F7E-257C386ECB2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756D56-4E89-4AE2-98B3-767FA05BC398}"/>
              </a:ext>
            </a:extLst>
          </p:cNvPr>
          <p:cNvSpPr/>
          <p:nvPr/>
        </p:nvSpPr>
        <p:spPr>
          <a:xfrm>
            <a:off x="443869" y="2251932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4007E8-A6AD-4F47-B730-39EBEC7CD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129EC0-8787-44A9-ACBB-E9D4A150507F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5B51E0-DDDD-46F0-824A-9C0F70A8D1A9}"/>
              </a:ext>
            </a:extLst>
          </p:cNvPr>
          <p:cNvSpPr/>
          <p:nvPr/>
        </p:nvSpPr>
        <p:spPr>
          <a:xfrm>
            <a:off x="2972926" y="5078254"/>
            <a:ext cx="571501" cy="2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E85EC8-73D7-4494-B7DF-6D4DC650C9AA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C0B60B3-56D0-4DCA-88CD-04CEE97E670C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2C99E05-A43E-4D92-B7BD-FE7006F67288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8C886CBC-FF81-494B-98AF-1B84D0C5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7BC88B4-6035-4BC4-BF8F-E00EABAC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3FCDCA-FC47-4F5C-9AAB-53F99C54672E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623CA12-D54F-455B-8799-B1D0FE403C5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5DABD2-5F1F-4C13-90A8-484E10794E86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B35442-DEF7-4DB6-A2C0-89D7074C22A6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9CCFFA-D850-4A9B-A111-987E2DE24DD0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D68362E-F700-4D36-8FAE-46979C416682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9FD5FDB-48BC-4AB4-B723-22B45B302A8F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グラフィックス 50" descr="ブリーフケース">
            <a:extLst>
              <a:ext uri="{FF2B5EF4-FFF2-40B4-BE49-F238E27FC236}">
                <a16:creationId xmlns:a16="http://schemas.microsoft.com/office/drawing/2014/main" id="{DE06B909-39EA-427E-86A1-E7DB70B3E8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pic>
        <p:nvPicPr>
          <p:cNvPr id="53" name="グラフィックス 52" descr="ブリーフケース">
            <a:extLst>
              <a:ext uri="{FF2B5EF4-FFF2-40B4-BE49-F238E27FC236}">
                <a16:creationId xmlns:a16="http://schemas.microsoft.com/office/drawing/2014/main" id="{25A8F730-E4E5-4125-AB04-93A8630DB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BA0F438-38FD-4AA5-916E-5115E45226DA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C31FBD-2BA6-4E1A-8D9A-FFF1D12799A6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87DDE0-E381-4CE9-B80D-FF9D5E56E130}"/>
              </a:ext>
            </a:extLst>
          </p:cNvPr>
          <p:cNvSpPr txBox="1"/>
          <p:nvPr/>
        </p:nvSpPr>
        <p:spPr>
          <a:xfrm>
            <a:off x="3604059" y="1938026"/>
            <a:ext cx="1083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BP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1FF767-DCD6-4BE8-8D5C-D26668FC9428}"/>
              </a:ext>
            </a:extLst>
          </p:cNvPr>
          <p:cNvSpPr txBox="1"/>
          <p:nvPr/>
        </p:nvSpPr>
        <p:spPr>
          <a:xfrm>
            <a:off x="3626518" y="3312827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マップ番号</a:t>
            </a:r>
            <a:endParaRPr kumimoji="1" lang="en-US" altLang="ja-JP" sz="9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DE6F69-3973-473F-9799-DD492F4FFA87}"/>
              </a:ext>
            </a:extLst>
          </p:cNvPr>
          <p:cNvSpPr txBox="1"/>
          <p:nvPr/>
        </p:nvSpPr>
        <p:spPr>
          <a:xfrm>
            <a:off x="3624629" y="362246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順位</a:t>
            </a:r>
            <a:endParaRPr kumimoji="1" lang="en-US" altLang="ja-JP" sz="105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CC08702-2003-433B-BCF0-393CB53494C5}"/>
              </a:ext>
            </a:extLst>
          </p:cNvPr>
          <p:cNvSpPr txBox="1"/>
          <p:nvPr/>
        </p:nvSpPr>
        <p:spPr>
          <a:xfrm>
            <a:off x="3624629" y="3934856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怪獣兵器</a:t>
            </a:r>
            <a:r>
              <a:rPr kumimoji="1" lang="en-US" altLang="ja-JP" sz="900" b="1" dirty="0"/>
              <a:t>CT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05D23E4-3331-42C0-8BF7-4AE8C4FD2091}"/>
              </a:ext>
            </a:extLst>
          </p:cNvPr>
          <p:cNvCxnSpPr>
            <a:cxnSpLocks/>
          </p:cNvCxnSpPr>
          <p:nvPr/>
        </p:nvCxnSpPr>
        <p:spPr>
          <a:xfrm flipH="1">
            <a:off x="2571792" y="207548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23095DF-7A1D-4156-84EC-5930AEA350CA}"/>
              </a:ext>
            </a:extLst>
          </p:cNvPr>
          <p:cNvCxnSpPr>
            <a:cxnSpLocks/>
          </p:cNvCxnSpPr>
          <p:nvPr/>
        </p:nvCxnSpPr>
        <p:spPr>
          <a:xfrm flipH="1">
            <a:off x="2681299" y="4059029"/>
            <a:ext cx="1146532" cy="1046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F4693A-0715-4C04-9526-65BDFEE66711}"/>
              </a:ext>
            </a:extLst>
          </p:cNvPr>
          <p:cNvSpPr/>
          <p:nvPr/>
        </p:nvSpPr>
        <p:spPr>
          <a:xfrm>
            <a:off x="1068825" y="4003803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92334B-DCD3-4955-AE04-73D2D84E902E}"/>
              </a:ext>
            </a:extLst>
          </p:cNvPr>
          <p:cNvSpPr/>
          <p:nvPr/>
        </p:nvSpPr>
        <p:spPr>
          <a:xfrm>
            <a:off x="521951" y="506322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FCAF54-9B29-48DB-81B7-3AB1D22A61FA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A0762D-B9C7-4DBA-828D-1698F844F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642" y="3567393"/>
            <a:ext cx="447423" cy="40817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94A46329-B59F-43E4-844A-EEC298E7C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037" y="3567292"/>
            <a:ext cx="447423" cy="40817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6561BCAE-073D-43BA-A9CB-F08328F15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61" y="4432359"/>
            <a:ext cx="447423" cy="40817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9D51B74-89B1-482E-99BD-70BB2BD60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445" y="4424626"/>
            <a:ext cx="447423" cy="408175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0097F02-3C8F-46BB-AC6D-C7767F98E366}"/>
              </a:ext>
            </a:extLst>
          </p:cNvPr>
          <p:cNvCxnSpPr>
            <a:cxnSpLocks/>
          </p:cNvCxnSpPr>
          <p:nvPr/>
        </p:nvCxnSpPr>
        <p:spPr>
          <a:xfrm flipH="1">
            <a:off x="1027789" y="3434944"/>
            <a:ext cx="2820312" cy="14819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25F63B0-51FC-4A78-90D0-1389FF437893}"/>
              </a:ext>
            </a:extLst>
          </p:cNvPr>
          <p:cNvCxnSpPr>
            <a:cxnSpLocks/>
          </p:cNvCxnSpPr>
          <p:nvPr/>
        </p:nvCxnSpPr>
        <p:spPr>
          <a:xfrm flipH="1">
            <a:off x="1956080" y="3728184"/>
            <a:ext cx="2034578" cy="120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98E4306-F86F-44B6-833C-1732347476FE}"/>
              </a:ext>
            </a:extLst>
          </p:cNvPr>
          <p:cNvSpPr/>
          <p:nvPr/>
        </p:nvSpPr>
        <p:spPr>
          <a:xfrm>
            <a:off x="1589183" y="2615877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669FB42E-6EDC-4970-96B5-FC7AD5ED6D34}"/>
              </a:ext>
            </a:extLst>
          </p:cNvPr>
          <p:cNvSpPr/>
          <p:nvPr/>
        </p:nvSpPr>
        <p:spPr>
          <a:xfrm rot="16200000">
            <a:off x="452341" y="3666373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FE9A3F-3E0B-4EC4-8DB4-B9A025809A04}"/>
              </a:ext>
            </a:extLst>
          </p:cNvPr>
          <p:cNvSpPr txBox="1"/>
          <p:nvPr/>
        </p:nvSpPr>
        <p:spPr>
          <a:xfrm>
            <a:off x="3649023" y="5261661"/>
            <a:ext cx="108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/>
              <a:t>マップ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移動アイコン</a:t>
            </a:r>
            <a:endParaRPr kumimoji="1" lang="en-US" altLang="ja-JP" sz="800" b="1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851D117-537E-4490-BB9B-6C301AFFDF79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51821" y="3758725"/>
            <a:ext cx="3346858" cy="1634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D3A6BE15-3FAD-4DF8-BACC-000EBE901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239" y="3549172"/>
            <a:ext cx="455276" cy="455276"/>
          </a:xfrm>
          <a:prstGeom prst="rect">
            <a:avLst/>
          </a:prstGeom>
        </p:spPr>
      </p:pic>
      <p:graphicFrame>
        <p:nvGraphicFramePr>
          <p:cNvPr id="12" name="表 17">
            <a:extLst>
              <a:ext uri="{FF2B5EF4-FFF2-40B4-BE49-F238E27FC236}">
                <a16:creationId xmlns:a16="http://schemas.microsoft.com/office/drawing/2014/main" id="{7F7B2C64-EE89-4431-A015-B799FB2A4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39013"/>
              </p:ext>
            </p:extLst>
          </p:nvPr>
        </p:nvGraphicFramePr>
        <p:xfrm>
          <a:off x="4727069" y="1290188"/>
          <a:ext cx="4389149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366051328"/>
                    </a:ext>
                  </a:extLst>
                </a:gridCol>
                <a:gridCol w="3349019">
                  <a:extLst>
                    <a:ext uri="{9D8B030D-6E8A-4147-A177-3AD203B41FA5}">
                      <a16:colId xmlns:a16="http://schemas.microsoft.com/office/drawing/2014/main" val="478030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マスの種類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5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ボス・ザコ強・ザコ弱の難易度が設定されており、それぞれ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MAP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が進むごとに強くなる。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既に他団員が戦闘しているマスは「交戦中」と表示されます。選択不可。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障害物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選択することが出来ず、自陣になることもない妨害マス。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自陣と隣接した時、宝箱のアイコンがある場合はタップし獲得することができる。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0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自分の現在位置と、敵・アイテムの無いマス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攻撃可能エリア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自勢力圏に隣接しているマス。黄色く明滅する。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「自身が隣接している」 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「自身に隣接している空白の隣接する」マス。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アイテムの獲得、怪獣に勝利した場合に選択したマスに自身を移動させる。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43506"/>
                  </a:ext>
                </a:extLst>
              </a:tr>
            </a:tbl>
          </a:graphicData>
        </a:graphic>
      </p:graphicFrame>
      <p:graphicFrame>
        <p:nvGraphicFramePr>
          <p:cNvPr id="75" name="表 17">
            <a:extLst>
              <a:ext uri="{FF2B5EF4-FFF2-40B4-BE49-F238E27FC236}">
                <a16:creationId xmlns:a16="http://schemas.microsoft.com/office/drawing/2014/main" id="{C1E7BEC0-8BDC-4E15-BBF8-F951D9B6A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53634"/>
              </p:ext>
            </p:extLst>
          </p:nvPr>
        </p:nvGraphicFramePr>
        <p:xfrm>
          <a:off x="4620854" y="3499040"/>
          <a:ext cx="4511387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>
                  <a:extLst>
                    <a:ext uri="{9D8B030D-6E8A-4147-A177-3AD203B41FA5}">
                      <a16:colId xmlns:a16="http://schemas.microsoft.com/office/drawing/2014/main" val="366051328"/>
                    </a:ext>
                  </a:extLst>
                </a:gridCol>
                <a:gridCol w="3349019">
                  <a:extLst>
                    <a:ext uri="{9D8B030D-6E8A-4147-A177-3AD203B41FA5}">
                      <a16:colId xmlns:a16="http://schemas.microsoft.com/office/drawing/2014/main" val="478030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表示内容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5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大怪獣と同様。現在の所持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BP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と回復までに時間を表示。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BOSS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メーター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怪獣を倒すと加算。一定の値になると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BOSS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が出現。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0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マップ番号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現在攻略しているマップ番号。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ボス怪獣討伐時に新しい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MAP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に代わり、数字が進む。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今回の師団の順位と、獲得ポイントが表示される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4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怪獣兵器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</a:p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クールタイム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次の使用までクールタイムが表示される。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ユーザー毎。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残り時間がある場合は時間が表示され、時間が経つと「使用する」ボタンとなる。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解放している兵器が無い場合は、グレーアウトさせる。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マップ上での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は全兵器共通。バトル時のそれぞれの兵器の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とも別物。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イベントの開始とともに最後に使用した怪獣兵器の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CT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が減少する。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4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マップ移動アイコン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他の画面に遷移する。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37477"/>
                  </a:ext>
                </a:extLst>
              </a:tr>
            </a:tbl>
          </a:graphicData>
        </a:graphic>
      </p:graphicFrame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8FA418C4-A768-41B4-8BA1-8D73F8B341F2}"/>
              </a:ext>
            </a:extLst>
          </p:cNvPr>
          <p:cNvSpPr/>
          <p:nvPr/>
        </p:nvSpPr>
        <p:spPr>
          <a:xfrm>
            <a:off x="2291146" y="2530918"/>
            <a:ext cx="457200" cy="16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b="1" dirty="0"/>
              <a:t>リロード</a:t>
            </a:r>
            <a:endParaRPr kumimoji="1"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155106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D8CDF-CC82-49C4-99E1-70BFC02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7EE627-1F3E-47F6-8067-4236ABF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3395F9-3C91-4AE1-8522-DE582CD9A698}"/>
              </a:ext>
            </a:extLst>
          </p:cNvPr>
          <p:cNvSpPr txBox="1"/>
          <p:nvPr/>
        </p:nvSpPr>
        <p:spPr>
          <a:xfrm>
            <a:off x="415419" y="53879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 マップパート</a:t>
            </a:r>
            <a:r>
              <a:rPr kumimoji="1" lang="en-US" altLang="ja-JP" sz="1400" b="1" dirty="0"/>
              <a:t>(ej101)</a:t>
            </a:r>
          </a:p>
          <a:p>
            <a:r>
              <a:rPr kumimoji="1" lang="ja-JP" altLang="en-US" sz="1400" b="1" dirty="0"/>
              <a:t>　</a:t>
            </a:r>
            <a:r>
              <a:rPr kumimoji="1" lang="ja-JP" altLang="en-US" sz="1400" dirty="0"/>
              <a:t>自陣の確認・怪獣兵器の使用・敵の選択からバトルに入るまでの画面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15E316-4872-41A3-B531-6699CC37490A}"/>
              </a:ext>
            </a:extLst>
          </p:cNvPr>
          <p:cNvSpPr txBox="1"/>
          <p:nvPr/>
        </p:nvSpPr>
        <p:spPr>
          <a:xfrm>
            <a:off x="17674" y="108237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ej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共同戦線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31FBFB0-9B0B-482F-ABE5-F5BE49C2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8" y="1372769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CC185B-4FD9-4CB8-9F7E-257C386ECB27}"/>
              </a:ext>
            </a:extLst>
          </p:cNvPr>
          <p:cNvSpPr txBox="1"/>
          <p:nvPr/>
        </p:nvSpPr>
        <p:spPr>
          <a:xfrm>
            <a:off x="415419" y="1122532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ej101</a:t>
            </a:r>
            <a:r>
              <a:rPr kumimoji="1" lang="ja-JP" altLang="en-US" sz="1200" dirty="0"/>
              <a:t> マップパート画面</a:t>
            </a:r>
            <a:endParaRPr kumimoji="1" lang="en-US" altLang="ja-JP" sz="1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756D56-4E89-4AE2-98B3-767FA05BC398}"/>
              </a:ext>
            </a:extLst>
          </p:cNvPr>
          <p:cNvSpPr/>
          <p:nvPr/>
        </p:nvSpPr>
        <p:spPr>
          <a:xfrm>
            <a:off x="459524" y="2254564"/>
            <a:ext cx="2454714" cy="3014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C7F9E-BBF2-4304-A611-8C9637900475}"/>
              </a:ext>
            </a:extLst>
          </p:cNvPr>
          <p:cNvSpPr txBox="1"/>
          <p:nvPr/>
        </p:nvSpPr>
        <p:spPr>
          <a:xfrm>
            <a:off x="429992" y="1974933"/>
            <a:ext cx="245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制圧マップ</a:t>
            </a:r>
            <a:endParaRPr kumimoji="1"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4007E8-A6AD-4F47-B730-39EBEC7CD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623700"/>
            <a:ext cx="3548380" cy="22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129EC0-8787-44A9-ACBB-E9D4A150507F}"/>
              </a:ext>
            </a:extLst>
          </p:cNvPr>
          <p:cNvSpPr txBox="1"/>
          <p:nvPr/>
        </p:nvSpPr>
        <p:spPr>
          <a:xfrm>
            <a:off x="519263" y="4811652"/>
            <a:ext cx="65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MAP.1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5B51E0-DDDD-46F0-824A-9C0F70A8D1A9}"/>
              </a:ext>
            </a:extLst>
          </p:cNvPr>
          <p:cNvSpPr/>
          <p:nvPr/>
        </p:nvSpPr>
        <p:spPr>
          <a:xfrm>
            <a:off x="2972926" y="5078254"/>
            <a:ext cx="571501" cy="2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使用する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E85EC8-73D7-4494-B7DF-6D4DC650C9AA}"/>
              </a:ext>
            </a:extLst>
          </p:cNvPr>
          <p:cNvGrpSpPr/>
          <p:nvPr/>
        </p:nvGrpSpPr>
        <p:grpSpPr>
          <a:xfrm>
            <a:off x="544446" y="3598064"/>
            <a:ext cx="558113" cy="337407"/>
            <a:chOff x="566905" y="3598064"/>
            <a:chExt cx="558113" cy="337407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C0B60B3-56D0-4DCA-88CD-04CEE97E670C}"/>
                </a:ext>
              </a:extLst>
            </p:cNvPr>
            <p:cNvSpPr/>
            <p:nvPr/>
          </p:nvSpPr>
          <p:spPr>
            <a:xfrm>
              <a:off x="664136" y="3598064"/>
              <a:ext cx="363653" cy="3374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2C99E05-A43E-4D92-B7BD-FE7006F67288}"/>
                </a:ext>
              </a:extLst>
            </p:cNvPr>
            <p:cNvSpPr txBox="1"/>
            <p:nvPr/>
          </p:nvSpPr>
          <p:spPr>
            <a:xfrm>
              <a:off x="566905" y="3650854"/>
              <a:ext cx="558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</a:rPr>
                <a:t>交戦中</a:t>
              </a:r>
              <a:endParaRPr kumimoji="1" lang="en-US" altLang="ja-JP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8C886CBC-FF81-494B-98AF-1B84D0C5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55" y="4414616"/>
            <a:ext cx="406187" cy="42193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7BC88B4-6035-4BC4-BF8F-E00EABAC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22" y="4414128"/>
            <a:ext cx="420342" cy="42290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3FCDCA-FC47-4F5C-9AAB-53F99C54672E}"/>
              </a:ext>
            </a:extLst>
          </p:cNvPr>
          <p:cNvSpPr txBox="1"/>
          <p:nvPr/>
        </p:nvSpPr>
        <p:spPr>
          <a:xfrm>
            <a:off x="1244877" y="4829115"/>
            <a:ext cx="167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>
                <a:solidFill>
                  <a:schemeClr val="bg1"/>
                </a:solidFill>
              </a:rPr>
              <a:t>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位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xxx,xxx,xxx</a:t>
            </a:r>
            <a:r>
              <a:rPr kumimoji="1" lang="ja-JP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pt</a:t>
            </a:r>
            <a:endParaRPr kumimoji="1" lang="en-US" altLang="ja-JP" sz="1100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623CA12-D54F-455B-8799-B1D0FE403C56}"/>
              </a:ext>
            </a:extLst>
          </p:cNvPr>
          <p:cNvSpPr/>
          <p:nvPr/>
        </p:nvSpPr>
        <p:spPr>
          <a:xfrm>
            <a:off x="1911234" y="3991742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5DABD2-5F1F-4C13-90A8-484E10794E86}"/>
              </a:ext>
            </a:extLst>
          </p:cNvPr>
          <p:cNvSpPr/>
          <p:nvPr/>
        </p:nvSpPr>
        <p:spPr>
          <a:xfrm>
            <a:off x="2358875" y="445521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B35442-DEF7-4DB6-A2C0-89D7074C22A6}"/>
              </a:ext>
            </a:extLst>
          </p:cNvPr>
          <p:cNvSpPr/>
          <p:nvPr/>
        </p:nvSpPr>
        <p:spPr>
          <a:xfrm>
            <a:off x="633930" y="4444859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9CCFFA-D850-4A9B-A111-987E2DE24DD0}"/>
              </a:ext>
            </a:extLst>
          </p:cNvPr>
          <p:cNvSpPr/>
          <p:nvPr/>
        </p:nvSpPr>
        <p:spPr>
          <a:xfrm>
            <a:off x="635310" y="4007050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D68362E-F700-4D36-8FAE-46979C416682}"/>
              </a:ext>
            </a:extLst>
          </p:cNvPr>
          <p:cNvSpPr/>
          <p:nvPr/>
        </p:nvSpPr>
        <p:spPr>
          <a:xfrm>
            <a:off x="596558" y="2306071"/>
            <a:ext cx="2143234" cy="2453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900" b="1" dirty="0">
                <a:solidFill>
                  <a:schemeClr val="tx1"/>
                </a:solidFill>
              </a:rPr>
              <a:t>●●●●〇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4/5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ja-JP" sz="800" b="1" dirty="0">
                <a:solidFill>
                  <a:schemeClr val="tx1"/>
                </a:solidFill>
              </a:rPr>
              <a:t>HH:MM </a:t>
            </a:r>
            <a:r>
              <a:rPr kumimoji="1" lang="ja-JP" altLang="en-US" sz="800" b="1" dirty="0">
                <a:solidFill>
                  <a:schemeClr val="tx1"/>
                </a:solidFill>
              </a:rPr>
              <a:t>に全回復</a:t>
            </a:r>
            <a:endParaRPr kumimoji="1" lang="en-US" altLang="ja-JP" sz="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FAB43F-220A-4480-80EF-C30153FE042E}"/>
              </a:ext>
            </a:extLst>
          </p:cNvPr>
          <p:cNvSpPr txBox="1"/>
          <p:nvPr/>
        </p:nvSpPr>
        <p:spPr>
          <a:xfrm>
            <a:off x="4626165" y="1151775"/>
            <a:ext cx="441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 怪獣兵器を未所持の場合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最下部の怪獣兵器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CT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の表示を変更する。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9FD5FDB-48BC-4AB4-B723-22B45B302A8F}"/>
              </a:ext>
            </a:extLst>
          </p:cNvPr>
          <p:cNvCxnSpPr/>
          <p:nvPr/>
        </p:nvCxnSpPr>
        <p:spPr>
          <a:xfrm flipH="1">
            <a:off x="1696311" y="3917240"/>
            <a:ext cx="1395278" cy="3093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" name="グラフィックス 50" descr="ブリーフケース">
            <a:extLst>
              <a:ext uri="{FF2B5EF4-FFF2-40B4-BE49-F238E27FC236}">
                <a16:creationId xmlns:a16="http://schemas.microsoft.com/office/drawing/2014/main" id="{DE06B909-39EA-427E-86A1-E7DB70B3E8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74" y="3170481"/>
            <a:ext cx="341126" cy="341126"/>
          </a:xfrm>
          <a:prstGeom prst="rect">
            <a:avLst/>
          </a:prstGeom>
        </p:spPr>
      </p:pic>
      <p:pic>
        <p:nvPicPr>
          <p:cNvPr id="53" name="グラフィックス 52" descr="ブリーフケース">
            <a:extLst>
              <a:ext uri="{FF2B5EF4-FFF2-40B4-BE49-F238E27FC236}">
                <a16:creationId xmlns:a16="http://schemas.microsoft.com/office/drawing/2014/main" id="{25A8F730-E4E5-4125-AB04-93A8630DB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286" y="3590334"/>
            <a:ext cx="341126" cy="341126"/>
          </a:xfrm>
          <a:prstGeom prst="rect">
            <a:avLst/>
          </a:prstGeom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BA0F438-38FD-4AA5-916E-5115E45226DA}"/>
              </a:ext>
            </a:extLst>
          </p:cNvPr>
          <p:cNvCxnSpPr>
            <a:cxnSpLocks/>
          </p:cNvCxnSpPr>
          <p:nvPr/>
        </p:nvCxnSpPr>
        <p:spPr>
          <a:xfrm flipH="1">
            <a:off x="2571792" y="4553564"/>
            <a:ext cx="483516" cy="1343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C31FBD-2BA6-4E1A-8D9A-FFF1D12799A6}"/>
              </a:ext>
            </a:extLst>
          </p:cNvPr>
          <p:cNvSpPr txBox="1"/>
          <p:nvPr/>
        </p:nvSpPr>
        <p:spPr>
          <a:xfrm>
            <a:off x="3062437" y="441828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攻撃可能エリア</a:t>
            </a:r>
            <a:endParaRPr kumimoji="1" lang="en-US" altLang="ja-JP" sz="9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87DDE0-E381-4CE9-B80D-FF9D5E56E130}"/>
              </a:ext>
            </a:extLst>
          </p:cNvPr>
          <p:cNvSpPr txBox="1"/>
          <p:nvPr/>
        </p:nvSpPr>
        <p:spPr>
          <a:xfrm>
            <a:off x="3604059" y="1938026"/>
            <a:ext cx="1083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BP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1FF767-DCD6-4BE8-8D5C-D26668FC9428}"/>
              </a:ext>
            </a:extLst>
          </p:cNvPr>
          <p:cNvSpPr txBox="1"/>
          <p:nvPr/>
        </p:nvSpPr>
        <p:spPr>
          <a:xfrm>
            <a:off x="3626518" y="3312827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マップ番号</a:t>
            </a:r>
            <a:endParaRPr kumimoji="1" lang="en-US" altLang="ja-JP" sz="9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DE6F69-3973-473F-9799-DD492F4FFA87}"/>
              </a:ext>
            </a:extLst>
          </p:cNvPr>
          <p:cNvSpPr txBox="1"/>
          <p:nvPr/>
        </p:nvSpPr>
        <p:spPr>
          <a:xfrm>
            <a:off x="3624629" y="3622469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順位</a:t>
            </a:r>
            <a:endParaRPr kumimoji="1" lang="en-US" altLang="ja-JP" sz="105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CC08702-2003-433B-BCF0-393CB53494C5}"/>
              </a:ext>
            </a:extLst>
          </p:cNvPr>
          <p:cNvSpPr txBox="1"/>
          <p:nvPr/>
        </p:nvSpPr>
        <p:spPr>
          <a:xfrm>
            <a:off x="3624629" y="3934856"/>
            <a:ext cx="1083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/>
              <a:t>怪獣兵器</a:t>
            </a:r>
            <a:r>
              <a:rPr kumimoji="1" lang="en-US" altLang="ja-JP" sz="900" b="1" dirty="0"/>
              <a:t>CT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05D23E4-3331-42C0-8BF7-4AE8C4FD2091}"/>
              </a:ext>
            </a:extLst>
          </p:cNvPr>
          <p:cNvCxnSpPr>
            <a:cxnSpLocks/>
          </p:cNvCxnSpPr>
          <p:nvPr/>
        </p:nvCxnSpPr>
        <p:spPr>
          <a:xfrm flipH="1">
            <a:off x="2571792" y="2075486"/>
            <a:ext cx="1411445" cy="350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23095DF-7A1D-4156-84EC-5930AEA350CA}"/>
              </a:ext>
            </a:extLst>
          </p:cNvPr>
          <p:cNvCxnSpPr>
            <a:cxnSpLocks/>
          </p:cNvCxnSpPr>
          <p:nvPr/>
        </p:nvCxnSpPr>
        <p:spPr>
          <a:xfrm flipH="1">
            <a:off x="2681299" y="4059029"/>
            <a:ext cx="1146532" cy="1046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F4693A-0715-4C04-9526-65BDFEE66711}"/>
              </a:ext>
            </a:extLst>
          </p:cNvPr>
          <p:cNvSpPr/>
          <p:nvPr/>
        </p:nvSpPr>
        <p:spPr>
          <a:xfrm>
            <a:off x="1068825" y="4003803"/>
            <a:ext cx="380917" cy="3809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92334B-DCD3-4955-AE04-73D2D84E902E}"/>
              </a:ext>
            </a:extLst>
          </p:cNvPr>
          <p:cNvSpPr/>
          <p:nvPr/>
        </p:nvSpPr>
        <p:spPr>
          <a:xfrm>
            <a:off x="521951" y="506322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FCAF54-9B29-48DB-81B7-3AB1D22A61FA}"/>
              </a:ext>
            </a:extLst>
          </p:cNvPr>
          <p:cNvSpPr/>
          <p:nvPr/>
        </p:nvSpPr>
        <p:spPr>
          <a:xfrm>
            <a:off x="2190750" y="5083206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BA0762D-B9C7-4DBA-828D-1698F844F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642" y="3567393"/>
            <a:ext cx="447423" cy="40817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94A46329-B59F-43E4-844A-EEC298E7C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037" y="3567292"/>
            <a:ext cx="447423" cy="40817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6561BCAE-073D-43BA-A9CB-F08328F15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61" y="4432359"/>
            <a:ext cx="447423" cy="40817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9D51B74-89B1-482E-99BD-70BB2BD60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445" y="4424626"/>
            <a:ext cx="447423" cy="408175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0097F02-3C8F-46BB-AC6D-C7767F98E366}"/>
              </a:ext>
            </a:extLst>
          </p:cNvPr>
          <p:cNvCxnSpPr>
            <a:cxnSpLocks/>
          </p:cNvCxnSpPr>
          <p:nvPr/>
        </p:nvCxnSpPr>
        <p:spPr>
          <a:xfrm flipH="1">
            <a:off x="1027789" y="3434944"/>
            <a:ext cx="2820312" cy="14819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25F63B0-51FC-4A78-90D0-1389FF437893}"/>
              </a:ext>
            </a:extLst>
          </p:cNvPr>
          <p:cNvCxnSpPr>
            <a:cxnSpLocks/>
          </p:cNvCxnSpPr>
          <p:nvPr/>
        </p:nvCxnSpPr>
        <p:spPr>
          <a:xfrm flipH="1">
            <a:off x="1956080" y="3728184"/>
            <a:ext cx="2034578" cy="120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498E4306-F86F-44B6-833C-1732347476FE}"/>
              </a:ext>
            </a:extLst>
          </p:cNvPr>
          <p:cNvSpPr/>
          <p:nvPr/>
        </p:nvSpPr>
        <p:spPr>
          <a:xfrm>
            <a:off x="1589183" y="2615877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669FB42E-6EDC-4970-96B5-FC7AD5ED6D34}"/>
              </a:ext>
            </a:extLst>
          </p:cNvPr>
          <p:cNvSpPr/>
          <p:nvPr/>
        </p:nvSpPr>
        <p:spPr>
          <a:xfrm rot="16200000">
            <a:off x="452341" y="3666373"/>
            <a:ext cx="214256" cy="184704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FE9A3F-3E0B-4EC4-8DB4-B9A025809A04}"/>
              </a:ext>
            </a:extLst>
          </p:cNvPr>
          <p:cNvSpPr txBox="1"/>
          <p:nvPr/>
        </p:nvSpPr>
        <p:spPr>
          <a:xfrm>
            <a:off x="3649023" y="5261661"/>
            <a:ext cx="108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/>
              <a:t>マップ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移動アイコン</a:t>
            </a:r>
            <a:endParaRPr kumimoji="1" lang="en-US" altLang="ja-JP" sz="800" b="1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851D117-537E-4490-BB9B-6C301AFFDF79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51821" y="3758725"/>
            <a:ext cx="3346858" cy="16342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D3A6BE15-3FAD-4DF8-BACC-000EBE901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239" y="3549172"/>
            <a:ext cx="455276" cy="455276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CD4E78B-E770-4887-B1DB-1B408C0B4BD8}"/>
              </a:ext>
            </a:extLst>
          </p:cNvPr>
          <p:cNvSpPr/>
          <p:nvPr/>
        </p:nvSpPr>
        <p:spPr>
          <a:xfrm>
            <a:off x="4865351" y="1866372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/>
              <a:t>怪獣兵器使用可能まで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F89A0C0B-22A9-4D01-B965-A044B47A4860}"/>
              </a:ext>
            </a:extLst>
          </p:cNvPr>
          <p:cNvSpPr/>
          <p:nvPr/>
        </p:nvSpPr>
        <p:spPr>
          <a:xfrm>
            <a:off x="6534150" y="1886358"/>
            <a:ext cx="571501" cy="21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hh:mm</a:t>
            </a:r>
            <a:endParaRPr kumimoji="1" lang="ja-JP" altLang="en-US" sz="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4E63694-96D4-492E-BA43-C6784D33D569}"/>
              </a:ext>
            </a:extLst>
          </p:cNvPr>
          <p:cNvSpPr/>
          <p:nvPr/>
        </p:nvSpPr>
        <p:spPr>
          <a:xfrm>
            <a:off x="136170" y="4865437"/>
            <a:ext cx="3013212" cy="6104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E5A925B-ACD0-4576-A6A1-02A9033F36E4}"/>
              </a:ext>
            </a:extLst>
          </p:cNvPr>
          <p:cNvSpPr/>
          <p:nvPr/>
        </p:nvSpPr>
        <p:spPr>
          <a:xfrm>
            <a:off x="4865351" y="3110970"/>
            <a:ext cx="2289763" cy="280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>
                <a:solidFill>
                  <a:schemeClr val="tx1"/>
                </a:solidFill>
              </a:rPr>
              <a:t>たくさん倒して兵器を解放しよう！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F4E833CC-2756-448B-A0DE-7BC7C569765C}"/>
              </a:ext>
            </a:extLst>
          </p:cNvPr>
          <p:cNvSpPr/>
          <p:nvPr/>
        </p:nvSpPr>
        <p:spPr>
          <a:xfrm>
            <a:off x="5827791" y="2443082"/>
            <a:ext cx="289560" cy="410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106646-FBBB-4077-A4FF-E2EC4BCBE9E4}"/>
              </a:ext>
            </a:extLst>
          </p:cNvPr>
          <p:cNvSpPr/>
          <p:nvPr/>
        </p:nvSpPr>
        <p:spPr>
          <a:xfrm>
            <a:off x="2298973" y="2555493"/>
            <a:ext cx="457200" cy="16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b="1" dirty="0"/>
              <a:t>リロード</a:t>
            </a:r>
            <a:endParaRPr kumimoji="1" lang="en-US" altLang="ja-JP" sz="500" b="1" dirty="0"/>
          </a:p>
        </p:txBody>
      </p:sp>
    </p:spTree>
    <p:extLst>
      <p:ext uri="{BB962C8B-B14F-4D97-AF65-F5344CB8AC3E}">
        <p14:creationId xmlns:p14="http://schemas.microsoft.com/office/powerpoint/2010/main" val="23145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9D48E5-F127-491F-B66B-94BFE0F782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1F8F02-6D43-4A8F-97B8-F58DD5A92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E5CF0-A87D-46B5-9E4F-20D9B7D6743F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0296febf-2773-4faf-ae76-6dee2362d0d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4695</TotalTime>
  <Words>5175</Words>
  <Application>Microsoft Office PowerPoint</Application>
  <PresentationFormat>画面に合わせる (4:3)</PresentationFormat>
  <Paragraphs>1247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Hiragino Mincho Pro W3</vt:lpstr>
      <vt:lpstr>Meiryo UI</vt:lpstr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増本 雄斗</cp:lastModifiedBy>
  <cp:revision>10</cp:revision>
  <dcterms:created xsi:type="dcterms:W3CDTF">2020-03-05T06:08:06Z</dcterms:created>
  <dcterms:modified xsi:type="dcterms:W3CDTF">2020-04-30T09:56:27Z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