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4"/>
  </p:sldMasterIdLst>
  <p:notesMasterIdLst>
    <p:notesMasterId r:id="rId25"/>
  </p:notesMasterIdLst>
  <p:sldIdLst>
    <p:sldId id="270" r:id="rId5"/>
    <p:sldId id="257" r:id="rId6"/>
    <p:sldId id="317" r:id="rId7"/>
    <p:sldId id="316" r:id="rId8"/>
    <p:sldId id="303" r:id="rId9"/>
    <p:sldId id="309" r:id="rId10"/>
    <p:sldId id="258" r:id="rId11"/>
    <p:sldId id="261" r:id="rId12"/>
    <p:sldId id="306" r:id="rId13"/>
    <p:sldId id="322" r:id="rId14"/>
    <p:sldId id="304" r:id="rId15"/>
    <p:sldId id="323" r:id="rId16"/>
    <p:sldId id="307" r:id="rId17"/>
    <p:sldId id="321" r:id="rId18"/>
    <p:sldId id="320" r:id="rId19"/>
    <p:sldId id="319" r:id="rId20"/>
    <p:sldId id="308" r:id="rId21"/>
    <p:sldId id="310" r:id="rId22"/>
    <p:sldId id="311" r:id="rId23"/>
    <p:sldId id="31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90D3"/>
    <a:srgbClr val="1E73AC"/>
    <a:srgbClr val="FBFFFC"/>
    <a:srgbClr val="D4F69C"/>
    <a:srgbClr val="A9D18E"/>
    <a:srgbClr val="000000"/>
    <a:srgbClr val="AFABAB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935DF6-5019-46D0-AB2C-92D07B421B92}" v="38" dt="2020-04-28T06:25:16.614"/>
    <p1510:client id="{E9190F44-3B16-43BE-9775-467A55760540}" v="1376" dt="2020-04-27T09:33:44.2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13" autoAdjust="0"/>
    <p:restoredTop sz="96159"/>
  </p:normalViewPr>
  <p:slideViewPr>
    <p:cSldViewPr snapToGrid="0">
      <p:cViewPr varScale="1">
        <p:scale>
          <a:sx n="109" d="100"/>
          <a:sy n="109" d="100"/>
        </p:scale>
        <p:origin x="20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13T06:12:23.126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101 12 22289,'-39'0'-512,"7"-2"0,12 0-916,11-2 1,14 0 3416,14 4-2068,2 0 1,6 0 0,1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5C614-2F8F-4032-A18B-20643266B7D4}" type="datetimeFigureOut">
              <a:rPr kumimoji="1" lang="ja-JP" altLang="en-US" smtClean="0"/>
              <a:t>2020/4/28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01D4C-EA59-49FF-A24E-CA9236BFDE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976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83422-0CAA-FE4E-910A-6A46C340599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405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01D4C-EA59-49FF-A24E-CA9236BFDEC2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82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2020/4/28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3381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2020/4/28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113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2020/4/28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7717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2020/4/28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3657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2020/4/28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1702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2020/4/28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802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2020/4/28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269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2020/4/28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421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2020/4/28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7130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2020/4/28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83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2020/4/28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739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2020/4/28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6502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3373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</a:t>
            </a:r>
            <a:r>
              <a:rPr kumimoji="1" lang="en-US" altLang="ja-JP" sz="1400" b="1" dirty="0">
                <a:latin typeface="+mn-ea"/>
              </a:rPr>
              <a:t> [</a:t>
            </a:r>
            <a:r>
              <a:rPr kumimoji="1" lang="en-US" altLang="ja-JP" sz="1400" b="1" dirty="0" err="1">
                <a:latin typeface="+mn-ea"/>
              </a:rPr>
              <a:t>em</a:t>
            </a:r>
            <a:r>
              <a:rPr kumimoji="1" lang="en-US" altLang="ja-JP" sz="1400" b="1" dirty="0">
                <a:latin typeface="+mn-ea"/>
              </a:rPr>
              <a:t>]</a:t>
            </a:r>
            <a:r>
              <a:rPr kumimoji="1" lang="ja-JP" altLang="en-US" sz="1400" b="1" dirty="0">
                <a:latin typeface="+mn-ea"/>
              </a:rPr>
              <a:t>イベント</a:t>
            </a:r>
            <a:r>
              <a:rPr kumimoji="1" lang="en-US" altLang="ja-JP" sz="1400" b="1" dirty="0">
                <a:latin typeface="+mn-ea"/>
              </a:rPr>
              <a:t>(</a:t>
            </a:r>
            <a:r>
              <a:rPr kumimoji="1" lang="ja-JP" altLang="en-US" sz="1400" b="1" dirty="0">
                <a:latin typeface="+mn-ea"/>
              </a:rPr>
              <a:t>大怪獣討伐</a:t>
            </a:r>
            <a:r>
              <a:rPr kumimoji="1" lang="en-US" altLang="ja-JP" sz="1400" b="1" dirty="0">
                <a:latin typeface="+mn-ea"/>
              </a:rPr>
              <a:t>)</a:t>
            </a:r>
            <a:r>
              <a:rPr kumimoji="1" lang="ja-JP" altLang="en-US" sz="1400" b="1" dirty="0">
                <a:latin typeface="+mn-ea"/>
              </a:rPr>
              <a:t>画面仕様</a:t>
            </a:r>
          </a:p>
        </p:txBody>
      </p:sp>
      <p:sp>
        <p:nvSpPr>
          <p:cNvPr id="69" name="フッター プレースホルダー 68">
            <a:extLst>
              <a:ext uri="{FF2B5EF4-FFF2-40B4-BE49-F238E27FC236}">
                <a16:creationId xmlns:a16="http://schemas.microsoft.com/office/drawing/2014/main" id="{7C740A08-2F6C-4373-BC05-409A9141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3"/>
            <a:ext cx="3086100" cy="365125"/>
          </a:xfrm>
        </p:spPr>
        <p:txBody>
          <a:bodyPr/>
          <a:lstStyle/>
          <a:p>
            <a:pPr algn="l"/>
            <a:r>
              <a:rPr kumimoji="1" lang="en-US" altLang="ja-JP" dirty="0">
                <a:solidFill>
                  <a:srgbClr val="FF0000"/>
                </a:solidFill>
              </a:rPr>
              <a:t>CONFIDENTIAL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92872"/>
            <a:ext cx="2057400" cy="365125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EBA0994-951E-4FE0-B26A-83BD0CE7793D}"/>
              </a:ext>
            </a:extLst>
          </p:cNvPr>
          <p:cNvSpPr txBox="1"/>
          <p:nvPr/>
        </p:nvSpPr>
        <p:spPr>
          <a:xfrm>
            <a:off x="415419" y="53879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/>
              <a:t>●更新履歴</a:t>
            </a:r>
          </a:p>
        </p:txBody>
      </p:sp>
      <p:graphicFrame>
        <p:nvGraphicFramePr>
          <p:cNvPr id="43" name="表 42">
            <a:extLst>
              <a:ext uri="{FF2B5EF4-FFF2-40B4-BE49-F238E27FC236}">
                <a16:creationId xmlns:a16="http://schemas.microsoft.com/office/drawing/2014/main" id="{E6AEA78D-08BD-4515-B35D-A340838DE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808112"/>
              </p:ext>
            </p:extLst>
          </p:nvPr>
        </p:nvGraphicFramePr>
        <p:xfrm>
          <a:off x="599845" y="969361"/>
          <a:ext cx="6339034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230">
                  <a:extLst>
                    <a:ext uri="{9D8B030D-6E8A-4147-A177-3AD203B41FA5}">
                      <a16:colId xmlns:a16="http://schemas.microsoft.com/office/drawing/2014/main" val="2274898723"/>
                    </a:ext>
                  </a:extLst>
                </a:gridCol>
                <a:gridCol w="3264479">
                  <a:extLst>
                    <a:ext uri="{9D8B030D-6E8A-4147-A177-3AD203B41FA5}">
                      <a16:colId xmlns:a16="http://schemas.microsoft.com/office/drawing/2014/main" val="3224386025"/>
                    </a:ext>
                  </a:extLst>
                </a:gridCol>
                <a:gridCol w="2055325">
                  <a:extLst>
                    <a:ext uri="{9D8B030D-6E8A-4147-A177-3AD203B41FA5}">
                      <a16:colId xmlns:a16="http://schemas.microsoft.com/office/drawing/2014/main" val="25352420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926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/>
                        <a:t>2020.02.25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資料作成</a:t>
                      </a:r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66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/>
                        <a:t>2020.02.28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交換所は</a:t>
                      </a:r>
                      <a:r>
                        <a:rPr kumimoji="1" lang="en-US" altLang="ja-JP" sz="800" dirty="0"/>
                        <a:t>SHOP</a:t>
                      </a:r>
                      <a:r>
                        <a:rPr kumimoji="1" lang="ja-JP" altLang="en-US" sz="800" dirty="0"/>
                        <a:t>のイベント用交換所に遷移することを追記</a:t>
                      </a:r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295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/>
                        <a:t>2020.03.02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フロー修正</a:t>
                      </a:r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446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/>
                        <a:t>2020.03.04</a:t>
                      </a:r>
                    </a:p>
                    <a:p>
                      <a:r>
                        <a:rPr kumimoji="1" lang="ja-JP" altLang="en-US" sz="800" dirty="0"/>
                        <a:t>増本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フロー調整</a:t>
                      </a:r>
                      <a:endParaRPr kumimoji="1" lang="en-US" altLang="ja-JP" sz="800" dirty="0"/>
                    </a:p>
                    <a:p>
                      <a:r>
                        <a:rPr kumimoji="1" lang="ja-JP" altLang="en-US" sz="800" dirty="0"/>
                        <a:t>報酬イメージ追加</a:t>
                      </a:r>
                      <a:endParaRPr kumimoji="1" lang="en-US" altLang="ja-JP" sz="800" dirty="0"/>
                    </a:p>
                    <a:p>
                      <a:r>
                        <a:rPr kumimoji="1" lang="en-US" altLang="ja-JP" sz="800" dirty="0"/>
                        <a:t>SHOP</a:t>
                      </a:r>
                      <a:r>
                        <a:rPr kumimoji="1" lang="ja-JP" altLang="en-US" sz="800" dirty="0"/>
                        <a:t>に変更になった、交換所削除</a:t>
                      </a:r>
                      <a:endParaRPr kumimoji="1" lang="en-US" altLang="ja-JP" sz="800" dirty="0"/>
                    </a:p>
                    <a:p>
                      <a:r>
                        <a:rPr kumimoji="1" lang="en-US" altLang="ja-JP" sz="800" dirty="0"/>
                        <a:t>BP</a:t>
                      </a:r>
                      <a:r>
                        <a:rPr kumimoji="1" lang="ja-JP" altLang="en-US" sz="800" dirty="0"/>
                        <a:t>の仕様を修正</a:t>
                      </a:r>
                      <a:endParaRPr kumimoji="1" lang="en-US" altLang="ja-JP" sz="800" dirty="0"/>
                    </a:p>
                    <a:p>
                      <a:r>
                        <a:rPr kumimoji="1" lang="en-US" altLang="ja-JP" sz="800" dirty="0"/>
                        <a:t>HOME</a:t>
                      </a:r>
                      <a:r>
                        <a:rPr kumimoji="1" lang="ja-JP" altLang="en-US" sz="800" dirty="0"/>
                        <a:t>のイベントバナーに未確認バッジを設置するよう追記</a:t>
                      </a:r>
                      <a:endParaRPr kumimoji="1" lang="en-US" altLang="ja-JP" sz="800" dirty="0"/>
                    </a:p>
                    <a:p>
                      <a:r>
                        <a:rPr kumimoji="1" lang="ja-JP" altLang="en-US" sz="800"/>
                        <a:t>救援フローを追記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44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/>
                        <a:t>2020.03.05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dirty="0"/>
                        <a:t>BP</a:t>
                      </a:r>
                      <a:r>
                        <a:rPr kumimoji="1" lang="ja-JP" altLang="en-US" sz="800" dirty="0"/>
                        <a:t>使用時のボーナス値修正</a:t>
                      </a:r>
                      <a:endParaRPr kumimoji="1" lang="en-US" altLang="ja-JP" sz="800" dirty="0"/>
                    </a:p>
                    <a:p>
                      <a:r>
                        <a:rPr kumimoji="1" lang="ja-JP" altLang="en-US" sz="800" dirty="0"/>
                        <a:t>救援クエストの表示項目修正</a:t>
                      </a:r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903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1" lang="en-US" altLang="ja-JP" sz="800"/>
                        <a:t>2020.03.10</a:t>
                      </a:r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1" lang="ja-JP" altLang="en-US" sz="800"/>
                        <a:t>ランキング仕様追記</a:t>
                      </a:r>
                      <a:endParaRPr kumimoji="1" lang="en-US" altLang="ja-JP" sz="800"/>
                    </a:p>
                    <a:p>
                      <a:pPr lvl="0">
                        <a:buNone/>
                      </a:pPr>
                      <a:r>
                        <a:rPr kumimoji="1" lang="ja-JP" altLang="en-US" sz="800"/>
                        <a:t>リザルト内容追記</a:t>
                      </a:r>
                      <a:endParaRPr kumimoji="1" lang="en-US" altLang="ja-JP" sz="800"/>
                    </a:p>
                    <a:p>
                      <a:pPr lvl="0">
                        <a:buNone/>
                      </a:pPr>
                      <a:r>
                        <a:rPr kumimoji="1" lang="ja-JP" altLang="en-US" sz="800"/>
                        <a:t>イベント目的追記</a:t>
                      </a:r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959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1" lang="en-US" altLang="ja-JP" sz="800"/>
                        <a:t>2020.03.13</a:t>
                      </a:r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1" lang="en-US" altLang="ja-JP" sz="800" b="0" i="0" u="none" strike="noStrike" noProof="0">
                          <a:latin typeface="Century Gothic"/>
                        </a:rPr>
                        <a:t>P6.</a:t>
                      </a:r>
                      <a:r>
                        <a:rPr kumimoji="1" lang="ja-JP" altLang="en-US" sz="800" b="0" i="0" u="none" strike="noStrike" noProof="0">
                          <a:latin typeface="Century Gothic"/>
                        </a:rPr>
                        <a:t>強敵が襲来しているのを修正</a:t>
                      </a:r>
                      <a:endParaRPr kumimoji="1" lang="en-US" altLang="ja-JP" sz="800" b="0" i="0" u="none" strike="noStrike" noProof="0">
                        <a:latin typeface="Century Gothic"/>
                      </a:endParaRPr>
                    </a:p>
                    <a:p>
                      <a:pPr lvl="0">
                        <a:buNone/>
                      </a:pPr>
                      <a:r>
                        <a:rPr kumimoji="1" lang="en-US" altLang="ja-JP" sz="800" b="0" i="0" u="none" strike="noStrike" noProof="0">
                          <a:latin typeface="Century Gothic"/>
                        </a:rPr>
                        <a:t>P7.</a:t>
                      </a:r>
                      <a:r>
                        <a:rPr kumimoji="1" lang="ja-JP" altLang="en-US" sz="800" b="0" i="0" u="none" strike="noStrike" noProof="0">
                          <a:latin typeface="Century Gothic"/>
                        </a:rPr>
                        <a:t>大怪獣クエストの有効時間を１時間に設定</a:t>
                      </a:r>
                      <a:endParaRPr kumimoji="1" lang="en-US" altLang="ja-JP" sz="800" b="0" i="0" u="none" strike="noStrike" noProof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234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1" lang="en-US" altLang="ja-JP" sz="800" dirty="0"/>
                        <a:t>2020.03.31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1" lang="ja-JP" altLang="en-US" sz="800" b="0" i="0" u="none" strike="noStrike" noProof="0" dirty="0">
                          <a:latin typeface="Century Gothic"/>
                        </a:rPr>
                        <a:t>復帰条件と報酬</a:t>
                      </a:r>
                      <a:endParaRPr kumimoji="1" lang="en-US" altLang="ja-JP" sz="800" b="0" i="0" u="none" strike="noStrike" noProof="0" dirty="0">
                        <a:latin typeface="Century Gothic"/>
                      </a:endParaRPr>
                    </a:p>
                    <a:p>
                      <a:pPr lvl="0">
                        <a:buNone/>
                      </a:pPr>
                      <a:r>
                        <a:rPr kumimoji="1" lang="ja-JP" altLang="en-US" sz="800" b="0" i="0" u="none" strike="noStrike" noProof="0" dirty="0">
                          <a:latin typeface="Century Gothic"/>
                        </a:rPr>
                        <a:t>勝利時、敗北時のリザルトについて記述</a:t>
                      </a:r>
                      <a:endParaRPr kumimoji="1" lang="en-US" sz="800" b="0" i="0" u="none" strike="noStrike" noProof="0" dirty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4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1" lang="en-US" altLang="ja-JP" sz="800" dirty="0"/>
                        <a:t>2020.04.21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1" lang="en-US" altLang="ja-JP" sz="800" b="0" i="0" u="none" strike="noStrike" noProof="0" dirty="0">
                          <a:latin typeface="Century Gothic"/>
                        </a:rPr>
                        <a:t>Redmine #387</a:t>
                      </a:r>
                      <a:r>
                        <a:rPr kumimoji="1" lang="ja-JP" altLang="en-US" sz="800" b="0" i="0" u="none" strike="noStrike" noProof="0" dirty="0">
                          <a:latin typeface="Century Gothic"/>
                        </a:rPr>
                        <a:t>対応</a:t>
                      </a:r>
                      <a:endParaRPr kumimoji="1" lang="en-US" altLang="ja-JP" sz="800" b="0" i="0" u="none" strike="noStrike" noProof="0" dirty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399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1" lang="en-US" altLang="ja-JP" sz="800" dirty="0"/>
                        <a:t>2020.04.22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1" lang="ja-JP" altLang="en-US" sz="800" b="0" i="0" u="none" strike="noStrike" noProof="0" dirty="0">
                          <a:latin typeface="Century Gothic"/>
                        </a:rPr>
                        <a:t>ゲーム外からの通知で起動した場合について追記</a:t>
                      </a:r>
                      <a:endParaRPr kumimoji="1" lang="en-US" altLang="ja-JP" sz="800" b="0" i="0" u="none" strike="noStrike" noProof="0" dirty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011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1" lang="en-US" altLang="ja-JP" sz="800" dirty="0"/>
                        <a:t>2020.04.24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1" lang="ja-JP" altLang="en-US" sz="800" b="0" i="0" u="none" strike="noStrike" noProof="0" dirty="0">
                          <a:latin typeface="Century Gothic"/>
                        </a:rPr>
                        <a:t>大怪獣クエストをあきらめる、救援人数が最大だった場合</a:t>
                      </a:r>
                      <a:endParaRPr kumimoji="1" lang="en-US" altLang="ja-JP" sz="800" b="0" i="0" u="none" strike="noStrike" noProof="0" dirty="0">
                        <a:latin typeface="Century Gothic"/>
                      </a:endParaRPr>
                    </a:p>
                    <a:p>
                      <a:pPr lvl="0">
                        <a:buNone/>
                      </a:pPr>
                      <a:r>
                        <a:rPr kumimoji="1" lang="ja-JP" altLang="en-US" sz="800" b="0" i="0" u="none" strike="noStrike" noProof="0" dirty="0">
                          <a:latin typeface="Century Gothic"/>
                        </a:rPr>
                        <a:t>救援対象について追記</a:t>
                      </a:r>
                      <a:endParaRPr kumimoji="1" lang="en-US" altLang="ja-JP" sz="800" b="0" i="0" u="none" strike="noStrike" noProof="0" dirty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2685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1" lang="en-US" altLang="ja-JP" sz="800" dirty="0"/>
                        <a:t>2020.04.27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1" lang="ja-JP" altLang="en-US" sz="800" b="0" i="0" u="none" strike="noStrike" noProof="0" dirty="0">
                          <a:latin typeface="Century Gothic"/>
                        </a:rPr>
                        <a:t>イベント詳細ウィンドウ、イベント</a:t>
                      </a:r>
                      <a:r>
                        <a:rPr kumimoji="1" lang="en-US" altLang="ja-JP" sz="800" b="0" i="0" u="none" strike="noStrike" noProof="0" dirty="0">
                          <a:latin typeface="Century Gothic"/>
                        </a:rPr>
                        <a:t>TOP</a:t>
                      </a:r>
                      <a:r>
                        <a:rPr kumimoji="1" lang="ja-JP" altLang="en-US" sz="800" b="0" i="0" u="none" strike="noStrike" noProof="0" dirty="0">
                          <a:latin typeface="Century Gothic"/>
                        </a:rPr>
                        <a:t>分離・修正</a:t>
                      </a:r>
                      <a:endParaRPr kumimoji="1" lang="en-US" altLang="ja-JP" sz="800" b="0" i="0" u="none" strike="noStrike" noProof="0" dirty="0">
                        <a:latin typeface="Century Gothic"/>
                      </a:endParaRPr>
                    </a:p>
                    <a:p>
                      <a:pPr lvl="0">
                        <a:buNone/>
                      </a:pPr>
                      <a:r>
                        <a:rPr kumimoji="1" lang="ja-JP" altLang="en-US" sz="800" b="0" i="0" u="none" strike="noStrike" noProof="0" dirty="0">
                          <a:latin typeface="Century Gothic"/>
                        </a:rPr>
                        <a:t>イベントクエスト選択、救援選択クエストイメージ更新</a:t>
                      </a:r>
                      <a:endParaRPr kumimoji="1" lang="en-US" altLang="ja-JP" sz="800" b="0" i="0" u="none" strike="noStrike" noProof="0" dirty="0">
                        <a:latin typeface="Century Gothic"/>
                      </a:endParaRPr>
                    </a:p>
                    <a:p>
                      <a:pPr lvl="0">
                        <a:buNone/>
                      </a:pPr>
                      <a:r>
                        <a:rPr kumimoji="1" lang="ja-JP" altLang="en-US" sz="800" b="0" i="0" u="none" strike="noStrike" noProof="0" dirty="0">
                          <a:latin typeface="Century Gothic"/>
                        </a:rPr>
                        <a:t>リタイアについて追記</a:t>
                      </a:r>
                      <a:endParaRPr kumimoji="1" lang="en-US" altLang="ja-JP" sz="800" b="0" i="0" u="none" strike="noStrike" noProof="0" dirty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354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1" lang="en-US" altLang="ja-JP" sz="800" dirty="0"/>
                        <a:t>2020.04.28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i="0" u="none" strike="noStrike" noProof="0" dirty="0">
                          <a:latin typeface="Century Gothic"/>
                        </a:rPr>
                        <a:t>em102g, em102h</a:t>
                      </a:r>
                      <a:r>
                        <a:rPr kumimoji="1" lang="ja-JP" altLang="en-US" sz="800" b="0" i="0" u="none" strike="noStrike" noProof="0" dirty="0">
                          <a:latin typeface="Century Gothic"/>
                        </a:rPr>
                        <a:t>のウィンドウタイトルを、「確認」に変更</a:t>
                      </a:r>
                      <a:endParaRPr kumimoji="1" lang="en-US" altLang="ja-JP" sz="800" b="0" i="0" u="none" strike="noStrike" noProof="0" dirty="0">
                        <a:latin typeface="Century Gothic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0" i="0" u="none" strike="noStrike" noProof="0" dirty="0">
                          <a:latin typeface="Century Gothic"/>
                        </a:rPr>
                        <a:t>(</a:t>
                      </a:r>
                      <a:r>
                        <a:rPr kumimoji="1" lang="ja-JP" altLang="en-US" sz="800" b="0" i="0" u="none" strike="noStrike" noProof="0" dirty="0">
                          <a:latin typeface="Century Gothic"/>
                        </a:rPr>
                        <a:t>他イベントと共通になるように変更</a:t>
                      </a:r>
                      <a:r>
                        <a:rPr kumimoji="1" lang="en-US" altLang="ja-JP" sz="800" b="0" i="0" u="none" strike="noStrike" noProof="0" dirty="0">
                          <a:latin typeface="Century Gothic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kumimoji="1" lang="en-US" altLang="ja-JP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315513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66A7CDF-7B19-4C0A-B34C-040D7B07B723}"/>
              </a:ext>
            </a:extLst>
          </p:cNvPr>
          <p:cNvSpPr txBox="1"/>
          <p:nvPr/>
        </p:nvSpPr>
        <p:spPr>
          <a:xfrm>
            <a:off x="539400" y="6246652"/>
            <a:ext cx="2364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※</a:t>
            </a:r>
            <a:r>
              <a:rPr kumimoji="1" lang="ja-JP" altLang="en-US" sz="1000" dirty="0"/>
              <a:t>古い更新履歴は最後のページに移動</a:t>
            </a:r>
          </a:p>
        </p:txBody>
      </p:sp>
    </p:spTree>
    <p:extLst>
      <p:ext uri="{BB962C8B-B14F-4D97-AF65-F5344CB8AC3E}">
        <p14:creationId xmlns:p14="http://schemas.microsoft.com/office/powerpoint/2010/main" val="1438009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スライド番号プレースホルダー 69">
            <a:extLst>
              <a:ext uri="{FF2B5EF4-FFF2-40B4-BE49-F238E27FC236}">
                <a16:creationId xmlns:a16="http://schemas.microsoft.com/office/drawing/2014/main" id="{A86F5271-200B-4F0D-9BC3-8934EEB7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9884" y="6492875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b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fld>
            <a:endParaRPr kumimoji="1" lang="ja-JP" altLang="en-US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フッター プレースホルダー 68">
            <a:extLst>
              <a:ext uri="{FF2B5EF4-FFF2-40B4-BE49-F238E27FC236}">
                <a16:creationId xmlns:a16="http://schemas.microsoft.com/office/drawing/2014/main" id="{9C8F2F5C-DF1D-4397-9268-B1637005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Bahnschrift Condensed" panose="020B0502040204020203" pitchFamily="34" charset="0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64E073D-D7F0-4AE3-8F99-5405962573ED}"/>
              </a:ext>
            </a:extLst>
          </p:cNvPr>
          <p:cNvSpPr txBox="1"/>
          <p:nvPr/>
        </p:nvSpPr>
        <p:spPr>
          <a:xfrm>
            <a:off x="17674" y="108237"/>
            <a:ext cx="3339376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 dirty="0">
                <a:latin typeface="メイリオ"/>
                <a:ea typeface="メイリオ"/>
              </a:rPr>
              <a:t>■</a:t>
            </a:r>
            <a:r>
              <a:rPr kumimoji="1" lang="en-US" altLang="ja-JP" sz="1400" b="1" dirty="0">
                <a:latin typeface="+mn-ea"/>
              </a:rPr>
              <a:t> [</a:t>
            </a:r>
            <a:r>
              <a:rPr kumimoji="1" lang="en-US" altLang="ja-JP" sz="1400" b="1" dirty="0" err="1">
                <a:latin typeface="+mn-ea"/>
              </a:rPr>
              <a:t>em</a:t>
            </a:r>
            <a:r>
              <a:rPr kumimoji="1" lang="en-US" altLang="ja-JP" sz="1400" b="1" dirty="0">
                <a:latin typeface="+mn-ea"/>
              </a:rPr>
              <a:t>]</a:t>
            </a:r>
            <a:r>
              <a:rPr lang="ja-JP" altLang="en-US" sz="1400" b="1" dirty="0">
                <a:latin typeface="メイリオ"/>
                <a:ea typeface="メイリオ"/>
              </a:rPr>
              <a:t>イベント</a:t>
            </a:r>
            <a:r>
              <a:rPr lang="en-US" altLang="ja-JP" sz="1400" b="1" dirty="0">
                <a:latin typeface="メイリオ"/>
                <a:ea typeface="メイリオ"/>
              </a:rPr>
              <a:t>(</a:t>
            </a:r>
            <a:r>
              <a:rPr lang="ja-JP" altLang="en-US" sz="1400" b="1" dirty="0">
                <a:latin typeface="メイリオ"/>
                <a:ea typeface="メイリオ"/>
              </a:rPr>
              <a:t>大怪獣討伐</a:t>
            </a:r>
            <a:r>
              <a:rPr lang="en-US" altLang="ja-JP" sz="1400" b="1" dirty="0">
                <a:latin typeface="メイリオ"/>
                <a:ea typeface="メイリオ"/>
              </a:rPr>
              <a:t>)</a:t>
            </a:r>
            <a:r>
              <a:rPr lang="ja-JP" altLang="en-US" sz="1400" b="1" dirty="0">
                <a:latin typeface="メイリオ"/>
                <a:ea typeface="メイリオ"/>
              </a:rPr>
              <a:t>画面仕様</a:t>
            </a:r>
            <a:endParaRPr kumimoji="1" lang="ja-JP" altLang="en-US" sz="1400" b="1" dirty="0">
              <a:latin typeface="メイリオ"/>
              <a:ea typeface="メイリオ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AC0AA12-EC19-4093-92B0-D9E3B2D0EB03}"/>
              </a:ext>
            </a:extLst>
          </p:cNvPr>
          <p:cNvSpPr txBox="1"/>
          <p:nvPr/>
        </p:nvSpPr>
        <p:spPr>
          <a:xfrm>
            <a:off x="194329" y="514057"/>
            <a:ext cx="4184159" cy="58246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ja-JP" altLang="en-US" sz="12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● イベントクエスト選択画面</a:t>
            </a:r>
            <a:r>
              <a:rPr lang="en-US" altLang="ja-JP" sz="12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(ID.em101)</a:t>
            </a:r>
            <a:endParaRPr lang="en-US" altLang="ja-JP" sz="14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4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 </a:t>
            </a:r>
            <a:r>
              <a:rPr lang="en-US" altLang="ja-JP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HOME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のイベントバナー、クエストの「イベント」から遷移。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  </a:t>
            </a:r>
            <a:r>
              <a:rPr lang="en-US" altLang="ja-JP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TOP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以降は通常のクエスト選択画面とほぼ同様のレイアウト。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項目として表示されるのは以下の通り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◆ </a:t>
            </a:r>
            <a:r>
              <a:rPr lang="en-US" altLang="ja-JP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BP</a:t>
            </a: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 ・使用可能な</a:t>
            </a:r>
            <a:r>
              <a:rPr lang="en-US" altLang="ja-JP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BP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と、回復時間を表示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◆ 救援要請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 遷移先は「</a:t>
            </a:r>
            <a:r>
              <a:rPr lang="ja-JP" altLang="en-US" sz="1050" dirty="0"/>
              <a:t>救援クエスト選択画面</a:t>
            </a:r>
            <a:r>
              <a:rPr lang="en-US" altLang="ja-JP" sz="1050" dirty="0"/>
              <a:t>(em102)</a:t>
            </a:r>
            <a:r>
              <a:rPr lang="ja-JP" altLang="en-US" sz="1050" dirty="0"/>
              <a:t>」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 ・参加していない救援クエストがある場合に表示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 ・救援クエストがない場合は表示しない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 ・新規救援クエストがある場合は</a:t>
            </a:r>
            <a:r>
              <a:rPr lang="en-US" altLang="ja-JP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NEW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を表示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◆ 大怪獣クエスト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 自身で発見した大怪獣クエストを表示。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 討伐・リタイア・時間切れのいずれかで非表示となる。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 　　未挑戦の場合は</a:t>
            </a:r>
            <a:r>
              <a:rPr lang="en-US" altLang="ja-JP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NEW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を表示する　　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 ・発見者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 ・参加人数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 ・リタイアボタン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 ・クエストタイトル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 ・大怪獣レベル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 ・必要</a:t>
            </a:r>
            <a:r>
              <a:rPr lang="en-US" altLang="ja-JP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BP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数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 ・残り時間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 ・作戦進捗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 ・難易度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◆ イベントクエスト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 ・ストーリーと</a:t>
            </a:r>
            <a:r>
              <a:rPr lang="en-US" altLang="ja-JP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STRATEGY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を表示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◆ 交換所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 ・所持ポイントを表示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 ・</a:t>
            </a:r>
            <a:r>
              <a:rPr lang="en-US" altLang="ja-JP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SHOP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のっ報酬交換画面へ遷移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2D0A0C0-624F-45B9-B830-D1D201A70FD3}"/>
              </a:ext>
            </a:extLst>
          </p:cNvPr>
          <p:cNvSpPr txBox="1"/>
          <p:nvPr/>
        </p:nvSpPr>
        <p:spPr>
          <a:xfrm>
            <a:off x="591845" y="846576"/>
            <a:ext cx="184731" cy="5539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endParaRPr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B416AD1-1F5A-4C23-AB3B-82A64AC1E8F2}"/>
              </a:ext>
            </a:extLst>
          </p:cNvPr>
          <p:cNvSpPr txBox="1"/>
          <p:nvPr/>
        </p:nvSpPr>
        <p:spPr>
          <a:xfrm>
            <a:off x="5600525" y="5829494"/>
            <a:ext cx="2644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イベントクエスト選択画面</a:t>
            </a:r>
            <a:r>
              <a:rPr kumimoji="1" lang="en-US" altLang="ja-JP" sz="1200" dirty="0"/>
              <a:t>(em.101)</a:t>
            </a:r>
            <a:endParaRPr kumimoji="1" lang="ja-JP" altLang="en-US" sz="1200" dirty="0"/>
          </a:p>
          <a:p>
            <a:endParaRPr kumimoji="1" lang="ja-JP" altLang="en-US" sz="1200" dirty="0"/>
          </a:p>
        </p:txBody>
      </p:sp>
      <p:pic>
        <p:nvPicPr>
          <p:cNvPr id="8" name="図 7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BA2753B4-8E95-4B53-8062-0688CB3485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837" y="1371095"/>
            <a:ext cx="2129199" cy="442794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1937E28-E1FF-4097-8040-128B981DE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220" y="3257057"/>
            <a:ext cx="1985254" cy="1451855"/>
          </a:xfrm>
          <a:prstGeom prst="rect">
            <a:avLst/>
          </a:prstGeom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3E8C3FA0-C5F3-4CFE-BC54-89C42B15CB76}"/>
              </a:ext>
            </a:extLst>
          </p:cNvPr>
          <p:cNvSpPr/>
          <p:nvPr/>
        </p:nvSpPr>
        <p:spPr>
          <a:xfrm>
            <a:off x="5872588" y="2564752"/>
            <a:ext cx="1907220" cy="2975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highlight>
                <a:srgbClr val="FFFF00"/>
              </a:highlight>
            </a:endParaRP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6EE3B1F9-2D96-4500-AF36-39670842A075}"/>
              </a:ext>
            </a:extLst>
          </p:cNvPr>
          <p:cNvSpPr txBox="1"/>
          <p:nvPr/>
        </p:nvSpPr>
        <p:spPr>
          <a:xfrm>
            <a:off x="5881190" y="2617795"/>
            <a:ext cx="155142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" b="1" dirty="0">
                <a:solidFill>
                  <a:schemeClr val="bg1"/>
                </a:solidFill>
              </a:rPr>
              <a:t>救援要請があります！</a:t>
            </a:r>
            <a:endParaRPr kumimoji="1" lang="en-US" altLang="ja-JP" sz="600" b="1" dirty="0">
              <a:solidFill>
                <a:schemeClr val="bg1"/>
              </a:solidFill>
            </a:endParaRPr>
          </a:p>
        </p:txBody>
      </p:sp>
      <p:sp>
        <p:nvSpPr>
          <p:cNvPr id="145" name="四角形: 角を丸くする 144">
            <a:extLst>
              <a:ext uri="{FF2B5EF4-FFF2-40B4-BE49-F238E27FC236}">
                <a16:creationId xmlns:a16="http://schemas.microsoft.com/office/drawing/2014/main" id="{D1395AA6-28D2-4D19-8C87-7E31DD9027BD}"/>
              </a:ext>
            </a:extLst>
          </p:cNvPr>
          <p:cNvSpPr/>
          <p:nvPr/>
        </p:nvSpPr>
        <p:spPr>
          <a:xfrm>
            <a:off x="5872588" y="2320003"/>
            <a:ext cx="1907220" cy="20103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BP</a:t>
            </a:r>
            <a:r>
              <a:rPr kumimoji="1" lang="en-US" altLang="ja-JP" dirty="0">
                <a:solidFill>
                  <a:schemeClr val="tx1"/>
                </a:solidFill>
              </a:rPr>
              <a:t> </a:t>
            </a:r>
            <a:r>
              <a:rPr kumimoji="1" lang="ja-JP" altLang="en-US" sz="1100" dirty="0">
                <a:solidFill>
                  <a:schemeClr val="tx1"/>
                </a:solidFill>
              </a:rPr>
              <a:t>〇●●●● </a:t>
            </a:r>
            <a:r>
              <a:rPr kumimoji="1" lang="en-US" altLang="ja-JP" sz="1100" dirty="0">
                <a:solidFill>
                  <a:schemeClr val="tx1"/>
                </a:solidFill>
              </a:rPr>
              <a:t>4/5</a:t>
            </a:r>
            <a:r>
              <a:rPr kumimoji="1" lang="ja-JP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ja-JP" sz="500" dirty="0">
                <a:solidFill>
                  <a:schemeClr val="tx1"/>
                </a:solidFill>
              </a:rPr>
              <a:t>HH:MM</a:t>
            </a:r>
            <a:r>
              <a:rPr kumimoji="1" lang="ja-JP" altLang="en-US" sz="500" dirty="0">
                <a:solidFill>
                  <a:schemeClr val="tx1"/>
                </a:solidFill>
              </a:rPr>
              <a:t>に全回復</a:t>
            </a:r>
            <a:endParaRPr kumimoji="1" lang="en-US" altLang="ja-JP" sz="900" dirty="0">
              <a:solidFill>
                <a:schemeClr val="tx1"/>
              </a:solidFill>
            </a:endParaRPr>
          </a:p>
        </p:txBody>
      </p:sp>
      <p:pic>
        <p:nvPicPr>
          <p:cNvPr id="149" name="図 148">
            <a:extLst>
              <a:ext uri="{FF2B5EF4-FFF2-40B4-BE49-F238E27FC236}">
                <a16:creationId xmlns:a16="http://schemas.microsoft.com/office/drawing/2014/main" id="{C309B7E6-B7D8-4261-9EA6-3D4149B70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5056" y="2545830"/>
            <a:ext cx="383954" cy="113476"/>
          </a:xfrm>
          <a:prstGeom prst="rect">
            <a:avLst/>
          </a:prstGeom>
        </p:spPr>
      </p:pic>
      <p:sp>
        <p:nvSpPr>
          <p:cNvPr id="152" name="四角形: 角を丸くする 151">
            <a:extLst>
              <a:ext uri="{FF2B5EF4-FFF2-40B4-BE49-F238E27FC236}">
                <a16:creationId xmlns:a16="http://schemas.microsoft.com/office/drawing/2014/main" id="{1112DE08-7DCE-404E-9368-3BE6F6771E0A}"/>
              </a:ext>
            </a:extLst>
          </p:cNvPr>
          <p:cNvSpPr/>
          <p:nvPr/>
        </p:nvSpPr>
        <p:spPr>
          <a:xfrm>
            <a:off x="6024988" y="4960965"/>
            <a:ext cx="845712" cy="297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交換所</a:t>
            </a:r>
            <a:endParaRPr kumimoji="1" lang="en-US" altLang="ja-JP" sz="1200" dirty="0"/>
          </a:p>
          <a:p>
            <a:pPr algn="ctr"/>
            <a:r>
              <a:rPr kumimoji="1" lang="ja-JP" altLang="en-US" sz="600" dirty="0"/>
              <a:t>所持</a:t>
            </a:r>
            <a:r>
              <a:rPr kumimoji="1" lang="en-US" altLang="ja-JP" sz="600" dirty="0" err="1"/>
              <a:t>pt</a:t>
            </a:r>
            <a:r>
              <a:rPr kumimoji="1" lang="en-US" altLang="ja-JP" sz="600" dirty="0"/>
              <a:t> 999,999,999</a:t>
            </a:r>
            <a:endParaRPr kumimoji="1" lang="ja-JP" altLang="en-US" sz="600" dirty="0"/>
          </a:p>
        </p:txBody>
      </p:sp>
      <p:sp>
        <p:nvSpPr>
          <p:cNvPr id="153" name="四角形: 角を丸くする 152">
            <a:extLst>
              <a:ext uri="{FF2B5EF4-FFF2-40B4-BE49-F238E27FC236}">
                <a16:creationId xmlns:a16="http://schemas.microsoft.com/office/drawing/2014/main" id="{CB1F4D80-B824-4C04-B91F-A853FCE3DB99}"/>
              </a:ext>
            </a:extLst>
          </p:cNvPr>
          <p:cNvSpPr/>
          <p:nvPr/>
        </p:nvSpPr>
        <p:spPr>
          <a:xfrm>
            <a:off x="5875891" y="2930613"/>
            <a:ext cx="1907220" cy="29756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E5951224-E682-42B2-A58F-7FCD75CF03A8}"/>
              </a:ext>
            </a:extLst>
          </p:cNvPr>
          <p:cNvSpPr txBox="1"/>
          <p:nvPr/>
        </p:nvSpPr>
        <p:spPr>
          <a:xfrm>
            <a:off x="7323340" y="2985602"/>
            <a:ext cx="5001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00" b="1" dirty="0"/>
              <a:t>必要</a:t>
            </a:r>
            <a:r>
              <a:rPr kumimoji="1" lang="en-US" altLang="ja-JP" sz="600" dirty="0"/>
              <a:t>BP 1</a:t>
            </a:r>
            <a:endParaRPr kumimoji="1" lang="ja-JP" altLang="en-US" sz="600" dirty="0"/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B3A9E7DB-4076-4B53-9703-EFB66A50B2B1}"/>
              </a:ext>
            </a:extLst>
          </p:cNvPr>
          <p:cNvSpPr txBox="1"/>
          <p:nvPr/>
        </p:nvSpPr>
        <p:spPr>
          <a:xfrm>
            <a:off x="5827220" y="2995467"/>
            <a:ext cx="132509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" b="1" dirty="0"/>
              <a:t>大怪獣クエストタイトル　</a:t>
            </a:r>
            <a:r>
              <a:rPr kumimoji="1" lang="en-US" altLang="ja-JP" sz="600" b="1" dirty="0" err="1"/>
              <a:t>Lv.XXX</a:t>
            </a:r>
            <a:endParaRPr kumimoji="1" lang="en-US" altLang="ja-JP" sz="600" b="1" dirty="0"/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DD51942B-4282-4AEB-BD1D-34BF414A56C9}"/>
              </a:ext>
            </a:extLst>
          </p:cNvPr>
          <p:cNvSpPr txBox="1"/>
          <p:nvPr/>
        </p:nvSpPr>
        <p:spPr>
          <a:xfrm>
            <a:off x="6268868" y="3084255"/>
            <a:ext cx="62788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00" dirty="0"/>
              <a:t>作戦進捗 </a:t>
            </a:r>
            <a:r>
              <a:rPr kumimoji="1" lang="en-US" altLang="ja-JP" sz="500" dirty="0"/>
              <a:t>xxx </a:t>
            </a:r>
            <a:r>
              <a:rPr kumimoji="1" lang="ja-JP" altLang="en-US" sz="500" dirty="0"/>
              <a:t>％ </a:t>
            </a:r>
          </a:p>
        </p:txBody>
      </p:sp>
      <p:sp>
        <p:nvSpPr>
          <p:cNvPr id="157" name="四角形: 角を丸くする 156">
            <a:extLst>
              <a:ext uri="{FF2B5EF4-FFF2-40B4-BE49-F238E27FC236}">
                <a16:creationId xmlns:a16="http://schemas.microsoft.com/office/drawing/2014/main" id="{B0B478DA-EDE0-402D-AEEB-25DCB5FB1C48}"/>
              </a:ext>
            </a:extLst>
          </p:cNvPr>
          <p:cNvSpPr/>
          <p:nvPr/>
        </p:nvSpPr>
        <p:spPr>
          <a:xfrm>
            <a:off x="7423816" y="2957145"/>
            <a:ext cx="331710" cy="64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" dirty="0"/>
              <a:t>リタイア</a:t>
            </a:r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E3579981-0082-4BE9-9921-364306AA80F4}"/>
              </a:ext>
            </a:extLst>
          </p:cNvPr>
          <p:cNvSpPr txBox="1"/>
          <p:nvPr/>
        </p:nvSpPr>
        <p:spPr>
          <a:xfrm>
            <a:off x="6892424" y="2908062"/>
            <a:ext cx="72073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00" dirty="0"/>
              <a:t>参加  </a:t>
            </a:r>
            <a:r>
              <a:rPr kumimoji="1" lang="en-US" altLang="ja-JP" sz="500" dirty="0"/>
              <a:t>5 / 10 </a:t>
            </a:r>
            <a:r>
              <a:rPr kumimoji="1" lang="ja-JP" altLang="en-US" sz="500" dirty="0"/>
              <a:t>人</a:t>
            </a:r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8338DE1D-1DEE-407C-A6D8-F53E53C6DEEB}"/>
              </a:ext>
            </a:extLst>
          </p:cNvPr>
          <p:cNvSpPr txBox="1"/>
          <p:nvPr/>
        </p:nvSpPr>
        <p:spPr>
          <a:xfrm>
            <a:off x="5830352" y="2911635"/>
            <a:ext cx="959198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" b="1" dirty="0"/>
              <a:t>発見者：ｘｘｘｘｘｘｘｘｘｘ</a:t>
            </a:r>
          </a:p>
        </p:txBody>
      </p:sp>
      <p:pic>
        <p:nvPicPr>
          <p:cNvPr id="160" name="図 159">
            <a:extLst>
              <a:ext uri="{FF2B5EF4-FFF2-40B4-BE49-F238E27FC236}">
                <a16:creationId xmlns:a16="http://schemas.microsoft.com/office/drawing/2014/main" id="{70787F3B-F277-41A8-A9D5-900BDD81BD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8286" y="3119576"/>
            <a:ext cx="614027" cy="112198"/>
          </a:xfrm>
          <a:prstGeom prst="rect">
            <a:avLst/>
          </a:prstGeom>
        </p:spPr>
      </p:pic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69011FD0-813A-41EB-9929-94D59D72365A}"/>
              </a:ext>
            </a:extLst>
          </p:cNvPr>
          <p:cNvSpPr txBox="1"/>
          <p:nvPr/>
        </p:nvSpPr>
        <p:spPr>
          <a:xfrm>
            <a:off x="5827320" y="3087780"/>
            <a:ext cx="72073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00" dirty="0"/>
              <a:t>残り</a:t>
            </a:r>
            <a:r>
              <a:rPr kumimoji="1" lang="en-US" altLang="ja-JP" sz="500" dirty="0"/>
              <a:t>HH:MM</a:t>
            </a:r>
            <a:endParaRPr kumimoji="1" lang="ja-JP" altLang="en-US" sz="500" dirty="0"/>
          </a:p>
        </p:txBody>
      </p:sp>
    </p:spTree>
    <p:extLst>
      <p:ext uri="{BB962C8B-B14F-4D97-AF65-F5344CB8AC3E}">
        <p14:creationId xmlns:p14="http://schemas.microsoft.com/office/powerpoint/2010/main" val="1152083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40294CC-CEFC-4FD3-B571-3D1518AC18DA}"/>
              </a:ext>
            </a:extLst>
          </p:cNvPr>
          <p:cNvSpPr/>
          <p:nvPr/>
        </p:nvSpPr>
        <p:spPr>
          <a:xfrm>
            <a:off x="3771625" y="4424479"/>
            <a:ext cx="2186940" cy="2271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ッター プレースホルダー 68">
            <a:extLst>
              <a:ext uri="{FF2B5EF4-FFF2-40B4-BE49-F238E27FC236}">
                <a16:creationId xmlns:a16="http://schemas.microsoft.com/office/drawing/2014/main" id="{9C8F2F5C-DF1D-4397-9268-B1637005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Bahnschrift Condensed" panose="020B0502040204020203" pitchFamily="34" charset="0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64E073D-D7F0-4AE3-8F99-5405962573ED}"/>
              </a:ext>
            </a:extLst>
          </p:cNvPr>
          <p:cNvSpPr txBox="1"/>
          <p:nvPr/>
        </p:nvSpPr>
        <p:spPr>
          <a:xfrm>
            <a:off x="17674" y="108237"/>
            <a:ext cx="3339376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 dirty="0">
                <a:latin typeface="メイリオ"/>
                <a:ea typeface="メイリオ"/>
              </a:rPr>
              <a:t>■</a:t>
            </a:r>
            <a:r>
              <a:rPr kumimoji="1" lang="en-US" altLang="ja-JP" sz="1400" b="1" dirty="0">
                <a:latin typeface="+mn-ea"/>
              </a:rPr>
              <a:t> [</a:t>
            </a:r>
            <a:r>
              <a:rPr kumimoji="1" lang="en-US" altLang="ja-JP" sz="1400" b="1" dirty="0" err="1">
                <a:latin typeface="+mn-ea"/>
              </a:rPr>
              <a:t>em</a:t>
            </a:r>
            <a:r>
              <a:rPr kumimoji="1" lang="en-US" altLang="ja-JP" sz="1400" b="1" dirty="0">
                <a:latin typeface="+mn-ea"/>
              </a:rPr>
              <a:t>]</a:t>
            </a:r>
            <a:r>
              <a:rPr lang="ja-JP" altLang="en-US" sz="1400" b="1" dirty="0">
                <a:latin typeface="メイリオ"/>
                <a:ea typeface="メイリオ"/>
              </a:rPr>
              <a:t>イベント</a:t>
            </a:r>
            <a:r>
              <a:rPr lang="en-US" altLang="ja-JP" sz="1400" b="1" dirty="0">
                <a:latin typeface="メイリオ"/>
                <a:ea typeface="メイリオ"/>
              </a:rPr>
              <a:t>(</a:t>
            </a:r>
            <a:r>
              <a:rPr lang="ja-JP" altLang="en-US" sz="1400" b="1" dirty="0">
                <a:latin typeface="メイリオ"/>
                <a:ea typeface="メイリオ"/>
              </a:rPr>
              <a:t>大怪獣討伐</a:t>
            </a:r>
            <a:r>
              <a:rPr lang="en-US" altLang="ja-JP" sz="1400" b="1" dirty="0">
                <a:latin typeface="メイリオ"/>
                <a:ea typeface="メイリオ"/>
              </a:rPr>
              <a:t>)</a:t>
            </a:r>
            <a:r>
              <a:rPr lang="ja-JP" altLang="en-US" sz="1400" b="1" dirty="0">
                <a:latin typeface="メイリオ"/>
                <a:ea typeface="メイリオ"/>
              </a:rPr>
              <a:t>画面仕様</a:t>
            </a:r>
            <a:endParaRPr kumimoji="1" lang="ja-JP" altLang="en-US" sz="1400" b="1" dirty="0">
              <a:latin typeface="メイリオ"/>
              <a:ea typeface="メイリオ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AC0AA12-EC19-4093-92B0-D9E3B2D0EB03}"/>
              </a:ext>
            </a:extLst>
          </p:cNvPr>
          <p:cNvSpPr txBox="1"/>
          <p:nvPr/>
        </p:nvSpPr>
        <p:spPr>
          <a:xfrm>
            <a:off x="415419" y="446696"/>
            <a:ext cx="7614585" cy="380104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defTabSz="457200"/>
            <a:r>
              <a:rPr lang="ja-JP" altLang="en-US" sz="16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● </a:t>
            </a:r>
            <a:r>
              <a:rPr lang="en-US" altLang="ja-JP" sz="16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BP</a:t>
            </a:r>
          </a:p>
          <a:p>
            <a:pPr defTabSz="457200"/>
            <a:r>
              <a:rPr lang="ja-JP" altLang="en-US" sz="1200" dirty="0">
                <a:latin typeface="Century Gothic" panose="020F0302020204030204"/>
                <a:ea typeface="メイリオ"/>
              </a:rPr>
              <a:t>　 大怪獣に挑む時に使用する専用のスタミナ。 </a:t>
            </a:r>
            <a:r>
              <a:rPr lang="ja-JP" altLang="en-US" sz="1200" b="1" dirty="0">
                <a:latin typeface="Century Gothic" panose="020F0302020204030204"/>
                <a:ea typeface="メイリオ"/>
              </a:rPr>
              <a:t>最大 </a:t>
            </a:r>
            <a:r>
              <a:rPr lang="en-US" altLang="ja-JP" sz="1200" b="1" dirty="0">
                <a:latin typeface="Century Gothic" panose="020F0302020204030204"/>
                <a:ea typeface="メイリオ"/>
              </a:rPr>
              <a:t>5P</a:t>
            </a:r>
            <a:r>
              <a:rPr lang="ja-JP" altLang="en-US" sz="1200" b="1" dirty="0">
                <a:latin typeface="Century Gothic" panose="020F0302020204030204"/>
                <a:ea typeface="メイリオ"/>
              </a:rPr>
              <a:t> </a:t>
            </a:r>
            <a:r>
              <a:rPr lang="ja-JP" altLang="en-US" sz="1200" dirty="0">
                <a:latin typeface="Century Gothic" panose="020F0302020204030204"/>
                <a:ea typeface="メイリオ"/>
              </a:rPr>
              <a:t>保持することが出来る</a:t>
            </a:r>
            <a:r>
              <a:rPr lang="ja-JP" altLang="en-US" sz="1200" b="1" dirty="0">
                <a:latin typeface="Century Gothic" panose="020F0302020204030204"/>
                <a:ea typeface="メイリオ"/>
              </a:rPr>
              <a:t>（</a:t>
            </a:r>
            <a:r>
              <a:rPr lang="ja-JP" altLang="en-US" sz="1200" dirty="0">
                <a:latin typeface="Century Gothic" panose="020F0302020204030204"/>
                <a:ea typeface="メイリオ"/>
              </a:rPr>
              <a:t>１時間に１ポイント回復）</a:t>
            </a:r>
            <a:endParaRPr lang="en-US" altLang="ja-JP" sz="1200" dirty="0">
              <a:latin typeface="Century Gothic" panose="020F0302020204030204"/>
              <a:ea typeface="メイリオ"/>
            </a:endParaRPr>
          </a:p>
          <a:p>
            <a:pPr defTabSz="457200"/>
            <a:r>
              <a:rPr lang="ja-JP" altLang="en-US" sz="1200" dirty="0">
                <a:latin typeface="Century Gothic" panose="020F0302020204030204"/>
                <a:ea typeface="メイリオ"/>
              </a:rPr>
              <a:t>　 </a:t>
            </a:r>
            <a:r>
              <a:rPr lang="en-US" altLang="ja-JP" sz="1200" dirty="0">
                <a:latin typeface="Century Gothic" panose="020F0302020204030204"/>
                <a:ea typeface="メイリオ"/>
              </a:rPr>
              <a:t>100</a:t>
            </a:r>
            <a:r>
              <a:rPr lang="ja-JP" altLang="en-US" sz="1200" dirty="0">
                <a:latin typeface="Century Gothic" panose="020F0302020204030204"/>
                <a:ea typeface="メイリオ"/>
              </a:rPr>
              <a:t>石使用で、</a:t>
            </a:r>
            <a:r>
              <a:rPr lang="en-US" altLang="ja-JP" sz="1200" dirty="0">
                <a:latin typeface="Century Gothic" panose="020F0302020204030204"/>
                <a:ea typeface="メイリオ"/>
              </a:rPr>
              <a:t>5P</a:t>
            </a:r>
            <a:r>
              <a:rPr lang="ja-JP" altLang="en-US" sz="1200" dirty="0">
                <a:latin typeface="Century Gothic" panose="020F0302020204030204"/>
                <a:ea typeface="メイリオ"/>
              </a:rPr>
              <a:t>回復する。</a:t>
            </a:r>
            <a:r>
              <a:rPr lang="en-US" altLang="ja-JP" sz="1200" dirty="0">
                <a:latin typeface="Century Gothic" panose="020F0302020204030204"/>
                <a:ea typeface="メイリオ"/>
              </a:rPr>
              <a:t>5P</a:t>
            </a:r>
            <a:r>
              <a:rPr lang="ja-JP" altLang="en-US" sz="1200" dirty="0">
                <a:latin typeface="Century Gothic" panose="020F0302020204030204"/>
                <a:ea typeface="メイリオ"/>
              </a:rPr>
              <a:t>以上所持している時に回復することはできない。</a:t>
            </a:r>
            <a:endParaRPr lang="en-US" altLang="ja-JP" sz="1200" dirty="0">
              <a:latin typeface="Century Gothic" panose="020F0302020204030204"/>
              <a:ea typeface="メイリオ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（操作中などで超過した場合は所持数値を超過して表示。</a:t>
            </a:r>
            <a:r>
              <a:rPr lang="en-US" altLang="ja-JP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)</a:t>
            </a: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 討伐時に消費する</a:t>
            </a:r>
            <a:r>
              <a:rPr lang="en-US" altLang="ja-JP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BP</a:t>
            </a:r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の数</a:t>
            </a:r>
            <a:r>
              <a:rPr lang="en-US" altLang="ja-JP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(1,3,5</a:t>
            </a:r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コ</a:t>
            </a:r>
            <a:r>
              <a:rPr lang="en-US" altLang="ja-JP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)</a:t>
            </a:r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を選び、</a:t>
            </a:r>
            <a:r>
              <a:rPr lang="ja-JP" altLang="en-US" sz="12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ポイント</a:t>
            </a:r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と</a:t>
            </a:r>
            <a:r>
              <a:rPr lang="ja-JP" altLang="en-US" sz="12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攻撃力</a:t>
            </a:r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に</a:t>
            </a:r>
            <a:r>
              <a:rPr lang="ja-JP" altLang="en-US" sz="12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ボーナス値</a:t>
            </a:r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を得ることができる。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200" b="1" dirty="0">
                <a:latin typeface="Century Gothic" panose="020F0302020204030204"/>
                <a:ea typeface="メイリオ"/>
              </a:rPr>
              <a:t>　 </a:t>
            </a:r>
            <a:r>
              <a:rPr lang="en-US" altLang="ja-JP" sz="1200" b="1" dirty="0">
                <a:latin typeface="Century Gothic" panose="020F0302020204030204"/>
                <a:ea typeface="メイリオ"/>
              </a:rPr>
              <a:t>BP 1</a:t>
            </a:r>
            <a:r>
              <a:rPr lang="ja-JP" altLang="en-US" sz="1200" b="1" dirty="0">
                <a:latin typeface="Century Gothic" panose="020F0302020204030204"/>
                <a:ea typeface="メイリオ"/>
              </a:rPr>
              <a:t>コ </a:t>
            </a:r>
            <a:r>
              <a:rPr lang="en-US" altLang="ja-JP" sz="1200" b="1" dirty="0">
                <a:latin typeface="Century Gothic" panose="020F0302020204030204"/>
                <a:ea typeface="メイリオ"/>
              </a:rPr>
              <a:t>: 100%</a:t>
            </a:r>
            <a:r>
              <a:rPr lang="ja-JP" altLang="en-US" sz="1200" b="1" dirty="0">
                <a:latin typeface="Century Gothic" panose="020F0302020204030204"/>
                <a:ea typeface="メイリオ"/>
              </a:rPr>
              <a:t>　</a:t>
            </a:r>
            <a:r>
              <a:rPr lang="en-US" altLang="ja-JP" sz="1200" b="1" dirty="0">
                <a:latin typeface="Century Gothic" panose="020F0302020204030204"/>
                <a:ea typeface="メイリオ"/>
              </a:rPr>
              <a:t> BP 3</a:t>
            </a:r>
            <a:r>
              <a:rPr lang="ja-JP" altLang="en-US" sz="1200" b="1" dirty="0">
                <a:latin typeface="Century Gothic" panose="020F0302020204030204"/>
                <a:ea typeface="メイリオ"/>
              </a:rPr>
              <a:t>コ </a:t>
            </a:r>
            <a:r>
              <a:rPr lang="en-US" altLang="ja-JP" sz="1200" b="1" dirty="0">
                <a:latin typeface="Century Gothic" panose="020F0302020204030204"/>
                <a:ea typeface="メイリオ"/>
              </a:rPr>
              <a:t>: 330%</a:t>
            </a:r>
            <a:r>
              <a:rPr lang="ja-JP" altLang="en-US" sz="1200" b="1" dirty="0">
                <a:latin typeface="Century Gothic" panose="020F0302020204030204"/>
                <a:ea typeface="メイリオ"/>
              </a:rPr>
              <a:t>　</a:t>
            </a:r>
            <a:r>
              <a:rPr lang="en-US" altLang="ja-JP" sz="1200" b="1" dirty="0">
                <a:latin typeface="Century Gothic" panose="020F0302020204030204"/>
                <a:ea typeface="メイリオ"/>
              </a:rPr>
              <a:t> BP 5</a:t>
            </a:r>
            <a:r>
              <a:rPr lang="ja-JP" altLang="en-US" sz="1200" b="1" dirty="0">
                <a:latin typeface="Century Gothic" panose="020F0302020204030204"/>
                <a:ea typeface="メイリオ"/>
              </a:rPr>
              <a:t>コ </a:t>
            </a:r>
            <a:r>
              <a:rPr lang="en-US" altLang="ja-JP" sz="1200" b="1" dirty="0">
                <a:latin typeface="Century Gothic" panose="020F0302020204030204"/>
                <a:ea typeface="メイリオ"/>
              </a:rPr>
              <a:t>: 600%</a:t>
            </a:r>
          </a:p>
          <a:p>
            <a:pPr defTabSz="457200"/>
            <a:endParaRPr lang="en-US" altLang="ja-JP" sz="12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● 大怪獣襲来</a:t>
            </a:r>
            <a:endParaRPr lang="en-US" altLang="ja-JP" sz="12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200" b="1" dirty="0">
                <a:latin typeface="Century Gothic" panose="020F0302020204030204"/>
                <a:ea typeface="メイリオ"/>
              </a:rPr>
              <a:t>　 </a:t>
            </a:r>
            <a:r>
              <a:rPr lang="ja-JP" altLang="en-US" sz="1200" dirty="0">
                <a:latin typeface="Century Gothic" panose="020F0302020204030204"/>
                <a:ea typeface="メイリオ"/>
              </a:rPr>
              <a:t>ステージ３クリア後クエスト選択画面に遷移した時、一定の確率で大怪獣が登場。</a:t>
            </a:r>
            <a:endParaRPr lang="en-US" altLang="ja-JP" sz="1200" dirty="0">
              <a:latin typeface="Century Gothic" panose="020F0302020204030204"/>
              <a:ea typeface="メイリオ"/>
            </a:endParaRPr>
          </a:p>
          <a:p>
            <a:r>
              <a:rPr lang="ja-JP" altLang="en-US" sz="1200" dirty="0">
                <a:latin typeface="Century Gothic" panose="020F0302020204030204"/>
                <a:ea typeface="メイリオ"/>
              </a:rPr>
              <a:t>　</a:t>
            </a:r>
            <a:r>
              <a:rPr lang="en-US" altLang="ja-JP" sz="1200" dirty="0">
                <a:latin typeface="Century Gothic" panose="020F0302020204030204"/>
                <a:ea typeface="メイリオ"/>
              </a:rPr>
              <a:t>※</a:t>
            </a:r>
            <a:r>
              <a:rPr lang="ja-JP" altLang="en-US" sz="1200" dirty="0">
                <a:latin typeface="Century Gothic" panose="020F0302020204030204"/>
                <a:ea typeface="メイリオ"/>
              </a:rPr>
              <a:t> 大怪獣登場後もクエストを選択することは可能。クエストクリア怪獣の出現は１体まで。</a:t>
            </a:r>
            <a:endParaRPr lang="en-US" altLang="ja-JP" sz="1200" dirty="0"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b="1" dirty="0">
                <a:latin typeface="Century Gothic" panose="020F0302020204030204"/>
                <a:ea typeface="メイリオ"/>
              </a:rPr>
              <a:t>　 </a:t>
            </a:r>
            <a:r>
              <a:rPr lang="ja-JP" altLang="en-US" sz="1200" dirty="0">
                <a:latin typeface="Century Gothic" panose="020F0302020204030204"/>
                <a:ea typeface="メイリオ"/>
              </a:rPr>
              <a:t>クエスト選択画面に、大怪獣クエストが追加される。（最大レベルに達した場合は、出現固定になる。）</a:t>
            </a:r>
            <a:endParaRPr lang="en-US" altLang="ja-JP" sz="1200" dirty="0"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latin typeface="Century Gothic" panose="020F0302020204030204"/>
                <a:ea typeface="メイリオ"/>
              </a:rPr>
              <a:t>　 大怪獣は、一定数討伐する度に強くなり、合わせて報酬が変化する。</a:t>
            </a:r>
            <a:endParaRPr lang="en-US" altLang="ja-JP" sz="1200" dirty="0">
              <a:latin typeface="Century Gothic" panose="020F0302020204030204"/>
              <a:ea typeface="メイリオ"/>
            </a:endParaRPr>
          </a:p>
          <a:p>
            <a:r>
              <a:rPr lang="ja-JP" altLang="en-US" sz="105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（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基本的なステータスや行動パターンは変えず、それぞれのパラメータにバフがのるイメージ</a:t>
            </a:r>
            <a:r>
              <a:rPr lang="ja-JP" altLang="en-US" sz="105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）</a:t>
            </a:r>
            <a:endParaRPr lang="en-US" altLang="ja-JP" sz="105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05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 初回プレイ後、救援クエストが表示されるようになる。</a:t>
            </a:r>
            <a:endParaRPr lang="en-US" altLang="ja-JP" sz="105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● 救援一覧</a:t>
            </a:r>
            <a:endParaRPr lang="en-US" altLang="ja-JP" sz="12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latin typeface="Century Gothic" panose="020F0302020204030204"/>
                <a:ea typeface="メイリオ"/>
              </a:rPr>
              <a:t>　 登場した大怪獣を討伐できなかった時、救援を要請することができる。</a:t>
            </a:r>
            <a:endParaRPr lang="en-US" altLang="ja-JP" sz="1200" dirty="0">
              <a:latin typeface="Century Gothic" panose="020F0302020204030204"/>
              <a:ea typeface="メイリオ"/>
            </a:endParaRPr>
          </a:p>
          <a:p>
            <a:pPr defTabSz="457200"/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● </a:t>
            </a:r>
            <a:r>
              <a:rPr lang="ja-JP" altLang="en-US" sz="12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報酬</a:t>
            </a:r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（貢献度、ファイナルアタックなどは不問）</a:t>
            </a:r>
            <a:endParaRPr lang="en-US" altLang="ja-JP" sz="12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 討伐に参加した全てのプレイヤーは１回ドロップ抽選を得る。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 発見者は、追加で１回のドロップ抽選を得る。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2D0A0C0-624F-45B9-B830-D1D201A70FD3}"/>
              </a:ext>
            </a:extLst>
          </p:cNvPr>
          <p:cNvSpPr txBox="1"/>
          <p:nvPr/>
        </p:nvSpPr>
        <p:spPr>
          <a:xfrm>
            <a:off x="591845" y="846576"/>
            <a:ext cx="184731" cy="5539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endParaRPr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" name="スライド番号プレースホルダー 69">
            <a:extLst>
              <a:ext uri="{FF2B5EF4-FFF2-40B4-BE49-F238E27FC236}">
                <a16:creationId xmlns:a16="http://schemas.microsoft.com/office/drawing/2014/main" id="{581AB6EA-A17F-4B40-B407-35FA4E0A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9884" y="6492875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b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fld>
            <a:endParaRPr kumimoji="1" lang="ja-JP" altLang="en-US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BFFCEBD0-EF3E-44BC-A989-2B22847A4E72}"/>
              </a:ext>
            </a:extLst>
          </p:cNvPr>
          <p:cNvSpPr txBox="1"/>
          <p:nvPr/>
        </p:nvSpPr>
        <p:spPr>
          <a:xfrm>
            <a:off x="7663165" y="5078993"/>
            <a:ext cx="1156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>
                <a:solidFill>
                  <a:schemeClr val="bg1"/>
                </a:solidFill>
              </a:rPr>
              <a:t>所持 </a:t>
            </a:r>
            <a:r>
              <a:rPr lang="en-US" altLang="ja-JP" sz="1000">
                <a:solidFill>
                  <a:schemeClr val="bg1"/>
                </a:solidFill>
              </a:rPr>
              <a:t>999,999,999pt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141" name="四角形: 角を丸くする 140">
            <a:extLst>
              <a:ext uri="{FF2B5EF4-FFF2-40B4-BE49-F238E27FC236}">
                <a16:creationId xmlns:a16="http://schemas.microsoft.com/office/drawing/2014/main" id="{045C0825-C9A4-4BE5-BFED-D8503143C6BA}"/>
              </a:ext>
            </a:extLst>
          </p:cNvPr>
          <p:cNvSpPr/>
          <p:nvPr/>
        </p:nvSpPr>
        <p:spPr>
          <a:xfrm>
            <a:off x="3830070" y="5964870"/>
            <a:ext cx="2047518" cy="684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800" dirty="0"/>
              <a:t>Stage</a:t>
            </a:r>
            <a:r>
              <a:rPr kumimoji="1" lang="ja-JP" altLang="en-US" sz="800" dirty="0"/>
              <a:t> </a:t>
            </a:r>
            <a:r>
              <a:rPr kumimoji="1" lang="en-US" altLang="ja-JP" sz="800" dirty="0"/>
              <a:t>1</a:t>
            </a:r>
          </a:p>
          <a:p>
            <a:pPr algn="l"/>
            <a:r>
              <a:rPr kumimoji="1" lang="ja-JP" altLang="en-US" sz="800" dirty="0"/>
              <a:t>　</a:t>
            </a:r>
            <a:r>
              <a:rPr kumimoji="1" lang="ja-JP" altLang="en-US" sz="1000" b="1" dirty="0"/>
              <a:t>大怪獣東京に現る！</a:t>
            </a:r>
            <a:endParaRPr kumimoji="1" lang="ja-JP" altLang="en-US" sz="800" b="1" dirty="0"/>
          </a:p>
        </p:txBody>
      </p:sp>
      <p:sp>
        <p:nvSpPr>
          <p:cNvPr id="142" name="テキスト ボックス 327">
            <a:extLst>
              <a:ext uri="{FF2B5EF4-FFF2-40B4-BE49-F238E27FC236}">
                <a16:creationId xmlns:a16="http://schemas.microsoft.com/office/drawing/2014/main" id="{243AE678-4C36-4064-B6B2-3F3EF5967C9C}"/>
              </a:ext>
            </a:extLst>
          </p:cNvPr>
          <p:cNvSpPr txBox="1"/>
          <p:nvPr/>
        </p:nvSpPr>
        <p:spPr>
          <a:xfrm>
            <a:off x="5411136" y="6028972"/>
            <a:ext cx="384889" cy="14399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 sz="800" dirty="0">
                <a:solidFill>
                  <a:schemeClr val="bg1"/>
                </a:solidFill>
              </a:rPr>
              <a:t>　　作戦進捗：　</a:t>
            </a:r>
            <a:r>
              <a:rPr kumimoji="1" lang="en-US" altLang="ja-JP" sz="800" dirty="0">
                <a:solidFill>
                  <a:schemeClr val="bg1"/>
                </a:solidFill>
              </a:rPr>
              <a:t>50%</a:t>
            </a:r>
            <a:endParaRPr kumimoji="1" lang="ja-JP" altLang="en-US" sz="800" dirty="0">
              <a:solidFill>
                <a:schemeClr val="bg1"/>
              </a:solidFill>
            </a:endParaRPr>
          </a:p>
        </p:txBody>
      </p:sp>
      <p:pic>
        <p:nvPicPr>
          <p:cNvPr id="143" name="図 142">
            <a:extLst>
              <a:ext uri="{FF2B5EF4-FFF2-40B4-BE49-F238E27FC236}">
                <a16:creationId xmlns:a16="http://schemas.microsoft.com/office/drawing/2014/main" id="{70E27100-B307-4381-88D1-2FBD9C182DF5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438" y="6385290"/>
            <a:ext cx="132796" cy="141323"/>
          </a:xfrm>
          <a:prstGeom prst="rect">
            <a:avLst/>
          </a:prstGeom>
        </p:spPr>
      </p:pic>
      <p:pic>
        <p:nvPicPr>
          <p:cNvPr id="144" name="図 143">
            <a:extLst>
              <a:ext uri="{FF2B5EF4-FFF2-40B4-BE49-F238E27FC236}">
                <a16:creationId xmlns:a16="http://schemas.microsoft.com/office/drawing/2014/main" id="{DC4CFE0A-A23F-4B95-B7A1-337A1A425A9C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087" y="6385290"/>
            <a:ext cx="132796" cy="141323"/>
          </a:xfrm>
          <a:prstGeom prst="rect">
            <a:avLst/>
          </a:prstGeom>
        </p:spPr>
      </p:pic>
      <p:pic>
        <p:nvPicPr>
          <p:cNvPr id="145" name="図 144">
            <a:extLst>
              <a:ext uri="{FF2B5EF4-FFF2-40B4-BE49-F238E27FC236}">
                <a16:creationId xmlns:a16="http://schemas.microsoft.com/office/drawing/2014/main" id="{8B09B13A-4049-41B3-8DEE-D67B5C5A465E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164" y="6385291"/>
            <a:ext cx="132796" cy="141326"/>
          </a:xfrm>
          <a:prstGeom prst="rect">
            <a:avLst/>
          </a:prstGeom>
        </p:spPr>
      </p:pic>
      <p:pic>
        <p:nvPicPr>
          <p:cNvPr id="146" name="図 145">
            <a:extLst>
              <a:ext uri="{FF2B5EF4-FFF2-40B4-BE49-F238E27FC236}">
                <a16:creationId xmlns:a16="http://schemas.microsoft.com/office/drawing/2014/main" id="{9C2E70DF-EA23-4B2B-859E-24EF81F1D676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239" y="6385289"/>
            <a:ext cx="132796" cy="141324"/>
          </a:xfrm>
          <a:prstGeom prst="rect">
            <a:avLst/>
          </a:prstGeom>
        </p:spPr>
      </p:pic>
      <p:sp>
        <p:nvSpPr>
          <p:cNvPr id="147" name="四角形: 角を丸くする 146">
            <a:extLst>
              <a:ext uri="{FF2B5EF4-FFF2-40B4-BE49-F238E27FC236}">
                <a16:creationId xmlns:a16="http://schemas.microsoft.com/office/drawing/2014/main" id="{6450A9C3-0C0E-4B31-8F8C-A0FF1D7E986C}"/>
              </a:ext>
            </a:extLst>
          </p:cNvPr>
          <p:cNvSpPr/>
          <p:nvPr/>
        </p:nvSpPr>
        <p:spPr>
          <a:xfrm>
            <a:off x="3830070" y="4504590"/>
            <a:ext cx="2047518" cy="68436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600" b="1" dirty="0">
                <a:solidFill>
                  <a:schemeClr val="tx1"/>
                </a:solidFill>
              </a:rPr>
              <a:t>Stage4</a:t>
            </a:r>
            <a:r>
              <a:rPr kumimoji="1" lang="ja-JP" altLang="en-US" sz="1600" b="1" dirty="0">
                <a:solidFill>
                  <a:schemeClr val="tx1"/>
                </a:solidFill>
              </a:rPr>
              <a:t>　</a:t>
            </a:r>
            <a:r>
              <a:rPr kumimoji="1" lang="ja-JP" altLang="en-US" sz="1050" b="1" dirty="0">
                <a:solidFill>
                  <a:schemeClr val="tx1"/>
                </a:solidFill>
              </a:rPr>
              <a:t>作戦進捗：</a:t>
            </a:r>
            <a:r>
              <a:rPr kumimoji="1" lang="en-US" altLang="ja-JP" sz="1050" b="1" dirty="0">
                <a:solidFill>
                  <a:schemeClr val="tx1"/>
                </a:solidFill>
              </a:rPr>
              <a:t>0%</a:t>
            </a:r>
          </a:p>
          <a:p>
            <a:r>
              <a:rPr kumimoji="1" lang="ja-JP" altLang="en-US" sz="1600" b="1" dirty="0">
                <a:solidFill>
                  <a:schemeClr val="tx1"/>
                </a:solidFill>
              </a:rPr>
              <a:t> 大怪獣襲来！ </a:t>
            </a:r>
            <a:r>
              <a:rPr kumimoji="1" lang="en-US" altLang="ja-JP" sz="1600" b="1" dirty="0">
                <a:solidFill>
                  <a:schemeClr val="tx1"/>
                </a:solidFill>
              </a:rPr>
              <a:t>BP</a:t>
            </a:r>
            <a:r>
              <a:rPr kumimoji="1" lang="ja-JP" altLang="en-US" sz="1600" b="1" dirty="0">
                <a:solidFill>
                  <a:schemeClr val="tx1"/>
                </a:solidFill>
              </a:rPr>
              <a:t> </a:t>
            </a:r>
            <a:r>
              <a:rPr kumimoji="1" lang="en-US" altLang="ja-JP" sz="16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0" name="四角形: 角を丸くする 159">
            <a:extLst>
              <a:ext uri="{FF2B5EF4-FFF2-40B4-BE49-F238E27FC236}">
                <a16:creationId xmlns:a16="http://schemas.microsoft.com/office/drawing/2014/main" id="{C1D18D72-FEE5-41A6-AE65-0D84774D64B7}"/>
              </a:ext>
            </a:extLst>
          </p:cNvPr>
          <p:cNvSpPr/>
          <p:nvPr/>
        </p:nvSpPr>
        <p:spPr>
          <a:xfrm>
            <a:off x="3830070" y="5235018"/>
            <a:ext cx="2047518" cy="684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800" dirty="0"/>
              <a:t>Stage</a:t>
            </a:r>
            <a:r>
              <a:rPr kumimoji="1" lang="ja-JP" altLang="en-US" sz="800" dirty="0"/>
              <a:t> </a:t>
            </a:r>
            <a:r>
              <a:rPr kumimoji="1" lang="en-US" altLang="ja-JP" sz="800" dirty="0"/>
              <a:t>1</a:t>
            </a:r>
          </a:p>
          <a:p>
            <a:pPr algn="l"/>
            <a:r>
              <a:rPr kumimoji="1" lang="ja-JP" altLang="en-US" sz="800" dirty="0"/>
              <a:t>　</a:t>
            </a:r>
            <a:r>
              <a:rPr kumimoji="1" lang="ja-JP" altLang="en-US" sz="1000" b="1" dirty="0"/>
              <a:t>大怪獣東京に現る！</a:t>
            </a:r>
            <a:endParaRPr kumimoji="1" lang="ja-JP" altLang="en-US" sz="800" b="1" dirty="0"/>
          </a:p>
        </p:txBody>
      </p:sp>
      <p:sp>
        <p:nvSpPr>
          <p:cNvPr id="161" name="テキスト ボックス 327">
            <a:extLst>
              <a:ext uri="{FF2B5EF4-FFF2-40B4-BE49-F238E27FC236}">
                <a16:creationId xmlns:a16="http://schemas.microsoft.com/office/drawing/2014/main" id="{EE2F811B-C2BD-4608-8DD9-F5ECF29C85B3}"/>
              </a:ext>
            </a:extLst>
          </p:cNvPr>
          <p:cNvSpPr txBox="1"/>
          <p:nvPr/>
        </p:nvSpPr>
        <p:spPr>
          <a:xfrm>
            <a:off x="5411136" y="5299120"/>
            <a:ext cx="384889" cy="14399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 sz="800" dirty="0">
                <a:solidFill>
                  <a:schemeClr val="bg1"/>
                </a:solidFill>
              </a:rPr>
              <a:t>　　作戦進捗：　</a:t>
            </a:r>
            <a:r>
              <a:rPr kumimoji="1" lang="en-US" altLang="ja-JP" sz="800" dirty="0">
                <a:solidFill>
                  <a:schemeClr val="bg1"/>
                </a:solidFill>
              </a:rPr>
              <a:t>50%</a:t>
            </a:r>
            <a:endParaRPr kumimoji="1" lang="ja-JP" altLang="en-US" sz="800" dirty="0">
              <a:solidFill>
                <a:schemeClr val="bg1"/>
              </a:solidFill>
            </a:endParaRPr>
          </a:p>
        </p:txBody>
      </p:sp>
      <p:pic>
        <p:nvPicPr>
          <p:cNvPr id="162" name="図 161">
            <a:extLst>
              <a:ext uri="{FF2B5EF4-FFF2-40B4-BE49-F238E27FC236}">
                <a16:creationId xmlns:a16="http://schemas.microsoft.com/office/drawing/2014/main" id="{591C610E-7D78-4F84-9EE6-F6DF1C838833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438" y="5655438"/>
            <a:ext cx="132796" cy="141323"/>
          </a:xfrm>
          <a:prstGeom prst="rect">
            <a:avLst/>
          </a:prstGeom>
        </p:spPr>
      </p:pic>
      <p:pic>
        <p:nvPicPr>
          <p:cNvPr id="163" name="図 162">
            <a:extLst>
              <a:ext uri="{FF2B5EF4-FFF2-40B4-BE49-F238E27FC236}">
                <a16:creationId xmlns:a16="http://schemas.microsoft.com/office/drawing/2014/main" id="{1C96F5B2-5CCA-4F7D-946F-2930EB855BFD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087" y="5655438"/>
            <a:ext cx="132796" cy="141323"/>
          </a:xfrm>
          <a:prstGeom prst="rect">
            <a:avLst/>
          </a:prstGeom>
        </p:spPr>
      </p:pic>
      <p:pic>
        <p:nvPicPr>
          <p:cNvPr id="164" name="図 163">
            <a:extLst>
              <a:ext uri="{FF2B5EF4-FFF2-40B4-BE49-F238E27FC236}">
                <a16:creationId xmlns:a16="http://schemas.microsoft.com/office/drawing/2014/main" id="{CF5A4418-EF3E-45AA-8540-4BD74BEF2BF7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164" y="5655439"/>
            <a:ext cx="132796" cy="141326"/>
          </a:xfrm>
          <a:prstGeom prst="rect">
            <a:avLst/>
          </a:prstGeom>
        </p:spPr>
      </p:pic>
      <p:pic>
        <p:nvPicPr>
          <p:cNvPr id="165" name="図 164">
            <a:extLst>
              <a:ext uri="{FF2B5EF4-FFF2-40B4-BE49-F238E27FC236}">
                <a16:creationId xmlns:a16="http://schemas.microsoft.com/office/drawing/2014/main" id="{2263EC0E-9E25-4D21-B958-A603F47D1381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239" y="5655437"/>
            <a:ext cx="132796" cy="141324"/>
          </a:xfrm>
          <a:prstGeom prst="rect">
            <a:avLst/>
          </a:prstGeom>
        </p:spPr>
      </p:pic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B236FAA9-565E-407A-868B-AB6F699B27DE}"/>
              </a:ext>
            </a:extLst>
          </p:cNvPr>
          <p:cNvSpPr/>
          <p:nvPr/>
        </p:nvSpPr>
        <p:spPr>
          <a:xfrm>
            <a:off x="705239" y="4424479"/>
            <a:ext cx="2186940" cy="2271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7" name="四角形: 角を丸くする 166">
            <a:extLst>
              <a:ext uri="{FF2B5EF4-FFF2-40B4-BE49-F238E27FC236}">
                <a16:creationId xmlns:a16="http://schemas.microsoft.com/office/drawing/2014/main" id="{14BB001B-C701-47E4-AF07-87263AD05DC7}"/>
              </a:ext>
            </a:extLst>
          </p:cNvPr>
          <p:cNvSpPr/>
          <p:nvPr/>
        </p:nvSpPr>
        <p:spPr>
          <a:xfrm>
            <a:off x="763684" y="5964870"/>
            <a:ext cx="2047518" cy="684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800" dirty="0"/>
              <a:t>Stage</a:t>
            </a:r>
            <a:r>
              <a:rPr kumimoji="1" lang="ja-JP" altLang="en-US" sz="800" dirty="0"/>
              <a:t> </a:t>
            </a:r>
            <a:r>
              <a:rPr kumimoji="1" lang="en-US" altLang="ja-JP" sz="800" dirty="0"/>
              <a:t>1</a:t>
            </a:r>
          </a:p>
          <a:p>
            <a:pPr algn="l"/>
            <a:r>
              <a:rPr kumimoji="1" lang="ja-JP" altLang="en-US" sz="800" dirty="0"/>
              <a:t>　</a:t>
            </a:r>
            <a:r>
              <a:rPr kumimoji="1" lang="ja-JP" altLang="en-US" sz="1000" b="1" dirty="0"/>
              <a:t>大怪獣東京に現る！</a:t>
            </a:r>
            <a:endParaRPr kumimoji="1" lang="ja-JP" altLang="en-US" sz="800" b="1" dirty="0"/>
          </a:p>
        </p:txBody>
      </p:sp>
      <p:sp>
        <p:nvSpPr>
          <p:cNvPr id="168" name="テキスト ボックス 327">
            <a:extLst>
              <a:ext uri="{FF2B5EF4-FFF2-40B4-BE49-F238E27FC236}">
                <a16:creationId xmlns:a16="http://schemas.microsoft.com/office/drawing/2014/main" id="{6FBA0329-54E4-4E3B-9F07-2AA4964B5487}"/>
              </a:ext>
            </a:extLst>
          </p:cNvPr>
          <p:cNvSpPr txBox="1"/>
          <p:nvPr/>
        </p:nvSpPr>
        <p:spPr>
          <a:xfrm>
            <a:off x="2344750" y="6028972"/>
            <a:ext cx="384889" cy="14399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 sz="800" dirty="0">
                <a:solidFill>
                  <a:schemeClr val="bg1"/>
                </a:solidFill>
              </a:rPr>
              <a:t>　　作戦進捗：　</a:t>
            </a:r>
            <a:r>
              <a:rPr kumimoji="1" lang="en-US" altLang="ja-JP" sz="800" dirty="0">
                <a:solidFill>
                  <a:schemeClr val="bg1"/>
                </a:solidFill>
              </a:rPr>
              <a:t>50%</a:t>
            </a:r>
            <a:endParaRPr kumimoji="1" lang="ja-JP" altLang="en-US" sz="800" dirty="0">
              <a:solidFill>
                <a:schemeClr val="bg1"/>
              </a:solidFill>
            </a:endParaRPr>
          </a:p>
        </p:txBody>
      </p:sp>
      <p:pic>
        <p:nvPicPr>
          <p:cNvPr id="169" name="図 168">
            <a:extLst>
              <a:ext uri="{FF2B5EF4-FFF2-40B4-BE49-F238E27FC236}">
                <a16:creationId xmlns:a16="http://schemas.microsoft.com/office/drawing/2014/main" id="{8EBDBB27-CBB8-4566-AFD4-E76CEF2288AB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52" y="6385290"/>
            <a:ext cx="132796" cy="141323"/>
          </a:xfrm>
          <a:prstGeom prst="rect">
            <a:avLst/>
          </a:prstGeom>
        </p:spPr>
      </p:pic>
      <p:pic>
        <p:nvPicPr>
          <p:cNvPr id="170" name="図 169">
            <a:extLst>
              <a:ext uri="{FF2B5EF4-FFF2-40B4-BE49-F238E27FC236}">
                <a16:creationId xmlns:a16="http://schemas.microsoft.com/office/drawing/2014/main" id="{0CC3B6E0-E7F1-4130-ABB6-5E4083701186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701" y="6385290"/>
            <a:ext cx="132796" cy="141323"/>
          </a:xfrm>
          <a:prstGeom prst="rect">
            <a:avLst/>
          </a:prstGeom>
        </p:spPr>
      </p:pic>
      <p:pic>
        <p:nvPicPr>
          <p:cNvPr id="171" name="図 170">
            <a:extLst>
              <a:ext uri="{FF2B5EF4-FFF2-40B4-BE49-F238E27FC236}">
                <a16:creationId xmlns:a16="http://schemas.microsoft.com/office/drawing/2014/main" id="{BE93DA70-533B-470F-8A87-35579225A99E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778" y="6385291"/>
            <a:ext cx="132796" cy="141326"/>
          </a:xfrm>
          <a:prstGeom prst="rect">
            <a:avLst/>
          </a:prstGeom>
        </p:spPr>
      </p:pic>
      <p:pic>
        <p:nvPicPr>
          <p:cNvPr id="172" name="図 171">
            <a:extLst>
              <a:ext uri="{FF2B5EF4-FFF2-40B4-BE49-F238E27FC236}">
                <a16:creationId xmlns:a16="http://schemas.microsoft.com/office/drawing/2014/main" id="{92A056F3-2DE7-4CEA-8CFB-14AC7BE4A679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853" y="6385289"/>
            <a:ext cx="132796" cy="141324"/>
          </a:xfrm>
          <a:prstGeom prst="rect">
            <a:avLst/>
          </a:prstGeom>
        </p:spPr>
      </p:pic>
      <p:sp>
        <p:nvSpPr>
          <p:cNvPr id="174" name="四角形: 角を丸くする 173">
            <a:extLst>
              <a:ext uri="{FF2B5EF4-FFF2-40B4-BE49-F238E27FC236}">
                <a16:creationId xmlns:a16="http://schemas.microsoft.com/office/drawing/2014/main" id="{A6422394-ED4E-4D70-94E3-B5ADF368ECE0}"/>
              </a:ext>
            </a:extLst>
          </p:cNvPr>
          <p:cNvSpPr/>
          <p:nvPr/>
        </p:nvSpPr>
        <p:spPr>
          <a:xfrm>
            <a:off x="763684" y="5235018"/>
            <a:ext cx="2047518" cy="684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800" dirty="0"/>
              <a:t>Stage</a:t>
            </a:r>
            <a:r>
              <a:rPr kumimoji="1" lang="ja-JP" altLang="en-US" sz="800" dirty="0"/>
              <a:t> </a:t>
            </a:r>
            <a:r>
              <a:rPr kumimoji="1" lang="en-US" altLang="ja-JP" sz="800" dirty="0"/>
              <a:t>1</a:t>
            </a:r>
          </a:p>
          <a:p>
            <a:pPr algn="l"/>
            <a:r>
              <a:rPr kumimoji="1" lang="ja-JP" altLang="en-US" sz="800" dirty="0"/>
              <a:t>　</a:t>
            </a:r>
            <a:r>
              <a:rPr kumimoji="1" lang="ja-JP" altLang="en-US" sz="1000" b="1" dirty="0"/>
              <a:t>大怪獣東京に現る！</a:t>
            </a:r>
            <a:endParaRPr kumimoji="1" lang="ja-JP" altLang="en-US" sz="800" b="1" dirty="0"/>
          </a:p>
        </p:txBody>
      </p:sp>
      <p:sp>
        <p:nvSpPr>
          <p:cNvPr id="175" name="テキスト ボックス 327">
            <a:extLst>
              <a:ext uri="{FF2B5EF4-FFF2-40B4-BE49-F238E27FC236}">
                <a16:creationId xmlns:a16="http://schemas.microsoft.com/office/drawing/2014/main" id="{97FA72EB-43B8-4D4A-B034-9E660482CC31}"/>
              </a:ext>
            </a:extLst>
          </p:cNvPr>
          <p:cNvSpPr txBox="1"/>
          <p:nvPr/>
        </p:nvSpPr>
        <p:spPr>
          <a:xfrm>
            <a:off x="2344750" y="5299120"/>
            <a:ext cx="384889" cy="14399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ja-JP" altLang="en-US" sz="800" dirty="0">
                <a:solidFill>
                  <a:schemeClr val="bg1"/>
                </a:solidFill>
              </a:rPr>
              <a:t>　　作戦進捗：　</a:t>
            </a:r>
            <a:r>
              <a:rPr kumimoji="1" lang="en-US" altLang="ja-JP" sz="800" dirty="0">
                <a:solidFill>
                  <a:schemeClr val="bg1"/>
                </a:solidFill>
              </a:rPr>
              <a:t>50%</a:t>
            </a:r>
            <a:endParaRPr kumimoji="1" lang="ja-JP" altLang="en-US" sz="800" dirty="0">
              <a:solidFill>
                <a:schemeClr val="bg1"/>
              </a:solidFill>
            </a:endParaRPr>
          </a:p>
        </p:txBody>
      </p:sp>
      <p:pic>
        <p:nvPicPr>
          <p:cNvPr id="176" name="図 175">
            <a:extLst>
              <a:ext uri="{FF2B5EF4-FFF2-40B4-BE49-F238E27FC236}">
                <a16:creationId xmlns:a16="http://schemas.microsoft.com/office/drawing/2014/main" id="{EE60CD3F-1606-4F8E-B1CE-4383044591EB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52" y="5655438"/>
            <a:ext cx="132796" cy="141323"/>
          </a:xfrm>
          <a:prstGeom prst="rect">
            <a:avLst/>
          </a:prstGeom>
        </p:spPr>
      </p:pic>
      <p:pic>
        <p:nvPicPr>
          <p:cNvPr id="177" name="図 176">
            <a:extLst>
              <a:ext uri="{FF2B5EF4-FFF2-40B4-BE49-F238E27FC236}">
                <a16:creationId xmlns:a16="http://schemas.microsoft.com/office/drawing/2014/main" id="{F42373B3-19BB-4C00-8996-289617582EF3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701" y="5655438"/>
            <a:ext cx="132796" cy="141323"/>
          </a:xfrm>
          <a:prstGeom prst="rect">
            <a:avLst/>
          </a:prstGeom>
        </p:spPr>
      </p:pic>
      <p:pic>
        <p:nvPicPr>
          <p:cNvPr id="178" name="図 177">
            <a:extLst>
              <a:ext uri="{FF2B5EF4-FFF2-40B4-BE49-F238E27FC236}">
                <a16:creationId xmlns:a16="http://schemas.microsoft.com/office/drawing/2014/main" id="{D1794029-76B0-450D-A07E-5428AD2EB11C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778" y="5655439"/>
            <a:ext cx="132796" cy="141326"/>
          </a:xfrm>
          <a:prstGeom prst="rect">
            <a:avLst/>
          </a:prstGeom>
        </p:spPr>
      </p:pic>
      <p:pic>
        <p:nvPicPr>
          <p:cNvPr id="179" name="図 178">
            <a:extLst>
              <a:ext uri="{FF2B5EF4-FFF2-40B4-BE49-F238E27FC236}">
                <a16:creationId xmlns:a16="http://schemas.microsoft.com/office/drawing/2014/main" id="{2441E27B-FFEC-4B4F-8481-853AF2815F0D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853" y="5655437"/>
            <a:ext cx="132796" cy="141324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B5621104-0131-4DC8-AFB1-627428CAE453}"/>
              </a:ext>
            </a:extLst>
          </p:cNvPr>
          <p:cNvSpPr/>
          <p:nvPr/>
        </p:nvSpPr>
        <p:spPr>
          <a:xfrm>
            <a:off x="3167248" y="5239091"/>
            <a:ext cx="406978" cy="472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0" name="テキスト ボックス 179">
            <a:extLst>
              <a:ext uri="{FF2B5EF4-FFF2-40B4-BE49-F238E27FC236}">
                <a16:creationId xmlns:a16="http://schemas.microsoft.com/office/drawing/2014/main" id="{1C3D3EFD-ACEA-4A16-B4F2-FA2DFB5995E4}"/>
              </a:ext>
            </a:extLst>
          </p:cNvPr>
          <p:cNvSpPr txBox="1"/>
          <p:nvPr/>
        </p:nvSpPr>
        <p:spPr>
          <a:xfrm>
            <a:off x="6017010" y="4424479"/>
            <a:ext cx="57470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※</a:t>
            </a:r>
            <a:r>
              <a:rPr kumimoji="1" lang="ja-JP" altLang="en-US" sz="1000" dirty="0"/>
              <a:t>大怪獣登場、クエストボタン追加イメージ</a:t>
            </a:r>
            <a:endParaRPr kumimoji="1" lang="en-US" altLang="ja-JP" sz="1000" dirty="0"/>
          </a:p>
          <a:p>
            <a:r>
              <a:rPr kumimoji="1" lang="ja-JP" altLang="en-US" sz="1000" dirty="0"/>
              <a:t>あらかじめ追加分下がっており、</a:t>
            </a:r>
            <a:endParaRPr kumimoji="1" lang="en-US" altLang="ja-JP" sz="1000" dirty="0"/>
          </a:p>
          <a:p>
            <a:r>
              <a:rPr kumimoji="1" lang="ja-JP" altLang="en-US" sz="1000" dirty="0"/>
              <a:t>そこに透過やエフェクトと共に出現するイメージ</a:t>
            </a:r>
          </a:p>
        </p:txBody>
      </p:sp>
    </p:spTree>
    <p:extLst>
      <p:ext uri="{BB962C8B-B14F-4D97-AF65-F5344CB8AC3E}">
        <p14:creationId xmlns:p14="http://schemas.microsoft.com/office/powerpoint/2010/main" val="3530805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ッター プレースホルダー 68">
            <a:extLst>
              <a:ext uri="{FF2B5EF4-FFF2-40B4-BE49-F238E27FC236}">
                <a16:creationId xmlns:a16="http://schemas.microsoft.com/office/drawing/2014/main" id="{9C8F2F5C-DF1D-4397-9268-B1637005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Bahnschrift Condensed" panose="020B0502040204020203" pitchFamily="34" charset="0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64E073D-D7F0-4AE3-8F99-5405962573ED}"/>
              </a:ext>
            </a:extLst>
          </p:cNvPr>
          <p:cNvSpPr txBox="1"/>
          <p:nvPr/>
        </p:nvSpPr>
        <p:spPr>
          <a:xfrm>
            <a:off x="17674" y="108237"/>
            <a:ext cx="3339376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 dirty="0">
                <a:latin typeface="メイリオ"/>
                <a:ea typeface="メイリオ"/>
              </a:rPr>
              <a:t>■</a:t>
            </a:r>
            <a:r>
              <a:rPr kumimoji="1" lang="en-US" altLang="ja-JP" sz="1400" b="1" dirty="0">
                <a:latin typeface="+mn-ea"/>
              </a:rPr>
              <a:t> [</a:t>
            </a:r>
            <a:r>
              <a:rPr kumimoji="1" lang="en-US" altLang="ja-JP" sz="1400" b="1" dirty="0" err="1">
                <a:latin typeface="+mn-ea"/>
              </a:rPr>
              <a:t>em</a:t>
            </a:r>
            <a:r>
              <a:rPr kumimoji="1" lang="en-US" altLang="ja-JP" sz="1400" b="1" dirty="0">
                <a:latin typeface="+mn-ea"/>
              </a:rPr>
              <a:t>]</a:t>
            </a:r>
            <a:r>
              <a:rPr lang="ja-JP" altLang="en-US" sz="1400" b="1" dirty="0">
                <a:latin typeface="メイリオ"/>
                <a:ea typeface="メイリオ"/>
              </a:rPr>
              <a:t>イベント</a:t>
            </a:r>
            <a:r>
              <a:rPr lang="en-US" altLang="ja-JP" sz="1400" b="1" dirty="0">
                <a:latin typeface="メイリオ"/>
                <a:ea typeface="メイリオ"/>
              </a:rPr>
              <a:t>(</a:t>
            </a:r>
            <a:r>
              <a:rPr lang="ja-JP" altLang="en-US" sz="1400" b="1" dirty="0">
                <a:latin typeface="メイリオ"/>
                <a:ea typeface="メイリオ"/>
              </a:rPr>
              <a:t>大怪獣討伐</a:t>
            </a:r>
            <a:r>
              <a:rPr lang="en-US" altLang="ja-JP" sz="1400" b="1" dirty="0">
                <a:latin typeface="メイリオ"/>
                <a:ea typeface="メイリオ"/>
              </a:rPr>
              <a:t>)</a:t>
            </a:r>
            <a:r>
              <a:rPr lang="ja-JP" altLang="en-US" sz="1400" b="1" dirty="0">
                <a:latin typeface="メイリオ"/>
                <a:ea typeface="メイリオ"/>
              </a:rPr>
              <a:t>画面仕様</a:t>
            </a:r>
            <a:endParaRPr kumimoji="1" lang="ja-JP" altLang="en-US" sz="1400" b="1" dirty="0">
              <a:latin typeface="メイリオ"/>
              <a:ea typeface="メイリオ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AC0AA12-EC19-4093-92B0-D9E3B2D0EB03}"/>
              </a:ext>
            </a:extLst>
          </p:cNvPr>
          <p:cNvSpPr txBox="1"/>
          <p:nvPr/>
        </p:nvSpPr>
        <p:spPr>
          <a:xfrm>
            <a:off x="415419" y="538799"/>
            <a:ext cx="4312399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ja-JP" altLang="en-US" sz="12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● 救援クエスト選択画面</a:t>
            </a:r>
            <a:r>
              <a:rPr lang="en-US" altLang="ja-JP" sz="12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(ID.em102)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1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  師団のメンバーから要請さえたクエスト一覧を確認。</a:t>
            </a:r>
            <a:endParaRPr lang="en-US" altLang="ja-JP" sz="11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1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  </a:t>
            </a:r>
            <a:r>
              <a:rPr lang="en-US" altLang="ja-JP" sz="11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BP</a:t>
            </a:r>
            <a:r>
              <a:rPr lang="ja-JP" altLang="en-US" sz="11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を消費することなく、参加することができる。</a:t>
            </a:r>
            <a:endParaRPr lang="en-US" altLang="ja-JP" sz="11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1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1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・期限切れウィンドウ</a:t>
            </a:r>
            <a:endParaRPr lang="en-US" altLang="ja-JP" sz="11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1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選択時に残り時間を過ぎてしまった場合に表示</a:t>
            </a:r>
            <a:endParaRPr lang="en-US" altLang="ja-JP" sz="11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1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1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・救援満員ウィンドウ</a:t>
            </a:r>
            <a:endParaRPr lang="en-US" altLang="ja-JP" sz="11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1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選択時に満員のクエストだった場合に表示</a:t>
            </a:r>
            <a:endParaRPr lang="en-US" altLang="ja-JP" sz="11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1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1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・救援討伐済ウィンドウ　　</a:t>
            </a:r>
            <a:endParaRPr lang="en-US" altLang="ja-JP" sz="11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1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選択時に討伐済クエストだった場合に表示</a:t>
            </a:r>
            <a:endParaRPr lang="en-US" altLang="ja-JP" sz="11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endParaRPr lang="en-US" altLang="ja-JP" sz="11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1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それぞれ、更新した救援クエスト選択画面に戻る。</a:t>
            </a:r>
            <a:endParaRPr lang="en-US" altLang="ja-JP" sz="11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1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救援クエストが無い場合は、イベントクエスト選択</a:t>
            </a:r>
            <a:r>
              <a:rPr lang="en-US" altLang="ja-JP" sz="11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(ID.em101)</a:t>
            </a:r>
          </a:p>
          <a:p>
            <a:r>
              <a:rPr lang="ja-JP" altLang="en-US" sz="11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に遷移する。</a:t>
            </a:r>
            <a:endParaRPr lang="en-US" altLang="ja-JP" sz="11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1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1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● 救援クエストについて</a:t>
            </a:r>
            <a:endParaRPr lang="en-US" altLang="ja-JP" sz="11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endParaRPr lang="en-US" altLang="ja-JP" sz="11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2D0A0C0-624F-45B9-B830-D1D201A70FD3}"/>
              </a:ext>
            </a:extLst>
          </p:cNvPr>
          <p:cNvSpPr txBox="1"/>
          <p:nvPr/>
        </p:nvSpPr>
        <p:spPr>
          <a:xfrm>
            <a:off x="591845" y="846576"/>
            <a:ext cx="184731" cy="5539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endParaRPr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" name="スライド番号プレースホルダー 69">
            <a:extLst>
              <a:ext uri="{FF2B5EF4-FFF2-40B4-BE49-F238E27FC236}">
                <a16:creationId xmlns:a16="http://schemas.microsoft.com/office/drawing/2014/main" id="{581AB6EA-A17F-4B40-B407-35FA4E0A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9884" y="6492875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b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11</a:t>
            </a:fld>
            <a:endParaRPr kumimoji="1" lang="ja-JP" altLang="en-US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72B20A0-7C18-4332-9862-60F0B794326D}"/>
              </a:ext>
            </a:extLst>
          </p:cNvPr>
          <p:cNvSpPr/>
          <p:nvPr/>
        </p:nvSpPr>
        <p:spPr>
          <a:xfrm>
            <a:off x="7278291" y="731361"/>
            <a:ext cx="1401239" cy="12725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000" dirty="0"/>
          </a:p>
          <a:p>
            <a:pPr algn="ctr"/>
            <a:endParaRPr kumimoji="1" lang="en-US" altLang="ja-JP" sz="1000" dirty="0"/>
          </a:p>
          <a:p>
            <a:pPr algn="ctr"/>
            <a:r>
              <a:rPr kumimoji="1" lang="ja-JP" altLang="en-US" sz="1000" dirty="0"/>
              <a:t>確認</a:t>
            </a:r>
            <a:endParaRPr kumimoji="1" lang="en-US" altLang="ja-JP" sz="1000" dirty="0"/>
          </a:p>
          <a:p>
            <a:pPr algn="ctr"/>
            <a:endParaRPr kumimoji="1" lang="en-US" altLang="ja-JP" sz="1000" dirty="0"/>
          </a:p>
          <a:p>
            <a:pPr algn="ctr"/>
            <a:r>
              <a:rPr kumimoji="1" lang="ja-JP" altLang="en-US" sz="1000" dirty="0"/>
              <a:t>クエストの期限が切れています。</a:t>
            </a:r>
            <a:endParaRPr kumimoji="1" lang="en-US" altLang="ja-JP" sz="1000" dirty="0"/>
          </a:p>
          <a:p>
            <a:pPr algn="ctr"/>
            <a:endParaRPr kumimoji="1" lang="en-US" altLang="ja-JP" sz="1000" dirty="0"/>
          </a:p>
          <a:p>
            <a:pPr algn="ctr"/>
            <a:r>
              <a:rPr kumimoji="1" lang="en-US" altLang="ja-JP" sz="1400" dirty="0"/>
              <a:t>[ OK ]</a:t>
            </a:r>
          </a:p>
          <a:p>
            <a:pPr algn="ctr"/>
            <a:endParaRPr kumimoji="1" lang="ja-JP" altLang="en-US" dirty="0"/>
          </a:p>
        </p:txBody>
      </p:sp>
      <p:sp>
        <p:nvSpPr>
          <p:cNvPr id="198" name="テキスト ボックス 197">
            <a:extLst>
              <a:ext uri="{FF2B5EF4-FFF2-40B4-BE49-F238E27FC236}">
                <a16:creationId xmlns:a16="http://schemas.microsoft.com/office/drawing/2014/main" id="{D2FE100C-9177-4DDF-9415-FDC1C3E28274}"/>
              </a:ext>
            </a:extLst>
          </p:cNvPr>
          <p:cNvSpPr txBox="1"/>
          <p:nvPr/>
        </p:nvSpPr>
        <p:spPr>
          <a:xfrm>
            <a:off x="4572000" y="5318350"/>
            <a:ext cx="2515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救援クエスト選択画面</a:t>
            </a:r>
            <a:r>
              <a:rPr lang="en-US" altLang="ja-JP" sz="1200" dirty="0"/>
              <a:t>(em102)</a:t>
            </a:r>
            <a:endParaRPr kumimoji="1" lang="ja-JP" altLang="en-US" sz="1200" dirty="0"/>
          </a:p>
        </p:txBody>
      </p:sp>
      <p:sp>
        <p:nvSpPr>
          <p:cNvPr id="199" name="テキスト ボックス 198">
            <a:extLst>
              <a:ext uri="{FF2B5EF4-FFF2-40B4-BE49-F238E27FC236}">
                <a16:creationId xmlns:a16="http://schemas.microsoft.com/office/drawing/2014/main" id="{10D027C4-65FC-47FB-A949-653426A42171}"/>
              </a:ext>
            </a:extLst>
          </p:cNvPr>
          <p:cNvSpPr txBox="1"/>
          <p:nvPr/>
        </p:nvSpPr>
        <p:spPr>
          <a:xfrm>
            <a:off x="6916791" y="2032486"/>
            <a:ext cx="2299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期限切れウィンドウ</a:t>
            </a:r>
            <a:r>
              <a:rPr lang="en-US" altLang="ja-JP" sz="1200" dirty="0"/>
              <a:t>(em102a)</a:t>
            </a:r>
            <a:endParaRPr kumimoji="1" lang="ja-JP" altLang="en-US" sz="1200" dirty="0"/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CC0FB56C-A658-4A63-95DC-839B80FF4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582975"/>
              </p:ext>
            </p:extLst>
          </p:nvPr>
        </p:nvGraphicFramePr>
        <p:xfrm>
          <a:off x="583354" y="3771708"/>
          <a:ext cx="3917124" cy="2456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846">
                  <a:extLst>
                    <a:ext uri="{9D8B030D-6E8A-4147-A177-3AD203B41FA5}">
                      <a16:colId xmlns:a16="http://schemas.microsoft.com/office/drawing/2014/main" val="165527935"/>
                    </a:ext>
                  </a:extLst>
                </a:gridCol>
                <a:gridCol w="2900278">
                  <a:extLst>
                    <a:ext uri="{9D8B030D-6E8A-4147-A177-3AD203B41FA5}">
                      <a16:colId xmlns:a16="http://schemas.microsoft.com/office/drawing/2014/main" val="37378624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救援クエスト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838108"/>
                  </a:ext>
                </a:extLst>
              </a:tr>
              <a:tr h="240281"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有効期限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050" dirty="0"/>
                        <a:t>１</a:t>
                      </a:r>
                      <a:r>
                        <a:rPr kumimoji="1" lang="ja-JP" altLang="en-US" sz="1050" dirty="0"/>
                        <a:t>時間</a:t>
                      </a:r>
                      <a:r>
                        <a:rPr kumimoji="1" lang="en-US" altLang="ja-JP" sz="1050" dirty="0"/>
                        <a:t>(</a:t>
                      </a:r>
                      <a:r>
                        <a:rPr kumimoji="1" lang="ja-JP" altLang="en-US" sz="1050" dirty="0"/>
                        <a:t>入場後の戦闘は時間を過ぎても可能</a:t>
                      </a:r>
                      <a:r>
                        <a:rPr kumimoji="1" lang="en-US" altLang="ja-JP" sz="1050" dirty="0"/>
                        <a:t>)</a:t>
                      </a:r>
                      <a:endParaRPr kumimoji="1" lang="ja-JP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50835"/>
                  </a:ext>
                </a:extLst>
              </a:tr>
              <a:tr h="393186"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表示内容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発見者・残り</a:t>
                      </a:r>
                      <a:r>
                        <a:rPr kumimoji="1" lang="en-US" altLang="ja-JP" sz="1050" dirty="0"/>
                        <a:t>HP</a:t>
                      </a:r>
                      <a:r>
                        <a:rPr kumimoji="1" lang="ja-JP" altLang="en-US" sz="1050" dirty="0"/>
                        <a:t>・クエスト名・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 dirty="0"/>
                        <a:t>残り時間・累計参加人数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360472"/>
                  </a:ext>
                </a:extLst>
              </a:tr>
              <a:tr h="240281"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表示優先度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師団申請順 </a:t>
                      </a:r>
                      <a:r>
                        <a:rPr kumimoji="1" lang="en-US" altLang="ja-JP" sz="1050" dirty="0"/>
                        <a:t>&gt; </a:t>
                      </a:r>
                      <a:r>
                        <a:rPr kumimoji="1" lang="ja-JP" altLang="en-US" sz="1050" dirty="0"/>
                        <a:t>全体申請順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37640"/>
                  </a:ext>
                </a:extLst>
              </a:tr>
              <a:tr h="645367"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表示件数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初期：全体救援３件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 dirty="0"/>
                        <a:t>師団に入ると＋７件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 dirty="0"/>
                        <a:t>（師団救援が無い場合は全体救援枠となる）</a:t>
                      </a:r>
                      <a:endParaRPr kumimoji="1" lang="en-US" altLang="ja-JP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436163"/>
                  </a:ext>
                </a:extLst>
              </a:tr>
              <a:tr h="645367"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人数ボーナス</a:t>
                      </a:r>
                      <a:endParaRPr kumimoji="1" lang="en-US" altLang="ja-JP" sz="1050" dirty="0"/>
                    </a:p>
                    <a:p>
                      <a:r>
                        <a:rPr kumimoji="1" lang="en-US" altLang="ja-JP" sz="1050" dirty="0"/>
                        <a:t>※</a:t>
                      </a:r>
                      <a:r>
                        <a:rPr kumimoji="1" lang="ja-JP" altLang="en-US" sz="1050" dirty="0"/>
                        <a:t>最大１０人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３人 → 参加者全員に</a:t>
                      </a:r>
                      <a:r>
                        <a:rPr kumimoji="1" lang="en-US" altLang="ja-JP" sz="1050" dirty="0"/>
                        <a:t>+5%</a:t>
                      </a:r>
                      <a:r>
                        <a:rPr kumimoji="1" lang="ja-JP" altLang="en-US" sz="1050" dirty="0"/>
                        <a:t>のボーナス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 dirty="0"/>
                        <a:t>５人 → 　　　　　　</a:t>
                      </a:r>
                      <a:r>
                        <a:rPr kumimoji="1" lang="en-US" altLang="ja-JP" sz="1050" dirty="0"/>
                        <a:t>+10%</a:t>
                      </a:r>
                      <a:r>
                        <a:rPr kumimoji="1" lang="ja-JP" altLang="en-US" sz="1050" dirty="0"/>
                        <a:t>のボーナス</a:t>
                      </a:r>
                      <a:endParaRPr kumimoji="1" lang="en-US" altLang="ja-JP" sz="1050" dirty="0"/>
                    </a:p>
                    <a:p>
                      <a:r>
                        <a:rPr kumimoji="1" lang="en-US" altLang="ja-JP" sz="1050" dirty="0"/>
                        <a:t>10</a:t>
                      </a:r>
                      <a:r>
                        <a:rPr kumimoji="1" lang="ja-JP" altLang="en-US" sz="1050" dirty="0"/>
                        <a:t>人 → 　　　　　　</a:t>
                      </a:r>
                      <a:r>
                        <a:rPr kumimoji="1" lang="en-US" altLang="ja-JP" sz="1050" dirty="0"/>
                        <a:t>+15%</a:t>
                      </a:r>
                      <a:r>
                        <a:rPr kumimoji="1" lang="ja-JP" altLang="en-US" sz="1050" dirty="0"/>
                        <a:t>のボーナス</a:t>
                      </a:r>
                      <a:endParaRPr kumimoji="1" lang="en-US" altLang="ja-JP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499985"/>
                  </a:ext>
                </a:extLst>
              </a:tr>
            </a:tbl>
          </a:graphicData>
        </a:graphic>
      </p:graphicFrame>
      <p:sp>
        <p:nvSpPr>
          <p:cNvPr id="86" name="四角形: 角を丸くする 85">
            <a:extLst>
              <a:ext uri="{FF2B5EF4-FFF2-40B4-BE49-F238E27FC236}">
                <a16:creationId xmlns:a16="http://schemas.microsoft.com/office/drawing/2014/main" id="{DCB83B94-9C2C-4326-8AA4-99C2737F0F45}"/>
              </a:ext>
            </a:extLst>
          </p:cNvPr>
          <p:cNvSpPr/>
          <p:nvPr/>
        </p:nvSpPr>
        <p:spPr>
          <a:xfrm>
            <a:off x="7289895" y="2491083"/>
            <a:ext cx="1401239" cy="12725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000" dirty="0"/>
          </a:p>
          <a:p>
            <a:pPr algn="ctr"/>
            <a:endParaRPr kumimoji="1" lang="en-US" altLang="ja-JP" sz="1000" dirty="0"/>
          </a:p>
          <a:p>
            <a:pPr algn="ctr"/>
            <a:r>
              <a:rPr kumimoji="1" lang="ja-JP" altLang="en-US" sz="1000" dirty="0"/>
              <a:t>確認</a:t>
            </a:r>
            <a:endParaRPr kumimoji="1" lang="en-US" altLang="ja-JP" sz="1000" dirty="0"/>
          </a:p>
          <a:p>
            <a:pPr algn="ctr"/>
            <a:endParaRPr kumimoji="1" lang="en-US" altLang="ja-JP" sz="1000" dirty="0"/>
          </a:p>
          <a:p>
            <a:pPr algn="ctr"/>
            <a:r>
              <a:rPr kumimoji="1" lang="ja-JP" altLang="en-US" sz="1000" dirty="0"/>
              <a:t>満員のクエストです。</a:t>
            </a:r>
            <a:endParaRPr kumimoji="1" lang="en-US" altLang="ja-JP" sz="1000" dirty="0"/>
          </a:p>
          <a:p>
            <a:pPr algn="ctr"/>
            <a:endParaRPr kumimoji="1" lang="en-US" altLang="ja-JP" sz="1000" dirty="0"/>
          </a:p>
          <a:p>
            <a:pPr algn="ctr"/>
            <a:r>
              <a:rPr kumimoji="1" lang="en-US" altLang="ja-JP" sz="1400" dirty="0"/>
              <a:t>[ OK ]</a:t>
            </a:r>
          </a:p>
          <a:p>
            <a:pPr algn="ctr"/>
            <a:endParaRPr kumimoji="1" lang="ja-JP" altLang="en-US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FEF8B4B6-193D-4B81-9FA1-F740D611C905}"/>
              </a:ext>
            </a:extLst>
          </p:cNvPr>
          <p:cNvSpPr txBox="1"/>
          <p:nvPr/>
        </p:nvSpPr>
        <p:spPr>
          <a:xfrm>
            <a:off x="6977476" y="3816889"/>
            <a:ext cx="2299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救援満員ウィンドウ</a:t>
            </a:r>
            <a:r>
              <a:rPr lang="en-US" altLang="ja-JP" sz="1200" dirty="0"/>
              <a:t>(em102f)</a:t>
            </a:r>
            <a:endParaRPr kumimoji="1" lang="ja-JP" altLang="en-US" sz="12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C533CDF-7C78-794B-9914-4752AEA9D396}"/>
              </a:ext>
            </a:extLst>
          </p:cNvPr>
          <p:cNvSpPr txBox="1"/>
          <p:nvPr/>
        </p:nvSpPr>
        <p:spPr>
          <a:xfrm>
            <a:off x="100208" y="-8267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9E249CA-B6A2-B247-A985-93F3EE327D75}"/>
              </a:ext>
            </a:extLst>
          </p:cNvPr>
          <p:cNvSpPr txBox="1"/>
          <p:nvPr/>
        </p:nvSpPr>
        <p:spPr>
          <a:xfrm>
            <a:off x="551145" y="-3382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pic>
        <p:nvPicPr>
          <p:cNvPr id="114" name="図 113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ADEB9471-5564-4E0B-828C-5CEA9DA608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544" y="844356"/>
            <a:ext cx="2129199" cy="4427945"/>
          </a:xfrm>
          <a:prstGeom prst="rect">
            <a:avLst/>
          </a:prstGeom>
        </p:spPr>
      </p:pic>
      <p:pic>
        <p:nvPicPr>
          <p:cNvPr id="115" name="図 114">
            <a:extLst>
              <a:ext uri="{FF2B5EF4-FFF2-40B4-BE49-F238E27FC236}">
                <a16:creationId xmlns:a16="http://schemas.microsoft.com/office/drawing/2014/main" id="{7FDDB512-B5E9-425A-9A64-909DF37A6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3927" y="2730318"/>
            <a:ext cx="1985254" cy="1451855"/>
          </a:xfrm>
          <a:prstGeom prst="rect">
            <a:avLst/>
          </a:prstGeom>
        </p:spPr>
      </p:pic>
      <p:sp>
        <p:nvSpPr>
          <p:cNvPr id="151" name="四角形: 角を丸くする 150">
            <a:extLst>
              <a:ext uri="{FF2B5EF4-FFF2-40B4-BE49-F238E27FC236}">
                <a16:creationId xmlns:a16="http://schemas.microsoft.com/office/drawing/2014/main" id="{B447AEEC-6974-4CDB-8AAB-845E090A7977}"/>
              </a:ext>
            </a:extLst>
          </p:cNvPr>
          <p:cNvSpPr/>
          <p:nvPr/>
        </p:nvSpPr>
        <p:spPr>
          <a:xfrm>
            <a:off x="4809295" y="1793264"/>
            <a:ext cx="1907220" cy="20103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BP</a:t>
            </a:r>
            <a:r>
              <a:rPr kumimoji="1" lang="en-US" altLang="ja-JP" dirty="0">
                <a:solidFill>
                  <a:schemeClr val="tx1"/>
                </a:solidFill>
              </a:rPr>
              <a:t> </a:t>
            </a:r>
            <a:r>
              <a:rPr kumimoji="1" lang="ja-JP" altLang="en-US" sz="1100" dirty="0">
                <a:solidFill>
                  <a:schemeClr val="tx1"/>
                </a:solidFill>
              </a:rPr>
              <a:t>〇●●●● </a:t>
            </a:r>
            <a:r>
              <a:rPr kumimoji="1" lang="en-US" altLang="ja-JP" sz="1100" dirty="0">
                <a:solidFill>
                  <a:schemeClr val="tx1"/>
                </a:solidFill>
              </a:rPr>
              <a:t>4/5</a:t>
            </a:r>
            <a:r>
              <a:rPr kumimoji="1" lang="ja-JP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ja-JP" sz="500" dirty="0">
                <a:solidFill>
                  <a:schemeClr val="tx1"/>
                </a:solidFill>
              </a:rPr>
              <a:t>HH:MM</a:t>
            </a:r>
            <a:r>
              <a:rPr kumimoji="1" lang="ja-JP" altLang="en-US" sz="500" dirty="0">
                <a:solidFill>
                  <a:schemeClr val="tx1"/>
                </a:solidFill>
              </a:rPr>
              <a:t>に全回復</a:t>
            </a:r>
            <a:endParaRPr kumimoji="1" lang="en-US" altLang="ja-JP" sz="900" dirty="0">
              <a:solidFill>
                <a:schemeClr val="tx1"/>
              </a:solidFill>
            </a:endParaRPr>
          </a:p>
        </p:txBody>
      </p:sp>
      <p:sp>
        <p:nvSpPr>
          <p:cNvPr id="156" name="四角形: 角を丸くする 155">
            <a:extLst>
              <a:ext uri="{FF2B5EF4-FFF2-40B4-BE49-F238E27FC236}">
                <a16:creationId xmlns:a16="http://schemas.microsoft.com/office/drawing/2014/main" id="{07CF7534-EE8D-4E36-845F-78E2739184B2}"/>
              </a:ext>
            </a:extLst>
          </p:cNvPr>
          <p:cNvSpPr/>
          <p:nvPr/>
        </p:nvSpPr>
        <p:spPr>
          <a:xfrm>
            <a:off x="4961695" y="4434226"/>
            <a:ext cx="845712" cy="297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交換所</a:t>
            </a:r>
            <a:endParaRPr kumimoji="1" lang="en-US" altLang="ja-JP" sz="1200" dirty="0"/>
          </a:p>
          <a:p>
            <a:pPr algn="ctr"/>
            <a:r>
              <a:rPr kumimoji="1" lang="ja-JP" altLang="en-US" sz="600" dirty="0"/>
              <a:t>所持</a:t>
            </a:r>
            <a:r>
              <a:rPr kumimoji="1" lang="en-US" altLang="ja-JP" sz="600" dirty="0" err="1"/>
              <a:t>pt</a:t>
            </a:r>
            <a:r>
              <a:rPr kumimoji="1" lang="en-US" altLang="ja-JP" sz="600" dirty="0"/>
              <a:t> 999,999,999</a:t>
            </a:r>
            <a:endParaRPr kumimoji="1" lang="ja-JP" altLang="en-US" sz="600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BABE9F9-C335-4A6F-8A7B-93B68B0FF2DC}"/>
              </a:ext>
            </a:extLst>
          </p:cNvPr>
          <p:cNvSpPr/>
          <p:nvPr/>
        </p:nvSpPr>
        <p:spPr>
          <a:xfrm>
            <a:off x="4994933" y="1540837"/>
            <a:ext cx="1135410" cy="20871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b="1" dirty="0"/>
              <a:t>救援クエスト選択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0851283-D825-448C-A96C-F3CD3B197B91}"/>
              </a:ext>
            </a:extLst>
          </p:cNvPr>
          <p:cNvGrpSpPr/>
          <p:nvPr/>
        </p:nvGrpSpPr>
        <p:grpSpPr>
          <a:xfrm>
            <a:off x="4760624" y="2387743"/>
            <a:ext cx="1996303" cy="348995"/>
            <a:chOff x="5294751" y="2097961"/>
            <a:chExt cx="1996303" cy="348995"/>
          </a:xfrm>
        </p:grpSpPr>
        <p:sp>
          <p:nvSpPr>
            <p:cNvPr id="148" name="四角形: 角を丸くする 147">
              <a:extLst>
                <a:ext uri="{FF2B5EF4-FFF2-40B4-BE49-F238E27FC236}">
                  <a16:creationId xmlns:a16="http://schemas.microsoft.com/office/drawing/2014/main" id="{0237839B-0251-428A-A8F1-58BB5EC871D2}"/>
                </a:ext>
              </a:extLst>
            </p:cNvPr>
            <p:cNvSpPr/>
            <p:nvPr/>
          </p:nvSpPr>
          <p:spPr>
            <a:xfrm>
              <a:off x="5343422" y="2120512"/>
              <a:ext cx="1907220" cy="297562"/>
            </a:xfrm>
            <a:prstGeom prst="roundRect">
              <a:avLst/>
            </a:prstGeom>
            <a:solidFill>
              <a:srgbClr val="1E73AC"/>
            </a:solidFill>
            <a:ln>
              <a:solidFill>
                <a:srgbClr val="2990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49" name="テキスト ボックス 148">
              <a:extLst>
                <a:ext uri="{FF2B5EF4-FFF2-40B4-BE49-F238E27FC236}">
                  <a16:creationId xmlns:a16="http://schemas.microsoft.com/office/drawing/2014/main" id="{4FE562BD-473A-4C75-92E2-D4016449F292}"/>
                </a:ext>
              </a:extLst>
            </p:cNvPr>
            <p:cNvSpPr txBox="1"/>
            <p:nvPr/>
          </p:nvSpPr>
          <p:spPr>
            <a:xfrm>
              <a:off x="6790871" y="2175501"/>
              <a:ext cx="50018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500" b="1" dirty="0">
                  <a:solidFill>
                    <a:schemeClr val="bg1"/>
                  </a:solidFill>
                </a:rPr>
                <a:t>必要</a:t>
              </a:r>
              <a:r>
                <a:rPr kumimoji="1" lang="en-US" altLang="ja-JP" sz="600" dirty="0">
                  <a:solidFill>
                    <a:schemeClr val="bg1"/>
                  </a:solidFill>
                </a:rPr>
                <a:t>BP 1</a:t>
              </a:r>
              <a:endParaRPr kumimoji="1" lang="ja-JP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50" name="テキスト ボックス 149">
              <a:extLst>
                <a:ext uri="{FF2B5EF4-FFF2-40B4-BE49-F238E27FC236}">
                  <a16:creationId xmlns:a16="http://schemas.microsoft.com/office/drawing/2014/main" id="{3B3F9414-628A-417A-A12A-4F6CABA923CE}"/>
                </a:ext>
              </a:extLst>
            </p:cNvPr>
            <p:cNvSpPr txBox="1"/>
            <p:nvPr/>
          </p:nvSpPr>
          <p:spPr>
            <a:xfrm>
              <a:off x="5294751" y="2185366"/>
              <a:ext cx="132509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600" b="1" dirty="0">
                  <a:solidFill>
                    <a:schemeClr val="bg1"/>
                  </a:solidFill>
                </a:rPr>
                <a:t>大怪獣クエストタイトル　</a:t>
              </a:r>
              <a:r>
                <a:rPr kumimoji="1" lang="en-US" altLang="ja-JP" sz="600" b="1" dirty="0" err="1">
                  <a:solidFill>
                    <a:schemeClr val="bg1"/>
                  </a:solidFill>
                </a:rPr>
                <a:t>Lv.XXX</a:t>
              </a:r>
              <a:endParaRPr kumimoji="1" lang="en-US" altLang="ja-JP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152" name="テキスト ボックス 151">
              <a:extLst>
                <a:ext uri="{FF2B5EF4-FFF2-40B4-BE49-F238E27FC236}">
                  <a16:creationId xmlns:a16="http://schemas.microsoft.com/office/drawing/2014/main" id="{A23D38E5-C9FA-469F-AB5D-CCB5F5B5ACC5}"/>
                </a:ext>
              </a:extLst>
            </p:cNvPr>
            <p:cNvSpPr txBox="1"/>
            <p:nvPr/>
          </p:nvSpPr>
          <p:spPr>
            <a:xfrm>
              <a:off x="5736399" y="2274154"/>
              <a:ext cx="627889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500" dirty="0">
                  <a:solidFill>
                    <a:schemeClr val="bg1"/>
                  </a:solidFill>
                </a:rPr>
                <a:t>作戦進捗 </a:t>
              </a:r>
              <a:r>
                <a:rPr kumimoji="1" lang="en-US" altLang="ja-JP" sz="500" dirty="0">
                  <a:solidFill>
                    <a:schemeClr val="bg1"/>
                  </a:solidFill>
                </a:rPr>
                <a:t>xxx </a:t>
              </a:r>
              <a:r>
                <a:rPr kumimoji="1" lang="ja-JP" altLang="en-US" sz="500" dirty="0">
                  <a:solidFill>
                    <a:schemeClr val="bg1"/>
                  </a:solidFill>
                </a:rPr>
                <a:t>％ </a:t>
              </a:r>
            </a:p>
          </p:txBody>
        </p:sp>
        <p:sp>
          <p:nvSpPr>
            <p:cNvPr id="153" name="四角形: 角を丸くする 152">
              <a:extLst>
                <a:ext uri="{FF2B5EF4-FFF2-40B4-BE49-F238E27FC236}">
                  <a16:creationId xmlns:a16="http://schemas.microsoft.com/office/drawing/2014/main" id="{08D0F13F-34A5-4A6F-9525-7B8DEDCC9DCE}"/>
                </a:ext>
              </a:extLst>
            </p:cNvPr>
            <p:cNvSpPr/>
            <p:nvPr/>
          </p:nvSpPr>
          <p:spPr>
            <a:xfrm>
              <a:off x="6891347" y="2147044"/>
              <a:ext cx="331710" cy="640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" dirty="0">
                  <a:solidFill>
                    <a:schemeClr val="bg1"/>
                  </a:solidFill>
                </a:rPr>
                <a:t>リタイア</a:t>
              </a:r>
            </a:p>
          </p:txBody>
        </p:sp>
        <p:sp>
          <p:nvSpPr>
            <p:cNvPr id="155" name="テキスト ボックス 154">
              <a:extLst>
                <a:ext uri="{FF2B5EF4-FFF2-40B4-BE49-F238E27FC236}">
                  <a16:creationId xmlns:a16="http://schemas.microsoft.com/office/drawing/2014/main" id="{40F3F0C6-7041-49C6-89EB-9EFCD9B08CFB}"/>
                </a:ext>
              </a:extLst>
            </p:cNvPr>
            <p:cNvSpPr txBox="1"/>
            <p:nvPr/>
          </p:nvSpPr>
          <p:spPr>
            <a:xfrm>
              <a:off x="6359955" y="2097961"/>
              <a:ext cx="72073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500" dirty="0">
                  <a:solidFill>
                    <a:schemeClr val="bg1"/>
                  </a:solidFill>
                </a:rPr>
                <a:t>参加  </a:t>
              </a:r>
              <a:r>
                <a:rPr kumimoji="1" lang="en-US" altLang="ja-JP" sz="500" dirty="0">
                  <a:solidFill>
                    <a:schemeClr val="bg1"/>
                  </a:solidFill>
                </a:rPr>
                <a:t>5 / 10 </a:t>
              </a:r>
              <a:r>
                <a:rPr kumimoji="1" lang="ja-JP" altLang="en-US" sz="500" dirty="0">
                  <a:solidFill>
                    <a:schemeClr val="bg1"/>
                  </a:solidFill>
                </a:rPr>
                <a:t>人</a:t>
              </a:r>
            </a:p>
          </p:txBody>
        </p:sp>
        <p:sp>
          <p:nvSpPr>
            <p:cNvPr id="157" name="テキスト ボックス 156">
              <a:extLst>
                <a:ext uri="{FF2B5EF4-FFF2-40B4-BE49-F238E27FC236}">
                  <a16:creationId xmlns:a16="http://schemas.microsoft.com/office/drawing/2014/main" id="{641512BD-8ED3-41E3-B504-03A64B968925}"/>
                </a:ext>
              </a:extLst>
            </p:cNvPr>
            <p:cNvSpPr txBox="1"/>
            <p:nvPr/>
          </p:nvSpPr>
          <p:spPr>
            <a:xfrm>
              <a:off x="5297883" y="2101534"/>
              <a:ext cx="959198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00" b="1" dirty="0">
                  <a:solidFill>
                    <a:schemeClr val="bg1"/>
                  </a:solidFill>
                </a:rPr>
                <a:t>発見者：ｘｘｘｘｘｘｘｘｘｘ</a:t>
              </a:r>
            </a:p>
          </p:txBody>
        </p:sp>
        <p:pic>
          <p:nvPicPr>
            <p:cNvPr id="158" name="図 157">
              <a:extLst>
                <a:ext uri="{FF2B5EF4-FFF2-40B4-BE49-F238E27FC236}">
                  <a16:creationId xmlns:a16="http://schemas.microsoft.com/office/drawing/2014/main" id="{A431014B-B122-418F-8E91-97F6DDA26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85817" y="2309475"/>
              <a:ext cx="614027" cy="112198"/>
            </a:xfrm>
            <a:prstGeom prst="rect">
              <a:avLst/>
            </a:prstGeom>
          </p:spPr>
        </p:pic>
        <p:sp>
          <p:nvSpPr>
            <p:cNvPr id="159" name="テキスト ボックス 158">
              <a:extLst>
                <a:ext uri="{FF2B5EF4-FFF2-40B4-BE49-F238E27FC236}">
                  <a16:creationId xmlns:a16="http://schemas.microsoft.com/office/drawing/2014/main" id="{79F3D7FD-9F4E-44F5-AB21-9D9651A6713A}"/>
                </a:ext>
              </a:extLst>
            </p:cNvPr>
            <p:cNvSpPr txBox="1"/>
            <p:nvPr/>
          </p:nvSpPr>
          <p:spPr>
            <a:xfrm>
              <a:off x="5294851" y="2277679"/>
              <a:ext cx="72073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500" dirty="0">
                  <a:solidFill>
                    <a:schemeClr val="bg1"/>
                  </a:solidFill>
                </a:rPr>
                <a:t>残り</a:t>
              </a:r>
              <a:r>
                <a:rPr kumimoji="1" lang="en-US" altLang="ja-JP" sz="500" dirty="0">
                  <a:solidFill>
                    <a:schemeClr val="bg1"/>
                  </a:solidFill>
                </a:rPr>
                <a:t>HH:MM</a:t>
              </a:r>
              <a:endParaRPr kumimoji="1" lang="ja-JP" altLang="en-US" sz="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3" name="グループ化 172">
            <a:extLst>
              <a:ext uri="{FF2B5EF4-FFF2-40B4-BE49-F238E27FC236}">
                <a16:creationId xmlns:a16="http://schemas.microsoft.com/office/drawing/2014/main" id="{1ADA9FF9-875B-44B5-9780-6480118A2368}"/>
              </a:ext>
            </a:extLst>
          </p:cNvPr>
          <p:cNvGrpSpPr/>
          <p:nvPr/>
        </p:nvGrpSpPr>
        <p:grpSpPr>
          <a:xfrm>
            <a:off x="4760624" y="2749748"/>
            <a:ext cx="1996303" cy="348995"/>
            <a:chOff x="5294751" y="2097961"/>
            <a:chExt cx="1996303" cy="348995"/>
          </a:xfrm>
        </p:grpSpPr>
        <p:sp>
          <p:nvSpPr>
            <p:cNvPr id="174" name="四角形: 角を丸くする 173">
              <a:extLst>
                <a:ext uri="{FF2B5EF4-FFF2-40B4-BE49-F238E27FC236}">
                  <a16:creationId xmlns:a16="http://schemas.microsoft.com/office/drawing/2014/main" id="{694E3ABF-FA3D-418F-A9BE-77A9E9764565}"/>
                </a:ext>
              </a:extLst>
            </p:cNvPr>
            <p:cNvSpPr/>
            <p:nvPr/>
          </p:nvSpPr>
          <p:spPr>
            <a:xfrm>
              <a:off x="5343422" y="2120512"/>
              <a:ext cx="1907220" cy="297562"/>
            </a:xfrm>
            <a:prstGeom prst="roundRect">
              <a:avLst/>
            </a:prstGeom>
            <a:solidFill>
              <a:srgbClr val="1E73AC"/>
            </a:solidFill>
            <a:ln>
              <a:solidFill>
                <a:srgbClr val="2990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75" name="テキスト ボックス 174">
              <a:extLst>
                <a:ext uri="{FF2B5EF4-FFF2-40B4-BE49-F238E27FC236}">
                  <a16:creationId xmlns:a16="http://schemas.microsoft.com/office/drawing/2014/main" id="{E8E189FF-4B77-4556-B811-5FB33D641935}"/>
                </a:ext>
              </a:extLst>
            </p:cNvPr>
            <p:cNvSpPr txBox="1"/>
            <p:nvPr/>
          </p:nvSpPr>
          <p:spPr>
            <a:xfrm>
              <a:off x="6790871" y="2175501"/>
              <a:ext cx="50018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500" b="1" dirty="0">
                  <a:solidFill>
                    <a:schemeClr val="bg1"/>
                  </a:solidFill>
                </a:rPr>
                <a:t>必要</a:t>
              </a:r>
              <a:r>
                <a:rPr kumimoji="1" lang="en-US" altLang="ja-JP" sz="600" dirty="0">
                  <a:solidFill>
                    <a:schemeClr val="bg1"/>
                  </a:solidFill>
                </a:rPr>
                <a:t>BP 1</a:t>
              </a:r>
              <a:endParaRPr kumimoji="1" lang="ja-JP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76" name="テキスト ボックス 175">
              <a:extLst>
                <a:ext uri="{FF2B5EF4-FFF2-40B4-BE49-F238E27FC236}">
                  <a16:creationId xmlns:a16="http://schemas.microsoft.com/office/drawing/2014/main" id="{DC64F982-396A-4029-AF8B-77C2C6DFFA07}"/>
                </a:ext>
              </a:extLst>
            </p:cNvPr>
            <p:cNvSpPr txBox="1"/>
            <p:nvPr/>
          </p:nvSpPr>
          <p:spPr>
            <a:xfrm>
              <a:off x="5294751" y="2185366"/>
              <a:ext cx="132509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600" b="1" dirty="0">
                  <a:solidFill>
                    <a:schemeClr val="bg1"/>
                  </a:solidFill>
                </a:rPr>
                <a:t>大怪獣クエストタイトル　</a:t>
              </a:r>
              <a:r>
                <a:rPr kumimoji="1" lang="en-US" altLang="ja-JP" sz="600" b="1" dirty="0" err="1">
                  <a:solidFill>
                    <a:schemeClr val="bg1"/>
                  </a:solidFill>
                </a:rPr>
                <a:t>Lv.XXX</a:t>
              </a:r>
              <a:endParaRPr kumimoji="1" lang="en-US" altLang="ja-JP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177" name="テキスト ボックス 176">
              <a:extLst>
                <a:ext uri="{FF2B5EF4-FFF2-40B4-BE49-F238E27FC236}">
                  <a16:creationId xmlns:a16="http://schemas.microsoft.com/office/drawing/2014/main" id="{ED6A1F7C-E5B9-41C2-8C3C-E1BC4FA281CA}"/>
                </a:ext>
              </a:extLst>
            </p:cNvPr>
            <p:cNvSpPr txBox="1"/>
            <p:nvPr/>
          </p:nvSpPr>
          <p:spPr>
            <a:xfrm>
              <a:off x="5736399" y="2274154"/>
              <a:ext cx="627889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500" dirty="0">
                  <a:solidFill>
                    <a:schemeClr val="bg1"/>
                  </a:solidFill>
                </a:rPr>
                <a:t>作戦進捗 </a:t>
              </a:r>
              <a:r>
                <a:rPr kumimoji="1" lang="en-US" altLang="ja-JP" sz="500" dirty="0">
                  <a:solidFill>
                    <a:schemeClr val="bg1"/>
                  </a:solidFill>
                </a:rPr>
                <a:t>xxx </a:t>
              </a:r>
              <a:r>
                <a:rPr kumimoji="1" lang="ja-JP" altLang="en-US" sz="500" dirty="0">
                  <a:solidFill>
                    <a:schemeClr val="bg1"/>
                  </a:solidFill>
                </a:rPr>
                <a:t>％ </a:t>
              </a:r>
            </a:p>
          </p:txBody>
        </p:sp>
        <p:sp>
          <p:nvSpPr>
            <p:cNvPr id="178" name="四角形: 角を丸くする 177">
              <a:extLst>
                <a:ext uri="{FF2B5EF4-FFF2-40B4-BE49-F238E27FC236}">
                  <a16:creationId xmlns:a16="http://schemas.microsoft.com/office/drawing/2014/main" id="{ED18ACA3-11ED-4A01-9BE7-C9E1F62D853E}"/>
                </a:ext>
              </a:extLst>
            </p:cNvPr>
            <p:cNvSpPr/>
            <p:nvPr/>
          </p:nvSpPr>
          <p:spPr>
            <a:xfrm>
              <a:off x="6891347" y="2147044"/>
              <a:ext cx="331710" cy="640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" dirty="0">
                  <a:solidFill>
                    <a:schemeClr val="bg1"/>
                  </a:solidFill>
                </a:rPr>
                <a:t>リタイア</a:t>
              </a:r>
            </a:p>
          </p:txBody>
        </p:sp>
        <p:sp>
          <p:nvSpPr>
            <p:cNvPr id="179" name="テキスト ボックス 178">
              <a:extLst>
                <a:ext uri="{FF2B5EF4-FFF2-40B4-BE49-F238E27FC236}">
                  <a16:creationId xmlns:a16="http://schemas.microsoft.com/office/drawing/2014/main" id="{B8C5C0A3-D3DB-4A1B-9ABA-C76B81232A7F}"/>
                </a:ext>
              </a:extLst>
            </p:cNvPr>
            <p:cNvSpPr txBox="1"/>
            <p:nvPr/>
          </p:nvSpPr>
          <p:spPr>
            <a:xfrm>
              <a:off x="6359955" y="2097961"/>
              <a:ext cx="72073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500" dirty="0">
                  <a:solidFill>
                    <a:schemeClr val="bg1"/>
                  </a:solidFill>
                </a:rPr>
                <a:t>参加  </a:t>
              </a:r>
              <a:r>
                <a:rPr kumimoji="1" lang="en-US" altLang="ja-JP" sz="500" dirty="0">
                  <a:solidFill>
                    <a:schemeClr val="bg1"/>
                  </a:solidFill>
                </a:rPr>
                <a:t>5 / 10 </a:t>
              </a:r>
              <a:r>
                <a:rPr kumimoji="1" lang="ja-JP" altLang="en-US" sz="500" dirty="0">
                  <a:solidFill>
                    <a:schemeClr val="bg1"/>
                  </a:solidFill>
                </a:rPr>
                <a:t>人</a:t>
              </a:r>
            </a:p>
          </p:txBody>
        </p:sp>
        <p:sp>
          <p:nvSpPr>
            <p:cNvPr id="180" name="テキスト ボックス 179">
              <a:extLst>
                <a:ext uri="{FF2B5EF4-FFF2-40B4-BE49-F238E27FC236}">
                  <a16:creationId xmlns:a16="http://schemas.microsoft.com/office/drawing/2014/main" id="{48328F51-44A3-49E8-950D-DD4DBF9E1A22}"/>
                </a:ext>
              </a:extLst>
            </p:cNvPr>
            <p:cNvSpPr txBox="1"/>
            <p:nvPr/>
          </p:nvSpPr>
          <p:spPr>
            <a:xfrm>
              <a:off x="5297883" y="2101534"/>
              <a:ext cx="959198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00" b="1" dirty="0">
                  <a:solidFill>
                    <a:schemeClr val="bg1"/>
                  </a:solidFill>
                </a:rPr>
                <a:t>発見者：ｘｘｘｘｘｘｘｘｘｘ</a:t>
              </a:r>
            </a:p>
          </p:txBody>
        </p:sp>
        <p:pic>
          <p:nvPicPr>
            <p:cNvPr id="181" name="図 180">
              <a:extLst>
                <a:ext uri="{FF2B5EF4-FFF2-40B4-BE49-F238E27FC236}">
                  <a16:creationId xmlns:a16="http://schemas.microsoft.com/office/drawing/2014/main" id="{33A5FB86-0B90-4267-8CB9-063935871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85817" y="2309475"/>
              <a:ext cx="614027" cy="112198"/>
            </a:xfrm>
            <a:prstGeom prst="rect">
              <a:avLst/>
            </a:prstGeom>
          </p:spPr>
        </p:pic>
        <p:sp>
          <p:nvSpPr>
            <p:cNvPr id="182" name="テキスト ボックス 181">
              <a:extLst>
                <a:ext uri="{FF2B5EF4-FFF2-40B4-BE49-F238E27FC236}">
                  <a16:creationId xmlns:a16="http://schemas.microsoft.com/office/drawing/2014/main" id="{6EB0DD02-806F-41E1-896B-B2A4F72F1674}"/>
                </a:ext>
              </a:extLst>
            </p:cNvPr>
            <p:cNvSpPr txBox="1"/>
            <p:nvPr/>
          </p:nvSpPr>
          <p:spPr>
            <a:xfrm>
              <a:off x="5294851" y="2277679"/>
              <a:ext cx="72073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500" dirty="0">
                  <a:solidFill>
                    <a:schemeClr val="bg1"/>
                  </a:solidFill>
                </a:rPr>
                <a:t>残り</a:t>
              </a:r>
              <a:r>
                <a:rPr kumimoji="1" lang="en-US" altLang="ja-JP" sz="500" dirty="0">
                  <a:solidFill>
                    <a:schemeClr val="bg1"/>
                  </a:solidFill>
                </a:rPr>
                <a:t>HH:MM</a:t>
              </a:r>
              <a:endParaRPr kumimoji="1" lang="ja-JP" altLang="en-US" sz="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4" name="グループ化 183">
            <a:extLst>
              <a:ext uri="{FF2B5EF4-FFF2-40B4-BE49-F238E27FC236}">
                <a16:creationId xmlns:a16="http://schemas.microsoft.com/office/drawing/2014/main" id="{A8DBA37D-FF80-4A62-B346-694F03B87631}"/>
              </a:ext>
            </a:extLst>
          </p:cNvPr>
          <p:cNvGrpSpPr/>
          <p:nvPr/>
        </p:nvGrpSpPr>
        <p:grpSpPr>
          <a:xfrm>
            <a:off x="4760624" y="3110598"/>
            <a:ext cx="1996303" cy="348995"/>
            <a:chOff x="5294751" y="2097961"/>
            <a:chExt cx="1996303" cy="348995"/>
          </a:xfrm>
        </p:grpSpPr>
        <p:sp>
          <p:nvSpPr>
            <p:cNvPr id="185" name="四角形: 角を丸くする 184">
              <a:extLst>
                <a:ext uri="{FF2B5EF4-FFF2-40B4-BE49-F238E27FC236}">
                  <a16:creationId xmlns:a16="http://schemas.microsoft.com/office/drawing/2014/main" id="{3005CDFC-FE6D-46B1-A74D-D03EB4D54DD0}"/>
                </a:ext>
              </a:extLst>
            </p:cNvPr>
            <p:cNvSpPr/>
            <p:nvPr/>
          </p:nvSpPr>
          <p:spPr>
            <a:xfrm>
              <a:off x="5343422" y="2120512"/>
              <a:ext cx="1907220" cy="297562"/>
            </a:xfrm>
            <a:prstGeom prst="roundRect">
              <a:avLst/>
            </a:prstGeom>
            <a:solidFill>
              <a:srgbClr val="1E73AC"/>
            </a:solidFill>
            <a:ln>
              <a:solidFill>
                <a:srgbClr val="2990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86" name="テキスト ボックス 185">
              <a:extLst>
                <a:ext uri="{FF2B5EF4-FFF2-40B4-BE49-F238E27FC236}">
                  <a16:creationId xmlns:a16="http://schemas.microsoft.com/office/drawing/2014/main" id="{AE6C49A4-2C77-46B2-9CF4-A1293CD9E232}"/>
                </a:ext>
              </a:extLst>
            </p:cNvPr>
            <p:cNvSpPr txBox="1"/>
            <p:nvPr/>
          </p:nvSpPr>
          <p:spPr>
            <a:xfrm>
              <a:off x="6790871" y="2175501"/>
              <a:ext cx="50018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500" b="1" dirty="0">
                  <a:solidFill>
                    <a:schemeClr val="bg1"/>
                  </a:solidFill>
                </a:rPr>
                <a:t>必要</a:t>
              </a:r>
              <a:r>
                <a:rPr kumimoji="1" lang="en-US" altLang="ja-JP" sz="600" dirty="0">
                  <a:solidFill>
                    <a:schemeClr val="bg1"/>
                  </a:solidFill>
                </a:rPr>
                <a:t>BP 1</a:t>
              </a:r>
              <a:endParaRPr kumimoji="1" lang="ja-JP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87" name="テキスト ボックス 186">
              <a:extLst>
                <a:ext uri="{FF2B5EF4-FFF2-40B4-BE49-F238E27FC236}">
                  <a16:creationId xmlns:a16="http://schemas.microsoft.com/office/drawing/2014/main" id="{8C8AC899-EEBB-44D6-BBEA-DDEDDE7FAB99}"/>
                </a:ext>
              </a:extLst>
            </p:cNvPr>
            <p:cNvSpPr txBox="1"/>
            <p:nvPr/>
          </p:nvSpPr>
          <p:spPr>
            <a:xfrm>
              <a:off x="5294751" y="2185366"/>
              <a:ext cx="132509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600" b="1" dirty="0">
                  <a:solidFill>
                    <a:schemeClr val="bg1"/>
                  </a:solidFill>
                </a:rPr>
                <a:t>大怪獣クエストタイトル　</a:t>
              </a:r>
              <a:r>
                <a:rPr kumimoji="1" lang="en-US" altLang="ja-JP" sz="600" b="1" dirty="0" err="1">
                  <a:solidFill>
                    <a:schemeClr val="bg1"/>
                  </a:solidFill>
                </a:rPr>
                <a:t>Lv.XXX</a:t>
              </a:r>
              <a:endParaRPr kumimoji="1" lang="en-US" altLang="ja-JP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188" name="テキスト ボックス 187">
              <a:extLst>
                <a:ext uri="{FF2B5EF4-FFF2-40B4-BE49-F238E27FC236}">
                  <a16:creationId xmlns:a16="http://schemas.microsoft.com/office/drawing/2014/main" id="{6688C9A8-7588-461B-BD4B-08D86B3AA9B0}"/>
                </a:ext>
              </a:extLst>
            </p:cNvPr>
            <p:cNvSpPr txBox="1"/>
            <p:nvPr/>
          </p:nvSpPr>
          <p:spPr>
            <a:xfrm>
              <a:off x="5736399" y="2274154"/>
              <a:ext cx="627889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500" dirty="0">
                  <a:solidFill>
                    <a:schemeClr val="bg1"/>
                  </a:solidFill>
                </a:rPr>
                <a:t>作戦進捗 </a:t>
              </a:r>
              <a:r>
                <a:rPr kumimoji="1" lang="en-US" altLang="ja-JP" sz="500" dirty="0">
                  <a:solidFill>
                    <a:schemeClr val="bg1"/>
                  </a:solidFill>
                </a:rPr>
                <a:t>xxx </a:t>
              </a:r>
              <a:r>
                <a:rPr kumimoji="1" lang="ja-JP" altLang="en-US" sz="500" dirty="0">
                  <a:solidFill>
                    <a:schemeClr val="bg1"/>
                  </a:solidFill>
                </a:rPr>
                <a:t>％ </a:t>
              </a:r>
            </a:p>
          </p:txBody>
        </p:sp>
        <p:sp>
          <p:nvSpPr>
            <p:cNvPr id="189" name="四角形: 角を丸くする 188">
              <a:extLst>
                <a:ext uri="{FF2B5EF4-FFF2-40B4-BE49-F238E27FC236}">
                  <a16:creationId xmlns:a16="http://schemas.microsoft.com/office/drawing/2014/main" id="{6807A232-F94B-4FF8-B422-47D0F060B8FD}"/>
                </a:ext>
              </a:extLst>
            </p:cNvPr>
            <p:cNvSpPr/>
            <p:nvPr/>
          </p:nvSpPr>
          <p:spPr>
            <a:xfrm>
              <a:off x="6891347" y="2147044"/>
              <a:ext cx="331710" cy="640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" dirty="0">
                  <a:solidFill>
                    <a:schemeClr val="bg1"/>
                  </a:solidFill>
                </a:rPr>
                <a:t>リタイア</a:t>
              </a:r>
            </a:p>
          </p:txBody>
        </p:sp>
        <p:sp>
          <p:nvSpPr>
            <p:cNvPr id="190" name="テキスト ボックス 189">
              <a:extLst>
                <a:ext uri="{FF2B5EF4-FFF2-40B4-BE49-F238E27FC236}">
                  <a16:creationId xmlns:a16="http://schemas.microsoft.com/office/drawing/2014/main" id="{A3135786-C4BD-4730-9DDD-74E0E73DBC18}"/>
                </a:ext>
              </a:extLst>
            </p:cNvPr>
            <p:cNvSpPr txBox="1"/>
            <p:nvPr/>
          </p:nvSpPr>
          <p:spPr>
            <a:xfrm>
              <a:off x="6359955" y="2097961"/>
              <a:ext cx="72073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500" dirty="0">
                  <a:solidFill>
                    <a:schemeClr val="bg1"/>
                  </a:solidFill>
                </a:rPr>
                <a:t>参加  </a:t>
              </a:r>
              <a:r>
                <a:rPr kumimoji="1" lang="en-US" altLang="ja-JP" sz="500" dirty="0">
                  <a:solidFill>
                    <a:schemeClr val="bg1"/>
                  </a:solidFill>
                </a:rPr>
                <a:t>5 / 10 </a:t>
              </a:r>
              <a:r>
                <a:rPr kumimoji="1" lang="ja-JP" altLang="en-US" sz="500" dirty="0">
                  <a:solidFill>
                    <a:schemeClr val="bg1"/>
                  </a:solidFill>
                </a:rPr>
                <a:t>人</a:t>
              </a:r>
            </a:p>
          </p:txBody>
        </p:sp>
        <p:sp>
          <p:nvSpPr>
            <p:cNvPr id="191" name="テキスト ボックス 190">
              <a:extLst>
                <a:ext uri="{FF2B5EF4-FFF2-40B4-BE49-F238E27FC236}">
                  <a16:creationId xmlns:a16="http://schemas.microsoft.com/office/drawing/2014/main" id="{DE9F7D26-CE14-4429-BA21-9927F62D9A1A}"/>
                </a:ext>
              </a:extLst>
            </p:cNvPr>
            <p:cNvSpPr txBox="1"/>
            <p:nvPr/>
          </p:nvSpPr>
          <p:spPr>
            <a:xfrm>
              <a:off x="5297883" y="2101534"/>
              <a:ext cx="959198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00" b="1" dirty="0">
                  <a:solidFill>
                    <a:schemeClr val="bg1"/>
                  </a:solidFill>
                </a:rPr>
                <a:t>発見者：ｘｘｘｘｘｘｘｘｘｘ</a:t>
              </a:r>
            </a:p>
          </p:txBody>
        </p:sp>
        <p:pic>
          <p:nvPicPr>
            <p:cNvPr id="192" name="図 191">
              <a:extLst>
                <a:ext uri="{FF2B5EF4-FFF2-40B4-BE49-F238E27FC236}">
                  <a16:creationId xmlns:a16="http://schemas.microsoft.com/office/drawing/2014/main" id="{AA1CD7DF-7D76-4422-A609-CCA68A8A2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85817" y="2309475"/>
              <a:ext cx="614027" cy="112198"/>
            </a:xfrm>
            <a:prstGeom prst="rect">
              <a:avLst/>
            </a:prstGeom>
          </p:spPr>
        </p:pic>
        <p:sp>
          <p:nvSpPr>
            <p:cNvPr id="193" name="テキスト ボックス 192">
              <a:extLst>
                <a:ext uri="{FF2B5EF4-FFF2-40B4-BE49-F238E27FC236}">
                  <a16:creationId xmlns:a16="http://schemas.microsoft.com/office/drawing/2014/main" id="{764CBCDD-7127-45DE-9D60-C174E939F58D}"/>
                </a:ext>
              </a:extLst>
            </p:cNvPr>
            <p:cNvSpPr txBox="1"/>
            <p:nvPr/>
          </p:nvSpPr>
          <p:spPr>
            <a:xfrm>
              <a:off x="5294851" y="2277679"/>
              <a:ext cx="72073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500" dirty="0">
                  <a:solidFill>
                    <a:schemeClr val="bg1"/>
                  </a:solidFill>
                </a:rPr>
                <a:t>残り</a:t>
              </a:r>
              <a:r>
                <a:rPr kumimoji="1" lang="en-US" altLang="ja-JP" sz="500" dirty="0">
                  <a:solidFill>
                    <a:schemeClr val="bg1"/>
                  </a:solidFill>
                </a:rPr>
                <a:t>HH:MM</a:t>
              </a:r>
              <a:endParaRPr kumimoji="1" lang="ja-JP" altLang="en-US" sz="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5" name="グループ化 194">
            <a:extLst>
              <a:ext uri="{FF2B5EF4-FFF2-40B4-BE49-F238E27FC236}">
                <a16:creationId xmlns:a16="http://schemas.microsoft.com/office/drawing/2014/main" id="{6DCC6937-3DFF-4B63-BBAA-11DB66C9E9B7}"/>
              </a:ext>
            </a:extLst>
          </p:cNvPr>
          <p:cNvGrpSpPr/>
          <p:nvPr/>
        </p:nvGrpSpPr>
        <p:grpSpPr>
          <a:xfrm>
            <a:off x="4760624" y="3472603"/>
            <a:ext cx="1996303" cy="348995"/>
            <a:chOff x="5294751" y="2097961"/>
            <a:chExt cx="1996303" cy="348995"/>
          </a:xfrm>
        </p:grpSpPr>
        <p:sp>
          <p:nvSpPr>
            <p:cNvPr id="196" name="四角形: 角を丸くする 195">
              <a:extLst>
                <a:ext uri="{FF2B5EF4-FFF2-40B4-BE49-F238E27FC236}">
                  <a16:creationId xmlns:a16="http://schemas.microsoft.com/office/drawing/2014/main" id="{1826D3C6-5D33-4A05-9F45-1BCE91C48189}"/>
                </a:ext>
              </a:extLst>
            </p:cNvPr>
            <p:cNvSpPr/>
            <p:nvPr/>
          </p:nvSpPr>
          <p:spPr>
            <a:xfrm>
              <a:off x="5343422" y="2120512"/>
              <a:ext cx="1907220" cy="297562"/>
            </a:xfrm>
            <a:prstGeom prst="roundRect">
              <a:avLst/>
            </a:prstGeom>
            <a:solidFill>
              <a:srgbClr val="1E73AC"/>
            </a:solidFill>
            <a:ln>
              <a:solidFill>
                <a:srgbClr val="2990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97" name="テキスト ボックス 196">
              <a:extLst>
                <a:ext uri="{FF2B5EF4-FFF2-40B4-BE49-F238E27FC236}">
                  <a16:creationId xmlns:a16="http://schemas.microsoft.com/office/drawing/2014/main" id="{1C21C0C4-306E-4CED-9FD6-6B31A7BC0517}"/>
                </a:ext>
              </a:extLst>
            </p:cNvPr>
            <p:cNvSpPr txBox="1"/>
            <p:nvPr/>
          </p:nvSpPr>
          <p:spPr>
            <a:xfrm>
              <a:off x="6790871" y="2175501"/>
              <a:ext cx="50018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500" b="1" dirty="0">
                  <a:solidFill>
                    <a:schemeClr val="bg1"/>
                  </a:solidFill>
                </a:rPr>
                <a:t>必要</a:t>
              </a:r>
              <a:r>
                <a:rPr kumimoji="1" lang="en-US" altLang="ja-JP" sz="600" dirty="0">
                  <a:solidFill>
                    <a:schemeClr val="bg1"/>
                  </a:solidFill>
                </a:rPr>
                <a:t>BP 1</a:t>
              </a:r>
              <a:endParaRPr kumimoji="1" lang="ja-JP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200" name="テキスト ボックス 199">
              <a:extLst>
                <a:ext uri="{FF2B5EF4-FFF2-40B4-BE49-F238E27FC236}">
                  <a16:creationId xmlns:a16="http://schemas.microsoft.com/office/drawing/2014/main" id="{B6F451A4-C816-4463-91E1-A169125F3968}"/>
                </a:ext>
              </a:extLst>
            </p:cNvPr>
            <p:cNvSpPr txBox="1"/>
            <p:nvPr/>
          </p:nvSpPr>
          <p:spPr>
            <a:xfrm>
              <a:off x="5294751" y="2185366"/>
              <a:ext cx="132509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600" b="1" dirty="0">
                  <a:solidFill>
                    <a:schemeClr val="bg1"/>
                  </a:solidFill>
                </a:rPr>
                <a:t>大怪獣クエストタイトル　</a:t>
              </a:r>
              <a:r>
                <a:rPr kumimoji="1" lang="en-US" altLang="ja-JP" sz="600" b="1" dirty="0" err="1">
                  <a:solidFill>
                    <a:schemeClr val="bg1"/>
                  </a:solidFill>
                </a:rPr>
                <a:t>Lv.XXX</a:t>
              </a:r>
              <a:endParaRPr kumimoji="1" lang="en-US" altLang="ja-JP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201" name="テキスト ボックス 200">
              <a:extLst>
                <a:ext uri="{FF2B5EF4-FFF2-40B4-BE49-F238E27FC236}">
                  <a16:creationId xmlns:a16="http://schemas.microsoft.com/office/drawing/2014/main" id="{B00B9065-A8E9-44DB-87D1-987F811A5C1F}"/>
                </a:ext>
              </a:extLst>
            </p:cNvPr>
            <p:cNvSpPr txBox="1"/>
            <p:nvPr/>
          </p:nvSpPr>
          <p:spPr>
            <a:xfrm>
              <a:off x="5736399" y="2274154"/>
              <a:ext cx="627889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500" dirty="0">
                  <a:solidFill>
                    <a:schemeClr val="bg1"/>
                  </a:solidFill>
                </a:rPr>
                <a:t>作戦進捗 </a:t>
              </a:r>
              <a:r>
                <a:rPr kumimoji="1" lang="en-US" altLang="ja-JP" sz="500" dirty="0">
                  <a:solidFill>
                    <a:schemeClr val="bg1"/>
                  </a:solidFill>
                </a:rPr>
                <a:t>xxx </a:t>
              </a:r>
              <a:r>
                <a:rPr kumimoji="1" lang="ja-JP" altLang="en-US" sz="500" dirty="0">
                  <a:solidFill>
                    <a:schemeClr val="bg1"/>
                  </a:solidFill>
                </a:rPr>
                <a:t>％ </a:t>
              </a:r>
            </a:p>
          </p:txBody>
        </p:sp>
        <p:sp>
          <p:nvSpPr>
            <p:cNvPr id="202" name="四角形: 角を丸くする 201">
              <a:extLst>
                <a:ext uri="{FF2B5EF4-FFF2-40B4-BE49-F238E27FC236}">
                  <a16:creationId xmlns:a16="http://schemas.microsoft.com/office/drawing/2014/main" id="{C274FC2A-057E-4A32-985E-91D687E0C0F2}"/>
                </a:ext>
              </a:extLst>
            </p:cNvPr>
            <p:cNvSpPr/>
            <p:nvPr/>
          </p:nvSpPr>
          <p:spPr>
            <a:xfrm>
              <a:off x="6891347" y="2147044"/>
              <a:ext cx="331710" cy="640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" dirty="0">
                  <a:solidFill>
                    <a:schemeClr val="bg1"/>
                  </a:solidFill>
                </a:rPr>
                <a:t>リタイア</a:t>
              </a:r>
            </a:p>
          </p:txBody>
        </p:sp>
        <p:sp>
          <p:nvSpPr>
            <p:cNvPr id="203" name="テキスト ボックス 202">
              <a:extLst>
                <a:ext uri="{FF2B5EF4-FFF2-40B4-BE49-F238E27FC236}">
                  <a16:creationId xmlns:a16="http://schemas.microsoft.com/office/drawing/2014/main" id="{D4878E5C-4D8A-486D-9798-2526B261FBB6}"/>
                </a:ext>
              </a:extLst>
            </p:cNvPr>
            <p:cNvSpPr txBox="1"/>
            <p:nvPr/>
          </p:nvSpPr>
          <p:spPr>
            <a:xfrm>
              <a:off x="6359955" y="2097961"/>
              <a:ext cx="72073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500" dirty="0">
                  <a:solidFill>
                    <a:schemeClr val="bg1"/>
                  </a:solidFill>
                </a:rPr>
                <a:t>参加  </a:t>
              </a:r>
              <a:r>
                <a:rPr kumimoji="1" lang="en-US" altLang="ja-JP" sz="500" dirty="0">
                  <a:solidFill>
                    <a:schemeClr val="bg1"/>
                  </a:solidFill>
                </a:rPr>
                <a:t>5 / 10 </a:t>
              </a:r>
              <a:r>
                <a:rPr kumimoji="1" lang="ja-JP" altLang="en-US" sz="500" dirty="0">
                  <a:solidFill>
                    <a:schemeClr val="bg1"/>
                  </a:solidFill>
                </a:rPr>
                <a:t>人</a:t>
              </a:r>
            </a:p>
          </p:txBody>
        </p:sp>
        <p:sp>
          <p:nvSpPr>
            <p:cNvPr id="204" name="テキスト ボックス 203">
              <a:extLst>
                <a:ext uri="{FF2B5EF4-FFF2-40B4-BE49-F238E27FC236}">
                  <a16:creationId xmlns:a16="http://schemas.microsoft.com/office/drawing/2014/main" id="{1E61B66E-3226-4BBC-A31A-11743FE5A5E3}"/>
                </a:ext>
              </a:extLst>
            </p:cNvPr>
            <p:cNvSpPr txBox="1"/>
            <p:nvPr/>
          </p:nvSpPr>
          <p:spPr>
            <a:xfrm>
              <a:off x="5297883" y="2101534"/>
              <a:ext cx="959198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00" b="1" dirty="0">
                  <a:solidFill>
                    <a:schemeClr val="bg1"/>
                  </a:solidFill>
                </a:rPr>
                <a:t>発見者：ｘｘｘｘｘｘｘｘｘｘ</a:t>
              </a:r>
            </a:p>
          </p:txBody>
        </p:sp>
        <p:pic>
          <p:nvPicPr>
            <p:cNvPr id="205" name="図 204">
              <a:extLst>
                <a:ext uri="{FF2B5EF4-FFF2-40B4-BE49-F238E27FC236}">
                  <a16:creationId xmlns:a16="http://schemas.microsoft.com/office/drawing/2014/main" id="{64185291-B82A-41F0-9D66-85DF785F86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85817" y="2309475"/>
              <a:ext cx="614027" cy="112198"/>
            </a:xfrm>
            <a:prstGeom prst="rect">
              <a:avLst/>
            </a:prstGeom>
          </p:spPr>
        </p:pic>
        <p:sp>
          <p:nvSpPr>
            <p:cNvPr id="206" name="テキスト ボックス 205">
              <a:extLst>
                <a:ext uri="{FF2B5EF4-FFF2-40B4-BE49-F238E27FC236}">
                  <a16:creationId xmlns:a16="http://schemas.microsoft.com/office/drawing/2014/main" id="{18E9DD89-DE98-47A8-B7E7-DFCEDA90B379}"/>
                </a:ext>
              </a:extLst>
            </p:cNvPr>
            <p:cNvSpPr txBox="1"/>
            <p:nvPr/>
          </p:nvSpPr>
          <p:spPr>
            <a:xfrm>
              <a:off x="5294851" y="2277679"/>
              <a:ext cx="72073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500" dirty="0">
                  <a:solidFill>
                    <a:schemeClr val="bg1"/>
                  </a:solidFill>
                </a:rPr>
                <a:t>残り</a:t>
              </a:r>
              <a:r>
                <a:rPr kumimoji="1" lang="en-US" altLang="ja-JP" sz="500" dirty="0">
                  <a:solidFill>
                    <a:schemeClr val="bg1"/>
                  </a:solidFill>
                </a:rPr>
                <a:t>HH:MM</a:t>
              </a:r>
              <a:endParaRPr kumimoji="1" lang="ja-JP" altLang="en-US" sz="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8" name="グループ化 207">
            <a:extLst>
              <a:ext uri="{FF2B5EF4-FFF2-40B4-BE49-F238E27FC236}">
                <a16:creationId xmlns:a16="http://schemas.microsoft.com/office/drawing/2014/main" id="{D64652B6-DFE7-4799-BAE8-40B7C3DF749E}"/>
              </a:ext>
            </a:extLst>
          </p:cNvPr>
          <p:cNvGrpSpPr/>
          <p:nvPr/>
        </p:nvGrpSpPr>
        <p:grpSpPr>
          <a:xfrm>
            <a:off x="4760624" y="3831682"/>
            <a:ext cx="1996303" cy="348995"/>
            <a:chOff x="5294751" y="2097961"/>
            <a:chExt cx="1996303" cy="348995"/>
          </a:xfrm>
        </p:grpSpPr>
        <p:sp>
          <p:nvSpPr>
            <p:cNvPr id="209" name="四角形: 角を丸くする 208">
              <a:extLst>
                <a:ext uri="{FF2B5EF4-FFF2-40B4-BE49-F238E27FC236}">
                  <a16:creationId xmlns:a16="http://schemas.microsoft.com/office/drawing/2014/main" id="{90AE3AC3-511E-4300-B6C0-609EA95574F8}"/>
                </a:ext>
              </a:extLst>
            </p:cNvPr>
            <p:cNvSpPr/>
            <p:nvPr/>
          </p:nvSpPr>
          <p:spPr>
            <a:xfrm>
              <a:off x="5343422" y="2120512"/>
              <a:ext cx="1907220" cy="297562"/>
            </a:xfrm>
            <a:prstGeom prst="roundRect">
              <a:avLst/>
            </a:prstGeom>
            <a:solidFill>
              <a:srgbClr val="1E73AC"/>
            </a:solidFill>
            <a:ln>
              <a:solidFill>
                <a:srgbClr val="2990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210" name="テキスト ボックス 209">
              <a:extLst>
                <a:ext uri="{FF2B5EF4-FFF2-40B4-BE49-F238E27FC236}">
                  <a16:creationId xmlns:a16="http://schemas.microsoft.com/office/drawing/2014/main" id="{536FF251-A2B6-417F-BB36-6D20289FB88F}"/>
                </a:ext>
              </a:extLst>
            </p:cNvPr>
            <p:cNvSpPr txBox="1"/>
            <p:nvPr/>
          </p:nvSpPr>
          <p:spPr>
            <a:xfrm>
              <a:off x="6790871" y="2175501"/>
              <a:ext cx="50018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500" b="1" dirty="0">
                  <a:solidFill>
                    <a:schemeClr val="bg1"/>
                  </a:solidFill>
                </a:rPr>
                <a:t>必要</a:t>
              </a:r>
              <a:r>
                <a:rPr kumimoji="1" lang="en-US" altLang="ja-JP" sz="600" dirty="0">
                  <a:solidFill>
                    <a:schemeClr val="bg1"/>
                  </a:solidFill>
                </a:rPr>
                <a:t>BP 1</a:t>
              </a:r>
              <a:endParaRPr kumimoji="1" lang="ja-JP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211" name="テキスト ボックス 210">
              <a:extLst>
                <a:ext uri="{FF2B5EF4-FFF2-40B4-BE49-F238E27FC236}">
                  <a16:creationId xmlns:a16="http://schemas.microsoft.com/office/drawing/2014/main" id="{58340CAB-4F5E-472A-87BB-991A8F8F9F48}"/>
                </a:ext>
              </a:extLst>
            </p:cNvPr>
            <p:cNvSpPr txBox="1"/>
            <p:nvPr/>
          </p:nvSpPr>
          <p:spPr>
            <a:xfrm>
              <a:off x="5294751" y="2185366"/>
              <a:ext cx="132509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600" b="1" dirty="0">
                  <a:solidFill>
                    <a:schemeClr val="bg1"/>
                  </a:solidFill>
                </a:rPr>
                <a:t>大怪獣クエストタイトル　</a:t>
              </a:r>
              <a:r>
                <a:rPr kumimoji="1" lang="en-US" altLang="ja-JP" sz="600" b="1" dirty="0" err="1">
                  <a:solidFill>
                    <a:schemeClr val="bg1"/>
                  </a:solidFill>
                </a:rPr>
                <a:t>Lv.XXX</a:t>
              </a:r>
              <a:endParaRPr kumimoji="1" lang="en-US" altLang="ja-JP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212" name="テキスト ボックス 211">
              <a:extLst>
                <a:ext uri="{FF2B5EF4-FFF2-40B4-BE49-F238E27FC236}">
                  <a16:creationId xmlns:a16="http://schemas.microsoft.com/office/drawing/2014/main" id="{6004F3E5-E5FE-43F4-9234-94198A8C6204}"/>
                </a:ext>
              </a:extLst>
            </p:cNvPr>
            <p:cNvSpPr txBox="1"/>
            <p:nvPr/>
          </p:nvSpPr>
          <p:spPr>
            <a:xfrm>
              <a:off x="5736399" y="2274154"/>
              <a:ext cx="627889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500" dirty="0">
                  <a:solidFill>
                    <a:schemeClr val="bg1"/>
                  </a:solidFill>
                </a:rPr>
                <a:t>作戦進捗 </a:t>
              </a:r>
              <a:r>
                <a:rPr kumimoji="1" lang="en-US" altLang="ja-JP" sz="500" dirty="0">
                  <a:solidFill>
                    <a:schemeClr val="bg1"/>
                  </a:solidFill>
                </a:rPr>
                <a:t>xxx </a:t>
              </a:r>
              <a:r>
                <a:rPr kumimoji="1" lang="ja-JP" altLang="en-US" sz="500" dirty="0">
                  <a:solidFill>
                    <a:schemeClr val="bg1"/>
                  </a:solidFill>
                </a:rPr>
                <a:t>％ </a:t>
              </a:r>
            </a:p>
          </p:txBody>
        </p:sp>
        <p:sp>
          <p:nvSpPr>
            <p:cNvPr id="213" name="四角形: 角を丸くする 212">
              <a:extLst>
                <a:ext uri="{FF2B5EF4-FFF2-40B4-BE49-F238E27FC236}">
                  <a16:creationId xmlns:a16="http://schemas.microsoft.com/office/drawing/2014/main" id="{78EBDCF6-9FB3-4193-B242-D68395B1333F}"/>
                </a:ext>
              </a:extLst>
            </p:cNvPr>
            <p:cNvSpPr/>
            <p:nvPr/>
          </p:nvSpPr>
          <p:spPr>
            <a:xfrm>
              <a:off x="6891347" y="2147044"/>
              <a:ext cx="331710" cy="640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" dirty="0">
                  <a:solidFill>
                    <a:schemeClr val="bg1"/>
                  </a:solidFill>
                </a:rPr>
                <a:t>リタイア</a:t>
              </a:r>
            </a:p>
          </p:txBody>
        </p:sp>
        <p:sp>
          <p:nvSpPr>
            <p:cNvPr id="214" name="テキスト ボックス 213">
              <a:extLst>
                <a:ext uri="{FF2B5EF4-FFF2-40B4-BE49-F238E27FC236}">
                  <a16:creationId xmlns:a16="http://schemas.microsoft.com/office/drawing/2014/main" id="{1BCA8B8A-BE3E-4679-B382-F854F332A630}"/>
                </a:ext>
              </a:extLst>
            </p:cNvPr>
            <p:cNvSpPr txBox="1"/>
            <p:nvPr/>
          </p:nvSpPr>
          <p:spPr>
            <a:xfrm>
              <a:off x="6359955" y="2097961"/>
              <a:ext cx="72073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500" dirty="0">
                  <a:solidFill>
                    <a:schemeClr val="bg1"/>
                  </a:solidFill>
                </a:rPr>
                <a:t>参加  </a:t>
              </a:r>
              <a:r>
                <a:rPr kumimoji="1" lang="en-US" altLang="ja-JP" sz="500" dirty="0">
                  <a:solidFill>
                    <a:schemeClr val="bg1"/>
                  </a:solidFill>
                </a:rPr>
                <a:t>5 / 10 </a:t>
              </a:r>
              <a:r>
                <a:rPr kumimoji="1" lang="ja-JP" altLang="en-US" sz="500" dirty="0">
                  <a:solidFill>
                    <a:schemeClr val="bg1"/>
                  </a:solidFill>
                </a:rPr>
                <a:t>人</a:t>
              </a:r>
            </a:p>
          </p:txBody>
        </p:sp>
        <p:sp>
          <p:nvSpPr>
            <p:cNvPr id="215" name="テキスト ボックス 214">
              <a:extLst>
                <a:ext uri="{FF2B5EF4-FFF2-40B4-BE49-F238E27FC236}">
                  <a16:creationId xmlns:a16="http://schemas.microsoft.com/office/drawing/2014/main" id="{4E55066E-05BE-49FD-8E1D-3F924857DF6F}"/>
                </a:ext>
              </a:extLst>
            </p:cNvPr>
            <p:cNvSpPr txBox="1"/>
            <p:nvPr/>
          </p:nvSpPr>
          <p:spPr>
            <a:xfrm>
              <a:off x="5297883" y="2101534"/>
              <a:ext cx="959198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00" b="1" dirty="0">
                  <a:solidFill>
                    <a:schemeClr val="bg1"/>
                  </a:solidFill>
                </a:rPr>
                <a:t>発見者：ｘｘｘｘｘｘｘｘｘｘ</a:t>
              </a:r>
            </a:p>
          </p:txBody>
        </p:sp>
        <p:pic>
          <p:nvPicPr>
            <p:cNvPr id="216" name="図 215">
              <a:extLst>
                <a:ext uri="{FF2B5EF4-FFF2-40B4-BE49-F238E27FC236}">
                  <a16:creationId xmlns:a16="http://schemas.microsoft.com/office/drawing/2014/main" id="{038DFD3E-A8CD-435F-AE05-FEDB53DBA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85817" y="2309475"/>
              <a:ext cx="614027" cy="112198"/>
            </a:xfrm>
            <a:prstGeom prst="rect">
              <a:avLst/>
            </a:prstGeom>
          </p:spPr>
        </p:pic>
        <p:sp>
          <p:nvSpPr>
            <p:cNvPr id="217" name="テキスト ボックス 216">
              <a:extLst>
                <a:ext uri="{FF2B5EF4-FFF2-40B4-BE49-F238E27FC236}">
                  <a16:creationId xmlns:a16="http://schemas.microsoft.com/office/drawing/2014/main" id="{1BA987B4-2929-4A8E-B5EA-32405083139B}"/>
                </a:ext>
              </a:extLst>
            </p:cNvPr>
            <p:cNvSpPr txBox="1"/>
            <p:nvPr/>
          </p:nvSpPr>
          <p:spPr>
            <a:xfrm>
              <a:off x="5294851" y="2277679"/>
              <a:ext cx="72073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500" dirty="0">
                  <a:solidFill>
                    <a:schemeClr val="bg1"/>
                  </a:solidFill>
                </a:rPr>
                <a:t>残り</a:t>
              </a:r>
              <a:r>
                <a:rPr kumimoji="1" lang="en-US" altLang="ja-JP" sz="500" dirty="0">
                  <a:solidFill>
                    <a:schemeClr val="bg1"/>
                  </a:solidFill>
                </a:rPr>
                <a:t>HH:MM</a:t>
              </a:r>
              <a:endParaRPr kumimoji="1" lang="ja-JP" altLang="en-US" sz="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1" name="グループ化 230">
            <a:extLst>
              <a:ext uri="{FF2B5EF4-FFF2-40B4-BE49-F238E27FC236}">
                <a16:creationId xmlns:a16="http://schemas.microsoft.com/office/drawing/2014/main" id="{58571448-1271-46E5-95C4-30DF98A69B57}"/>
              </a:ext>
            </a:extLst>
          </p:cNvPr>
          <p:cNvGrpSpPr/>
          <p:nvPr/>
        </p:nvGrpSpPr>
        <p:grpSpPr>
          <a:xfrm>
            <a:off x="4760624" y="2025934"/>
            <a:ext cx="1996303" cy="348995"/>
            <a:chOff x="5294751" y="2097961"/>
            <a:chExt cx="1996303" cy="348995"/>
          </a:xfrm>
        </p:grpSpPr>
        <p:sp>
          <p:nvSpPr>
            <p:cNvPr id="232" name="四角形: 角を丸くする 231">
              <a:extLst>
                <a:ext uri="{FF2B5EF4-FFF2-40B4-BE49-F238E27FC236}">
                  <a16:creationId xmlns:a16="http://schemas.microsoft.com/office/drawing/2014/main" id="{3D840B06-AFA2-489D-956B-4508F6300299}"/>
                </a:ext>
              </a:extLst>
            </p:cNvPr>
            <p:cNvSpPr/>
            <p:nvPr/>
          </p:nvSpPr>
          <p:spPr>
            <a:xfrm>
              <a:off x="5343422" y="2120512"/>
              <a:ext cx="1907220" cy="297562"/>
            </a:xfrm>
            <a:prstGeom prst="roundRect">
              <a:avLst/>
            </a:prstGeom>
            <a:solidFill>
              <a:srgbClr val="1E73AC"/>
            </a:solidFill>
            <a:ln>
              <a:solidFill>
                <a:srgbClr val="2990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233" name="テキスト ボックス 232">
              <a:extLst>
                <a:ext uri="{FF2B5EF4-FFF2-40B4-BE49-F238E27FC236}">
                  <a16:creationId xmlns:a16="http://schemas.microsoft.com/office/drawing/2014/main" id="{12FACAB5-2007-4951-A564-330C135E4D56}"/>
                </a:ext>
              </a:extLst>
            </p:cNvPr>
            <p:cNvSpPr txBox="1"/>
            <p:nvPr/>
          </p:nvSpPr>
          <p:spPr>
            <a:xfrm>
              <a:off x="6790871" y="2175501"/>
              <a:ext cx="50018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500" b="1" dirty="0">
                  <a:solidFill>
                    <a:schemeClr val="bg1"/>
                  </a:solidFill>
                </a:rPr>
                <a:t>必要</a:t>
              </a:r>
              <a:r>
                <a:rPr kumimoji="1" lang="en-US" altLang="ja-JP" sz="600" dirty="0">
                  <a:solidFill>
                    <a:schemeClr val="bg1"/>
                  </a:solidFill>
                </a:rPr>
                <a:t>BP 1</a:t>
              </a:r>
              <a:endParaRPr kumimoji="1" lang="ja-JP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234" name="テキスト ボックス 233">
              <a:extLst>
                <a:ext uri="{FF2B5EF4-FFF2-40B4-BE49-F238E27FC236}">
                  <a16:creationId xmlns:a16="http://schemas.microsoft.com/office/drawing/2014/main" id="{D47443D1-5023-4675-A616-025CB0C3EAC0}"/>
                </a:ext>
              </a:extLst>
            </p:cNvPr>
            <p:cNvSpPr txBox="1"/>
            <p:nvPr/>
          </p:nvSpPr>
          <p:spPr>
            <a:xfrm>
              <a:off x="5294751" y="2185366"/>
              <a:ext cx="132509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600" b="1" dirty="0">
                  <a:solidFill>
                    <a:schemeClr val="bg1"/>
                  </a:solidFill>
                </a:rPr>
                <a:t>大怪獣クエストタイトル　</a:t>
              </a:r>
              <a:r>
                <a:rPr kumimoji="1" lang="en-US" altLang="ja-JP" sz="600" b="1" dirty="0" err="1">
                  <a:solidFill>
                    <a:schemeClr val="bg1"/>
                  </a:solidFill>
                </a:rPr>
                <a:t>Lv.XXX</a:t>
              </a:r>
              <a:endParaRPr kumimoji="1" lang="en-US" altLang="ja-JP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235" name="テキスト ボックス 234">
              <a:extLst>
                <a:ext uri="{FF2B5EF4-FFF2-40B4-BE49-F238E27FC236}">
                  <a16:creationId xmlns:a16="http://schemas.microsoft.com/office/drawing/2014/main" id="{DA6724C9-73EF-4349-BB3E-A758AF275D7A}"/>
                </a:ext>
              </a:extLst>
            </p:cNvPr>
            <p:cNvSpPr txBox="1"/>
            <p:nvPr/>
          </p:nvSpPr>
          <p:spPr>
            <a:xfrm>
              <a:off x="5736399" y="2274154"/>
              <a:ext cx="627889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500" dirty="0">
                  <a:solidFill>
                    <a:schemeClr val="bg1"/>
                  </a:solidFill>
                </a:rPr>
                <a:t>作戦進捗 </a:t>
              </a:r>
              <a:r>
                <a:rPr kumimoji="1" lang="en-US" altLang="ja-JP" sz="500" dirty="0">
                  <a:solidFill>
                    <a:schemeClr val="bg1"/>
                  </a:solidFill>
                </a:rPr>
                <a:t>xxx </a:t>
              </a:r>
              <a:r>
                <a:rPr kumimoji="1" lang="ja-JP" altLang="en-US" sz="500" dirty="0">
                  <a:solidFill>
                    <a:schemeClr val="bg1"/>
                  </a:solidFill>
                </a:rPr>
                <a:t>％ </a:t>
              </a:r>
            </a:p>
          </p:txBody>
        </p:sp>
        <p:sp>
          <p:nvSpPr>
            <p:cNvPr id="236" name="四角形: 角を丸くする 235">
              <a:extLst>
                <a:ext uri="{FF2B5EF4-FFF2-40B4-BE49-F238E27FC236}">
                  <a16:creationId xmlns:a16="http://schemas.microsoft.com/office/drawing/2014/main" id="{ED466325-69B0-417B-B8A4-60C558BBC5D0}"/>
                </a:ext>
              </a:extLst>
            </p:cNvPr>
            <p:cNvSpPr/>
            <p:nvPr/>
          </p:nvSpPr>
          <p:spPr>
            <a:xfrm>
              <a:off x="6891347" y="2147044"/>
              <a:ext cx="331710" cy="640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" dirty="0">
                  <a:solidFill>
                    <a:schemeClr val="bg1"/>
                  </a:solidFill>
                </a:rPr>
                <a:t>リタイア</a:t>
              </a:r>
            </a:p>
          </p:txBody>
        </p:sp>
        <p:sp>
          <p:nvSpPr>
            <p:cNvPr id="237" name="テキスト ボックス 236">
              <a:extLst>
                <a:ext uri="{FF2B5EF4-FFF2-40B4-BE49-F238E27FC236}">
                  <a16:creationId xmlns:a16="http://schemas.microsoft.com/office/drawing/2014/main" id="{BD5941DC-A3DA-4119-A4AB-32D65FFDAE16}"/>
                </a:ext>
              </a:extLst>
            </p:cNvPr>
            <p:cNvSpPr txBox="1"/>
            <p:nvPr/>
          </p:nvSpPr>
          <p:spPr>
            <a:xfrm>
              <a:off x="6359955" y="2097961"/>
              <a:ext cx="72073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500" dirty="0">
                  <a:solidFill>
                    <a:schemeClr val="bg1"/>
                  </a:solidFill>
                </a:rPr>
                <a:t>参加  </a:t>
              </a:r>
              <a:r>
                <a:rPr kumimoji="1" lang="en-US" altLang="ja-JP" sz="500" dirty="0">
                  <a:solidFill>
                    <a:schemeClr val="bg1"/>
                  </a:solidFill>
                </a:rPr>
                <a:t>5 / 10 </a:t>
              </a:r>
              <a:r>
                <a:rPr kumimoji="1" lang="ja-JP" altLang="en-US" sz="500" dirty="0">
                  <a:solidFill>
                    <a:schemeClr val="bg1"/>
                  </a:solidFill>
                </a:rPr>
                <a:t>人</a:t>
              </a:r>
            </a:p>
          </p:txBody>
        </p:sp>
        <p:sp>
          <p:nvSpPr>
            <p:cNvPr id="238" name="テキスト ボックス 237">
              <a:extLst>
                <a:ext uri="{FF2B5EF4-FFF2-40B4-BE49-F238E27FC236}">
                  <a16:creationId xmlns:a16="http://schemas.microsoft.com/office/drawing/2014/main" id="{05E3DC70-7900-4981-B0BE-43CB9FC040A6}"/>
                </a:ext>
              </a:extLst>
            </p:cNvPr>
            <p:cNvSpPr txBox="1"/>
            <p:nvPr/>
          </p:nvSpPr>
          <p:spPr>
            <a:xfrm>
              <a:off x="5297883" y="2101534"/>
              <a:ext cx="959198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00" b="1" dirty="0">
                  <a:solidFill>
                    <a:schemeClr val="bg1"/>
                  </a:solidFill>
                </a:rPr>
                <a:t>発見者：ｘｘｘｘｘｘｘｘｘｘ</a:t>
              </a:r>
            </a:p>
          </p:txBody>
        </p:sp>
        <p:pic>
          <p:nvPicPr>
            <p:cNvPr id="239" name="図 238">
              <a:extLst>
                <a:ext uri="{FF2B5EF4-FFF2-40B4-BE49-F238E27FC236}">
                  <a16:creationId xmlns:a16="http://schemas.microsoft.com/office/drawing/2014/main" id="{C8C06884-D394-41C7-A862-3C4A74E3BA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85817" y="2309475"/>
              <a:ext cx="614027" cy="112198"/>
            </a:xfrm>
            <a:prstGeom prst="rect">
              <a:avLst/>
            </a:prstGeom>
          </p:spPr>
        </p:pic>
        <p:sp>
          <p:nvSpPr>
            <p:cNvPr id="240" name="テキスト ボックス 239">
              <a:extLst>
                <a:ext uri="{FF2B5EF4-FFF2-40B4-BE49-F238E27FC236}">
                  <a16:creationId xmlns:a16="http://schemas.microsoft.com/office/drawing/2014/main" id="{29911677-FC92-4DAA-964B-B64E79034B38}"/>
                </a:ext>
              </a:extLst>
            </p:cNvPr>
            <p:cNvSpPr txBox="1"/>
            <p:nvPr/>
          </p:nvSpPr>
          <p:spPr>
            <a:xfrm>
              <a:off x="5294851" y="2277679"/>
              <a:ext cx="72073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500" dirty="0">
                  <a:solidFill>
                    <a:schemeClr val="bg1"/>
                  </a:solidFill>
                </a:rPr>
                <a:t>残り</a:t>
              </a:r>
              <a:r>
                <a:rPr kumimoji="1" lang="en-US" altLang="ja-JP" sz="500" dirty="0">
                  <a:solidFill>
                    <a:schemeClr val="bg1"/>
                  </a:solidFill>
                </a:rPr>
                <a:t>HH:MM</a:t>
              </a:r>
              <a:endParaRPr kumimoji="1" lang="ja-JP" altLang="en-US" sz="500" dirty="0">
                <a:solidFill>
                  <a:schemeClr val="bg1"/>
                </a:solidFill>
              </a:endParaRPr>
            </a:p>
          </p:txBody>
        </p:sp>
      </p:grpSp>
      <p:sp>
        <p:nvSpPr>
          <p:cNvPr id="242" name="四角形: 角を丸くする 241">
            <a:extLst>
              <a:ext uri="{FF2B5EF4-FFF2-40B4-BE49-F238E27FC236}">
                <a16:creationId xmlns:a16="http://schemas.microsoft.com/office/drawing/2014/main" id="{683BE470-CD74-410A-8651-474DF9B49CA0}"/>
              </a:ext>
            </a:extLst>
          </p:cNvPr>
          <p:cNvSpPr/>
          <p:nvPr/>
        </p:nvSpPr>
        <p:spPr>
          <a:xfrm>
            <a:off x="7289895" y="4209257"/>
            <a:ext cx="1401239" cy="12725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000" dirty="0"/>
          </a:p>
          <a:p>
            <a:pPr algn="ctr"/>
            <a:endParaRPr kumimoji="1" lang="en-US" altLang="ja-JP" sz="1000" dirty="0"/>
          </a:p>
          <a:p>
            <a:pPr algn="ctr"/>
            <a:r>
              <a:rPr kumimoji="1" lang="ja-JP" altLang="en-US" sz="1000" dirty="0"/>
              <a:t>確認</a:t>
            </a:r>
            <a:endParaRPr kumimoji="1" lang="en-US" altLang="ja-JP" sz="1000" dirty="0"/>
          </a:p>
          <a:p>
            <a:pPr algn="ctr"/>
            <a:endParaRPr kumimoji="1" lang="en-US" altLang="ja-JP" sz="1000" dirty="0"/>
          </a:p>
          <a:p>
            <a:pPr algn="ctr"/>
            <a:r>
              <a:rPr kumimoji="1" lang="ja-JP" altLang="en-US" sz="1000" dirty="0"/>
              <a:t>討伐済みのクエストです。</a:t>
            </a:r>
            <a:endParaRPr kumimoji="1" lang="en-US" altLang="ja-JP" sz="1000" dirty="0"/>
          </a:p>
          <a:p>
            <a:pPr algn="ctr"/>
            <a:r>
              <a:rPr kumimoji="1" lang="en-US" altLang="ja-JP" sz="1400" dirty="0"/>
              <a:t>[ OK ]</a:t>
            </a:r>
          </a:p>
          <a:p>
            <a:pPr algn="ctr"/>
            <a:endParaRPr kumimoji="1" lang="ja-JP" altLang="en-US" dirty="0"/>
          </a:p>
        </p:txBody>
      </p:sp>
      <p:sp>
        <p:nvSpPr>
          <p:cNvPr id="243" name="テキスト ボックス 242">
            <a:extLst>
              <a:ext uri="{FF2B5EF4-FFF2-40B4-BE49-F238E27FC236}">
                <a16:creationId xmlns:a16="http://schemas.microsoft.com/office/drawing/2014/main" id="{7B0992B7-F21C-4579-980F-DBCCE4414AD5}"/>
              </a:ext>
            </a:extLst>
          </p:cNvPr>
          <p:cNvSpPr txBox="1"/>
          <p:nvPr/>
        </p:nvSpPr>
        <p:spPr>
          <a:xfrm>
            <a:off x="6899229" y="5535063"/>
            <a:ext cx="2299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救援討伐済ウィンドウ</a:t>
            </a:r>
            <a:r>
              <a:rPr lang="en-US" altLang="ja-JP" sz="1200" dirty="0"/>
              <a:t>(em102i)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82598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ッター プレースホルダー 68">
            <a:extLst>
              <a:ext uri="{FF2B5EF4-FFF2-40B4-BE49-F238E27FC236}">
                <a16:creationId xmlns:a16="http://schemas.microsoft.com/office/drawing/2014/main" id="{9C8F2F5C-DF1D-4397-9268-B1637005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Bahnschrift Condensed" panose="020B0502040204020203" pitchFamily="34" charset="0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64E073D-D7F0-4AE3-8F99-5405962573ED}"/>
              </a:ext>
            </a:extLst>
          </p:cNvPr>
          <p:cNvSpPr txBox="1"/>
          <p:nvPr/>
        </p:nvSpPr>
        <p:spPr>
          <a:xfrm>
            <a:off x="17674" y="108237"/>
            <a:ext cx="3339376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 dirty="0">
                <a:latin typeface="メイリオ"/>
                <a:ea typeface="メイリオ"/>
              </a:rPr>
              <a:t>■</a:t>
            </a:r>
            <a:r>
              <a:rPr kumimoji="1" lang="en-US" altLang="ja-JP" sz="1400" b="1" dirty="0">
                <a:latin typeface="+mn-ea"/>
              </a:rPr>
              <a:t> [</a:t>
            </a:r>
            <a:r>
              <a:rPr kumimoji="1" lang="en-US" altLang="ja-JP" sz="1400" b="1" dirty="0" err="1">
                <a:latin typeface="+mn-ea"/>
              </a:rPr>
              <a:t>em</a:t>
            </a:r>
            <a:r>
              <a:rPr kumimoji="1" lang="en-US" altLang="ja-JP" sz="1400" b="1" dirty="0">
                <a:latin typeface="+mn-ea"/>
              </a:rPr>
              <a:t>]</a:t>
            </a:r>
            <a:r>
              <a:rPr lang="ja-JP" altLang="en-US" sz="1400" b="1" dirty="0">
                <a:latin typeface="メイリオ"/>
                <a:ea typeface="メイリオ"/>
              </a:rPr>
              <a:t>イベント</a:t>
            </a:r>
            <a:r>
              <a:rPr lang="en-US" altLang="ja-JP" sz="1400" b="1" dirty="0">
                <a:latin typeface="メイリオ"/>
                <a:ea typeface="メイリオ"/>
              </a:rPr>
              <a:t>(</a:t>
            </a:r>
            <a:r>
              <a:rPr lang="ja-JP" altLang="en-US" sz="1400" b="1" dirty="0">
                <a:latin typeface="メイリオ"/>
                <a:ea typeface="メイリオ"/>
              </a:rPr>
              <a:t>大怪獣討伐</a:t>
            </a:r>
            <a:r>
              <a:rPr lang="en-US" altLang="ja-JP" sz="1400" b="1" dirty="0">
                <a:latin typeface="メイリオ"/>
                <a:ea typeface="メイリオ"/>
              </a:rPr>
              <a:t>)</a:t>
            </a:r>
            <a:r>
              <a:rPr lang="ja-JP" altLang="en-US" sz="1400" b="1" dirty="0">
                <a:latin typeface="メイリオ"/>
                <a:ea typeface="メイリオ"/>
              </a:rPr>
              <a:t>画面仕様</a:t>
            </a:r>
            <a:endParaRPr kumimoji="1" lang="ja-JP" altLang="en-US" sz="1400" b="1" dirty="0">
              <a:latin typeface="メイリオ"/>
              <a:ea typeface="メイリオ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AC0AA12-EC19-4093-92B0-D9E3B2D0EB03}"/>
              </a:ext>
            </a:extLst>
          </p:cNvPr>
          <p:cNvSpPr txBox="1"/>
          <p:nvPr/>
        </p:nvSpPr>
        <p:spPr>
          <a:xfrm>
            <a:off x="415419" y="538799"/>
            <a:ext cx="6537367" cy="2131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ja-JP" altLang="en-US" sz="14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● 救援要請</a:t>
            </a:r>
            <a:endParaRPr lang="en-US" altLang="ja-JP" sz="14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 自身が発見した大怪獣の討伐に失敗し、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 </a:t>
            </a:r>
            <a:r>
              <a:rPr lang="ja-JP" altLang="en-US" sz="12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クエストの参加者が最大人数に達していない場合、</a:t>
            </a:r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師団へ救援を要請することができる。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① だれでも </a:t>
            </a:r>
            <a:r>
              <a:rPr lang="en-US" altLang="ja-JP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or </a:t>
            </a:r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師団 </a:t>
            </a:r>
            <a:r>
              <a:rPr lang="en-US" altLang="ja-JP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or </a:t>
            </a:r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救援要請無し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  </a:t>
            </a:r>
            <a:r>
              <a:rPr lang="ja-JP" altLang="en-US" sz="9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師団に入っていない場合は、ボタンをグレーアウト</a:t>
            </a:r>
            <a:endParaRPr lang="en-US" altLang="ja-JP" sz="9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9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　 </a:t>
            </a:r>
            <a:r>
              <a:rPr lang="en-US" altLang="ja-JP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SNS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救援要請要検討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② リトライ </a:t>
            </a:r>
            <a:r>
              <a:rPr lang="en-US" altLang="ja-JP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or </a:t>
            </a:r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イベントクエスト一覧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 外部の</a:t>
            </a:r>
            <a:r>
              <a:rPr lang="en-US" altLang="ja-JP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SNS</a:t>
            </a:r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に共有するために、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 クエストのリンクを作成して、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 </a:t>
            </a:r>
            <a:r>
              <a:rPr lang="en-US" altLang="ja-JP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Twitter</a:t>
            </a:r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や</a:t>
            </a:r>
            <a:r>
              <a:rPr lang="en-US" altLang="ja-JP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LINE</a:t>
            </a:r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に投稿できるようにする。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2D0A0C0-624F-45B9-B830-D1D201A70FD3}"/>
              </a:ext>
            </a:extLst>
          </p:cNvPr>
          <p:cNvSpPr txBox="1"/>
          <p:nvPr/>
        </p:nvSpPr>
        <p:spPr>
          <a:xfrm>
            <a:off x="591845" y="846576"/>
            <a:ext cx="184731" cy="5539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endParaRPr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" name="スライド番号プレースホルダー 69">
            <a:extLst>
              <a:ext uri="{FF2B5EF4-FFF2-40B4-BE49-F238E27FC236}">
                <a16:creationId xmlns:a16="http://schemas.microsoft.com/office/drawing/2014/main" id="{581AB6EA-A17F-4B40-B407-35FA4E0A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9884" y="6492875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b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12</a:t>
            </a:fld>
            <a:endParaRPr kumimoji="1" lang="ja-JP" altLang="en-US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3DD75B6-E738-45E4-B09C-647FF0385218}"/>
              </a:ext>
            </a:extLst>
          </p:cNvPr>
          <p:cNvSpPr/>
          <p:nvPr/>
        </p:nvSpPr>
        <p:spPr>
          <a:xfrm>
            <a:off x="1109336" y="2629122"/>
            <a:ext cx="3911003" cy="28880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救援部分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endParaRPr kumimoji="1" lang="en-US" altLang="ja-JP" dirty="0">
              <a:solidFill>
                <a:srgbClr val="FF0000"/>
              </a:solidFill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CD5AA14E-0F89-426F-8CA2-A71907FF7232}"/>
              </a:ext>
            </a:extLst>
          </p:cNvPr>
          <p:cNvGrpSpPr/>
          <p:nvPr/>
        </p:nvGrpSpPr>
        <p:grpSpPr>
          <a:xfrm>
            <a:off x="1145825" y="2975942"/>
            <a:ext cx="2071429" cy="1881177"/>
            <a:chOff x="1930597" y="3041544"/>
            <a:chExt cx="2071429" cy="1881177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372B20A0-7C18-4332-9862-60F0B794326D}"/>
                </a:ext>
              </a:extLst>
            </p:cNvPr>
            <p:cNvSpPr/>
            <p:nvPr/>
          </p:nvSpPr>
          <p:spPr>
            <a:xfrm>
              <a:off x="1930597" y="3041544"/>
              <a:ext cx="2071429" cy="188117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ja-JP" sz="6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6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100" dirty="0">
                  <a:solidFill>
                    <a:schemeClr val="tx1"/>
                  </a:solidFill>
                </a:rPr>
                <a:t>救援要請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11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000" dirty="0">
                  <a:solidFill>
                    <a:schemeClr val="tx1"/>
                  </a:solidFill>
                </a:rPr>
                <a:t>救援を要請しますか？</a:t>
              </a:r>
              <a:endParaRPr kumimoji="1" lang="en-US" altLang="ja-JP" sz="5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6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6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6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6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6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6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600" dirty="0">
                <a:solidFill>
                  <a:schemeClr val="tx1"/>
                </a:solidFill>
              </a:endParaRPr>
            </a:p>
            <a:p>
              <a:pPr algn="ctr"/>
              <a:endParaRPr kumimoji="1" lang="en-US" altLang="ja-JP" sz="600" dirty="0">
                <a:solidFill>
                  <a:schemeClr val="tx1"/>
                </a:solidFill>
              </a:endParaRPr>
            </a:p>
            <a:p>
              <a:pPr algn="ctr"/>
              <a:endParaRPr kumimoji="1" lang="ja-JP" altLang="en-US" sz="600" dirty="0">
                <a:solidFill>
                  <a:schemeClr val="tx1"/>
                </a:solidFill>
              </a:endParaRPr>
            </a:p>
            <a:p>
              <a:pPr algn="ctr"/>
              <a:endParaRPr kumimoji="1" lang="ja-JP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0AB42CE9-0738-4264-B060-0A9166118B83}"/>
                </a:ext>
              </a:extLst>
            </p:cNvPr>
            <p:cNvSpPr/>
            <p:nvPr/>
          </p:nvSpPr>
          <p:spPr>
            <a:xfrm>
              <a:off x="3297278" y="4021422"/>
              <a:ext cx="607586" cy="34055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700" dirty="0">
                  <a:solidFill>
                    <a:schemeClr val="tx1"/>
                  </a:solidFill>
                </a:rPr>
                <a:t>師団</a:t>
              </a:r>
              <a:endParaRPr kumimoji="1" lang="en-US" altLang="ja-JP" sz="7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700" dirty="0">
                  <a:solidFill>
                    <a:schemeClr val="tx1"/>
                  </a:solidFill>
                </a:rPr>
                <a:t>救援要請</a:t>
              </a:r>
            </a:p>
          </p:txBody>
        </p:sp>
        <p:sp>
          <p:nvSpPr>
            <p:cNvPr id="21" name="四角形: 角を丸くする 20">
              <a:extLst>
                <a:ext uri="{FF2B5EF4-FFF2-40B4-BE49-F238E27FC236}">
                  <a16:creationId xmlns:a16="http://schemas.microsoft.com/office/drawing/2014/main" id="{66BB912A-E1A5-484D-9A13-55F287BD1C28}"/>
                </a:ext>
              </a:extLst>
            </p:cNvPr>
            <p:cNvSpPr/>
            <p:nvPr/>
          </p:nvSpPr>
          <p:spPr>
            <a:xfrm>
              <a:off x="2015630" y="4021422"/>
              <a:ext cx="607586" cy="34055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700" dirty="0">
                  <a:solidFill>
                    <a:schemeClr val="tx1"/>
                  </a:solidFill>
                </a:rPr>
                <a:t>だれでも</a:t>
              </a:r>
              <a:endParaRPr kumimoji="1" lang="en-US" altLang="ja-JP" sz="7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700" dirty="0">
                  <a:solidFill>
                    <a:schemeClr val="tx1"/>
                  </a:solidFill>
                </a:rPr>
                <a:t>救援要請</a:t>
              </a:r>
            </a:p>
          </p:txBody>
        </p:sp>
        <p:sp>
          <p:nvSpPr>
            <p:cNvPr id="22" name="四角形: 角を丸くする 21">
              <a:extLst>
                <a:ext uri="{FF2B5EF4-FFF2-40B4-BE49-F238E27FC236}">
                  <a16:creationId xmlns:a16="http://schemas.microsoft.com/office/drawing/2014/main" id="{B07FAAE4-2C51-4FBE-BF96-E5204097CE1B}"/>
                </a:ext>
              </a:extLst>
            </p:cNvPr>
            <p:cNvSpPr/>
            <p:nvPr/>
          </p:nvSpPr>
          <p:spPr>
            <a:xfrm>
              <a:off x="2656454" y="4021422"/>
              <a:ext cx="607586" cy="34055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700" dirty="0">
                  <a:solidFill>
                    <a:schemeClr val="tx1"/>
                  </a:solidFill>
                </a:rPr>
                <a:t>救援要請しない</a:t>
              </a:r>
            </a:p>
          </p:txBody>
        </p:sp>
      </p:grp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4EB8104-12C2-4ED0-8476-1695E6986E28}"/>
              </a:ext>
            </a:extLst>
          </p:cNvPr>
          <p:cNvSpPr/>
          <p:nvPr/>
        </p:nvSpPr>
        <p:spPr>
          <a:xfrm>
            <a:off x="98240" y="3424283"/>
            <a:ext cx="845504" cy="1289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撤退</a:t>
            </a:r>
            <a:endParaRPr kumimoji="1" lang="en-US" altLang="ja-JP" dirty="0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298FBA3B-2D3C-4808-84A7-A3330B0E72AF}"/>
              </a:ext>
            </a:extLst>
          </p:cNvPr>
          <p:cNvSpPr/>
          <p:nvPr/>
        </p:nvSpPr>
        <p:spPr>
          <a:xfrm>
            <a:off x="827162" y="3966193"/>
            <a:ext cx="495383" cy="22478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3E4507E9-FF31-4DCC-AE9A-30421F34EE3F}"/>
              </a:ext>
            </a:extLst>
          </p:cNvPr>
          <p:cNvSpPr/>
          <p:nvPr/>
        </p:nvSpPr>
        <p:spPr>
          <a:xfrm>
            <a:off x="5195371" y="3369222"/>
            <a:ext cx="1859241" cy="16884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600" dirty="0">
              <a:solidFill>
                <a:schemeClr val="tx1"/>
              </a:solidFill>
            </a:endParaRPr>
          </a:p>
          <a:p>
            <a:pPr algn="ctr"/>
            <a:endParaRPr kumimoji="1" lang="en-US" altLang="ja-JP" sz="6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連続討伐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リトライしますか？</a:t>
            </a:r>
            <a:endParaRPr kumimoji="1" lang="en-US" altLang="ja-JP" sz="1000" dirty="0">
              <a:solidFill>
                <a:schemeClr val="tx1"/>
              </a:solidFill>
            </a:endParaRPr>
          </a:p>
          <a:p>
            <a:pPr algn="ctr"/>
            <a:endParaRPr kumimoji="1" lang="en-US" altLang="ja-JP" sz="600" dirty="0">
              <a:solidFill>
                <a:schemeClr val="tx1"/>
              </a:solidFill>
            </a:endParaRPr>
          </a:p>
          <a:p>
            <a:pPr algn="ctr"/>
            <a:endParaRPr kumimoji="1" lang="en-US" altLang="ja-JP" sz="600" dirty="0">
              <a:solidFill>
                <a:schemeClr val="tx1"/>
              </a:solidFill>
            </a:endParaRPr>
          </a:p>
          <a:p>
            <a:pPr algn="ctr"/>
            <a:endParaRPr kumimoji="1" lang="en-US" altLang="ja-JP" sz="600" dirty="0">
              <a:solidFill>
                <a:schemeClr val="tx1"/>
              </a:solidFill>
            </a:endParaRPr>
          </a:p>
          <a:p>
            <a:pPr algn="ctr"/>
            <a:endParaRPr kumimoji="1" lang="en-US" altLang="ja-JP" sz="600" dirty="0">
              <a:solidFill>
                <a:schemeClr val="tx1"/>
              </a:solidFill>
            </a:endParaRPr>
          </a:p>
          <a:p>
            <a:pPr algn="ctr"/>
            <a:endParaRPr kumimoji="1" lang="en-US" altLang="ja-JP" sz="600" dirty="0">
              <a:solidFill>
                <a:schemeClr val="tx1"/>
              </a:solidFill>
            </a:endParaRPr>
          </a:p>
          <a:p>
            <a:pPr algn="ctr"/>
            <a:endParaRPr kumimoji="1" lang="en-US" altLang="ja-JP" sz="600" dirty="0">
              <a:solidFill>
                <a:schemeClr val="tx1"/>
              </a:solidFill>
            </a:endParaRPr>
          </a:p>
          <a:p>
            <a:pPr algn="ctr"/>
            <a:endParaRPr kumimoji="1" lang="en-US" altLang="ja-JP" sz="600" dirty="0">
              <a:solidFill>
                <a:schemeClr val="tx1"/>
              </a:solidFill>
            </a:endParaRPr>
          </a:p>
          <a:p>
            <a:pPr algn="ctr"/>
            <a:endParaRPr kumimoji="1" lang="ja-JP" altLang="en-US" sz="600" dirty="0">
              <a:solidFill>
                <a:schemeClr val="tx1"/>
              </a:solidFill>
            </a:endParaRPr>
          </a:p>
          <a:p>
            <a:pPr algn="ctr"/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A98EB569-46EA-40E1-A613-FCB55F26E7D8}"/>
              </a:ext>
            </a:extLst>
          </p:cNvPr>
          <p:cNvSpPr/>
          <p:nvPr/>
        </p:nvSpPr>
        <p:spPr>
          <a:xfrm>
            <a:off x="6274253" y="4529677"/>
            <a:ext cx="545348" cy="3056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連続討伐</a:t>
            </a:r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4D1B4357-8C48-4ABC-9C46-96C9669662E7}"/>
              </a:ext>
            </a:extLst>
          </p:cNvPr>
          <p:cNvSpPr/>
          <p:nvPr/>
        </p:nvSpPr>
        <p:spPr>
          <a:xfrm>
            <a:off x="5452187" y="4551446"/>
            <a:ext cx="545348" cy="3056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" dirty="0">
                <a:solidFill>
                  <a:schemeClr val="tx1"/>
                </a:solidFill>
              </a:rPr>
              <a:t>クエスト一覧へ</a:t>
            </a:r>
            <a:endParaRPr kumimoji="1" lang="en-US" altLang="ja-JP" sz="600" dirty="0">
              <a:solidFill>
                <a:schemeClr val="tx1"/>
              </a:solidFill>
            </a:endParaRPr>
          </a:p>
        </p:txBody>
      </p:sp>
      <p:sp>
        <p:nvSpPr>
          <p:cNvPr id="44" name="矢印: 右 43">
            <a:extLst>
              <a:ext uri="{FF2B5EF4-FFF2-40B4-BE49-F238E27FC236}">
                <a16:creationId xmlns:a16="http://schemas.microsoft.com/office/drawing/2014/main" id="{3225DD79-23E3-40A5-BADA-ED9C680F6234}"/>
              </a:ext>
            </a:extLst>
          </p:cNvPr>
          <p:cNvSpPr/>
          <p:nvPr/>
        </p:nvSpPr>
        <p:spPr>
          <a:xfrm>
            <a:off x="3153330" y="4490851"/>
            <a:ext cx="2160826" cy="36512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救援要請をしない場合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1702B9C9-FE02-45AF-BE1F-D1B8446BEB8E}"/>
              </a:ext>
            </a:extLst>
          </p:cNvPr>
          <p:cNvSpPr/>
          <p:nvPr/>
        </p:nvSpPr>
        <p:spPr>
          <a:xfrm>
            <a:off x="3419605" y="3149838"/>
            <a:ext cx="1401856" cy="11218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600" dirty="0">
              <a:solidFill>
                <a:schemeClr val="tx1"/>
              </a:solidFill>
            </a:endParaRPr>
          </a:p>
          <a:p>
            <a:pPr algn="ctr"/>
            <a:endParaRPr kumimoji="1" lang="en-US" altLang="ja-JP" sz="6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救援要請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endParaRPr kumimoji="1" lang="en-US" altLang="ja-JP" sz="8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800" dirty="0">
                <a:solidFill>
                  <a:schemeClr val="tx1"/>
                </a:solidFill>
              </a:rPr>
              <a:t>救援要請を出しました。</a:t>
            </a:r>
            <a:endParaRPr kumimoji="1" lang="en-US" altLang="ja-JP" sz="500" dirty="0">
              <a:solidFill>
                <a:schemeClr val="tx1"/>
              </a:solidFill>
            </a:endParaRPr>
          </a:p>
          <a:p>
            <a:pPr algn="ctr"/>
            <a:endParaRPr kumimoji="1" lang="en-US" altLang="ja-JP" sz="600" dirty="0">
              <a:solidFill>
                <a:schemeClr val="tx1"/>
              </a:solidFill>
            </a:endParaRPr>
          </a:p>
          <a:p>
            <a:pPr algn="ctr"/>
            <a:endParaRPr kumimoji="1" lang="en-US" altLang="ja-JP" sz="600" dirty="0">
              <a:solidFill>
                <a:schemeClr val="tx1"/>
              </a:solidFill>
            </a:endParaRPr>
          </a:p>
          <a:p>
            <a:pPr algn="ctr"/>
            <a:endParaRPr kumimoji="1" lang="en-US" altLang="ja-JP" sz="600" dirty="0">
              <a:solidFill>
                <a:schemeClr val="tx1"/>
              </a:solidFill>
            </a:endParaRPr>
          </a:p>
          <a:p>
            <a:pPr algn="ctr"/>
            <a:endParaRPr kumimoji="1" lang="ja-JP" altLang="en-US" sz="600" dirty="0">
              <a:solidFill>
                <a:schemeClr val="tx1"/>
              </a:solidFill>
            </a:endParaRPr>
          </a:p>
          <a:p>
            <a:pPr algn="ctr"/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矢印: 右 42">
            <a:extLst>
              <a:ext uri="{FF2B5EF4-FFF2-40B4-BE49-F238E27FC236}">
                <a16:creationId xmlns:a16="http://schemas.microsoft.com/office/drawing/2014/main" id="{E03EA9C8-8B09-4CDC-938D-3004849F7164}"/>
              </a:ext>
            </a:extLst>
          </p:cNvPr>
          <p:cNvSpPr/>
          <p:nvPr/>
        </p:nvSpPr>
        <p:spPr>
          <a:xfrm>
            <a:off x="3049314" y="3486400"/>
            <a:ext cx="468028" cy="212371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F13703EA-6AF6-4CDD-A693-80125C900164}"/>
              </a:ext>
            </a:extLst>
          </p:cNvPr>
          <p:cNvSpPr/>
          <p:nvPr/>
        </p:nvSpPr>
        <p:spPr>
          <a:xfrm>
            <a:off x="3793515" y="3858765"/>
            <a:ext cx="545348" cy="3056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1"/>
                </a:solidFill>
              </a:rPr>
              <a:t>OK</a:t>
            </a:r>
            <a:endParaRPr kumimoji="1" lang="en-US" altLang="ja-JP" sz="600" dirty="0">
              <a:solidFill>
                <a:schemeClr val="tx1"/>
              </a:solidFill>
            </a:endParaRPr>
          </a:p>
        </p:txBody>
      </p:sp>
      <p:sp>
        <p:nvSpPr>
          <p:cNvPr id="52" name="矢印: 右 51">
            <a:extLst>
              <a:ext uri="{FF2B5EF4-FFF2-40B4-BE49-F238E27FC236}">
                <a16:creationId xmlns:a16="http://schemas.microsoft.com/office/drawing/2014/main" id="{DC3C8FCD-F373-4690-9303-896032DF1402}"/>
              </a:ext>
            </a:extLst>
          </p:cNvPr>
          <p:cNvSpPr/>
          <p:nvPr/>
        </p:nvSpPr>
        <p:spPr>
          <a:xfrm>
            <a:off x="4776083" y="3486400"/>
            <a:ext cx="468028" cy="212371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3E2997FA-6BAF-4C7B-A258-6EE2E8B5D91C}"/>
              </a:ext>
            </a:extLst>
          </p:cNvPr>
          <p:cNvSpPr/>
          <p:nvPr/>
        </p:nvSpPr>
        <p:spPr>
          <a:xfrm>
            <a:off x="7192643" y="3369222"/>
            <a:ext cx="1859241" cy="16884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600" dirty="0">
              <a:solidFill>
                <a:schemeClr val="tx1"/>
              </a:solidFill>
            </a:endParaRPr>
          </a:p>
          <a:p>
            <a:pPr algn="ctr"/>
            <a:endParaRPr kumimoji="1" lang="en-US" altLang="ja-JP" sz="6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連続討伐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強さを選択してください。</a:t>
            </a:r>
            <a:endParaRPr kumimoji="1" lang="en-US" altLang="ja-JP" sz="1000" dirty="0">
              <a:solidFill>
                <a:schemeClr val="tx1"/>
              </a:solidFill>
            </a:endParaRPr>
          </a:p>
          <a:p>
            <a:pPr algn="ctr"/>
            <a:endParaRPr kumimoji="1" lang="en-US" altLang="ja-JP" sz="6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所持</a:t>
            </a:r>
            <a:r>
              <a:rPr kumimoji="1" lang="en-US" altLang="ja-JP" sz="1000" dirty="0">
                <a:solidFill>
                  <a:schemeClr val="tx1"/>
                </a:solidFill>
              </a:rPr>
              <a:t>BP</a:t>
            </a:r>
            <a:r>
              <a:rPr kumimoji="1" lang="ja-JP" altLang="en-US" sz="1000" dirty="0">
                <a:solidFill>
                  <a:schemeClr val="tx1"/>
                </a:solidFill>
              </a:rPr>
              <a:t>：ｘｘ</a:t>
            </a:r>
            <a:endParaRPr kumimoji="1" lang="en-US" altLang="ja-JP" sz="1000">
              <a:solidFill>
                <a:schemeClr val="tx1"/>
              </a:solidFill>
            </a:endParaRPr>
          </a:p>
          <a:p>
            <a:pPr algn="ctr"/>
            <a:endParaRPr kumimoji="1" lang="en-US" altLang="ja-JP" sz="1000" dirty="0">
              <a:solidFill>
                <a:schemeClr val="tx1"/>
              </a:solidFill>
            </a:endParaRPr>
          </a:p>
          <a:p>
            <a:pPr algn="ctr"/>
            <a:endParaRPr kumimoji="1" lang="en-US" altLang="ja-JP" sz="600" dirty="0">
              <a:solidFill>
                <a:schemeClr val="tx1"/>
              </a:solidFill>
            </a:endParaRPr>
          </a:p>
          <a:p>
            <a:pPr algn="ctr"/>
            <a:endParaRPr kumimoji="1" lang="en-US" altLang="ja-JP" sz="600" dirty="0">
              <a:solidFill>
                <a:schemeClr val="tx1"/>
              </a:solidFill>
            </a:endParaRPr>
          </a:p>
          <a:p>
            <a:pPr algn="ctr"/>
            <a:endParaRPr kumimoji="1" lang="en-US" altLang="ja-JP" sz="600" dirty="0">
              <a:solidFill>
                <a:schemeClr val="tx1"/>
              </a:solidFill>
            </a:endParaRPr>
          </a:p>
          <a:p>
            <a:pPr algn="ctr"/>
            <a:endParaRPr kumimoji="1" lang="en-US" altLang="ja-JP" sz="600" dirty="0">
              <a:solidFill>
                <a:schemeClr val="tx1"/>
              </a:solidFill>
            </a:endParaRPr>
          </a:p>
          <a:p>
            <a:pPr algn="ctr"/>
            <a:endParaRPr kumimoji="1" lang="en-US" altLang="ja-JP" sz="600" dirty="0">
              <a:solidFill>
                <a:schemeClr val="tx1"/>
              </a:solidFill>
            </a:endParaRPr>
          </a:p>
          <a:p>
            <a:pPr algn="ctr"/>
            <a:endParaRPr kumimoji="1" lang="ja-JP" altLang="en-US" sz="600" dirty="0">
              <a:solidFill>
                <a:schemeClr val="tx1"/>
              </a:solidFill>
            </a:endParaRPr>
          </a:p>
          <a:p>
            <a:pPr algn="ctr"/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A1720515-739F-4389-8AB2-4946D247D457}"/>
              </a:ext>
            </a:extLst>
          </p:cNvPr>
          <p:cNvSpPr/>
          <p:nvPr/>
        </p:nvSpPr>
        <p:spPr>
          <a:xfrm>
            <a:off x="8467454" y="4308331"/>
            <a:ext cx="545348" cy="3056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" dirty="0">
                <a:solidFill>
                  <a:schemeClr val="tx1"/>
                </a:solidFill>
              </a:rPr>
              <a:t>全力討伐</a:t>
            </a:r>
            <a:endParaRPr kumimoji="1" lang="en-US" altLang="ja-JP" sz="6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BP</a:t>
            </a:r>
            <a:r>
              <a:rPr kumimoji="1" lang="ja-JP" altLang="en-US" sz="600" dirty="0">
                <a:solidFill>
                  <a:schemeClr val="tx1"/>
                </a:solidFill>
              </a:rPr>
              <a:t> </a:t>
            </a:r>
            <a:r>
              <a:rPr kumimoji="1" lang="en-US" altLang="ja-JP" sz="600">
                <a:solidFill>
                  <a:schemeClr val="tx1"/>
                </a:solidFill>
              </a:rPr>
              <a:t>5</a:t>
            </a:r>
            <a:endParaRPr kumimoji="1" lang="ja-JP" altLang="en-US" sz="600" dirty="0">
              <a:solidFill>
                <a:schemeClr val="tx1"/>
              </a:solidFill>
            </a:endParaRPr>
          </a:p>
        </p:txBody>
      </p: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78073907-5A80-4D64-93A6-5D9F0038FAFB}"/>
              </a:ext>
            </a:extLst>
          </p:cNvPr>
          <p:cNvSpPr/>
          <p:nvPr/>
        </p:nvSpPr>
        <p:spPr>
          <a:xfrm>
            <a:off x="7226179" y="4308330"/>
            <a:ext cx="545348" cy="3056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" dirty="0">
                <a:solidFill>
                  <a:schemeClr val="tx1"/>
                </a:solidFill>
              </a:rPr>
              <a:t>通常討伐</a:t>
            </a:r>
            <a:endParaRPr kumimoji="1" lang="en-US" altLang="ja-JP" sz="6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BP</a:t>
            </a:r>
            <a:r>
              <a:rPr kumimoji="1" lang="ja-JP" altLang="en-US" sz="600" dirty="0">
                <a:solidFill>
                  <a:schemeClr val="tx1"/>
                </a:solidFill>
              </a:rPr>
              <a:t> </a:t>
            </a:r>
            <a:r>
              <a:rPr kumimoji="1" lang="en-US" altLang="ja-JP" sz="600">
                <a:solidFill>
                  <a:schemeClr val="tx1"/>
                </a:solidFill>
              </a:rPr>
              <a:t>1</a:t>
            </a:r>
            <a:endParaRPr kumimoji="1" lang="ja-JP" altLang="en-US" sz="600" dirty="0">
              <a:solidFill>
                <a:schemeClr val="tx1"/>
              </a:solidFill>
            </a:endParaRPr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A630BE6F-520D-4370-B958-8C77C8774DCA}"/>
              </a:ext>
            </a:extLst>
          </p:cNvPr>
          <p:cNvSpPr/>
          <p:nvPr/>
        </p:nvSpPr>
        <p:spPr>
          <a:xfrm>
            <a:off x="7848494" y="4308331"/>
            <a:ext cx="545348" cy="3056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" dirty="0">
                <a:solidFill>
                  <a:schemeClr val="tx1"/>
                </a:solidFill>
              </a:rPr>
              <a:t>強力討伐</a:t>
            </a:r>
            <a:endParaRPr kumimoji="1" lang="en-US" altLang="ja-JP" sz="6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BP</a:t>
            </a:r>
            <a:r>
              <a:rPr kumimoji="1" lang="ja-JP" altLang="en-US" sz="600" dirty="0">
                <a:solidFill>
                  <a:schemeClr val="tx1"/>
                </a:solidFill>
              </a:rPr>
              <a:t> </a:t>
            </a:r>
            <a:r>
              <a:rPr kumimoji="1" lang="en-US" altLang="ja-JP" sz="600">
                <a:solidFill>
                  <a:schemeClr val="tx1"/>
                </a:solidFill>
              </a:rPr>
              <a:t>3</a:t>
            </a:r>
            <a:endParaRPr kumimoji="1" lang="en-US" altLang="ja-JP" sz="600" dirty="0">
              <a:solidFill>
                <a:schemeClr val="tx1"/>
              </a:solidFill>
            </a:endParaRPr>
          </a:p>
        </p:txBody>
      </p:sp>
      <p:sp>
        <p:nvSpPr>
          <p:cNvPr id="62" name="矢印: 右 61">
            <a:extLst>
              <a:ext uri="{FF2B5EF4-FFF2-40B4-BE49-F238E27FC236}">
                <a16:creationId xmlns:a16="http://schemas.microsoft.com/office/drawing/2014/main" id="{150B037E-B45D-4E28-9BBD-065585EFB464}"/>
              </a:ext>
            </a:extLst>
          </p:cNvPr>
          <p:cNvSpPr/>
          <p:nvPr/>
        </p:nvSpPr>
        <p:spPr>
          <a:xfrm>
            <a:off x="6820598" y="4073675"/>
            <a:ext cx="468028" cy="212371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3E8732ED-5E7F-4728-AAAD-037119B7634B}"/>
              </a:ext>
            </a:extLst>
          </p:cNvPr>
          <p:cNvSpPr/>
          <p:nvPr/>
        </p:nvSpPr>
        <p:spPr>
          <a:xfrm>
            <a:off x="5789700" y="5469000"/>
            <a:ext cx="738554" cy="95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イベント</a:t>
            </a:r>
            <a:endParaRPr kumimoji="1" lang="en-US" altLang="ja-JP" sz="1050" dirty="0"/>
          </a:p>
          <a:p>
            <a:pPr algn="ctr"/>
            <a:r>
              <a:rPr kumimoji="1" lang="ja-JP" altLang="en-US" sz="1050" dirty="0"/>
              <a:t>クエスト</a:t>
            </a:r>
            <a:endParaRPr kumimoji="1" lang="en-US" altLang="ja-JP" sz="1050" dirty="0"/>
          </a:p>
          <a:p>
            <a:pPr algn="ctr"/>
            <a:r>
              <a:rPr kumimoji="1" lang="ja-JP" altLang="en-US" sz="1050" dirty="0"/>
              <a:t>選択画面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05962E91-AA33-48CC-8D4A-8BC0BB8A595B}"/>
              </a:ext>
            </a:extLst>
          </p:cNvPr>
          <p:cNvSpPr txBox="1"/>
          <p:nvPr/>
        </p:nvSpPr>
        <p:spPr>
          <a:xfrm>
            <a:off x="5811967" y="6420036"/>
            <a:ext cx="855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ID.</a:t>
            </a:r>
            <a:r>
              <a:rPr kumimoji="1" lang="en-US" altLang="ja-JP" sz="1200" dirty="0"/>
              <a:t>em101</a:t>
            </a:r>
            <a:endParaRPr kumimoji="1" lang="ja-JP" altLang="en-US" sz="1200" dirty="0"/>
          </a:p>
        </p:txBody>
      </p:sp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105F4571-B9E3-4102-817F-6C81D66C5573}"/>
              </a:ext>
            </a:extLst>
          </p:cNvPr>
          <p:cNvSpPr/>
          <p:nvPr/>
        </p:nvSpPr>
        <p:spPr>
          <a:xfrm>
            <a:off x="1493840" y="4439614"/>
            <a:ext cx="1300160" cy="28409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00" dirty="0">
                <a:solidFill>
                  <a:schemeClr val="tx1"/>
                </a:solidFill>
              </a:rPr>
              <a:t>その他の方法で救援</a:t>
            </a:r>
            <a:endParaRPr kumimoji="1" lang="en-US" altLang="ja-JP" sz="7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700" dirty="0">
                <a:solidFill>
                  <a:schemeClr val="tx1"/>
                </a:solidFill>
              </a:rPr>
              <a:t>※</a:t>
            </a:r>
            <a:r>
              <a:rPr kumimoji="1" lang="ja-JP" altLang="en-US" sz="700" dirty="0">
                <a:solidFill>
                  <a:schemeClr val="tx1"/>
                </a:solidFill>
              </a:rPr>
              <a:t> クエストリンクの共有</a:t>
            </a:r>
            <a:endParaRPr kumimoji="1" lang="en-US" altLang="ja-JP" sz="700" dirty="0">
              <a:solidFill>
                <a:schemeClr val="tx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44CC3FE-72DB-402D-8DC8-24900F53FB0E}"/>
              </a:ext>
            </a:extLst>
          </p:cNvPr>
          <p:cNvSpPr txBox="1"/>
          <p:nvPr/>
        </p:nvSpPr>
        <p:spPr>
          <a:xfrm>
            <a:off x="1115232" y="4818018"/>
            <a:ext cx="2912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救援要請ウィンドウ</a:t>
            </a:r>
            <a:r>
              <a:rPr lang="en-US" altLang="ja-JP" sz="1200" dirty="0"/>
              <a:t>(em102b)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AEB6624-0DDA-4DF3-88C4-6FD21482A453}"/>
              </a:ext>
            </a:extLst>
          </p:cNvPr>
          <p:cNvSpPr txBox="1"/>
          <p:nvPr/>
        </p:nvSpPr>
        <p:spPr>
          <a:xfrm>
            <a:off x="3326984" y="4297507"/>
            <a:ext cx="2912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/>
              <a:t>救援確認ウィンドウ</a:t>
            </a:r>
            <a:r>
              <a:rPr lang="en-US" altLang="ja-JP" sz="900" dirty="0"/>
              <a:t>(em102c)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A573541-74E8-4F54-9590-8F7F53895E78}"/>
              </a:ext>
            </a:extLst>
          </p:cNvPr>
          <p:cNvSpPr/>
          <p:nvPr/>
        </p:nvSpPr>
        <p:spPr>
          <a:xfrm>
            <a:off x="5362603" y="5041764"/>
            <a:ext cx="152477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700"/>
              <a:t>連続討伐確認ウィンドウ</a:t>
            </a:r>
            <a:r>
              <a:rPr lang="en-US" altLang="ja-JP" sz="700"/>
              <a:t>(em102d)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86EA3D94-335A-4CAD-9145-F8F3A2E83889}"/>
              </a:ext>
            </a:extLst>
          </p:cNvPr>
          <p:cNvSpPr/>
          <p:nvPr/>
        </p:nvSpPr>
        <p:spPr>
          <a:xfrm>
            <a:off x="7397618" y="5041764"/>
            <a:ext cx="152317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700"/>
              <a:t>討伐強度確認ウィンドウ</a:t>
            </a:r>
            <a:r>
              <a:rPr lang="en-US" altLang="ja-JP" sz="700"/>
              <a:t>(em102e)</a:t>
            </a:r>
          </a:p>
        </p:txBody>
      </p:sp>
      <p:sp>
        <p:nvSpPr>
          <p:cNvPr id="46" name="矢印: 右 45">
            <a:extLst>
              <a:ext uri="{FF2B5EF4-FFF2-40B4-BE49-F238E27FC236}">
                <a16:creationId xmlns:a16="http://schemas.microsoft.com/office/drawing/2014/main" id="{AC03CD60-3699-45C5-BC9C-0C68586F3423}"/>
              </a:ext>
            </a:extLst>
          </p:cNvPr>
          <p:cNvSpPr/>
          <p:nvPr/>
        </p:nvSpPr>
        <p:spPr>
          <a:xfrm rot="5400000">
            <a:off x="5934423" y="5100063"/>
            <a:ext cx="468028" cy="212371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7" name="矢印: 右 46">
            <a:extLst>
              <a:ext uri="{FF2B5EF4-FFF2-40B4-BE49-F238E27FC236}">
                <a16:creationId xmlns:a16="http://schemas.microsoft.com/office/drawing/2014/main" id="{F91B8012-5AD2-413C-B563-EF10466A672B}"/>
              </a:ext>
            </a:extLst>
          </p:cNvPr>
          <p:cNvSpPr/>
          <p:nvPr/>
        </p:nvSpPr>
        <p:spPr>
          <a:xfrm rot="5400000">
            <a:off x="7915360" y="5100064"/>
            <a:ext cx="468028" cy="212371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E95F0BB6-1408-4B35-B0C9-A5C30F1FE1C6}"/>
              </a:ext>
            </a:extLst>
          </p:cNvPr>
          <p:cNvSpPr/>
          <p:nvPr/>
        </p:nvSpPr>
        <p:spPr>
          <a:xfrm>
            <a:off x="7789928" y="5469000"/>
            <a:ext cx="738554" cy="95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戦闘画面へ</a:t>
            </a:r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2333CB9F-D181-49AA-BC0F-E19002A19AFD}"/>
              </a:ext>
            </a:extLst>
          </p:cNvPr>
          <p:cNvSpPr/>
          <p:nvPr/>
        </p:nvSpPr>
        <p:spPr>
          <a:xfrm>
            <a:off x="5195371" y="1635010"/>
            <a:ext cx="1859241" cy="125559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確認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BP</a:t>
            </a:r>
            <a:r>
              <a:rPr kumimoji="1" lang="ja-JP" altLang="en-US" sz="1100" dirty="0">
                <a:solidFill>
                  <a:schemeClr val="tx1"/>
                </a:solidFill>
              </a:rPr>
              <a:t>が足りません。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回復しますか？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endParaRPr kumimoji="1" lang="en-US" altLang="ja-JP" sz="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石</a:t>
            </a:r>
            <a:r>
              <a:rPr kumimoji="1" lang="en-US" altLang="ja-JP" sz="1100" dirty="0">
                <a:solidFill>
                  <a:schemeClr val="tx1"/>
                </a:solidFill>
              </a:rPr>
              <a:t>XXX,XXX</a:t>
            </a:r>
            <a:r>
              <a:rPr kumimoji="1" lang="ja-JP" altLang="en-US" sz="1100" dirty="0">
                <a:solidFill>
                  <a:schemeClr val="tx1"/>
                </a:solidFill>
              </a:rPr>
              <a:t> → 石</a:t>
            </a:r>
            <a:r>
              <a:rPr kumimoji="1" lang="en-US" altLang="ja-JP" sz="1100" dirty="0">
                <a:solidFill>
                  <a:schemeClr val="tx1"/>
                </a:solidFill>
              </a:rPr>
              <a:t>XXX,XXX</a:t>
            </a:r>
          </a:p>
          <a:p>
            <a:pPr algn="ctr"/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矢印: 右 44">
            <a:extLst>
              <a:ext uri="{FF2B5EF4-FFF2-40B4-BE49-F238E27FC236}">
                <a16:creationId xmlns:a16="http://schemas.microsoft.com/office/drawing/2014/main" id="{48B84492-B094-4319-9217-159D3DF4D76D}"/>
              </a:ext>
            </a:extLst>
          </p:cNvPr>
          <p:cNvSpPr/>
          <p:nvPr/>
        </p:nvSpPr>
        <p:spPr>
          <a:xfrm rot="13500000">
            <a:off x="6623697" y="3040500"/>
            <a:ext cx="895619" cy="212371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2AE6E14D-9460-4F3F-9873-EAC8D2ED90BF}"/>
              </a:ext>
            </a:extLst>
          </p:cNvPr>
          <p:cNvSpPr/>
          <p:nvPr/>
        </p:nvSpPr>
        <p:spPr>
          <a:xfrm>
            <a:off x="5400346" y="2473529"/>
            <a:ext cx="545348" cy="3056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00">
                <a:solidFill>
                  <a:schemeClr val="tx1"/>
                </a:solidFill>
              </a:rPr>
              <a:t>キャンセル</a:t>
            </a:r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1358F57F-9053-4BED-9D16-EA2E2137C245}"/>
              </a:ext>
            </a:extLst>
          </p:cNvPr>
          <p:cNvSpPr/>
          <p:nvPr/>
        </p:nvSpPr>
        <p:spPr>
          <a:xfrm>
            <a:off x="6232406" y="2473529"/>
            <a:ext cx="545348" cy="3056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">
                <a:solidFill>
                  <a:schemeClr val="tx1"/>
                </a:solidFill>
              </a:rPr>
              <a:t>回復</a:t>
            </a:r>
            <a:endParaRPr kumimoji="1" lang="en-US" altLang="ja-JP" sz="60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600">
                <a:solidFill>
                  <a:schemeClr val="tx1"/>
                </a:solidFill>
              </a:rPr>
              <a:t>石 </a:t>
            </a:r>
            <a:r>
              <a:rPr kumimoji="1" lang="en-US" altLang="ja-JP" sz="600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55" name="四角形: 角を丸くする 54">
            <a:extLst>
              <a:ext uri="{FF2B5EF4-FFF2-40B4-BE49-F238E27FC236}">
                <a16:creationId xmlns:a16="http://schemas.microsoft.com/office/drawing/2014/main" id="{7819774E-0839-4996-B68D-4202BDB53B03}"/>
              </a:ext>
            </a:extLst>
          </p:cNvPr>
          <p:cNvSpPr/>
          <p:nvPr/>
        </p:nvSpPr>
        <p:spPr>
          <a:xfrm>
            <a:off x="7835440" y="4666561"/>
            <a:ext cx="545348" cy="3056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00">
                <a:solidFill>
                  <a:schemeClr val="tx1"/>
                </a:solidFill>
              </a:rPr>
              <a:t>キャンセル</a:t>
            </a:r>
            <a:endParaRPr kumimoji="1" lang="en-US" altLang="ja-JP" sz="500">
              <a:solidFill>
                <a:schemeClr val="tx1"/>
              </a:solidFill>
            </a:endParaRPr>
          </a:p>
        </p:txBody>
      </p:sp>
      <p:sp>
        <p:nvSpPr>
          <p:cNvPr id="56" name="矢印: 右 55">
            <a:extLst>
              <a:ext uri="{FF2B5EF4-FFF2-40B4-BE49-F238E27FC236}">
                <a16:creationId xmlns:a16="http://schemas.microsoft.com/office/drawing/2014/main" id="{B4FAA76F-F3D5-45D7-82CC-FD8723499451}"/>
              </a:ext>
            </a:extLst>
          </p:cNvPr>
          <p:cNvSpPr/>
          <p:nvPr/>
        </p:nvSpPr>
        <p:spPr>
          <a:xfrm rot="10800000">
            <a:off x="6837806" y="4729666"/>
            <a:ext cx="769052" cy="212371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137138F9-1830-4C66-B100-E5DB1A2656EA}"/>
              </a:ext>
            </a:extLst>
          </p:cNvPr>
          <p:cNvSpPr/>
          <p:nvPr/>
        </p:nvSpPr>
        <p:spPr>
          <a:xfrm>
            <a:off x="7192643" y="1647158"/>
            <a:ext cx="1859241" cy="125559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確認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回復しました。</a:t>
            </a:r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endParaRPr kumimoji="1" lang="en-US" altLang="ja-JP" sz="1100" dirty="0">
              <a:solidFill>
                <a:schemeClr val="tx1"/>
              </a:solidFill>
            </a:endParaRPr>
          </a:p>
          <a:p>
            <a:pPr algn="ctr"/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69" name="四角形: 角を丸くする 68">
            <a:extLst>
              <a:ext uri="{FF2B5EF4-FFF2-40B4-BE49-F238E27FC236}">
                <a16:creationId xmlns:a16="http://schemas.microsoft.com/office/drawing/2014/main" id="{4081B2D8-E529-4171-BE37-86BA9DCC3510}"/>
              </a:ext>
            </a:extLst>
          </p:cNvPr>
          <p:cNvSpPr/>
          <p:nvPr/>
        </p:nvSpPr>
        <p:spPr>
          <a:xfrm>
            <a:off x="7848494" y="2470524"/>
            <a:ext cx="545348" cy="3056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">
                <a:solidFill>
                  <a:schemeClr val="tx1"/>
                </a:solidFill>
              </a:rPr>
              <a:t>OK</a:t>
            </a:r>
          </a:p>
        </p:txBody>
      </p:sp>
      <p:sp>
        <p:nvSpPr>
          <p:cNvPr id="70" name="矢印: 右 69">
            <a:extLst>
              <a:ext uri="{FF2B5EF4-FFF2-40B4-BE49-F238E27FC236}">
                <a16:creationId xmlns:a16="http://schemas.microsoft.com/office/drawing/2014/main" id="{9B6E85FC-8CDF-462A-8761-490BF4693955}"/>
              </a:ext>
            </a:extLst>
          </p:cNvPr>
          <p:cNvSpPr/>
          <p:nvPr/>
        </p:nvSpPr>
        <p:spPr>
          <a:xfrm>
            <a:off x="6820598" y="2235172"/>
            <a:ext cx="468028" cy="212371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1" name="矢印: 右 70">
            <a:extLst>
              <a:ext uri="{FF2B5EF4-FFF2-40B4-BE49-F238E27FC236}">
                <a16:creationId xmlns:a16="http://schemas.microsoft.com/office/drawing/2014/main" id="{3EF89A9A-459D-431E-96A3-15731C397BB1}"/>
              </a:ext>
            </a:extLst>
          </p:cNvPr>
          <p:cNvSpPr/>
          <p:nvPr/>
        </p:nvSpPr>
        <p:spPr>
          <a:xfrm rot="5400000">
            <a:off x="7890126" y="3178712"/>
            <a:ext cx="518495" cy="212371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4EC23F0B-ED1E-449A-B584-709EF42DDEA1}"/>
              </a:ext>
            </a:extLst>
          </p:cNvPr>
          <p:cNvSpPr/>
          <p:nvPr/>
        </p:nvSpPr>
        <p:spPr>
          <a:xfrm>
            <a:off x="5443694" y="2914935"/>
            <a:ext cx="1255472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700"/>
              <a:t>BP</a:t>
            </a:r>
            <a:r>
              <a:rPr lang="ja-JP" altLang="en-US" sz="700"/>
              <a:t>回復ウィンドウ</a:t>
            </a:r>
            <a:r>
              <a:rPr lang="en-US" altLang="ja-JP" sz="700"/>
              <a:t>(em102g)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79D2217F-DD09-46C3-ACF8-4E7832688CF2}"/>
              </a:ext>
            </a:extLst>
          </p:cNvPr>
          <p:cNvSpPr/>
          <p:nvPr/>
        </p:nvSpPr>
        <p:spPr>
          <a:xfrm>
            <a:off x="7310814" y="2898017"/>
            <a:ext cx="1435008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700" dirty="0"/>
              <a:t>BP</a:t>
            </a:r>
            <a:r>
              <a:rPr lang="ja-JP" altLang="en-US" sz="700" dirty="0"/>
              <a:t>回復確認ウィンドウ</a:t>
            </a:r>
            <a:r>
              <a:rPr lang="en-US" altLang="ja-JP" sz="700" dirty="0"/>
              <a:t>(em102h)</a:t>
            </a:r>
          </a:p>
        </p:txBody>
      </p:sp>
      <p:sp>
        <p:nvSpPr>
          <p:cNvPr id="63" name="矢印: 右 62">
            <a:extLst>
              <a:ext uri="{FF2B5EF4-FFF2-40B4-BE49-F238E27FC236}">
                <a16:creationId xmlns:a16="http://schemas.microsoft.com/office/drawing/2014/main" id="{C8E77306-7D12-46BB-9143-F8A2F6AD444C}"/>
              </a:ext>
            </a:extLst>
          </p:cNvPr>
          <p:cNvSpPr/>
          <p:nvPr/>
        </p:nvSpPr>
        <p:spPr>
          <a:xfrm>
            <a:off x="827163" y="5036235"/>
            <a:ext cx="4486994" cy="36512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救援人数が最大の場合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318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ッター プレースホルダー 68">
            <a:extLst>
              <a:ext uri="{FF2B5EF4-FFF2-40B4-BE49-F238E27FC236}">
                <a16:creationId xmlns:a16="http://schemas.microsoft.com/office/drawing/2014/main" id="{9C8F2F5C-DF1D-4397-9268-B1637005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Bahnschrift Condensed" panose="020B0502040204020203" pitchFamily="34" charset="0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64E073D-D7F0-4AE3-8F99-5405962573ED}"/>
              </a:ext>
            </a:extLst>
          </p:cNvPr>
          <p:cNvSpPr txBox="1"/>
          <p:nvPr/>
        </p:nvSpPr>
        <p:spPr>
          <a:xfrm>
            <a:off x="17674" y="108237"/>
            <a:ext cx="3339376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 dirty="0">
                <a:latin typeface="メイリオ"/>
                <a:ea typeface="メイリオ"/>
              </a:rPr>
              <a:t>■</a:t>
            </a:r>
            <a:r>
              <a:rPr kumimoji="1" lang="en-US" altLang="ja-JP" sz="1400" b="1" dirty="0">
                <a:latin typeface="+mn-ea"/>
              </a:rPr>
              <a:t> [</a:t>
            </a:r>
            <a:r>
              <a:rPr kumimoji="1" lang="en-US" altLang="ja-JP" sz="1400" b="1" dirty="0" err="1">
                <a:latin typeface="+mn-ea"/>
              </a:rPr>
              <a:t>em</a:t>
            </a:r>
            <a:r>
              <a:rPr kumimoji="1" lang="en-US" altLang="ja-JP" sz="1400" b="1" dirty="0">
                <a:latin typeface="+mn-ea"/>
              </a:rPr>
              <a:t>]</a:t>
            </a:r>
            <a:r>
              <a:rPr lang="ja-JP" altLang="en-US" sz="1400" b="1" dirty="0">
                <a:latin typeface="メイリオ"/>
                <a:ea typeface="メイリオ"/>
              </a:rPr>
              <a:t>イベント</a:t>
            </a:r>
            <a:r>
              <a:rPr lang="en-US" altLang="ja-JP" sz="1400" b="1" dirty="0">
                <a:latin typeface="メイリオ"/>
                <a:ea typeface="メイリオ"/>
              </a:rPr>
              <a:t>(</a:t>
            </a:r>
            <a:r>
              <a:rPr lang="ja-JP" altLang="en-US" sz="1400" b="1" dirty="0">
                <a:latin typeface="メイリオ"/>
                <a:ea typeface="メイリオ"/>
              </a:rPr>
              <a:t>大怪獣討伐</a:t>
            </a:r>
            <a:r>
              <a:rPr lang="en-US" altLang="ja-JP" sz="1400" b="1" dirty="0">
                <a:latin typeface="メイリオ"/>
                <a:ea typeface="メイリオ"/>
              </a:rPr>
              <a:t>)</a:t>
            </a:r>
            <a:r>
              <a:rPr lang="ja-JP" altLang="en-US" sz="1400" b="1" dirty="0">
                <a:latin typeface="メイリオ"/>
                <a:ea typeface="メイリオ"/>
              </a:rPr>
              <a:t>画面仕様</a:t>
            </a:r>
            <a:endParaRPr kumimoji="1" lang="ja-JP" altLang="en-US" sz="1400" b="1" dirty="0">
              <a:latin typeface="メイリオ"/>
              <a:ea typeface="メイリオ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AC0AA12-EC19-4093-92B0-D9E3B2D0EB03}"/>
              </a:ext>
            </a:extLst>
          </p:cNvPr>
          <p:cNvSpPr txBox="1"/>
          <p:nvPr/>
        </p:nvSpPr>
        <p:spPr>
          <a:xfrm>
            <a:off x="415419" y="538799"/>
            <a:ext cx="6647974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ja-JP" altLang="en-US" sz="14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● 救援要請対象</a:t>
            </a:r>
            <a:endParaRPr lang="en-US" altLang="ja-JP" sz="14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4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4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全ての申請共通の対象</a:t>
            </a:r>
            <a:endParaRPr lang="en-US" altLang="ja-JP" sz="14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4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・</a:t>
            </a:r>
            <a:r>
              <a:rPr lang="ja-JP" altLang="en-US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 ステージ３をクリアしている</a:t>
            </a:r>
            <a:endParaRPr lang="en-US" altLang="ja-JP" sz="14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endParaRPr lang="en-US" altLang="ja-JP" sz="14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4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 ①だれでも申請</a:t>
            </a:r>
            <a:endParaRPr lang="en-US" altLang="ja-JP" sz="14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以下の</a:t>
            </a:r>
            <a:r>
              <a:rPr lang="en-US" altLang="ja-JP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10</a:t>
            </a:r>
            <a:r>
              <a:rPr lang="ja-JP" altLang="en-US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人をランダムに選定し送信する。</a:t>
            </a:r>
            <a:endParaRPr lang="en-US" altLang="ja-JP" sz="14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・最終ログインが１時間以内</a:t>
            </a:r>
            <a:endParaRPr lang="en-US" altLang="ja-JP" sz="14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・自分の</a:t>
            </a:r>
            <a:r>
              <a:rPr lang="en-US" altLang="ja-JP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RANK</a:t>
            </a:r>
            <a:r>
              <a:rPr lang="ja-JP" altLang="en-US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前後</a:t>
            </a:r>
            <a:r>
              <a:rPr lang="en-US" altLang="ja-JP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10</a:t>
            </a:r>
          </a:p>
          <a:p>
            <a:r>
              <a:rPr lang="ja-JP" altLang="en-US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・ 救援されたクエストに未参加</a:t>
            </a:r>
            <a:endParaRPr lang="en-US" altLang="ja-JP" sz="14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4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対象となるユーザーがいない場合、それぞれ範囲を広げ再建策を繰り返す。</a:t>
            </a:r>
            <a:endParaRPr lang="en-US" altLang="ja-JP" sz="14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・対象のログイン時間を </a:t>
            </a:r>
            <a:r>
              <a:rPr lang="en-US" altLang="ja-JP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+</a:t>
            </a:r>
            <a:r>
              <a:rPr lang="ja-JP" altLang="en-US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１時間</a:t>
            </a:r>
            <a:endParaRPr lang="en-US" altLang="ja-JP" sz="14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・自分の</a:t>
            </a:r>
            <a:r>
              <a:rPr lang="en-US" altLang="ja-JP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RANK</a:t>
            </a:r>
            <a:r>
              <a:rPr lang="ja-JP" altLang="en-US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前後 </a:t>
            </a:r>
            <a:r>
              <a:rPr lang="en-US" altLang="ja-JP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+10</a:t>
            </a:r>
          </a:p>
          <a:p>
            <a:r>
              <a:rPr lang="ja-JP" altLang="en-US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・ 救援されたクエストに未参加</a:t>
            </a:r>
            <a:endParaRPr lang="en-US" altLang="ja-JP" sz="14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</a:t>
            </a:r>
            <a:endParaRPr lang="en-US" altLang="ja-JP" sz="14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4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②師団救援申請</a:t>
            </a:r>
            <a:endParaRPr lang="en-US" altLang="ja-JP" sz="14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4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</a:t>
            </a:r>
            <a:r>
              <a:rPr lang="ja-JP" altLang="en-US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以下の</a:t>
            </a:r>
            <a:r>
              <a:rPr lang="en-US" altLang="ja-JP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10</a:t>
            </a:r>
            <a:r>
              <a:rPr lang="ja-JP" altLang="en-US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人をランダムに選定し送信する。</a:t>
            </a:r>
            <a:endParaRPr lang="en-US" altLang="ja-JP" sz="14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4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・</a:t>
            </a:r>
            <a:r>
              <a:rPr lang="ja-JP" altLang="en-US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師団メンバー</a:t>
            </a:r>
            <a:r>
              <a:rPr lang="en-US" altLang="ja-JP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10</a:t>
            </a:r>
            <a:r>
              <a:rPr lang="ja-JP" altLang="en-US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人</a:t>
            </a:r>
            <a:endParaRPr lang="en-US" altLang="ja-JP" sz="14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（</a:t>
            </a:r>
            <a:r>
              <a:rPr lang="en-US" altLang="ja-JP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10</a:t>
            </a:r>
            <a:r>
              <a:rPr lang="ja-JP" altLang="en-US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人に満たない場合は全員）</a:t>
            </a:r>
            <a:endParaRPr lang="en-US" altLang="ja-JP" sz="14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</a:t>
            </a:r>
            <a:r>
              <a:rPr lang="en-US" altLang="ja-JP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※</a:t>
            </a:r>
            <a:r>
              <a:rPr lang="ja-JP" altLang="en-US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 全ての師団員に救援済みの場合は、再度選択されることを許容する。</a:t>
            </a:r>
            <a:endParaRPr lang="en-US" altLang="ja-JP" sz="14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2D0A0C0-624F-45B9-B830-D1D201A70FD3}"/>
              </a:ext>
            </a:extLst>
          </p:cNvPr>
          <p:cNvSpPr txBox="1"/>
          <p:nvPr/>
        </p:nvSpPr>
        <p:spPr>
          <a:xfrm>
            <a:off x="591845" y="846576"/>
            <a:ext cx="184731" cy="5539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endParaRPr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" name="スライド番号プレースホルダー 69">
            <a:extLst>
              <a:ext uri="{FF2B5EF4-FFF2-40B4-BE49-F238E27FC236}">
                <a16:creationId xmlns:a16="http://schemas.microsoft.com/office/drawing/2014/main" id="{581AB6EA-A17F-4B40-B407-35FA4E0A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9884" y="6492875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b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13</a:t>
            </a:fld>
            <a:endParaRPr kumimoji="1" lang="ja-JP" altLang="en-US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3636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ッター プレースホルダー 68">
            <a:extLst>
              <a:ext uri="{FF2B5EF4-FFF2-40B4-BE49-F238E27FC236}">
                <a16:creationId xmlns:a16="http://schemas.microsoft.com/office/drawing/2014/main" id="{9C8F2F5C-DF1D-4397-9268-B1637005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Bahnschrift Condensed" panose="020B0502040204020203" pitchFamily="34" charset="0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64E073D-D7F0-4AE3-8F99-5405962573ED}"/>
              </a:ext>
            </a:extLst>
          </p:cNvPr>
          <p:cNvSpPr txBox="1"/>
          <p:nvPr/>
        </p:nvSpPr>
        <p:spPr>
          <a:xfrm>
            <a:off x="17674" y="108237"/>
            <a:ext cx="3339376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 dirty="0">
                <a:latin typeface="メイリオ"/>
                <a:ea typeface="メイリオ"/>
              </a:rPr>
              <a:t>■</a:t>
            </a:r>
            <a:r>
              <a:rPr kumimoji="1" lang="en-US" altLang="ja-JP" sz="1400" b="1" dirty="0">
                <a:latin typeface="+mn-ea"/>
              </a:rPr>
              <a:t> [</a:t>
            </a:r>
            <a:r>
              <a:rPr kumimoji="1" lang="en-US" altLang="ja-JP" sz="1400" b="1" dirty="0" err="1">
                <a:latin typeface="+mn-ea"/>
              </a:rPr>
              <a:t>em</a:t>
            </a:r>
            <a:r>
              <a:rPr kumimoji="1" lang="en-US" altLang="ja-JP" sz="1400" b="1" dirty="0">
                <a:latin typeface="+mn-ea"/>
              </a:rPr>
              <a:t>]</a:t>
            </a:r>
            <a:r>
              <a:rPr lang="ja-JP" altLang="en-US" sz="1400" b="1" dirty="0">
                <a:latin typeface="メイリオ"/>
                <a:ea typeface="メイリオ"/>
              </a:rPr>
              <a:t>イベント</a:t>
            </a:r>
            <a:r>
              <a:rPr lang="en-US" altLang="ja-JP" sz="1400" b="1" dirty="0">
                <a:latin typeface="メイリオ"/>
                <a:ea typeface="メイリオ"/>
              </a:rPr>
              <a:t>(</a:t>
            </a:r>
            <a:r>
              <a:rPr lang="ja-JP" altLang="en-US" sz="1400" b="1" dirty="0">
                <a:latin typeface="メイリオ"/>
                <a:ea typeface="メイリオ"/>
              </a:rPr>
              <a:t>大怪獣討伐</a:t>
            </a:r>
            <a:r>
              <a:rPr lang="en-US" altLang="ja-JP" sz="1400" b="1" dirty="0">
                <a:latin typeface="メイリオ"/>
                <a:ea typeface="メイリオ"/>
              </a:rPr>
              <a:t>)</a:t>
            </a:r>
            <a:r>
              <a:rPr lang="ja-JP" altLang="en-US" sz="1400" b="1" dirty="0">
                <a:latin typeface="メイリオ"/>
                <a:ea typeface="メイリオ"/>
              </a:rPr>
              <a:t>画面仕様</a:t>
            </a:r>
            <a:endParaRPr kumimoji="1" lang="ja-JP" altLang="en-US" sz="1400" b="1" dirty="0">
              <a:latin typeface="メイリオ"/>
              <a:ea typeface="メイリオ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AC0AA12-EC19-4093-92B0-D9E3B2D0EB03}"/>
              </a:ext>
            </a:extLst>
          </p:cNvPr>
          <p:cNvSpPr txBox="1"/>
          <p:nvPr/>
        </p:nvSpPr>
        <p:spPr>
          <a:xfrm>
            <a:off x="415419" y="538799"/>
            <a:ext cx="620073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ja-JP" altLang="en-US" sz="14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● 大怪獣クエストを諦める</a:t>
            </a:r>
            <a:endParaRPr lang="en-US" altLang="ja-JP" sz="14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4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</a:t>
            </a:r>
            <a:r>
              <a:rPr lang="ja-JP" altLang="en-US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各クエストに設置されているリタイアボタンより</a:t>
            </a:r>
            <a:endParaRPr lang="en-US" altLang="ja-JP" sz="14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4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</a:t>
            </a:r>
            <a:r>
              <a:rPr lang="ja-JP" altLang="en-US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発見した </a:t>
            </a:r>
            <a:r>
              <a:rPr lang="en-US" altLang="ja-JP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or</a:t>
            </a:r>
            <a:r>
              <a:rPr lang="ja-JP" altLang="en-US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 参加している大怪獣クエストをリタイアすることができる。</a:t>
            </a:r>
            <a:endParaRPr lang="en-US" altLang="ja-JP" sz="14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4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4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・</a:t>
            </a:r>
            <a:r>
              <a:rPr lang="ja-JP" altLang="en-US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リタイアした場合、救援者含め報酬は一切なし。</a:t>
            </a:r>
            <a:endParaRPr lang="en-US" altLang="ja-JP" sz="14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・発見者の次回大怪獣クエストは、同じレベルの怪獣が出現する。</a:t>
            </a:r>
            <a:endParaRPr lang="en-US" altLang="ja-JP" sz="14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状態異常や</a:t>
            </a:r>
            <a:r>
              <a:rPr lang="en-US" altLang="ja-JP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HP</a:t>
            </a:r>
            <a:r>
              <a:rPr lang="ja-JP" altLang="en-US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などは全回復した状態。</a:t>
            </a:r>
            <a:endParaRPr lang="en-US" altLang="ja-JP" sz="14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4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・リタイア選択時に状況に変化があった場合は、</a:t>
            </a:r>
            <a:endParaRPr lang="en-US" altLang="ja-JP" sz="14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期限切れや、討伐済ウィンドウなど対応したウィンドウを表示する。</a:t>
            </a:r>
            <a:endParaRPr lang="en-US" altLang="ja-JP" sz="14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4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4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4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● </a:t>
            </a:r>
            <a:r>
              <a:rPr lang="ja-JP" altLang="en-US" sz="14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リタイアフロー</a:t>
            </a:r>
            <a:endParaRPr lang="en-US" altLang="ja-JP" sz="14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2D0A0C0-624F-45B9-B830-D1D201A70FD3}"/>
              </a:ext>
            </a:extLst>
          </p:cNvPr>
          <p:cNvSpPr txBox="1"/>
          <p:nvPr/>
        </p:nvSpPr>
        <p:spPr>
          <a:xfrm>
            <a:off x="591845" y="846576"/>
            <a:ext cx="184731" cy="5539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endParaRPr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" name="スライド番号プレースホルダー 69">
            <a:extLst>
              <a:ext uri="{FF2B5EF4-FFF2-40B4-BE49-F238E27FC236}">
                <a16:creationId xmlns:a16="http://schemas.microsoft.com/office/drawing/2014/main" id="{581AB6EA-A17F-4B40-B407-35FA4E0A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9884" y="6492875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b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14</a:t>
            </a:fld>
            <a:endParaRPr kumimoji="1" lang="ja-JP" altLang="en-US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FE09816F-8508-4151-B017-F4AD585ABB88}"/>
              </a:ext>
            </a:extLst>
          </p:cNvPr>
          <p:cNvGrpSpPr/>
          <p:nvPr/>
        </p:nvGrpSpPr>
        <p:grpSpPr>
          <a:xfrm>
            <a:off x="297787" y="3894400"/>
            <a:ext cx="3359866" cy="544822"/>
            <a:chOff x="829770" y="1397001"/>
            <a:chExt cx="1996303" cy="323712"/>
          </a:xfrm>
        </p:grpSpPr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8C434EF6-6A53-444A-8EE7-E92369F1A10F}"/>
                </a:ext>
              </a:extLst>
            </p:cNvPr>
            <p:cNvSpPr/>
            <p:nvPr/>
          </p:nvSpPr>
          <p:spPr>
            <a:xfrm>
              <a:off x="878441" y="1419552"/>
              <a:ext cx="1907220" cy="297562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200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112055F6-10FF-4C0E-A410-30695AC0A60C}"/>
                </a:ext>
              </a:extLst>
            </p:cNvPr>
            <p:cNvSpPr txBox="1"/>
            <p:nvPr/>
          </p:nvSpPr>
          <p:spPr>
            <a:xfrm>
              <a:off x="2325890" y="1474541"/>
              <a:ext cx="500183" cy="146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 b="1" dirty="0"/>
                <a:t>必要</a:t>
              </a:r>
              <a:r>
                <a:rPr kumimoji="1" lang="en-US" altLang="ja-JP" sz="1000" dirty="0"/>
                <a:t>BP 1</a:t>
              </a:r>
              <a:endParaRPr kumimoji="1" lang="ja-JP" altLang="en-US" sz="1000" dirty="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F282D2AE-EC63-4A53-BAAD-71101C58A1F3}"/>
                </a:ext>
              </a:extLst>
            </p:cNvPr>
            <p:cNvSpPr txBox="1"/>
            <p:nvPr/>
          </p:nvSpPr>
          <p:spPr>
            <a:xfrm>
              <a:off x="829770" y="1484406"/>
              <a:ext cx="1325094" cy="146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00" b="1" dirty="0"/>
                <a:t>大怪獣クエストタイトル　</a:t>
              </a:r>
              <a:r>
                <a:rPr kumimoji="1" lang="en-US" altLang="ja-JP" sz="1000" b="1" dirty="0" err="1"/>
                <a:t>Lv.XXX</a:t>
              </a:r>
              <a:endParaRPr kumimoji="1" lang="en-US" altLang="ja-JP" sz="1000" b="1" dirty="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2BE95D13-23F9-4345-A11D-3B2D8D09F487}"/>
                </a:ext>
              </a:extLst>
            </p:cNvPr>
            <p:cNvSpPr txBox="1"/>
            <p:nvPr/>
          </p:nvSpPr>
          <p:spPr>
            <a:xfrm>
              <a:off x="1271418" y="1573194"/>
              <a:ext cx="627889" cy="1371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900" dirty="0"/>
                <a:t>作戦進捗 </a:t>
              </a:r>
              <a:r>
                <a:rPr kumimoji="1" lang="en-US" altLang="ja-JP" sz="900" dirty="0"/>
                <a:t>xxx </a:t>
              </a:r>
              <a:r>
                <a:rPr kumimoji="1" lang="ja-JP" altLang="en-US" sz="900" dirty="0"/>
                <a:t>％ </a:t>
              </a:r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3DF6530D-6197-40BE-A218-7D0EF37CB977}"/>
                </a:ext>
              </a:extLst>
            </p:cNvPr>
            <p:cNvSpPr/>
            <p:nvPr/>
          </p:nvSpPr>
          <p:spPr>
            <a:xfrm>
              <a:off x="2426531" y="1439831"/>
              <a:ext cx="331710" cy="640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" b="1" dirty="0"/>
                <a:t>リタイア</a:t>
              </a: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78FE09BC-82F1-43E0-961A-9C34F011603F}"/>
                </a:ext>
              </a:extLst>
            </p:cNvPr>
            <p:cNvSpPr txBox="1"/>
            <p:nvPr/>
          </p:nvSpPr>
          <p:spPr>
            <a:xfrm>
              <a:off x="1894974" y="1397001"/>
              <a:ext cx="720732" cy="1371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900" dirty="0"/>
                <a:t>参加  </a:t>
              </a:r>
              <a:r>
                <a:rPr kumimoji="1" lang="en-US" altLang="ja-JP" sz="900" dirty="0"/>
                <a:t>5 / 10 </a:t>
              </a:r>
              <a:r>
                <a:rPr kumimoji="1" lang="ja-JP" altLang="en-US" sz="900" dirty="0"/>
                <a:t>人</a:t>
              </a: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06CF62AF-9327-4306-82CF-C2144B26606C}"/>
                </a:ext>
              </a:extLst>
            </p:cNvPr>
            <p:cNvSpPr txBox="1"/>
            <p:nvPr/>
          </p:nvSpPr>
          <p:spPr>
            <a:xfrm>
              <a:off x="832902" y="1400574"/>
              <a:ext cx="959198" cy="128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800" b="1" dirty="0"/>
                <a:t>発見者：ｘｘｘｘｘｘｘｘｘｘ</a:t>
              </a:r>
            </a:p>
          </p:txBody>
        </p:sp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6A2E456C-F8F5-41CE-ABEB-5ECBF0C61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20836" y="1608515"/>
              <a:ext cx="614027" cy="112198"/>
            </a:xfrm>
            <a:prstGeom prst="rect">
              <a:avLst/>
            </a:prstGeom>
          </p:spPr>
        </p:pic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5041FB8C-0900-4F82-BD3E-B0828C77C987}"/>
                </a:ext>
              </a:extLst>
            </p:cNvPr>
            <p:cNvSpPr txBox="1"/>
            <p:nvPr/>
          </p:nvSpPr>
          <p:spPr>
            <a:xfrm>
              <a:off x="829870" y="1576719"/>
              <a:ext cx="720732" cy="1371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900" dirty="0"/>
                <a:t>残り</a:t>
              </a:r>
              <a:r>
                <a:rPr kumimoji="1" lang="en-US" altLang="ja-JP" sz="900" dirty="0"/>
                <a:t>HH:MM</a:t>
              </a:r>
              <a:endParaRPr kumimoji="1" lang="ja-JP" altLang="en-US" sz="900" dirty="0"/>
            </a:p>
          </p:txBody>
        </p:sp>
      </p:grp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0655A67-02E7-4478-B5A2-9BE84DB2F3DD}"/>
              </a:ext>
            </a:extLst>
          </p:cNvPr>
          <p:cNvSpPr/>
          <p:nvPr/>
        </p:nvSpPr>
        <p:spPr>
          <a:xfrm>
            <a:off x="2818030" y="3809569"/>
            <a:ext cx="989092" cy="4158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B3072CB0-1A5B-4EB6-8061-AC8045373AC2}"/>
              </a:ext>
            </a:extLst>
          </p:cNvPr>
          <p:cNvSpPr/>
          <p:nvPr/>
        </p:nvSpPr>
        <p:spPr>
          <a:xfrm>
            <a:off x="7292538" y="891472"/>
            <a:ext cx="1401239" cy="12725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000" dirty="0"/>
          </a:p>
          <a:p>
            <a:pPr algn="ctr"/>
            <a:endParaRPr kumimoji="1" lang="en-US" altLang="ja-JP" sz="1000" dirty="0"/>
          </a:p>
          <a:p>
            <a:pPr algn="ctr"/>
            <a:r>
              <a:rPr kumimoji="1" lang="ja-JP" altLang="en-US" sz="1000" dirty="0"/>
              <a:t>確認</a:t>
            </a:r>
            <a:endParaRPr kumimoji="1" lang="en-US" altLang="ja-JP" sz="1000" dirty="0"/>
          </a:p>
          <a:p>
            <a:pPr algn="ctr"/>
            <a:endParaRPr kumimoji="1" lang="en-US" altLang="ja-JP" sz="1000" dirty="0"/>
          </a:p>
          <a:p>
            <a:pPr algn="ctr"/>
            <a:r>
              <a:rPr kumimoji="1" lang="ja-JP" altLang="en-US" sz="1000" dirty="0"/>
              <a:t>討伐済みのクエストです。</a:t>
            </a:r>
            <a:endParaRPr kumimoji="1" lang="en-US" altLang="ja-JP" sz="1000" dirty="0"/>
          </a:p>
          <a:p>
            <a:pPr algn="ctr"/>
            <a:r>
              <a:rPr kumimoji="1" lang="en-US" altLang="ja-JP" sz="1400" dirty="0"/>
              <a:t>[ OK ]</a:t>
            </a:r>
          </a:p>
          <a:p>
            <a:pPr algn="ctr"/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08F0715-27DE-4273-A83F-129F8F65F740}"/>
              </a:ext>
            </a:extLst>
          </p:cNvPr>
          <p:cNvSpPr txBox="1"/>
          <p:nvPr/>
        </p:nvSpPr>
        <p:spPr>
          <a:xfrm>
            <a:off x="6901872" y="2217278"/>
            <a:ext cx="2299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救援討伐済ウィンドウ</a:t>
            </a:r>
            <a:r>
              <a:rPr lang="en-US" altLang="ja-JP" sz="1200" dirty="0"/>
              <a:t>(em102i)</a:t>
            </a:r>
            <a:endParaRPr kumimoji="1" lang="ja-JP" altLang="en-US" sz="1200" dirty="0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A8B2BFBB-19B9-43C4-8F1C-D97055ACB797}"/>
              </a:ext>
            </a:extLst>
          </p:cNvPr>
          <p:cNvSpPr/>
          <p:nvPr/>
        </p:nvSpPr>
        <p:spPr>
          <a:xfrm>
            <a:off x="7263372" y="2646220"/>
            <a:ext cx="1401239" cy="12725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000" dirty="0"/>
          </a:p>
          <a:p>
            <a:pPr algn="ctr"/>
            <a:endParaRPr kumimoji="1" lang="en-US" altLang="ja-JP" sz="1000" dirty="0"/>
          </a:p>
          <a:p>
            <a:pPr algn="ctr"/>
            <a:r>
              <a:rPr kumimoji="1" lang="ja-JP" altLang="en-US" sz="1000" dirty="0"/>
              <a:t>確認</a:t>
            </a:r>
            <a:endParaRPr kumimoji="1" lang="en-US" altLang="ja-JP" sz="1000" dirty="0"/>
          </a:p>
          <a:p>
            <a:pPr algn="ctr"/>
            <a:endParaRPr kumimoji="1" lang="en-US" altLang="ja-JP" sz="1000" dirty="0"/>
          </a:p>
          <a:p>
            <a:pPr algn="ctr"/>
            <a:r>
              <a:rPr kumimoji="1" lang="ja-JP" altLang="en-US" sz="1000" dirty="0"/>
              <a:t>クエストの期限が切れています。</a:t>
            </a:r>
            <a:endParaRPr kumimoji="1" lang="en-US" altLang="ja-JP" sz="1000" dirty="0"/>
          </a:p>
          <a:p>
            <a:pPr algn="ctr"/>
            <a:endParaRPr kumimoji="1" lang="en-US" altLang="ja-JP" sz="1000" dirty="0"/>
          </a:p>
          <a:p>
            <a:pPr algn="ctr"/>
            <a:r>
              <a:rPr kumimoji="1" lang="en-US" altLang="ja-JP" sz="1400" dirty="0"/>
              <a:t>[ OK ]</a:t>
            </a:r>
          </a:p>
          <a:p>
            <a:pPr algn="ctr"/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86DB4D3-37F6-45C3-B7D1-E882F4E4AD27}"/>
              </a:ext>
            </a:extLst>
          </p:cNvPr>
          <p:cNvSpPr txBox="1"/>
          <p:nvPr/>
        </p:nvSpPr>
        <p:spPr>
          <a:xfrm>
            <a:off x="6901872" y="3947345"/>
            <a:ext cx="2299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期限切れウィンドウ</a:t>
            </a:r>
            <a:r>
              <a:rPr lang="en-US" altLang="ja-JP" sz="1200" dirty="0"/>
              <a:t>(em102a)</a:t>
            </a:r>
            <a:endParaRPr kumimoji="1" lang="ja-JP" altLang="en-US" sz="1200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7D00C285-99C0-444F-B7C5-2AA0D8B4A96A}"/>
              </a:ext>
            </a:extLst>
          </p:cNvPr>
          <p:cNvSpPr/>
          <p:nvPr/>
        </p:nvSpPr>
        <p:spPr>
          <a:xfrm>
            <a:off x="2385480" y="4830035"/>
            <a:ext cx="1401239" cy="12725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000" dirty="0"/>
          </a:p>
          <a:p>
            <a:pPr algn="ctr"/>
            <a:endParaRPr kumimoji="1" lang="en-US" altLang="ja-JP" sz="1000" dirty="0"/>
          </a:p>
          <a:p>
            <a:pPr algn="ctr"/>
            <a:r>
              <a:rPr kumimoji="1" lang="ja-JP" altLang="en-US" sz="1000" dirty="0"/>
              <a:t>確認</a:t>
            </a:r>
            <a:endParaRPr kumimoji="1" lang="en-US" altLang="ja-JP" sz="1000" dirty="0"/>
          </a:p>
          <a:p>
            <a:pPr algn="ctr"/>
            <a:endParaRPr kumimoji="1" lang="en-US" altLang="ja-JP" sz="1000" dirty="0"/>
          </a:p>
          <a:p>
            <a:pPr algn="ctr"/>
            <a:r>
              <a:rPr kumimoji="1" lang="ja-JP" altLang="en-US" sz="900" dirty="0"/>
              <a:t>クエストをリタイアしますか？</a:t>
            </a:r>
            <a:endParaRPr kumimoji="1" lang="en-US" altLang="ja-JP" sz="900" dirty="0"/>
          </a:p>
          <a:p>
            <a:pPr algn="ctr"/>
            <a:endParaRPr kumimoji="1" lang="en-US" altLang="ja-JP" sz="900" dirty="0"/>
          </a:p>
          <a:p>
            <a:pPr algn="ctr"/>
            <a:r>
              <a:rPr kumimoji="1" lang="ja-JP" altLang="en-US" sz="900" dirty="0"/>
              <a:t>報酬は得られません。</a:t>
            </a:r>
            <a:endParaRPr kumimoji="1" lang="en-US" altLang="ja-JP" sz="900" dirty="0"/>
          </a:p>
          <a:p>
            <a:pPr algn="ctr"/>
            <a:r>
              <a:rPr kumimoji="1" lang="en-US" altLang="ja-JP" sz="1400" dirty="0"/>
              <a:t>[ </a:t>
            </a:r>
            <a:r>
              <a:rPr kumimoji="1" lang="ja-JP" altLang="en-US" sz="400" b="1" dirty="0"/>
              <a:t>キャンセル</a:t>
            </a:r>
            <a:r>
              <a:rPr kumimoji="1" lang="en-US" altLang="ja-JP" sz="1400" dirty="0"/>
              <a:t>]</a:t>
            </a:r>
            <a:r>
              <a:rPr kumimoji="1" lang="ja-JP" altLang="en-US" sz="1400" dirty="0"/>
              <a:t>　</a:t>
            </a:r>
            <a:r>
              <a:rPr kumimoji="1" lang="en-US" altLang="ja-JP" sz="1400" dirty="0"/>
              <a:t>[ OK ]</a:t>
            </a:r>
          </a:p>
          <a:p>
            <a:pPr algn="ctr"/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F530A89-D8E6-4B83-A327-BA3C31431CC7}"/>
              </a:ext>
            </a:extLst>
          </p:cNvPr>
          <p:cNvSpPr txBox="1"/>
          <p:nvPr/>
        </p:nvSpPr>
        <p:spPr>
          <a:xfrm>
            <a:off x="1984669" y="6106676"/>
            <a:ext cx="22996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リタイア確認ウィンドウ</a:t>
            </a:r>
            <a:r>
              <a:rPr lang="en-US" altLang="ja-JP" sz="1000" dirty="0"/>
              <a:t>(em101a)</a:t>
            </a:r>
            <a:endParaRPr kumimoji="1" lang="ja-JP" altLang="en-US" sz="1000" dirty="0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281F5EA1-490E-4453-BFEF-18DB7C7172A1}"/>
              </a:ext>
            </a:extLst>
          </p:cNvPr>
          <p:cNvSpPr/>
          <p:nvPr/>
        </p:nvSpPr>
        <p:spPr>
          <a:xfrm>
            <a:off x="4572000" y="4830035"/>
            <a:ext cx="1401239" cy="12725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000" dirty="0"/>
          </a:p>
          <a:p>
            <a:pPr algn="ctr"/>
            <a:endParaRPr kumimoji="1" lang="en-US" altLang="ja-JP" sz="1000" dirty="0"/>
          </a:p>
          <a:p>
            <a:pPr algn="ctr"/>
            <a:r>
              <a:rPr kumimoji="1" lang="ja-JP" altLang="en-US" sz="1000" dirty="0"/>
              <a:t>確認</a:t>
            </a:r>
            <a:endParaRPr kumimoji="1" lang="en-US" altLang="ja-JP" sz="1000" dirty="0"/>
          </a:p>
          <a:p>
            <a:pPr algn="ctr"/>
            <a:endParaRPr kumimoji="1" lang="en-US" altLang="ja-JP" sz="1000" dirty="0"/>
          </a:p>
          <a:p>
            <a:pPr algn="ctr"/>
            <a:r>
              <a:rPr kumimoji="1" lang="ja-JP" altLang="en-US" sz="900" dirty="0"/>
              <a:t>リタイアしました。</a:t>
            </a:r>
            <a:endParaRPr kumimoji="1" lang="en-US" altLang="ja-JP" sz="900" dirty="0"/>
          </a:p>
          <a:p>
            <a:pPr algn="ctr"/>
            <a:endParaRPr kumimoji="1" lang="en-US" altLang="ja-JP" sz="900" dirty="0"/>
          </a:p>
          <a:p>
            <a:pPr algn="ctr"/>
            <a:r>
              <a:rPr kumimoji="1" lang="en-US" altLang="ja-JP" sz="1400" dirty="0"/>
              <a:t>[ OK ]</a:t>
            </a:r>
          </a:p>
          <a:p>
            <a:pPr algn="ctr"/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9DB3B75-447B-4F6E-B8E7-77D211492DE1}"/>
              </a:ext>
            </a:extLst>
          </p:cNvPr>
          <p:cNvSpPr txBox="1"/>
          <p:nvPr/>
        </p:nvSpPr>
        <p:spPr>
          <a:xfrm>
            <a:off x="4210500" y="6131160"/>
            <a:ext cx="22996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リタイア完了ウィンドウ</a:t>
            </a:r>
            <a:r>
              <a:rPr lang="en-US" altLang="ja-JP" sz="1000" dirty="0"/>
              <a:t>(em101b)</a:t>
            </a:r>
            <a:endParaRPr kumimoji="1" lang="ja-JP" altLang="en-US" sz="1000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E7686566-A110-4FAB-8CF6-91E6F7DAFD95}"/>
              </a:ext>
            </a:extLst>
          </p:cNvPr>
          <p:cNvCxnSpPr>
            <a:cxnSpLocks/>
            <a:stCxn id="7" idx="2"/>
            <a:endCxn id="24" idx="1"/>
          </p:cNvCxnSpPr>
          <p:nvPr/>
        </p:nvCxnSpPr>
        <p:spPr>
          <a:xfrm rot="16200000" flipH="1">
            <a:off x="1668505" y="4749329"/>
            <a:ext cx="1033141" cy="4008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561691C8-1764-4A79-933F-EE7AE682FBD2}"/>
              </a:ext>
            </a:extLst>
          </p:cNvPr>
          <p:cNvCxnSpPr>
            <a:cxnSpLocks/>
            <a:stCxn id="24" idx="3"/>
            <a:endCxn id="26" idx="1"/>
          </p:cNvCxnSpPr>
          <p:nvPr/>
        </p:nvCxnSpPr>
        <p:spPr>
          <a:xfrm>
            <a:off x="3786719" y="5466305"/>
            <a:ext cx="785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194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ッター プレースホルダー 68">
            <a:extLst>
              <a:ext uri="{FF2B5EF4-FFF2-40B4-BE49-F238E27FC236}">
                <a16:creationId xmlns:a16="http://schemas.microsoft.com/office/drawing/2014/main" id="{9C8F2F5C-DF1D-4397-9268-B1637005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Bahnschrift Condensed" panose="020B0502040204020203" pitchFamily="34" charset="0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64E073D-D7F0-4AE3-8F99-5405962573ED}"/>
              </a:ext>
            </a:extLst>
          </p:cNvPr>
          <p:cNvSpPr txBox="1"/>
          <p:nvPr/>
        </p:nvSpPr>
        <p:spPr>
          <a:xfrm>
            <a:off x="17674" y="108237"/>
            <a:ext cx="3339376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 dirty="0">
                <a:latin typeface="メイリオ"/>
                <a:ea typeface="メイリオ"/>
              </a:rPr>
              <a:t>■</a:t>
            </a:r>
            <a:r>
              <a:rPr kumimoji="1" lang="en-US" altLang="ja-JP" sz="1400" b="1" dirty="0">
                <a:latin typeface="+mn-ea"/>
              </a:rPr>
              <a:t> [</a:t>
            </a:r>
            <a:r>
              <a:rPr kumimoji="1" lang="en-US" altLang="ja-JP" sz="1400" b="1" dirty="0" err="1">
                <a:latin typeface="+mn-ea"/>
              </a:rPr>
              <a:t>em</a:t>
            </a:r>
            <a:r>
              <a:rPr kumimoji="1" lang="en-US" altLang="ja-JP" sz="1400" b="1" dirty="0">
                <a:latin typeface="+mn-ea"/>
              </a:rPr>
              <a:t>]</a:t>
            </a:r>
            <a:r>
              <a:rPr lang="ja-JP" altLang="en-US" sz="1400" b="1" dirty="0">
                <a:latin typeface="メイリオ"/>
                <a:ea typeface="メイリオ"/>
              </a:rPr>
              <a:t>イベント</a:t>
            </a:r>
            <a:r>
              <a:rPr lang="en-US" altLang="ja-JP" sz="1400" b="1" dirty="0">
                <a:latin typeface="メイリオ"/>
                <a:ea typeface="メイリオ"/>
              </a:rPr>
              <a:t>(</a:t>
            </a:r>
            <a:r>
              <a:rPr lang="ja-JP" altLang="en-US" sz="1400" b="1" dirty="0">
                <a:latin typeface="メイリオ"/>
                <a:ea typeface="メイリオ"/>
              </a:rPr>
              <a:t>大怪獣討伐</a:t>
            </a:r>
            <a:r>
              <a:rPr lang="en-US" altLang="ja-JP" sz="1400" b="1" dirty="0">
                <a:latin typeface="メイリオ"/>
                <a:ea typeface="メイリオ"/>
              </a:rPr>
              <a:t>)</a:t>
            </a:r>
            <a:r>
              <a:rPr lang="ja-JP" altLang="en-US" sz="1400" b="1" dirty="0">
                <a:latin typeface="メイリオ"/>
                <a:ea typeface="メイリオ"/>
              </a:rPr>
              <a:t>画面仕様</a:t>
            </a:r>
            <a:endParaRPr kumimoji="1" lang="ja-JP" altLang="en-US" sz="1400" b="1" dirty="0">
              <a:latin typeface="メイリオ"/>
              <a:ea typeface="メイリオ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AC0AA12-EC19-4093-92B0-D9E3B2D0EB03}"/>
              </a:ext>
            </a:extLst>
          </p:cNvPr>
          <p:cNvSpPr txBox="1"/>
          <p:nvPr/>
        </p:nvSpPr>
        <p:spPr>
          <a:xfrm>
            <a:off x="415419" y="538799"/>
            <a:ext cx="4801314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ja-JP" altLang="en-US" sz="14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● ＳＮＳや通知からの救援参加</a:t>
            </a:r>
            <a:endParaRPr lang="en-US" altLang="ja-JP" sz="14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4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</a:t>
            </a:r>
            <a:r>
              <a:rPr lang="en-US" altLang="ja-JP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1.</a:t>
            </a:r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 発見者が救援投稿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</a:t>
            </a:r>
            <a:r>
              <a:rPr lang="en-US" altLang="ja-JP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2.</a:t>
            </a:r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 リンクをクリックすることでゲームが起動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・すでに裏で起動している場合は、ゲームをアクティブにする。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・起動していない場合は、通常の起動遷移を行う。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2D0A0C0-624F-45B9-B830-D1D201A70FD3}"/>
              </a:ext>
            </a:extLst>
          </p:cNvPr>
          <p:cNvSpPr txBox="1"/>
          <p:nvPr/>
        </p:nvSpPr>
        <p:spPr>
          <a:xfrm>
            <a:off x="591845" y="846576"/>
            <a:ext cx="184731" cy="5539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endParaRPr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" name="スライド番号プレースホルダー 69">
            <a:extLst>
              <a:ext uri="{FF2B5EF4-FFF2-40B4-BE49-F238E27FC236}">
                <a16:creationId xmlns:a16="http://schemas.microsoft.com/office/drawing/2014/main" id="{581AB6EA-A17F-4B40-B407-35FA4E0A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9884" y="6492875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b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15</a:t>
            </a:fld>
            <a:endParaRPr kumimoji="1" lang="ja-JP" altLang="en-US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B9E3739-86D9-40EE-AB37-DE7A9CAA2B53}"/>
              </a:ext>
            </a:extLst>
          </p:cNvPr>
          <p:cNvSpPr/>
          <p:nvPr/>
        </p:nvSpPr>
        <p:spPr>
          <a:xfrm>
            <a:off x="1362498" y="2563526"/>
            <a:ext cx="6706942" cy="38066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通常の救援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師団救援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などを、イベントバナーへのバッジ以外で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分けて示唆するのか検討中。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88030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E268797-32D8-47FF-B0F2-96E95704123C}"/>
              </a:ext>
            </a:extLst>
          </p:cNvPr>
          <p:cNvSpPr txBox="1"/>
          <p:nvPr/>
        </p:nvSpPr>
        <p:spPr>
          <a:xfrm>
            <a:off x="17674" y="108237"/>
            <a:ext cx="3339376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>
                <a:latin typeface="メイリオ"/>
                <a:ea typeface="メイリオ"/>
              </a:rPr>
              <a:t>■</a:t>
            </a:r>
            <a:r>
              <a:rPr kumimoji="1" lang="en-US" altLang="ja-JP" sz="1400" b="1">
                <a:latin typeface="+mn-ea"/>
              </a:rPr>
              <a:t> [</a:t>
            </a:r>
            <a:r>
              <a:rPr kumimoji="1" lang="en-US" altLang="ja-JP" sz="1400" b="1" err="1">
                <a:latin typeface="+mn-ea"/>
              </a:rPr>
              <a:t>em</a:t>
            </a:r>
            <a:r>
              <a:rPr kumimoji="1" lang="en-US" altLang="ja-JP" sz="1400" b="1">
                <a:latin typeface="+mn-ea"/>
              </a:rPr>
              <a:t>]</a:t>
            </a:r>
            <a:r>
              <a:rPr lang="ja-JP" altLang="en-US" sz="1400" b="1">
                <a:latin typeface="メイリオ"/>
                <a:ea typeface="メイリオ"/>
              </a:rPr>
              <a:t>イベント</a:t>
            </a:r>
            <a:r>
              <a:rPr lang="en-US" altLang="ja-JP" sz="1400" b="1">
                <a:latin typeface="メイリオ"/>
                <a:ea typeface="メイリオ"/>
              </a:rPr>
              <a:t>(</a:t>
            </a:r>
            <a:r>
              <a:rPr lang="ja-JP" altLang="en-US" sz="1400" b="1">
                <a:latin typeface="メイリオ"/>
                <a:ea typeface="メイリオ"/>
              </a:rPr>
              <a:t>大怪獣討伐</a:t>
            </a:r>
            <a:r>
              <a:rPr lang="en-US" altLang="ja-JP" sz="1400" b="1">
                <a:latin typeface="メイリオ"/>
                <a:ea typeface="メイリオ"/>
              </a:rPr>
              <a:t>)</a:t>
            </a:r>
            <a:r>
              <a:rPr lang="ja-JP" altLang="en-US" sz="1400" b="1">
                <a:latin typeface="メイリオ"/>
                <a:ea typeface="メイリオ"/>
              </a:rPr>
              <a:t>画面仕様</a:t>
            </a:r>
            <a:endParaRPr kumimoji="1" lang="ja-JP" altLang="en-US" sz="1400" b="1">
              <a:latin typeface="メイリオ"/>
              <a:ea typeface="メイリオ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DA86C7F-D854-406C-8339-1D94EC3FC501}"/>
              </a:ext>
            </a:extLst>
          </p:cNvPr>
          <p:cNvSpPr txBox="1"/>
          <p:nvPr/>
        </p:nvSpPr>
        <p:spPr>
          <a:xfrm>
            <a:off x="415419" y="538799"/>
            <a:ext cx="6955750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ja-JP" altLang="en-US" sz="14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● リザルト</a:t>
            </a:r>
            <a:endParaRPr lang="en-US" altLang="ja-JP" sz="14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  火力と、ポイント報酬には人数のボーナスを示唆する。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  勝利時と、敗北時で遷移を分ける。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勝利時：一番風呂を含め、通常通りのリザルト。そこに今回の討伐した怪獣の情報を追加する。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敗北時：お風呂演出無し。戦闘画面にその時点でのダメージ量、</a:t>
            </a:r>
            <a:r>
              <a:rPr lang="en-US" altLang="ja-JP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HP</a:t>
            </a:r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を表示する。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　　　ウィンドウ確認後は、救援に遷移。（</a:t>
            </a:r>
            <a:r>
              <a:rPr lang="ja-JP" altLang="en-US" sz="1200" dirty="0"/>
              <a:t>救援要請ウィンドウ</a:t>
            </a:r>
            <a:r>
              <a:rPr lang="en-US" altLang="ja-JP" sz="1200" dirty="0"/>
              <a:t>(em102b)</a:t>
            </a:r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）　  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   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　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 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0B7F2887-63AF-442B-89CF-2F82FC4DA69E}"/>
              </a:ext>
            </a:extLst>
          </p:cNvPr>
          <p:cNvGrpSpPr/>
          <p:nvPr/>
        </p:nvGrpSpPr>
        <p:grpSpPr>
          <a:xfrm>
            <a:off x="415419" y="2361184"/>
            <a:ext cx="5709728" cy="3691058"/>
            <a:chOff x="-2178804" y="1771664"/>
            <a:chExt cx="7778189" cy="4862296"/>
          </a:xfrm>
        </p:grpSpPr>
        <p:pic>
          <p:nvPicPr>
            <p:cNvPr id="11" name="図 10" descr="文字と写真のスクリーンショット&#10;&#10;自動的に生成された説明">
              <a:extLst>
                <a:ext uri="{FF2B5EF4-FFF2-40B4-BE49-F238E27FC236}">
                  <a16:creationId xmlns:a16="http://schemas.microsoft.com/office/drawing/2014/main" id="{55B3AD41-54D6-46F3-BB99-93C16026C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238" y="1782345"/>
              <a:ext cx="2556108" cy="4536856"/>
            </a:xfrm>
            <a:prstGeom prst="rect">
              <a:avLst/>
            </a:prstGeom>
          </p:spPr>
        </p:pic>
        <p:pic>
          <p:nvPicPr>
            <p:cNvPr id="13" name="図 12" descr="電子機器, ブルー が含まれている画像&#10;&#10;自動的に生成された説明">
              <a:extLst>
                <a:ext uri="{FF2B5EF4-FFF2-40B4-BE49-F238E27FC236}">
                  <a16:creationId xmlns:a16="http://schemas.microsoft.com/office/drawing/2014/main" id="{47311BC8-3A9B-4BDE-89E2-5516DFB13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3277" y="1782076"/>
              <a:ext cx="2556108" cy="4537125"/>
            </a:xfrm>
            <a:prstGeom prst="rect">
              <a:avLst/>
            </a:prstGeom>
          </p:spPr>
        </p:pic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6F20F026-8F21-4CA5-9DA8-797E6F5637D1}"/>
                </a:ext>
              </a:extLst>
            </p:cNvPr>
            <p:cNvSpPr txBox="1"/>
            <p:nvPr/>
          </p:nvSpPr>
          <p:spPr>
            <a:xfrm>
              <a:off x="1205773" y="6319201"/>
              <a:ext cx="1037705" cy="30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ja-JP" altLang="en-US" sz="900" dirty="0">
                  <a:solidFill>
                    <a:prstClr val="black"/>
                  </a:solidFill>
                  <a:latin typeface="Century Gothic" panose="020F0302020204030204"/>
                  <a:ea typeface="メイリオ" panose="020B0604030504040204" pitchFamily="50" charset="-128"/>
                </a:rPr>
                <a:t>リザルト１</a:t>
              </a:r>
              <a:endParaRPr lang="en-US" altLang="ja-JP" sz="9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53D29E39-6041-4514-8923-380AA150FD9B}"/>
                </a:ext>
              </a:extLst>
            </p:cNvPr>
            <p:cNvSpPr txBox="1"/>
            <p:nvPr/>
          </p:nvSpPr>
          <p:spPr>
            <a:xfrm>
              <a:off x="3877308" y="6329881"/>
              <a:ext cx="1037705" cy="30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ja-JP" altLang="en-US" sz="900" dirty="0">
                  <a:solidFill>
                    <a:prstClr val="black"/>
                  </a:solidFill>
                  <a:latin typeface="Century Gothic" panose="020F0302020204030204"/>
                  <a:ea typeface="メイリオ" panose="020B0604030504040204" pitchFamily="50" charset="-128"/>
                </a:rPr>
                <a:t>リザルト２</a:t>
              </a:r>
              <a:endParaRPr lang="en-US" altLang="ja-JP" sz="9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endParaRPr>
            </a:p>
          </p:txBody>
        </p: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EEEB5A6D-B1C2-4770-A7C7-40DD8D02361F}"/>
                </a:ext>
              </a:extLst>
            </p:cNvPr>
            <p:cNvGrpSpPr/>
            <p:nvPr/>
          </p:nvGrpSpPr>
          <p:grpSpPr>
            <a:xfrm>
              <a:off x="-2178804" y="1771664"/>
              <a:ext cx="2556111" cy="4851616"/>
              <a:chOff x="3182912" y="1782344"/>
              <a:chExt cx="2556111" cy="4851616"/>
            </a:xfrm>
          </p:grpSpPr>
          <p:pic>
            <p:nvPicPr>
              <p:cNvPr id="3" name="図 2">
                <a:extLst>
                  <a:ext uri="{FF2B5EF4-FFF2-40B4-BE49-F238E27FC236}">
                    <a16:creationId xmlns:a16="http://schemas.microsoft.com/office/drawing/2014/main" id="{F210A82D-CB7A-4DDD-91A0-4D631E9270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82913" y="1782344"/>
                <a:ext cx="2556109" cy="4536857"/>
              </a:xfrm>
              <a:prstGeom prst="rect">
                <a:avLst/>
              </a:prstGeom>
            </p:spPr>
          </p:pic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54ED9F57-7EFD-421C-8D7F-EFB6599D3CE1}"/>
                  </a:ext>
                </a:extLst>
              </p:cNvPr>
              <p:cNvSpPr/>
              <p:nvPr/>
            </p:nvSpPr>
            <p:spPr>
              <a:xfrm>
                <a:off x="3182912" y="2192958"/>
                <a:ext cx="2556110" cy="214532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 dirty="0"/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7234EB1-9288-4CEB-98DD-0AA8EDF02139}"/>
                  </a:ext>
                </a:extLst>
              </p:cNvPr>
              <p:cNvSpPr txBox="1"/>
              <p:nvPr/>
            </p:nvSpPr>
            <p:spPr>
              <a:xfrm>
                <a:off x="3182913" y="2192957"/>
                <a:ext cx="2556110" cy="1074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100" dirty="0">
                    <a:solidFill>
                      <a:schemeClr val="bg1"/>
                    </a:solidFill>
                  </a:rPr>
                  <a:t>討伐タイトル</a:t>
                </a:r>
                <a:endParaRPr kumimoji="1" lang="en-US" altLang="ja-JP" sz="1100" dirty="0">
                  <a:solidFill>
                    <a:schemeClr val="bg1"/>
                  </a:solidFill>
                </a:endParaRPr>
              </a:p>
              <a:p>
                <a:endParaRPr kumimoji="1" lang="en-US" altLang="ja-JP" sz="900" dirty="0">
                  <a:solidFill>
                    <a:schemeClr val="bg1"/>
                  </a:solidFill>
                </a:endParaRPr>
              </a:p>
              <a:p>
                <a:r>
                  <a:rPr kumimoji="1" lang="ja-JP" altLang="en-US" sz="1000" dirty="0">
                    <a:solidFill>
                      <a:schemeClr val="bg1"/>
                    </a:solidFill>
                  </a:rPr>
                  <a:t>怪獣名　御名前龍</a:t>
                </a:r>
                <a:endParaRPr kumimoji="1" lang="en-US" altLang="ja-JP" sz="1000" dirty="0">
                  <a:solidFill>
                    <a:schemeClr val="bg1"/>
                  </a:solidFill>
                </a:endParaRPr>
              </a:p>
              <a:p>
                <a:r>
                  <a:rPr kumimoji="1" lang="ja-JP" altLang="en-US" sz="1000" dirty="0">
                    <a:solidFill>
                      <a:schemeClr val="bg1"/>
                    </a:solidFill>
                  </a:rPr>
                  <a:t>レベル　</a:t>
                </a:r>
                <a:r>
                  <a:rPr kumimoji="1" lang="en-US" altLang="ja-JP" sz="1000" dirty="0">
                    <a:solidFill>
                      <a:schemeClr val="bg1"/>
                    </a:solidFill>
                  </a:rPr>
                  <a:t>400</a:t>
                </a:r>
                <a:r>
                  <a:rPr kumimoji="1" lang="ja-JP" altLang="en-US" sz="1000" dirty="0">
                    <a:solidFill>
                      <a:schemeClr val="bg1"/>
                    </a:solidFill>
                  </a:rPr>
                  <a:t>　　　</a:t>
                </a:r>
                <a:endParaRPr kumimoji="1" lang="en-US" altLang="ja-JP" sz="200" dirty="0">
                  <a:solidFill>
                    <a:schemeClr val="bg1"/>
                  </a:solidFill>
                </a:endParaRPr>
              </a:p>
              <a:p>
                <a:endParaRPr kumimoji="1" lang="en-US" altLang="ja-JP" sz="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四角形: 角を丸くする 9">
                <a:extLst>
                  <a:ext uri="{FF2B5EF4-FFF2-40B4-BE49-F238E27FC236}">
                    <a16:creationId xmlns:a16="http://schemas.microsoft.com/office/drawing/2014/main" id="{CD0E986C-2F9E-4E86-B655-51EA490D095F}"/>
                  </a:ext>
                </a:extLst>
              </p:cNvPr>
              <p:cNvSpPr/>
              <p:nvPr/>
            </p:nvSpPr>
            <p:spPr>
              <a:xfrm>
                <a:off x="4958117" y="3983413"/>
                <a:ext cx="718081" cy="2774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100" dirty="0"/>
                  <a:t>NEXT</a:t>
                </a:r>
                <a:endParaRPr kumimoji="1" lang="ja-JP" altLang="en-US" sz="1100" dirty="0"/>
              </a:p>
            </p:txBody>
          </p: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196B72A-1B4C-4CF5-A384-98D5D1F53047}"/>
                  </a:ext>
                </a:extLst>
              </p:cNvPr>
              <p:cNvSpPr txBox="1"/>
              <p:nvPr/>
            </p:nvSpPr>
            <p:spPr>
              <a:xfrm>
                <a:off x="3199656" y="3518574"/>
                <a:ext cx="1758461" cy="243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600" dirty="0">
                    <a:solidFill>
                      <a:schemeClr val="bg1"/>
                    </a:solidFill>
                  </a:rPr>
                  <a:t>〇〇人参加中！</a:t>
                </a:r>
                <a:r>
                  <a:rPr kumimoji="1" lang="en-US" altLang="ja-JP" sz="600" dirty="0">
                    <a:solidFill>
                      <a:schemeClr val="bg1"/>
                    </a:solidFill>
                  </a:rPr>
                  <a:t>ATK+100%</a:t>
                </a:r>
                <a:endParaRPr kumimoji="1" lang="ja-JP" altLang="en-US" sz="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07EB356-01FB-4BAA-8A22-69A61AA46CBA}"/>
                  </a:ext>
                </a:extLst>
              </p:cNvPr>
              <p:cNvSpPr txBox="1"/>
              <p:nvPr/>
            </p:nvSpPr>
            <p:spPr>
              <a:xfrm>
                <a:off x="3754651" y="6329881"/>
                <a:ext cx="1037705" cy="3040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/>
                <a:r>
                  <a:rPr lang="ja-JP" altLang="en-US" sz="900" dirty="0">
                    <a:solidFill>
                      <a:prstClr val="black"/>
                    </a:solidFill>
                    <a:latin typeface="Century Gothic" panose="020F0302020204030204"/>
                    <a:ea typeface="メイリオ" panose="020B0604030504040204" pitchFamily="50" charset="-128"/>
                  </a:rPr>
                  <a:t>大怪獣進捗</a:t>
                </a:r>
                <a:endParaRPr lang="en-US" altLang="ja-JP" sz="900" dirty="0">
                  <a:solidFill>
                    <a:prstClr val="black"/>
                  </a:solidFill>
                  <a:latin typeface="Century Gothic" panose="020F0302020204030204"/>
                  <a:ea typeface="メイリオ" panose="020B0604030504040204" pitchFamily="50" charset="-128"/>
                </a:endParaRPr>
              </a:p>
            </p:txBody>
          </p: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F59753FF-6F70-49C1-B7CB-C9798AE07D59}"/>
                  </a:ext>
                </a:extLst>
              </p:cNvPr>
              <p:cNvSpPr txBox="1"/>
              <p:nvPr/>
            </p:nvSpPr>
            <p:spPr>
              <a:xfrm>
                <a:off x="3893687" y="3744512"/>
                <a:ext cx="972327" cy="222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500" dirty="0">
                    <a:solidFill>
                      <a:schemeClr val="bg1"/>
                    </a:solidFill>
                  </a:rPr>
                  <a:t>ポイント</a:t>
                </a:r>
                <a:r>
                  <a:rPr kumimoji="1" lang="en-US" altLang="ja-JP" sz="500" dirty="0">
                    <a:solidFill>
                      <a:schemeClr val="bg1"/>
                    </a:solidFill>
                  </a:rPr>
                  <a:t>+100%</a:t>
                </a:r>
                <a:endParaRPr kumimoji="1" lang="ja-JP" altLang="en-US" sz="5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0B19FFF8-8C48-4128-A653-14940557F7AA}"/>
                  </a:ext>
                </a:extLst>
              </p:cNvPr>
              <p:cNvSpPr txBox="1"/>
              <p:nvPr/>
            </p:nvSpPr>
            <p:spPr>
              <a:xfrm>
                <a:off x="3199654" y="3312908"/>
                <a:ext cx="1372346" cy="263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700" dirty="0">
                    <a:solidFill>
                      <a:schemeClr val="bg1"/>
                    </a:solidFill>
                  </a:rPr>
                  <a:t>参加人数ボーナス</a:t>
                </a:r>
              </a:p>
            </p:txBody>
          </p:sp>
        </p:grpSp>
      </p:grp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0421E217-7711-4397-B4C5-B01F7B845D34}"/>
              </a:ext>
            </a:extLst>
          </p:cNvPr>
          <p:cNvSpPr/>
          <p:nvPr/>
        </p:nvSpPr>
        <p:spPr>
          <a:xfrm>
            <a:off x="6526636" y="2369088"/>
            <a:ext cx="2382473" cy="29958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85BDBA7-256F-4861-9199-78A409EEB364}"/>
              </a:ext>
            </a:extLst>
          </p:cNvPr>
          <p:cNvSpPr txBox="1"/>
          <p:nvPr/>
        </p:nvSpPr>
        <p:spPr>
          <a:xfrm>
            <a:off x="7320406" y="5410919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ja-JP" altLang="en-US" sz="9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敗北リザルト</a:t>
            </a:r>
            <a:endParaRPr lang="en-US" altLang="ja-JP" sz="9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A53AF19-02E2-4879-88BA-C9C4579D6F02}"/>
              </a:ext>
            </a:extLst>
          </p:cNvPr>
          <p:cNvSpPr txBox="1"/>
          <p:nvPr/>
        </p:nvSpPr>
        <p:spPr>
          <a:xfrm>
            <a:off x="7456398" y="246743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ja-JP" altLang="en-US" sz="1200" dirty="0">
                <a:solidFill>
                  <a:schemeClr val="bg1"/>
                </a:solidFill>
                <a:latin typeface="Century Gothic" panose="020F0302020204030204"/>
                <a:ea typeface="メイリオ" panose="020B0604030504040204" pitchFamily="50" charset="-128"/>
              </a:rPr>
              <a:t>撤退</a:t>
            </a:r>
            <a:endParaRPr lang="en-US" altLang="ja-JP" sz="1200" dirty="0">
              <a:solidFill>
                <a:schemeClr val="bg1"/>
              </a:solidFill>
              <a:latin typeface="Century Gothic" panose="020F0302020204030204"/>
              <a:ea typeface="メイリオ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3F0612D-4540-42FC-97B1-A82D0ADC2123}"/>
              </a:ext>
            </a:extLst>
          </p:cNvPr>
          <p:cNvSpPr txBox="1"/>
          <p:nvPr/>
        </p:nvSpPr>
        <p:spPr>
          <a:xfrm>
            <a:off x="6648587" y="3865176"/>
            <a:ext cx="1805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ja-JP" altLang="en-US" sz="1200" dirty="0">
                <a:solidFill>
                  <a:schemeClr val="bg1"/>
                </a:solidFill>
                <a:latin typeface="Century Gothic" panose="020F0302020204030204"/>
                <a:ea typeface="メイリオ" panose="020B0604030504040204" pitchFamily="50" charset="-128"/>
              </a:rPr>
              <a:t>ダメージ　</a:t>
            </a:r>
            <a:r>
              <a:rPr lang="en-US" altLang="ja-JP" sz="1200" dirty="0">
                <a:solidFill>
                  <a:schemeClr val="bg1"/>
                </a:solidFill>
                <a:latin typeface="Century Gothic" panose="020F0302020204030204"/>
                <a:ea typeface="メイリオ" panose="020B0604030504040204" pitchFamily="50" charset="-128"/>
              </a:rPr>
              <a:t>999,999,999</a:t>
            </a: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328599E9-6CAD-443D-B8A5-5C14EBBCDAC1}"/>
              </a:ext>
            </a:extLst>
          </p:cNvPr>
          <p:cNvSpPr/>
          <p:nvPr/>
        </p:nvSpPr>
        <p:spPr>
          <a:xfrm>
            <a:off x="6764782" y="4400490"/>
            <a:ext cx="1988410" cy="276999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A2C86C74-E6F8-4659-94ED-5C3C4092F126}"/>
              </a:ext>
            </a:extLst>
          </p:cNvPr>
          <p:cNvSpPr/>
          <p:nvPr/>
        </p:nvSpPr>
        <p:spPr>
          <a:xfrm>
            <a:off x="6764782" y="4400489"/>
            <a:ext cx="1321376" cy="2769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6A69546-1411-4FEC-BD6A-BF5BA8611241}"/>
              </a:ext>
            </a:extLst>
          </p:cNvPr>
          <p:cNvSpPr txBox="1"/>
          <p:nvPr/>
        </p:nvSpPr>
        <p:spPr>
          <a:xfrm>
            <a:off x="6648587" y="4137101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altLang="ja-JP" sz="1200" dirty="0">
                <a:solidFill>
                  <a:schemeClr val="bg1"/>
                </a:solidFill>
                <a:latin typeface="Century Gothic" panose="020F0302020204030204"/>
                <a:ea typeface="メイリオ" panose="020B0604030504040204" pitchFamily="50" charset="-128"/>
              </a:rPr>
              <a:t>HP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0ECFD4A-42CB-4A89-900E-27AC7239768C}"/>
              </a:ext>
            </a:extLst>
          </p:cNvPr>
          <p:cNvSpPr txBox="1"/>
          <p:nvPr/>
        </p:nvSpPr>
        <p:spPr>
          <a:xfrm>
            <a:off x="7491095" y="4949414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altLang="ja-JP" sz="1200" b="1" dirty="0">
                <a:solidFill>
                  <a:schemeClr val="bg1"/>
                </a:solidFill>
                <a:latin typeface="Century Gothic" panose="020F0302020204030204"/>
                <a:ea typeface="メイリオ" panose="020B0604030504040204" pitchFamily="50" charset="-128"/>
              </a:rPr>
              <a:t>[ OK ]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8491D11-957F-42C4-97CD-946DEAA4F2A7}"/>
              </a:ext>
            </a:extLst>
          </p:cNvPr>
          <p:cNvSpPr txBox="1"/>
          <p:nvPr/>
        </p:nvSpPr>
        <p:spPr>
          <a:xfrm>
            <a:off x="6648587" y="2864247"/>
            <a:ext cx="1497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solidFill>
                  <a:schemeClr val="bg1"/>
                </a:solidFill>
              </a:rPr>
              <a:t>怪獣名　御名前龍</a:t>
            </a:r>
            <a:endParaRPr kumimoji="1" lang="en-US" altLang="ja-JP" sz="1200" dirty="0">
              <a:solidFill>
                <a:schemeClr val="bg1"/>
              </a:solidFill>
            </a:endParaRPr>
          </a:p>
          <a:p>
            <a:r>
              <a:rPr kumimoji="1" lang="ja-JP" altLang="en-US" sz="1200" dirty="0">
                <a:solidFill>
                  <a:schemeClr val="bg1"/>
                </a:solidFill>
              </a:rPr>
              <a:t>レベル　</a:t>
            </a:r>
            <a:r>
              <a:rPr kumimoji="1" lang="en-US" altLang="ja-JP" sz="1200" dirty="0">
                <a:solidFill>
                  <a:schemeClr val="bg1"/>
                </a:solidFill>
              </a:rPr>
              <a:t>400</a:t>
            </a:r>
            <a:r>
              <a:rPr kumimoji="1" lang="ja-JP" altLang="en-US" sz="1200" dirty="0">
                <a:solidFill>
                  <a:schemeClr val="bg1"/>
                </a:solidFill>
              </a:rPr>
              <a:t>　　　</a:t>
            </a:r>
            <a:endParaRPr kumimoji="1" lang="en-US" altLang="ja-JP" sz="500" dirty="0">
              <a:solidFill>
                <a:schemeClr val="bg1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2787D91-6C4A-449F-8F16-97059A9CFD6E}"/>
              </a:ext>
            </a:extLst>
          </p:cNvPr>
          <p:cNvSpPr txBox="1"/>
          <p:nvPr/>
        </p:nvSpPr>
        <p:spPr>
          <a:xfrm>
            <a:off x="6658009" y="3553135"/>
            <a:ext cx="12908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dirty="0">
                <a:solidFill>
                  <a:schemeClr val="bg1"/>
                </a:solidFill>
              </a:rPr>
              <a:t>〇〇人参加中！</a:t>
            </a:r>
            <a:r>
              <a:rPr kumimoji="1" lang="en-US" altLang="ja-JP" sz="700" dirty="0">
                <a:solidFill>
                  <a:schemeClr val="bg1"/>
                </a:solidFill>
              </a:rPr>
              <a:t>ATK+100%</a:t>
            </a:r>
            <a:endParaRPr kumimoji="1" lang="ja-JP" altLang="en-US" sz="700" dirty="0">
              <a:solidFill>
                <a:schemeClr val="bg1"/>
              </a:solidFill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16DC355-842C-4EB7-9C48-F06F2D22C5B9}"/>
              </a:ext>
            </a:extLst>
          </p:cNvPr>
          <p:cNvSpPr txBox="1"/>
          <p:nvPr/>
        </p:nvSpPr>
        <p:spPr>
          <a:xfrm>
            <a:off x="6648587" y="3370612"/>
            <a:ext cx="10073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>
                <a:solidFill>
                  <a:schemeClr val="bg1"/>
                </a:solidFill>
              </a:rPr>
              <a:t>参加人数ボーナス</a:t>
            </a:r>
          </a:p>
        </p:txBody>
      </p:sp>
    </p:spTree>
    <p:extLst>
      <p:ext uri="{BB962C8B-B14F-4D97-AF65-F5344CB8AC3E}">
        <p14:creationId xmlns:p14="http://schemas.microsoft.com/office/powerpoint/2010/main" val="2797067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ッター プレースホルダー 68">
            <a:extLst>
              <a:ext uri="{FF2B5EF4-FFF2-40B4-BE49-F238E27FC236}">
                <a16:creationId xmlns:a16="http://schemas.microsoft.com/office/drawing/2014/main" id="{9C8F2F5C-DF1D-4397-9268-B1637005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Bahnschrift Condensed" panose="020B0502040204020203" pitchFamily="34" charset="0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64E073D-D7F0-4AE3-8F99-5405962573ED}"/>
              </a:ext>
            </a:extLst>
          </p:cNvPr>
          <p:cNvSpPr txBox="1"/>
          <p:nvPr/>
        </p:nvSpPr>
        <p:spPr>
          <a:xfrm>
            <a:off x="17674" y="108237"/>
            <a:ext cx="2874505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 dirty="0">
                <a:latin typeface="メイリオ"/>
                <a:ea typeface="メイリオ"/>
              </a:rPr>
              <a:t>■</a:t>
            </a:r>
            <a:r>
              <a:rPr lang="ja-JP" altLang="en-US" sz="1400" b="1" dirty="0">
                <a:latin typeface="メイリオ"/>
                <a:ea typeface="メイリオ"/>
              </a:rPr>
              <a:t>イベント</a:t>
            </a:r>
            <a:r>
              <a:rPr lang="en-US" altLang="ja-JP" sz="1400" b="1" dirty="0">
                <a:latin typeface="メイリオ"/>
                <a:ea typeface="メイリオ"/>
              </a:rPr>
              <a:t>(</a:t>
            </a:r>
            <a:r>
              <a:rPr lang="ja-JP" altLang="en-US" sz="1400" b="1" dirty="0">
                <a:latin typeface="メイリオ"/>
                <a:ea typeface="メイリオ"/>
              </a:rPr>
              <a:t>大怪獣討伐</a:t>
            </a:r>
            <a:r>
              <a:rPr lang="en-US" altLang="ja-JP" sz="1400" b="1" dirty="0">
                <a:latin typeface="メイリオ"/>
                <a:ea typeface="メイリオ"/>
              </a:rPr>
              <a:t>)</a:t>
            </a:r>
            <a:r>
              <a:rPr lang="ja-JP" altLang="en-US" sz="1400" b="1" dirty="0">
                <a:latin typeface="メイリオ"/>
                <a:ea typeface="メイリオ"/>
              </a:rPr>
              <a:t>画面仕様</a:t>
            </a:r>
            <a:endParaRPr kumimoji="1" lang="ja-JP" altLang="en-US" sz="1400" b="1" dirty="0">
              <a:latin typeface="メイリオ"/>
              <a:ea typeface="メイリオ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AC0AA12-EC19-4093-92B0-D9E3B2D0EB03}"/>
              </a:ext>
            </a:extLst>
          </p:cNvPr>
          <p:cNvSpPr txBox="1"/>
          <p:nvPr/>
        </p:nvSpPr>
        <p:spPr>
          <a:xfrm>
            <a:off x="407799" y="538799"/>
            <a:ext cx="5397631" cy="4847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ja-JP" altLang="en-US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● ランキング</a:t>
            </a:r>
            <a:endParaRPr lang="en-US" altLang="ja-JP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4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</a:t>
            </a:r>
            <a:r>
              <a:rPr lang="ja-JP" altLang="en-US" sz="16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師団ランキング</a:t>
            </a:r>
            <a:endParaRPr lang="en-US" altLang="ja-JP" sz="16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1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・大怪獣累計討伐数</a:t>
            </a:r>
            <a:endParaRPr lang="en-US" altLang="ja-JP" sz="11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　　師団メンバーが発見した大怪獣を討伐した数の合計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　　同率を許容。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</a:t>
            </a:r>
            <a:r>
              <a:rPr lang="ja-JP" altLang="en-US" sz="14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個人ランキング</a:t>
            </a:r>
            <a:endParaRPr lang="en-US" altLang="ja-JP" sz="16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・最大ダメージ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　　一度の戦闘で与えたダメージ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　　同率を許容。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1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・大怪獣累計討伐数</a:t>
            </a:r>
            <a:endParaRPr lang="en-US" altLang="ja-JP" sz="11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　　発見者が自分の大怪獣を討伐した数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　　同率を許容。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endParaRPr lang="en-US" altLang="ja-JP" sz="11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2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● ランキング集計イメージ</a:t>
            </a:r>
            <a:endParaRPr lang="en-US" altLang="ja-JP" sz="12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0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・</a:t>
            </a:r>
            <a:r>
              <a:rPr lang="en-US" altLang="ja-JP" sz="10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1      ~ 10</a:t>
            </a:r>
            <a:r>
              <a:rPr lang="ja-JP" altLang="en-US" sz="10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位</a:t>
            </a:r>
            <a:endParaRPr lang="en-US" altLang="ja-JP" sz="10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0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・</a:t>
            </a:r>
            <a:r>
              <a:rPr lang="en-US" altLang="ja-JP" sz="10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11    ~ 100</a:t>
            </a:r>
            <a:r>
              <a:rPr lang="ja-JP" altLang="en-US" sz="10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位</a:t>
            </a:r>
            <a:endParaRPr lang="en-US" altLang="ja-JP" sz="10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0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・</a:t>
            </a:r>
            <a:r>
              <a:rPr lang="en-US" altLang="ja-JP" sz="10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101  ~ 500</a:t>
            </a:r>
            <a:r>
              <a:rPr lang="ja-JP" altLang="en-US" sz="10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位</a:t>
            </a:r>
            <a:endParaRPr lang="en-US" altLang="ja-JP" sz="10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0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・</a:t>
            </a:r>
            <a:r>
              <a:rPr lang="en-US" altLang="ja-JP" sz="10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501  ~ 1000</a:t>
            </a:r>
            <a:r>
              <a:rPr lang="ja-JP" altLang="en-US" sz="10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位</a:t>
            </a:r>
            <a:endParaRPr lang="en-US" altLang="ja-JP" sz="10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0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・</a:t>
            </a:r>
            <a:r>
              <a:rPr lang="en-US" altLang="ja-JP" sz="10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1001~ 5000</a:t>
            </a:r>
            <a:r>
              <a:rPr lang="ja-JP" altLang="en-US" sz="10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位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4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● ランキング報酬</a:t>
            </a:r>
            <a:endParaRPr lang="en-US" altLang="ja-JP" sz="14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4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</a:t>
            </a:r>
            <a:r>
              <a:rPr lang="en-US" altLang="ja-JP" sz="14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※</a:t>
            </a:r>
            <a:r>
              <a:rPr lang="ja-JP" altLang="en-US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ランキングに応じて、個数やランクがあがる。</a:t>
            </a:r>
            <a:endParaRPr lang="en-US" altLang="ja-JP" sz="14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4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</a:t>
            </a:r>
            <a:r>
              <a:rPr lang="ja-JP" altLang="en-US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師団称号、個人称号、ゴールド、</a:t>
            </a:r>
            <a:r>
              <a:rPr lang="en-US" altLang="ja-JP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TR</a:t>
            </a:r>
            <a:r>
              <a:rPr lang="ja-JP" altLang="en-US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強化素材、武器強化素材、</a:t>
            </a:r>
            <a:endParaRPr lang="en-US" altLang="ja-JP" sz="14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強敵挑戦券、レンタル抽出装置、</a:t>
            </a:r>
            <a:r>
              <a:rPr lang="en-US" altLang="ja-JP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BP</a:t>
            </a:r>
            <a:r>
              <a:rPr lang="ja-JP" altLang="en-US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回復アイテム</a:t>
            </a:r>
            <a:endParaRPr lang="en-US" altLang="ja-JP" sz="14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endParaRPr lang="en-US" altLang="ja-JP" sz="14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endParaRPr lang="en-US" altLang="ja-JP" sz="14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2D0A0C0-624F-45B9-B830-D1D201A70FD3}"/>
              </a:ext>
            </a:extLst>
          </p:cNvPr>
          <p:cNvSpPr txBox="1"/>
          <p:nvPr/>
        </p:nvSpPr>
        <p:spPr>
          <a:xfrm>
            <a:off x="591845" y="846576"/>
            <a:ext cx="184731" cy="5539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endParaRPr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" name="スライド番号プレースホルダー 69">
            <a:extLst>
              <a:ext uri="{FF2B5EF4-FFF2-40B4-BE49-F238E27FC236}">
                <a16:creationId xmlns:a16="http://schemas.microsoft.com/office/drawing/2014/main" id="{581AB6EA-A17F-4B40-B407-35FA4E0A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9884" y="6492875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b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17</a:t>
            </a:fld>
            <a:endParaRPr kumimoji="1" lang="ja-JP" altLang="en-US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1257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ッター プレースホルダー 68">
            <a:extLst>
              <a:ext uri="{FF2B5EF4-FFF2-40B4-BE49-F238E27FC236}">
                <a16:creationId xmlns:a16="http://schemas.microsoft.com/office/drawing/2014/main" id="{9C8F2F5C-DF1D-4397-9268-B1637005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Bahnschrift Condensed" panose="020B0502040204020203" pitchFamily="34" charset="0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64E073D-D7F0-4AE3-8F99-5405962573ED}"/>
              </a:ext>
            </a:extLst>
          </p:cNvPr>
          <p:cNvSpPr txBox="1"/>
          <p:nvPr/>
        </p:nvSpPr>
        <p:spPr>
          <a:xfrm>
            <a:off x="17674" y="108237"/>
            <a:ext cx="2874505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 dirty="0">
                <a:latin typeface="メイリオ"/>
                <a:ea typeface="メイリオ"/>
              </a:rPr>
              <a:t>■</a:t>
            </a:r>
            <a:r>
              <a:rPr lang="ja-JP" altLang="en-US" sz="1400" b="1" dirty="0">
                <a:latin typeface="メイリオ"/>
                <a:ea typeface="メイリオ"/>
              </a:rPr>
              <a:t>イベント</a:t>
            </a:r>
            <a:r>
              <a:rPr lang="en-US" altLang="ja-JP" sz="1400" b="1" dirty="0">
                <a:latin typeface="メイリオ"/>
                <a:ea typeface="メイリオ"/>
              </a:rPr>
              <a:t>(</a:t>
            </a:r>
            <a:r>
              <a:rPr lang="ja-JP" altLang="en-US" sz="1400" b="1" dirty="0">
                <a:latin typeface="メイリオ"/>
                <a:ea typeface="メイリオ"/>
              </a:rPr>
              <a:t>大怪獣討伐</a:t>
            </a:r>
            <a:r>
              <a:rPr lang="en-US" altLang="ja-JP" sz="1400" b="1" dirty="0">
                <a:latin typeface="メイリオ"/>
                <a:ea typeface="メイリオ"/>
              </a:rPr>
              <a:t>)</a:t>
            </a:r>
            <a:r>
              <a:rPr lang="ja-JP" altLang="en-US" sz="1400" b="1" dirty="0">
                <a:latin typeface="メイリオ"/>
                <a:ea typeface="メイリオ"/>
              </a:rPr>
              <a:t>画面仕様</a:t>
            </a:r>
            <a:endParaRPr kumimoji="1" lang="ja-JP" altLang="en-US" sz="1400" b="1" dirty="0">
              <a:latin typeface="メイリオ"/>
              <a:ea typeface="メイリオ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2D0A0C0-624F-45B9-B830-D1D201A70FD3}"/>
              </a:ext>
            </a:extLst>
          </p:cNvPr>
          <p:cNvSpPr txBox="1"/>
          <p:nvPr/>
        </p:nvSpPr>
        <p:spPr>
          <a:xfrm>
            <a:off x="677513" y="846576"/>
            <a:ext cx="184731" cy="5539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endParaRPr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" name="スライド番号プレースホルダー 69">
            <a:extLst>
              <a:ext uri="{FF2B5EF4-FFF2-40B4-BE49-F238E27FC236}">
                <a16:creationId xmlns:a16="http://schemas.microsoft.com/office/drawing/2014/main" id="{581AB6EA-A17F-4B40-B407-35FA4E0A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9884" y="6492875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b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18</a:t>
            </a:fld>
            <a:endParaRPr kumimoji="1" lang="ja-JP" altLang="en-US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EADE7CAE-55BD-4777-89D3-75030C4A7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812" y="1400574"/>
            <a:ext cx="2454715" cy="436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872AF16-AFB5-4CB6-AD1D-DB185370A72D}"/>
              </a:ext>
            </a:extLst>
          </p:cNvPr>
          <p:cNvSpPr/>
          <p:nvPr/>
        </p:nvSpPr>
        <p:spPr>
          <a:xfrm>
            <a:off x="4063811" y="1954572"/>
            <a:ext cx="2454715" cy="3445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F54DEBD-7FD9-4738-B0A2-B42DE75A46B8}"/>
              </a:ext>
            </a:extLst>
          </p:cNvPr>
          <p:cNvSpPr txBox="1"/>
          <p:nvPr/>
        </p:nvSpPr>
        <p:spPr>
          <a:xfrm>
            <a:off x="4599728" y="1960686"/>
            <a:ext cx="1382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ランキング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C4981F4-6DDB-44ED-8568-1DE686C3BD9A}"/>
              </a:ext>
            </a:extLst>
          </p:cNvPr>
          <p:cNvSpPr/>
          <p:nvPr/>
        </p:nvSpPr>
        <p:spPr>
          <a:xfrm>
            <a:off x="4063809" y="2268498"/>
            <a:ext cx="2454715" cy="3249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E9707EB6-8608-4EDD-8A74-7E55C39F0478}"/>
              </a:ext>
            </a:extLst>
          </p:cNvPr>
          <p:cNvSpPr/>
          <p:nvPr/>
        </p:nvSpPr>
        <p:spPr>
          <a:xfrm>
            <a:off x="4098907" y="2758358"/>
            <a:ext cx="2384517" cy="2723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BB3D6B6-EBBE-4303-BB0A-4042C34DF627}"/>
              </a:ext>
            </a:extLst>
          </p:cNvPr>
          <p:cNvSpPr/>
          <p:nvPr/>
        </p:nvSpPr>
        <p:spPr>
          <a:xfrm>
            <a:off x="4098906" y="2321870"/>
            <a:ext cx="2384517" cy="254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[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師団</a:t>
            </a:r>
            <a:r>
              <a:rPr lang="en-US" altLang="ja-JP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]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討伐数ランキング</a:t>
            </a:r>
            <a:endParaRPr kumimoji="1" lang="ja-JP" altLang="en-US" sz="105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9E859E3-8414-41DB-8609-1BEBE71730AF}"/>
              </a:ext>
            </a:extLst>
          </p:cNvPr>
          <p:cNvSpPr/>
          <p:nvPr/>
        </p:nvSpPr>
        <p:spPr>
          <a:xfrm>
            <a:off x="4132284" y="3077594"/>
            <a:ext cx="2171623" cy="2322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r>
              <a:rPr kumimoji="1" lang="ja-JP" altLang="en-US" sz="1100" dirty="0">
                <a:solidFill>
                  <a:schemeClr val="tx1"/>
                </a:solidFill>
              </a:rPr>
              <a:t>位   </a:t>
            </a:r>
            <a:r>
              <a:rPr kumimoji="1" lang="ja-JP" altLang="en-US" sz="700" dirty="0">
                <a:solidFill>
                  <a:schemeClr val="tx1"/>
                </a:solidFill>
              </a:rPr>
              <a:t>師団名師団名師団名師団名   </a:t>
            </a:r>
            <a:r>
              <a:rPr kumimoji="1" lang="en-US" altLang="ja-JP" sz="1100" dirty="0">
                <a:solidFill>
                  <a:schemeClr val="tx1"/>
                </a:solidFill>
              </a:rPr>
              <a:t>xxx</a:t>
            </a:r>
            <a:r>
              <a:rPr kumimoji="1" lang="ja-JP" altLang="en-US" sz="1050" dirty="0">
                <a:solidFill>
                  <a:schemeClr val="tx1"/>
                </a:solidFill>
              </a:rPr>
              <a:t>体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8822762-4F70-42C2-A9FC-BE4B04B92728}"/>
              </a:ext>
            </a:extLst>
          </p:cNvPr>
          <p:cNvSpPr txBox="1"/>
          <p:nvPr/>
        </p:nvSpPr>
        <p:spPr>
          <a:xfrm>
            <a:off x="4232057" y="2558303"/>
            <a:ext cx="23215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700" dirty="0">
                <a:solidFill>
                  <a:schemeClr val="bg1"/>
                </a:solidFill>
              </a:rPr>
              <a:t>YYYY:MM:DD </a:t>
            </a:r>
            <a:r>
              <a:rPr kumimoji="1" lang="ja-JP" altLang="en-US" sz="700" dirty="0">
                <a:solidFill>
                  <a:schemeClr val="bg1"/>
                </a:solidFill>
              </a:rPr>
              <a:t>更新</a:t>
            </a: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7FF6F452-054E-4E99-9044-7566FB73D0B4}"/>
              </a:ext>
            </a:extLst>
          </p:cNvPr>
          <p:cNvSpPr/>
          <p:nvPr/>
        </p:nvSpPr>
        <p:spPr>
          <a:xfrm>
            <a:off x="6341883" y="3048910"/>
            <a:ext cx="104057" cy="233351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D4ABD791-CEAD-4696-940B-5643564B69B0}"/>
              </a:ext>
            </a:extLst>
          </p:cNvPr>
          <p:cNvSpPr/>
          <p:nvPr/>
        </p:nvSpPr>
        <p:spPr>
          <a:xfrm>
            <a:off x="6359777" y="3035187"/>
            <a:ext cx="70192" cy="92125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04460F38-4050-4703-84D4-56A7D2473A57}"/>
              </a:ext>
            </a:extLst>
          </p:cNvPr>
          <p:cNvSpPr/>
          <p:nvPr/>
        </p:nvSpPr>
        <p:spPr>
          <a:xfrm>
            <a:off x="4132776" y="3321539"/>
            <a:ext cx="2171623" cy="2322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2</a:t>
            </a:r>
            <a:r>
              <a:rPr kumimoji="1" lang="ja-JP" altLang="en-US" sz="1100" dirty="0">
                <a:solidFill>
                  <a:schemeClr val="tx1"/>
                </a:solidFill>
              </a:rPr>
              <a:t>位   </a:t>
            </a:r>
            <a:r>
              <a:rPr kumimoji="1" lang="ja-JP" altLang="en-US" sz="700" dirty="0">
                <a:solidFill>
                  <a:schemeClr val="tx1"/>
                </a:solidFill>
              </a:rPr>
              <a:t>師団名師団名師団名師団名   </a:t>
            </a:r>
            <a:r>
              <a:rPr kumimoji="1" lang="en-US" altLang="ja-JP" sz="1100" dirty="0">
                <a:solidFill>
                  <a:schemeClr val="tx1"/>
                </a:solidFill>
              </a:rPr>
              <a:t>xxx</a:t>
            </a:r>
            <a:r>
              <a:rPr kumimoji="1" lang="ja-JP" altLang="en-US" sz="1050" dirty="0">
                <a:solidFill>
                  <a:schemeClr val="tx1"/>
                </a:solidFill>
              </a:rPr>
              <a:t>体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A232DC1-6FFE-405E-8F55-887F161EB967}"/>
              </a:ext>
            </a:extLst>
          </p:cNvPr>
          <p:cNvSpPr/>
          <p:nvPr/>
        </p:nvSpPr>
        <p:spPr>
          <a:xfrm>
            <a:off x="4132283" y="3545078"/>
            <a:ext cx="2171623" cy="23225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3</a:t>
            </a:r>
            <a:r>
              <a:rPr kumimoji="1" lang="ja-JP" altLang="en-US" sz="1100" dirty="0">
                <a:solidFill>
                  <a:schemeClr val="tx1"/>
                </a:solidFill>
              </a:rPr>
              <a:t>位   </a:t>
            </a:r>
            <a:r>
              <a:rPr kumimoji="1" lang="ja-JP" altLang="en-US" sz="700" dirty="0">
                <a:solidFill>
                  <a:schemeClr val="tx1"/>
                </a:solidFill>
              </a:rPr>
              <a:t>師団名師団名師団名師団名   </a:t>
            </a:r>
            <a:r>
              <a:rPr kumimoji="1" lang="en-US" altLang="ja-JP" sz="1100" dirty="0">
                <a:solidFill>
                  <a:schemeClr val="tx1"/>
                </a:solidFill>
              </a:rPr>
              <a:t>xxx</a:t>
            </a:r>
            <a:r>
              <a:rPr kumimoji="1" lang="ja-JP" altLang="en-US" sz="1050" dirty="0">
                <a:solidFill>
                  <a:schemeClr val="tx1"/>
                </a:solidFill>
              </a:rPr>
              <a:t>体</a:t>
            </a:r>
            <a:endParaRPr kumimoji="1" lang="en-US" altLang="ja-JP" sz="1100" dirty="0">
              <a:solidFill>
                <a:schemeClr val="tx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EE0BE718-C0AE-4270-B5EF-9F493CE51D31}"/>
              </a:ext>
            </a:extLst>
          </p:cNvPr>
          <p:cNvSpPr/>
          <p:nvPr/>
        </p:nvSpPr>
        <p:spPr>
          <a:xfrm>
            <a:off x="4132283" y="3783767"/>
            <a:ext cx="2171623" cy="232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4</a:t>
            </a:r>
            <a:r>
              <a:rPr kumimoji="1" lang="ja-JP" altLang="en-US" sz="1100" dirty="0"/>
              <a:t>位   </a:t>
            </a:r>
            <a:r>
              <a:rPr kumimoji="1" lang="ja-JP" altLang="en-US" sz="700" dirty="0"/>
              <a:t>師団名師団名師団名師団名   </a:t>
            </a:r>
            <a:r>
              <a:rPr kumimoji="1" lang="en-US" altLang="ja-JP" sz="1100" dirty="0"/>
              <a:t>xxx</a:t>
            </a:r>
            <a:r>
              <a:rPr kumimoji="1" lang="ja-JP" altLang="en-US" sz="1050" dirty="0"/>
              <a:t>体</a:t>
            </a:r>
            <a:endParaRPr kumimoji="1" lang="en-US" altLang="ja-JP" sz="1100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3826F076-2198-4441-9682-64B7DAE650BC}"/>
              </a:ext>
            </a:extLst>
          </p:cNvPr>
          <p:cNvSpPr/>
          <p:nvPr/>
        </p:nvSpPr>
        <p:spPr>
          <a:xfrm>
            <a:off x="4115841" y="2764548"/>
            <a:ext cx="1178044" cy="250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自分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8E889F89-DE3A-44C0-91A5-C37E3C9443C2}"/>
              </a:ext>
            </a:extLst>
          </p:cNvPr>
          <p:cNvSpPr/>
          <p:nvPr/>
        </p:nvSpPr>
        <p:spPr>
          <a:xfrm>
            <a:off x="5416302" y="2777202"/>
            <a:ext cx="907417" cy="250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上位１００位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658AA8A5-A61F-485B-B291-52C9E0A75B42}"/>
              </a:ext>
            </a:extLst>
          </p:cNvPr>
          <p:cNvSpPr/>
          <p:nvPr/>
        </p:nvSpPr>
        <p:spPr>
          <a:xfrm>
            <a:off x="4132284" y="4028044"/>
            <a:ext cx="2171623" cy="232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5</a:t>
            </a:r>
            <a:r>
              <a:rPr kumimoji="1" lang="ja-JP" altLang="en-US" sz="1100" dirty="0"/>
              <a:t>位   </a:t>
            </a:r>
            <a:r>
              <a:rPr kumimoji="1" lang="ja-JP" altLang="en-US" sz="700" dirty="0"/>
              <a:t>師団名師団名師団名師団名   </a:t>
            </a:r>
            <a:r>
              <a:rPr kumimoji="1" lang="en-US" altLang="ja-JP" sz="1100" dirty="0"/>
              <a:t>xxx</a:t>
            </a:r>
            <a:r>
              <a:rPr kumimoji="1" lang="ja-JP" altLang="en-US" sz="1050" dirty="0"/>
              <a:t>体</a:t>
            </a:r>
            <a:endParaRPr kumimoji="1" lang="en-US" altLang="ja-JP" sz="11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AD680189-96C5-456B-9A4F-12467F5A086A}"/>
              </a:ext>
            </a:extLst>
          </p:cNvPr>
          <p:cNvSpPr/>
          <p:nvPr/>
        </p:nvSpPr>
        <p:spPr>
          <a:xfrm>
            <a:off x="4132776" y="4271989"/>
            <a:ext cx="2171623" cy="232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6</a:t>
            </a:r>
            <a:r>
              <a:rPr kumimoji="1" lang="ja-JP" altLang="en-US" sz="1100" dirty="0"/>
              <a:t>位   </a:t>
            </a:r>
            <a:r>
              <a:rPr kumimoji="1" lang="ja-JP" altLang="en-US" sz="700" dirty="0"/>
              <a:t>師団名師団名師団名師団名   </a:t>
            </a:r>
            <a:r>
              <a:rPr kumimoji="1" lang="en-US" altLang="ja-JP" sz="1100" dirty="0"/>
              <a:t>xxx</a:t>
            </a:r>
            <a:r>
              <a:rPr kumimoji="1" lang="ja-JP" altLang="en-US" sz="1050" dirty="0"/>
              <a:t>体</a:t>
            </a:r>
            <a:endParaRPr kumimoji="1" lang="en-US" altLang="ja-JP" sz="1100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5EEEF404-276D-47DD-A6F2-EBD1EFE33498}"/>
              </a:ext>
            </a:extLst>
          </p:cNvPr>
          <p:cNvSpPr/>
          <p:nvPr/>
        </p:nvSpPr>
        <p:spPr>
          <a:xfrm>
            <a:off x="4132283" y="4495528"/>
            <a:ext cx="2171623" cy="232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7</a:t>
            </a:r>
            <a:r>
              <a:rPr kumimoji="1" lang="ja-JP" altLang="en-US" sz="1100" dirty="0"/>
              <a:t>位   </a:t>
            </a:r>
            <a:r>
              <a:rPr kumimoji="1" lang="ja-JP" altLang="en-US" sz="700" dirty="0"/>
              <a:t>師団名師団名師団名師団名   </a:t>
            </a:r>
            <a:r>
              <a:rPr kumimoji="1" lang="en-US" altLang="ja-JP" sz="1100" dirty="0"/>
              <a:t>xxx</a:t>
            </a:r>
            <a:r>
              <a:rPr kumimoji="1" lang="ja-JP" altLang="en-US" sz="1050" dirty="0"/>
              <a:t>体</a:t>
            </a:r>
            <a:endParaRPr kumimoji="1" lang="en-US" altLang="ja-JP" sz="1100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F81D2B3E-AEE9-43A3-9D87-20734E0DBCC7}"/>
              </a:ext>
            </a:extLst>
          </p:cNvPr>
          <p:cNvSpPr/>
          <p:nvPr/>
        </p:nvSpPr>
        <p:spPr>
          <a:xfrm>
            <a:off x="4132283" y="4734217"/>
            <a:ext cx="2171623" cy="232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8</a:t>
            </a:r>
            <a:r>
              <a:rPr kumimoji="1" lang="ja-JP" altLang="en-US" sz="1100" dirty="0"/>
              <a:t>位   </a:t>
            </a:r>
            <a:r>
              <a:rPr kumimoji="1" lang="ja-JP" altLang="en-US" sz="700" dirty="0"/>
              <a:t>師団名師団名師団名師団名   </a:t>
            </a:r>
            <a:r>
              <a:rPr kumimoji="1" lang="en-US" altLang="ja-JP" sz="1100" dirty="0"/>
              <a:t>xxx</a:t>
            </a:r>
            <a:r>
              <a:rPr kumimoji="1" lang="ja-JP" altLang="en-US" sz="1050" dirty="0"/>
              <a:t>体</a:t>
            </a:r>
            <a:endParaRPr kumimoji="1" lang="en-US" altLang="ja-JP" sz="1100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3B89CE8F-51D8-4305-B2C2-F6D5380DE248}"/>
              </a:ext>
            </a:extLst>
          </p:cNvPr>
          <p:cNvSpPr/>
          <p:nvPr/>
        </p:nvSpPr>
        <p:spPr>
          <a:xfrm>
            <a:off x="4132283" y="4969256"/>
            <a:ext cx="2171623" cy="2322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9</a:t>
            </a:r>
            <a:r>
              <a:rPr kumimoji="1" lang="ja-JP" altLang="en-US" sz="1100" dirty="0"/>
              <a:t>位   </a:t>
            </a:r>
            <a:r>
              <a:rPr kumimoji="1" lang="ja-JP" altLang="en-US" sz="700" dirty="0"/>
              <a:t>師団名師団名師団名師団名   </a:t>
            </a:r>
            <a:r>
              <a:rPr kumimoji="1" lang="en-US" altLang="ja-JP" sz="1100" dirty="0"/>
              <a:t>xxx</a:t>
            </a:r>
            <a:r>
              <a:rPr kumimoji="1" lang="ja-JP" altLang="en-US" sz="1050" dirty="0"/>
              <a:t>体</a:t>
            </a:r>
            <a:endParaRPr kumimoji="1" lang="en-US" altLang="ja-JP" sz="1100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2FC67042-3CCE-40CA-883A-DF08BAF7C369}"/>
              </a:ext>
            </a:extLst>
          </p:cNvPr>
          <p:cNvSpPr/>
          <p:nvPr/>
        </p:nvSpPr>
        <p:spPr>
          <a:xfrm>
            <a:off x="4132283" y="5202887"/>
            <a:ext cx="2171623" cy="232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10</a:t>
            </a:r>
            <a:r>
              <a:rPr kumimoji="1" lang="ja-JP" altLang="en-US" sz="1100" dirty="0"/>
              <a:t>位   </a:t>
            </a:r>
            <a:r>
              <a:rPr kumimoji="1" lang="ja-JP" altLang="en-US" sz="700" dirty="0"/>
              <a:t>師団名師団名師団名師団名   </a:t>
            </a:r>
            <a:r>
              <a:rPr kumimoji="1" lang="en-US" altLang="ja-JP" sz="1100" dirty="0"/>
              <a:t>xxx</a:t>
            </a:r>
            <a:r>
              <a:rPr kumimoji="1" lang="ja-JP" altLang="en-US" sz="1050" dirty="0"/>
              <a:t>体</a:t>
            </a:r>
            <a:endParaRPr kumimoji="1" lang="en-US" altLang="ja-JP" sz="1100" dirty="0"/>
          </a:p>
        </p:txBody>
      </p:sp>
      <p:sp>
        <p:nvSpPr>
          <p:cNvPr id="10" name="二等辺三角形 9">
            <a:extLst>
              <a:ext uri="{FF2B5EF4-FFF2-40B4-BE49-F238E27FC236}">
                <a16:creationId xmlns:a16="http://schemas.microsoft.com/office/drawing/2014/main" id="{6AE1658B-1147-4B80-B9BE-1C10EE0D037C}"/>
              </a:ext>
            </a:extLst>
          </p:cNvPr>
          <p:cNvSpPr/>
          <p:nvPr/>
        </p:nvSpPr>
        <p:spPr>
          <a:xfrm rot="5400000">
            <a:off x="6238946" y="2319725"/>
            <a:ext cx="205873" cy="19188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二等辺三角形 52">
            <a:extLst>
              <a:ext uri="{FF2B5EF4-FFF2-40B4-BE49-F238E27FC236}">
                <a16:creationId xmlns:a16="http://schemas.microsoft.com/office/drawing/2014/main" id="{910E0243-7E7F-4A4A-99D5-DDEA8DC8A1C9}"/>
              </a:ext>
            </a:extLst>
          </p:cNvPr>
          <p:cNvSpPr/>
          <p:nvPr/>
        </p:nvSpPr>
        <p:spPr>
          <a:xfrm rot="16200000">
            <a:off x="4137516" y="2326079"/>
            <a:ext cx="205873" cy="19188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4" name="Picture 4">
            <a:extLst>
              <a:ext uri="{FF2B5EF4-FFF2-40B4-BE49-F238E27FC236}">
                <a16:creationId xmlns:a16="http://schemas.microsoft.com/office/drawing/2014/main" id="{EAC682D7-BFF3-449F-AE4D-F94644DC6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506" y="1400574"/>
            <a:ext cx="2454715" cy="436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253BD3AB-9543-4CBA-B4D9-E73B7166F0D6}"/>
              </a:ext>
            </a:extLst>
          </p:cNvPr>
          <p:cNvSpPr/>
          <p:nvPr/>
        </p:nvSpPr>
        <p:spPr>
          <a:xfrm>
            <a:off x="6556505" y="1954572"/>
            <a:ext cx="2454715" cy="3445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FD884189-16DB-40DD-8EB4-DA49120EAF32}"/>
              </a:ext>
            </a:extLst>
          </p:cNvPr>
          <p:cNvSpPr txBox="1"/>
          <p:nvPr/>
        </p:nvSpPr>
        <p:spPr>
          <a:xfrm>
            <a:off x="7092422" y="1960686"/>
            <a:ext cx="1382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ランキング</a:t>
            </a: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B4E5D7DA-769A-44DE-8D67-0A72DE269D2B}"/>
              </a:ext>
            </a:extLst>
          </p:cNvPr>
          <p:cNvSpPr/>
          <p:nvPr/>
        </p:nvSpPr>
        <p:spPr>
          <a:xfrm>
            <a:off x="6556503" y="2268498"/>
            <a:ext cx="2454715" cy="3249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C40CC516-F087-467E-8831-8E0052B2F33A}"/>
              </a:ext>
            </a:extLst>
          </p:cNvPr>
          <p:cNvSpPr/>
          <p:nvPr/>
        </p:nvSpPr>
        <p:spPr>
          <a:xfrm>
            <a:off x="6591601" y="2758358"/>
            <a:ext cx="2384517" cy="2723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AF9F27A0-5185-4D27-9EAD-3D05CC5D3074}"/>
              </a:ext>
            </a:extLst>
          </p:cNvPr>
          <p:cNvSpPr/>
          <p:nvPr/>
        </p:nvSpPr>
        <p:spPr>
          <a:xfrm>
            <a:off x="6591600" y="2321870"/>
            <a:ext cx="2384517" cy="254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[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個人</a:t>
            </a:r>
            <a:r>
              <a:rPr lang="en-US" altLang="ja-JP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]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一撃ダメージランキング</a:t>
            </a:r>
            <a:endParaRPr kumimoji="1" lang="ja-JP" altLang="en-US" sz="1050" dirty="0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96F8081F-C520-4F57-B534-02C17CC5712E}"/>
              </a:ext>
            </a:extLst>
          </p:cNvPr>
          <p:cNvSpPr/>
          <p:nvPr/>
        </p:nvSpPr>
        <p:spPr>
          <a:xfrm>
            <a:off x="6624978" y="3077594"/>
            <a:ext cx="2171623" cy="232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15</a:t>
            </a:r>
            <a:r>
              <a:rPr kumimoji="1" lang="ja-JP" altLang="en-US" sz="1050" dirty="0"/>
              <a:t>位  </a:t>
            </a:r>
            <a:r>
              <a:rPr kumimoji="1" lang="ja-JP" altLang="en-US" sz="600" dirty="0"/>
              <a:t>名２３４５６７８８９０１名  </a:t>
            </a:r>
            <a:r>
              <a:rPr kumimoji="1" lang="en-US" altLang="ja-JP" sz="900" dirty="0" err="1"/>
              <a:t>xxx,xxx,xxx</a:t>
            </a:r>
            <a:r>
              <a:rPr kumimoji="1" lang="en-US" altLang="ja-JP" sz="900" dirty="0"/>
              <a:t> </a:t>
            </a:r>
            <a:r>
              <a:rPr kumimoji="1" lang="en-US" altLang="ja-JP" sz="900" dirty="0" err="1"/>
              <a:t>pt</a:t>
            </a:r>
            <a:endParaRPr kumimoji="1" lang="en-US" altLang="ja-JP" sz="900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D7CA138D-5921-4A5B-886A-103990FDCA25}"/>
              </a:ext>
            </a:extLst>
          </p:cNvPr>
          <p:cNvSpPr txBox="1"/>
          <p:nvPr/>
        </p:nvSpPr>
        <p:spPr>
          <a:xfrm>
            <a:off x="6724751" y="2558303"/>
            <a:ext cx="23215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700" dirty="0">
                <a:solidFill>
                  <a:schemeClr val="bg1"/>
                </a:solidFill>
              </a:rPr>
              <a:t>YYYY:MM:DD </a:t>
            </a:r>
            <a:r>
              <a:rPr kumimoji="1" lang="ja-JP" altLang="en-US" sz="700" dirty="0">
                <a:solidFill>
                  <a:schemeClr val="bg1"/>
                </a:solidFill>
              </a:rPr>
              <a:t>更新</a:t>
            </a:r>
          </a:p>
        </p:txBody>
      </p:sp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711FACD2-5190-476D-A94A-CCB4B17A3E68}"/>
              </a:ext>
            </a:extLst>
          </p:cNvPr>
          <p:cNvSpPr/>
          <p:nvPr/>
        </p:nvSpPr>
        <p:spPr>
          <a:xfrm>
            <a:off x="8834577" y="3048910"/>
            <a:ext cx="104057" cy="233351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64" name="四角形: 角を丸くする 63">
            <a:extLst>
              <a:ext uri="{FF2B5EF4-FFF2-40B4-BE49-F238E27FC236}">
                <a16:creationId xmlns:a16="http://schemas.microsoft.com/office/drawing/2014/main" id="{56C13C9B-5266-4CA7-A000-997B293BD76B}"/>
              </a:ext>
            </a:extLst>
          </p:cNvPr>
          <p:cNvSpPr/>
          <p:nvPr/>
        </p:nvSpPr>
        <p:spPr>
          <a:xfrm>
            <a:off x="8852471" y="3035187"/>
            <a:ext cx="70192" cy="92125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3F90B009-9CD1-4AED-A681-A37BA546BC17}"/>
              </a:ext>
            </a:extLst>
          </p:cNvPr>
          <p:cNvSpPr/>
          <p:nvPr/>
        </p:nvSpPr>
        <p:spPr>
          <a:xfrm>
            <a:off x="6624975" y="2817987"/>
            <a:ext cx="1178044" cy="250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自分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CEB50FEB-5F9D-47FB-995B-8E53B4E48F57}"/>
              </a:ext>
            </a:extLst>
          </p:cNvPr>
          <p:cNvSpPr/>
          <p:nvPr/>
        </p:nvSpPr>
        <p:spPr>
          <a:xfrm>
            <a:off x="7803513" y="2769081"/>
            <a:ext cx="993088" cy="30372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上位１００位</a:t>
            </a:r>
          </a:p>
        </p:txBody>
      </p:sp>
      <p:sp>
        <p:nvSpPr>
          <p:cNvPr id="76" name="二等辺三角形 75">
            <a:extLst>
              <a:ext uri="{FF2B5EF4-FFF2-40B4-BE49-F238E27FC236}">
                <a16:creationId xmlns:a16="http://schemas.microsoft.com/office/drawing/2014/main" id="{F36DA70B-2994-44F3-9245-0708DB58905D}"/>
              </a:ext>
            </a:extLst>
          </p:cNvPr>
          <p:cNvSpPr/>
          <p:nvPr/>
        </p:nvSpPr>
        <p:spPr>
          <a:xfrm rot="5400000">
            <a:off x="8731640" y="2319725"/>
            <a:ext cx="205873" cy="19188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二等辺三角形 76">
            <a:extLst>
              <a:ext uri="{FF2B5EF4-FFF2-40B4-BE49-F238E27FC236}">
                <a16:creationId xmlns:a16="http://schemas.microsoft.com/office/drawing/2014/main" id="{BDB0F36B-BCD3-4ACB-8594-B5B1E045D21D}"/>
              </a:ext>
            </a:extLst>
          </p:cNvPr>
          <p:cNvSpPr/>
          <p:nvPr/>
        </p:nvSpPr>
        <p:spPr>
          <a:xfrm rot="16200000">
            <a:off x="6630210" y="2326079"/>
            <a:ext cx="205873" cy="19188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9E3E8BD5-FC26-4E7C-974D-11E037F6EA79}"/>
              </a:ext>
            </a:extLst>
          </p:cNvPr>
          <p:cNvSpPr/>
          <p:nvPr/>
        </p:nvSpPr>
        <p:spPr>
          <a:xfrm>
            <a:off x="6624978" y="3337938"/>
            <a:ext cx="2171623" cy="232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16</a:t>
            </a:r>
            <a:r>
              <a:rPr kumimoji="1" lang="ja-JP" altLang="en-US" sz="1050" dirty="0"/>
              <a:t>位  </a:t>
            </a:r>
            <a:r>
              <a:rPr kumimoji="1" lang="ja-JP" altLang="en-US" sz="600" dirty="0"/>
              <a:t>名２３４５６７８８９０１名  </a:t>
            </a:r>
            <a:r>
              <a:rPr kumimoji="1" lang="en-US" altLang="ja-JP" sz="900" dirty="0" err="1"/>
              <a:t>xxx,xxx,xxx</a:t>
            </a:r>
            <a:r>
              <a:rPr kumimoji="1" lang="en-US" altLang="ja-JP" sz="900" dirty="0"/>
              <a:t> </a:t>
            </a:r>
            <a:r>
              <a:rPr kumimoji="1" lang="en-US" altLang="ja-JP" sz="900" dirty="0" err="1"/>
              <a:t>pt</a:t>
            </a:r>
            <a:endParaRPr kumimoji="1" lang="en-US" altLang="ja-JP" sz="900" dirty="0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E4C085EA-25BE-4A17-AF1B-6E84D1257D1A}"/>
              </a:ext>
            </a:extLst>
          </p:cNvPr>
          <p:cNvSpPr/>
          <p:nvPr/>
        </p:nvSpPr>
        <p:spPr>
          <a:xfrm>
            <a:off x="6624978" y="3586491"/>
            <a:ext cx="2171623" cy="232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17</a:t>
            </a:r>
            <a:r>
              <a:rPr kumimoji="1" lang="ja-JP" altLang="en-US" sz="1050" dirty="0"/>
              <a:t>位  </a:t>
            </a:r>
            <a:r>
              <a:rPr kumimoji="1" lang="ja-JP" altLang="en-US" sz="600" dirty="0"/>
              <a:t>名２３４５６７８８９０１名  </a:t>
            </a:r>
            <a:r>
              <a:rPr kumimoji="1" lang="en-US" altLang="ja-JP" sz="900" dirty="0" err="1"/>
              <a:t>xxx,xxx,xxx</a:t>
            </a:r>
            <a:r>
              <a:rPr kumimoji="1" lang="en-US" altLang="ja-JP" sz="900" dirty="0"/>
              <a:t> </a:t>
            </a:r>
            <a:r>
              <a:rPr kumimoji="1" lang="en-US" altLang="ja-JP" sz="900" dirty="0" err="1"/>
              <a:t>pt</a:t>
            </a:r>
            <a:endParaRPr kumimoji="1" lang="en-US" altLang="ja-JP" sz="900" dirty="0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6B305C9B-6A99-4298-95CD-67416A378A3F}"/>
              </a:ext>
            </a:extLst>
          </p:cNvPr>
          <p:cNvSpPr/>
          <p:nvPr/>
        </p:nvSpPr>
        <p:spPr>
          <a:xfrm>
            <a:off x="6624978" y="3798692"/>
            <a:ext cx="2171623" cy="232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18</a:t>
            </a:r>
            <a:r>
              <a:rPr kumimoji="1" lang="ja-JP" altLang="en-US" sz="1050" dirty="0"/>
              <a:t>位  </a:t>
            </a:r>
            <a:r>
              <a:rPr kumimoji="1" lang="ja-JP" altLang="en-US" sz="600" dirty="0"/>
              <a:t>名２３４５６７８８９０１名  </a:t>
            </a:r>
            <a:r>
              <a:rPr kumimoji="1" lang="en-US" altLang="ja-JP" sz="900" dirty="0" err="1"/>
              <a:t>xxx,xxx,xxx</a:t>
            </a:r>
            <a:r>
              <a:rPr kumimoji="1" lang="en-US" altLang="ja-JP" sz="900" dirty="0"/>
              <a:t> </a:t>
            </a:r>
            <a:r>
              <a:rPr kumimoji="1" lang="en-US" altLang="ja-JP" sz="900" dirty="0" err="1"/>
              <a:t>pt</a:t>
            </a:r>
            <a:endParaRPr kumimoji="1" lang="en-US" altLang="ja-JP" sz="900" dirty="0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09F7CB5A-39A7-4A6C-A0CE-5B17715B5881}"/>
              </a:ext>
            </a:extLst>
          </p:cNvPr>
          <p:cNvSpPr/>
          <p:nvPr/>
        </p:nvSpPr>
        <p:spPr>
          <a:xfrm>
            <a:off x="6624978" y="4034404"/>
            <a:ext cx="2171623" cy="232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19</a:t>
            </a:r>
            <a:r>
              <a:rPr kumimoji="1" lang="ja-JP" altLang="en-US" sz="1050" dirty="0"/>
              <a:t>位  </a:t>
            </a:r>
            <a:r>
              <a:rPr kumimoji="1" lang="ja-JP" altLang="en-US" sz="600" dirty="0"/>
              <a:t>名２３４５６７８８９０１名  </a:t>
            </a:r>
            <a:r>
              <a:rPr kumimoji="1" lang="en-US" altLang="ja-JP" sz="900" dirty="0" err="1"/>
              <a:t>xxx,xxx,xxx</a:t>
            </a:r>
            <a:r>
              <a:rPr kumimoji="1" lang="en-US" altLang="ja-JP" sz="900" dirty="0"/>
              <a:t> </a:t>
            </a:r>
            <a:r>
              <a:rPr kumimoji="1" lang="en-US" altLang="ja-JP" sz="900" dirty="0" err="1"/>
              <a:t>pt</a:t>
            </a:r>
            <a:endParaRPr kumimoji="1" lang="en-US" altLang="ja-JP" sz="900" dirty="0"/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45EC2CA8-3E35-4D1A-8086-BCA671D89428}"/>
              </a:ext>
            </a:extLst>
          </p:cNvPr>
          <p:cNvSpPr/>
          <p:nvPr/>
        </p:nvSpPr>
        <p:spPr>
          <a:xfrm>
            <a:off x="6624978" y="4277090"/>
            <a:ext cx="2171623" cy="2322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20</a:t>
            </a:r>
            <a:r>
              <a:rPr kumimoji="1" lang="ja-JP" altLang="en-US" sz="1050" dirty="0"/>
              <a:t>位  </a:t>
            </a:r>
            <a:r>
              <a:rPr kumimoji="1" lang="ja-JP" altLang="en-US" sz="600" dirty="0"/>
              <a:t>名２３４５６７８８９０１名  </a:t>
            </a:r>
            <a:r>
              <a:rPr kumimoji="1" lang="en-US" altLang="ja-JP" sz="900" dirty="0" err="1"/>
              <a:t>xxx,xxx,xxx</a:t>
            </a:r>
            <a:r>
              <a:rPr kumimoji="1" lang="en-US" altLang="ja-JP" sz="900" dirty="0"/>
              <a:t> </a:t>
            </a:r>
            <a:r>
              <a:rPr kumimoji="1" lang="en-US" altLang="ja-JP" sz="900" dirty="0" err="1"/>
              <a:t>pt</a:t>
            </a:r>
            <a:endParaRPr kumimoji="1" lang="en-US" altLang="ja-JP" sz="900" dirty="0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2D7F6FDD-A113-4272-B7B1-F76F0D749C1B}"/>
              </a:ext>
            </a:extLst>
          </p:cNvPr>
          <p:cNvSpPr/>
          <p:nvPr/>
        </p:nvSpPr>
        <p:spPr>
          <a:xfrm>
            <a:off x="6624978" y="4516071"/>
            <a:ext cx="2171623" cy="232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21</a:t>
            </a:r>
            <a:r>
              <a:rPr kumimoji="1" lang="ja-JP" altLang="en-US" sz="1050" dirty="0"/>
              <a:t>位  </a:t>
            </a:r>
            <a:r>
              <a:rPr kumimoji="1" lang="ja-JP" altLang="en-US" sz="600" dirty="0"/>
              <a:t>名２３４５６７８８９０１名  </a:t>
            </a:r>
            <a:r>
              <a:rPr kumimoji="1" lang="en-US" altLang="ja-JP" sz="900" dirty="0" err="1"/>
              <a:t>xxx,xxx,xxx</a:t>
            </a:r>
            <a:r>
              <a:rPr kumimoji="1" lang="en-US" altLang="ja-JP" sz="900" dirty="0"/>
              <a:t> </a:t>
            </a:r>
            <a:r>
              <a:rPr kumimoji="1" lang="en-US" altLang="ja-JP" sz="900" dirty="0" err="1"/>
              <a:t>pt</a:t>
            </a:r>
            <a:endParaRPr kumimoji="1" lang="en-US" altLang="ja-JP" sz="900" dirty="0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F5FAAC44-79C9-44F9-9A8D-0B6A7F1587F6}"/>
              </a:ext>
            </a:extLst>
          </p:cNvPr>
          <p:cNvSpPr/>
          <p:nvPr/>
        </p:nvSpPr>
        <p:spPr>
          <a:xfrm>
            <a:off x="6624978" y="4748326"/>
            <a:ext cx="2171623" cy="232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22</a:t>
            </a:r>
            <a:r>
              <a:rPr kumimoji="1" lang="ja-JP" altLang="en-US" sz="1050" dirty="0"/>
              <a:t>位  </a:t>
            </a:r>
            <a:r>
              <a:rPr kumimoji="1" lang="ja-JP" altLang="en-US" sz="600" dirty="0"/>
              <a:t>名２３４５６７８８９０１名  </a:t>
            </a:r>
            <a:r>
              <a:rPr kumimoji="1" lang="en-US" altLang="ja-JP" sz="900" dirty="0" err="1"/>
              <a:t>xxx,xxx,xxx</a:t>
            </a:r>
            <a:r>
              <a:rPr kumimoji="1" lang="en-US" altLang="ja-JP" sz="900" dirty="0"/>
              <a:t> </a:t>
            </a:r>
            <a:r>
              <a:rPr kumimoji="1" lang="en-US" altLang="ja-JP" sz="900" dirty="0" err="1"/>
              <a:t>pt</a:t>
            </a:r>
            <a:endParaRPr kumimoji="1" lang="en-US" altLang="ja-JP" sz="900" dirty="0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52620022-15DE-468D-8C7F-25EB84E08F03}"/>
              </a:ext>
            </a:extLst>
          </p:cNvPr>
          <p:cNvSpPr/>
          <p:nvPr/>
        </p:nvSpPr>
        <p:spPr>
          <a:xfrm>
            <a:off x="6624978" y="4966472"/>
            <a:ext cx="2171623" cy="232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23</a:t>
            </a:r>
            <a:r>
              <a:rPr kumimoji="1" lang="ja-JP" altLang="en-US" sz="1050" dirty="0"/>
              <a:t>位  </a:t>
            </a:r>
            <a:r>
              <a:rPr kumimoji="1" lang="ja-JP" altLang="en-US" sz="600" dirty="0"/>
              <a:t>名２３４５６７８８９０１名  </a:t>
            </a:r>
            <a:r>
              <a:rPr kumimoji="1" lang="en-US" altLang="ja-JP" sz="900" dirty="0" err="1"/>
              <a:t>xxx,xxx,xxx</a:t>
            </a:r>
            <a:r>
              <a:rPr kumimoji="1" lang="en-US" altLang="ja-JP" sz="900" dirty="0"/>
              <a:t> </a:t>
            </a:r>
            <a:r>
              <a:rPr kumimoji="1" lang="en-US" altLang="ja-JP" sz="900" dirty="0" err="1"/>
              <a:t>pt</a:t>
            </a:r>
            <a:endParaRPr kumimoji="1" lang="en-US" altLang="ja-JP" sz="900" dirty="0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80D0B56B-A670-4B1D-AABA-71E8D16494B3}"/>
              </a:ext>
            </a:extLst>
          </p:cNvPr>
          <p:cNvSpPr/>
          <p:nvPr/>
        </p:nvSpPr>
        <p:spPr>
          <a:xfrm>
            <a:off x="6624978" y="5189093"/>
            <a:ext cx="2171623" cy="232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24</a:t>
            </a:r>
            <a:r>
              <a:rPr kumimoji="1" lang="ja-JP" altLang="en-US" sz="1050" dirty="0"/>
              <a:t>位  </a:t>
            </a:r>
            <a:r>
              <a:rPr kumimoji="1" lang="ja-JP" altLang="en-US" sz="600" dirty="0"/>
              <a:t>名２３４５６７８８９０１名  </a:t>
            </a:r>
            <a:r>
              <a:rPr kumimoji="1" lang="en-US" altLang="ja-JP" sz="900" dirty="0" err="1"/>
              <a:t>xxx,xxx,xxx</a:t>
            </a:r>
            <a:r>
              <a:rPr kumimoji="1" lang="en-US" altLang="ja-JP" sz="900" dirty="0"/>
              <a:t> </a:t>
            </a:r>
            <a:r>
              <a:rPr kumimoji="1" lang="en-US" altLang="ja-JP" sz="900" dirty="0" err="1"/>
              <a:t>pt</a:t>
            </a:r>
            <a:endParaRPr kumimoji="1" lang="en-US" altLang="ja-JP" sz="900" dirty="0"/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7C4F1C54-3B17-4D19-96DD-49F540ED6FB5}"/>
              </a:ext>
            </a:extLst>
          </p:cNvPr>
          <p:cNvSpPr txBox="1"/>
          <p:nvPr/>
        </p:nvSpPr>
        <p:spPr>
          <a:xfrm>
            <a:off x="88260" y="536124"/>
            <a:ext cx="368241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ja-JP" altLang="en-US" sz="14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● ランキング</a:t>
            </a:r>
            <a:endParaRPr lang="en-US" altLang="ja-JP" sz="14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4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 </a:t>
            </a:r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３種類のランキング表示を切り替える。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１．</a:t>
            </a:r>
            <a:r>
              <a:rPr lang="en-US" altLang="ja-JP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[</a:t>
            </a:r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師団</a:t>
            </a:r>
            <a:r>
              <a:rPr lang="en-US" altLang="ja-JP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]</a:t>
            </a:r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討伐数ランキング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２．</a:t>
            </a:r>
            <a:r>
              <a:rPr lang="en-US" altLang="ja-JP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[</a:t>
            </a:r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個人</a:t>
            </a:r>
            <a:r>
              <a:rPr lang="en-US" altLang="ja-JP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]</a:t>
            </a:r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一撃ダメージランキング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３．</a:t>
            </a:r>
            <a:r>
              <a:rPr lang="en-US" altLang="ja-JP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[</a:t>
            </a:r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個人</a:t>
            </a:r>
            <a:r>
              <a:rPr lang="en-US" altLang="ja-JP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]</a:t>
            </a:r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討伐数ランキング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画面スワイプ </a:t>
            </a:r>
            <a:r>
              <a:rPr lang="en-US" altLang="ja-JP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or </a:t>
            </a:r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左右の三角にタップで切り替える。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・自分・上位１００位を切り替えることができる。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・表示</a:t>
            </a:r>
            <a:r>
              <a:rPr lang="en-US" altLang="ja-JP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(</a:t>
            </a:r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自分</a:t>
            </a:r>
            <a:r>
              <a:rPr lang="en-US" altLang="ja-JP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)</a:t>
            </a:r>
          </a:p>
          <a:p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</a:t>
            </a:r>
            <a:r>
              <a:rPr lang="en-US" altLang="ja-JP" sz="10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10</a:t>
            </a:r>
            <a:r>
              <a:rPr lang="ja-JP" altLang="en-US" sz="10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件表示 </a:t>
            </a:r>
            <a:r>
              <a:rPr lang="en-US" altLang="ja-JP" sz="7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※</a:t>
            </a:r>
            <a:r>
              <a:rPr lang="ja-JP" altLang="en-US" sz="7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もっと少なくても構わないです。</a:t>
            </a:r>
            <a:endParaRPr lang="en-US" altLang="ja-JP" sz="7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① 自分が上位１画面に収まる場合そのまま表示する。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② 自分が上位１面に入らない場合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 自分を中央に表示し、上位５人、下位４人を表示する。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③ 自分が下位１画面に収まる場合そのまま表示する。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上位３組は、なんとなく光らせたい。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金・銀・銅の王冠でも可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・詳細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イベントの詳細ウィンドウの表示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・報酬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それぞれ同率を許容し、報それぞれに配布する。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・更新タイミング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更新は１５分ごと。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終了時刻１時間前から、集計中と表示する。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</p:txBody>
      </p:sp>
      <p:grpSp>
        <p:nvGrpSpPr>
          <p:cNvPr id="169" name="グループ化 168">
            <a:extLst>
              <a:ext uri="{FF2B5EF4-FFF2-40B4-BE49-F238E27FC236}">
                <a16:creationId xmlns:a16="http://schemas.microsoft.com/office/drawing/2014/main" id="{168ECD44-E128-45C8-8DB6-095D2DDC49BD}"/>
              </a:ext>
            </a:extLst>
          </p:cNvPr>
          <p:cNvGrpSpPr/>
          <p:nvPr/>
        </p:nvGrpSpPr>
        <p:grpSpPr>
          <a:xfrm>
            <a:off x="2846000" y="4256601"/>
            <a:ext cx="1429552" cy="2504892"/>
            <a:chOff x="783783" y="1380759"/>
            <a:chExt cx="2489809" cy="4362698"/>
          </a:xfrm>
        </p:grpSpPr>
        <p:pic>
          <p:nvPicPr>
            <p:cNvPr id="145" name="Picture 4">
              <a:extLst>
                <a:ext uri="{FF2B5EF4-FFF2-40B4-BE49-F238E27FC236}">
                  <a16:creationId xmlns:a16="http://schemas.microsoft.com/office/drawing/2014/main" id="{8ADDEAE6-C4A7-4DAA-BA78-D68EC541E4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786" y="1380759"/>
              <a:ext cx="2454715" cy="4362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6" name="正方形/長方形 145">
              <a:extLst>
                <a:ext uri="{FF2B5EF4-FFF2-40B4-BE49-F238E27FC236}">
                  <a16:creationId xmlns:a16="http://schemas.microsoft.com/office/drawing/2014/main" id="{A32D0D12-9043-4060-8E9F-561202B65570}"/>
                </a:ext>
              </a:extLst>
            </p:cNvPr>
            <p:cNvSpPr/>
            <p:nvPr/>
          </p:nvSpPr>
          <p:spPr>
            <a:xfrm>
              <a:off x="783785" y="1934757"/>
              <a:ext cx="2454715" cy="34457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 dirty="0"/>
            </a:p>
          </p:txBody>
        </p:sp>
        <p:sp>
          <p:nvSpPr>
            <p:cNvPr id="147" name="テキスト ボックス 146">
              <a:extLst>
                <a:ext uri="{FF2B5EF4-FFF2-40B4-BE49-F238E27FC236}">
                  <a16:creationId xmlns:a16="http://schemas.microsoft.com/office/drawing/2014/main" id="{ABF097D3-7C97-4313-9543-8355C2C0EB6E}"/>
                </a:ext>
              </a:extLst>
            </p:cNvPr>
            <p:cNvSpPr txBox="1"/>
            <p:nvPr/>
          </p:nvSpPr>
          <p:spPr>
            <a:xfrm>
              <a:off x="1319702" y="1940872"/>
              <a:ext cx="1382880" cy="7504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50" dirty="0">
                  <a:solidFill>
                    <a:schemeClr val="bg1"/>
                  </a:solidFill>
                </a:rPr>
                <a:t>ランキング</a:t>
              </a:r>
            </a:p>
          </p:txBody>
        </p:sp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F56741CD-B0EC-4E2C-BC6F-04169A9C8265}"/>
                </a:ext>
              </a:extLst>
            </p:cNvPr>
            <p:cNvSpPr/>
            <p:nvPr/>
          </p:nvSpPr>
          <p:spPr>
            <a:xfrm>
              <a:off x="783783" y="2248683"/>
              <a:ext cx="2454715" cy="32496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 dirty="0"/>
            </a:p>
          </p:txBody>
        </p:sp>
        <p:sp>
          <p:nvSpPr>
            <p:cNvPr id="149" name="正方形/長方形 148">
              <a:extLst>
                <a:ext uri="{FF2B5EF4-FFF2-40B4-BE49-F238E27FC236}">
                  <a16:creationId xmlns:a16="http://schemas.microsoft.com/office/drawing/2014/main" id="{0DB038C8-F95C-43F4-8442-F43F239523A6}"/>
                </a:ext>
              </a:extLst>
            </p:cNvPr>
            <p:cNvSpPr/>
            <p:nvPr/>
          </p:nvSpPr>
          <p:spPr>
            <a:xfrm>
              <a:off x="818881" y="2738543"/>
              <a:ext cx="2384517" cy="27232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 dirty="0"/>
            </a:p>
          </p:txBody>
        </p:sp>
        <p:sp>
          <p:nvSpPr>
            <p:cNvPr id="150" name="四角形: 角を丸くする 149">
              <a:extLst>
                <a:ext uri="{FF2B5EF4-FFF2-40B4-BE49-F238E27FC236}">
                  <a16:creationId xmlns:a16="http://schemas.microsoft.com/office/drawing/2014/main" id="{703DE4E0-8D57-4188-A799-0C060037FB37}"/>
                </a:ext>
              </a:extLst>
            </p:cNvPr>
            <p:cNvSpPr/>
            <p:nvPr/>
          </p:nvSpPr>
          <p:spPr>
            <a:xfrm>
              <a:off x="818880" y="2302055"/>
              <a:ext cx="2384517" cy="254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 dirty="0">
                  <a:solidFill>
                    <a:prstClr val="black"/>
                  </a:solidFill>
                  <a:latin typeface="Century Gothic" panose="020F0302020204030204"/>
                  <a:ea typeface="メイリオ" panose="020B0604030504040204" pitchFamily="50" charset="-128"/>
                </a:rPr>
                <a:t>[</a:t>
              </a:r>
              <a:r>
                <a:rPr lang="ja-JP" altLang="en-US" sz="600" dirty="0">
                  <a:solidFill>
                    <a:prstClr val="black"/>
                  </a:solidFill>
                  <a:latin typeface="Century Gothic" panose="020F0302020204030204"/>
                  <a:ea typeface="メイリオ" panose="020B0604030504040204" pitchFamily="50" charset="-128"/>
                </a:rPr>
                <a:t>師団</a:t>
              </a:r>
              <a:r>
                <a:rPr lang="en-US" altLang="ja-JP" sz="600" dirty="0">
                  <a:solidFill>
                    <a:prstClr val="black"/>
                  </a:solidFill>
                  <a:latin typeface="Century Gothic" panose="020F0302020204030204"/>
                  <a:ea typeface="メイリオ" panose="020B0604030504040204" pitchFamily="50" charset="-128"/>
                </a:rPr>
                <a:t>]</a:t>
              </a:r>
              <a:r>
                <a:rPr lang="ja-JP" altLang="en-US" sz="600" dirty="0">
                  <a:solidFill>
                    <a:prstClr val="black"/>
                  </a:solidFill>
                  <a:latin typeface="Century Gothic" panose="020F0302020204030204"/>
                  <a:ea typeface="メイリオ" panose="020B0604030504040204" pitchFamily="50" charset="-128"/>
                </a:rPr>
                <a:t>討伐数ランキング</a:t>
              </a:r>
              <a:endParaRPr kumimoji="1" lang="ja-JP" altLang="en-US" sz="600" dirty="0"/>
            </a:p>
          </p:txBody>
        </p:sp>
        <p:sp>
          <p:nvSpPr>
            <p:cNvPr id="151" name="正方形/長方形 150">
              <a:extLst>
                <a:ext uri="{FF2B5EF4-FFF2-40B4-BE49-F238E27FC236}">
                  <a16:creationId xmlns:a16="http://schemas.microsoft.com/office/drawing/2014/main" id="{A07DDEA9-B527-410A-AFC5-48698DF4BE5C}"/>
                </a:ext>
              </a:extLst>
            </p:cNvPr>
            <p:cNvSpPr/>
            <p:nvPr/>
          </p:nvSpPr>
          <p:spPr>
            <a:xfrm>
              <a:off x="852258" y="3057779"/>
              <a:ext cx="2171623" cy="2322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dirty="0"/>
                <a:t>1</a:t>
              </a:r>
              <a:r>
                <a:rPr kumimoji="1" lang="ja-JP" altLang="en-US" sz="700" dirty="0"/>
                <a:t>位   </a:t>
              </a:r>
              <a:r>
                <a:rPr kumimoji="1" lang="ja-JP" altLang="en-US" sz="200" dirty="0"/>
                <a:t>師団名師団名師団名師団名   </a:t>
              </a:r>
              <a:r>
                <a:rPr kumimoji="1" lang="en-US" altLang="ja-JP" sz="700" dirty="0"/>
                <a:t>xxx</a:t>
              </a:r>
              <a:r>
                <a:rPr kumimoji="1" lang="ja-JP" altLang="en-US" sz="600" dirty="0"/>
                <a:t>体</a:t>
              </a:r>
              <a:endParaRPr kumimoji="1" lang="en-US" altLang="ja-JP" sz="700" dirty="0"/>
            </a:p>
          </p:txBody>
        </p:sp>
        <p:sp>
          <p:nvSpPr>
            <p:cNvPr id="152" name="テキスト ボックス 151">
              <a:extLst>
                <a:ext uri="{FF2B5EF4-FFF2-40B4-BE49-F238E27FC236}">
                  <a16:creationId xmlns:a16="http://schemas.microsoft.com/office/drawing/2014/main" id="{714AE9B5-D66A-442B-B3A1-A6EEB31082EC}"/>
                </a:ext>
              </a:extLst>
            </p:cNvPr>
            <p:cNvSpPr txBox="1"/>
            <p:nvPr/>
          </p:nvSpPr>
          <p:spPr>
            <a:xfrm>
              <a:off x="952030" y="2538488"/>
              <a:ext cx="2321562" cy="214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200" dirty="0">
                  <a:solidFill>
                    <a:schemeClr val="bg1"/>
                  </a:solidFill>
                </a:rPr>
                <a:t>YYYY:MM:DD </a:t>
              </a:r>
              <a:r>
                <a:rPr kumimoji="1" lang="ja-JP" altLang="en-US" sz="200" dirty="0">
                  <a:solidFill>
                    <a:schemeClr val="bg1"/>
                  </a:solidFill>
                </a:rPr>
                <a:t>更新</a:t>
              </a:r>
            </a:p>
          </p:txBody>
        </p:sp>
        <p:sp>
          <p:nvSpPr>
            <p:cNvPr id="153" name="四角形: 角を丸くする 152">
              <a:extLst>
                <a:ext uri="{FF2B5EF4-FFF2-40B4-BE49-F238E27FC236}">
                  <a16:creationId xmlns:a16="http://schemas.microsoft.com/office/drawing/2014/main" id="{F9FA1AE1-96DE-410C-A56A-148A7C00AE94}"/>
                </a:ext>
              </a:extLst>
            </p:cNvPr>
            <p:cNvSpPr/>
            <p:nvPr/>
          </p:nvSpPr>
          <p:spPr>
            <a:xfrm>
              <a:off x="3061857" y="3029095"/>
              <a:ext cx="104057" cy="233351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700"/>
            </a:p>
          </p:txBody>
        </p:sp>
        <p:sp>
          <p:nvSpPr>
            <p:cNvPr id="154" name="四角形: 角を丸くする 153">
              <a:extLst>
                <a:ext uri="{FF2B5EF4-FFF2-40B4-BE49-F238E27FC236}">
                  <a16:creationId xmlns:a16="http://schemas.microsoft.com/office/drawing/2014/main" id="{6ACBBB6B-1891-450D-B298-4088E75D5A0F}"/>
                </a:ext>
              </a:extLst>
            </p:cNvPr>
            <p:cNvSpPr/>
            <p:nvPr/>
          </p:nvSpPr>
          <p:spPr>
            <a:xfrm>
              <a:off x="3079751" y="3015372"/>
              <a:ext cx="70192" cy="921258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700"/>
            </a:p>
          </p:txBody>
        </p:sp>
        <p:sp>
          <p:nvSpPr>
            <p:cNvPr id="155" name="正方形/長方形 154">
              <a:extLst>
                <a:ext uri="{FF2B5EF4-FFF2-40B4-BE49-F238E27FC236}">
                  <a16:creationId xmlns:a16="http://schemas.microsoft.com/office/drawing/2014/main" id="{0F5D5351-0125-40BD-BF0A-D58B1EDEBFA1}"/>
                </a:ext>
              </a:extLst>
            </p:cNvPr>
            <p:cNvSpPr/>
            <p:nvPr/>
          </p:nvSpPr>
          <p:spPr>
            <a:xfrm>
              <a:off x="852750" y="3301724"/>
              <a:ext cx="2171623" cy="2322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dirty="0"/>
                <a:t>2</a:t>
              </a:r>
              <a:r>
                <a:rPr kumimoji="1" lang="ja-JP" altLang="en-US" sz="700" dirty="0"/>
                <a:t>位   </a:t>
              </a:r>
              <a:r>
                <a:rPr kumimoji="1" lang="ja-JP" altLang="en-US" sz="200" dirty="0"/>
                <a:t>師団名師団名師団名師団名   </a:t>
              </a:r>
              <a:r>
                <a:rPr kumimoji="1" lang="en-US" altLang="ja-JP" sz="700" dirty="0"/>
                <a:t>xxx</a:t>
              </a:r>
              <a:r>
                <a:rPr kumimoji="1" lang="ja-JP" altLang="en-US" sz="600" dirty="0"/>
                <a:t>体</a:t>
              </a:r>
              <a:endParaRPr kumimoji="1" lang="en-US" altLang="ja-JP" sz="700" dirty="0"/>
            </a:p>
          </p:txBody>
        </p:sp>
        <p:sp>
          <p:nvSpPr>
            <p:cNvPr id="156" name="正方形/長方形 155">
              <a:extLst>
                <a:ext uri="{FF2B5EF4-FFF2-40B4-BE49-F238E27FC236}">
                  <a16:creationId xmlns:a16="http://schemas.microsoft.com/office/drawing/2014/main" id="{C84108AA-1744-4C76-A6D4-DE88B277C501}"/>
                </a:ext>
              </a:extLst>
            </p:cNvPr>
            <p:cNvSpPr/>
            <p:nvPr/>
          </p:nvSpPr>
          <p:spPr>
            <a:xfrm>
              <a:off x="852257" y="3525263"/>
              <a:ext cx="2171623" cy="2322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dirty="0"/>
                <a:t>3</a:t>
              </a:r>
              <a:r>
                <a:rPr kumimoji="1" lang="ja-JP" altLang="en-US" sz="700" dirty="0"/>
                <a:t>位   </a:t>
              </a:r>
              <a:r>
                <a:rPr kumimoji="1" lang="ja-JP" altLang="en-US" sz="200" dirty="0"/>
                <a:t>師団名師団名師団名師団名   </a:t>
              </a:r>
              <a:r>
                <a:rPr kumimoji="1" lang="en-US" altLang="ja-JP" sz="700" dirty="0"/>
                <a:t>xxx</a:t>
              </a:r>
              <a:r>
                <a:rPr kumimoji="1" lang="ja-JP" altLang="en-US" sz="600" dirty="0"/>
                <a:t>体</a:t>
              </a:r>
              <a:endParaRPr kumimoji="1" lang="en-US" altLang="ja-JP" sz="700" dirty="0"/>
            </a:p>
          </p:txBody>
        </p:sp>
        <p:sp>
          <p:nvSpPr>
            <p:cNvPr id="157" name="正方形/長方形 156">
              <a:extLst>
                <a:ext uri="{FF2B5EF4-FFF2-40B4-BE49-F238E27FC236}">
                  <a16:creationId xmlns:a16="http://schemas.microsoft.com/office/drawing/2014/main" id="{9AC9D17D-4DA1-409E-BD0C-2158269BAFE0}"/>
                </a:ext>
              </a:extLst>
            </p:cNvPr>
            <p:cNvSpPr/>
            <p:nvPr/>
          </p:nvSpPr>
          <p:spPr>
            <a:xfrm>
              <a:off x="852257" y="3763952"/>
              <a:ext cx="2171623" cy="2322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dirty="0"/>
                <a:t>4</a:t>
              </a:r>
              <a:r>
                <a:rPr kumimoji="1" lang="ja-JP" altLang="en-US" sz="700" dirty="0"/>
                <a:t>位   </a:t>
              </a:r>
              <a:r>
                <a:rPr kumimoji="1" lang="ja-JP" altLang="en-US" sz="200" dirty="0"/>
                <a:t>師団名師団名師団名師団名   </a:t>
              </a:r>
              <a:r>
                <a:rPr kumimoji="1" lang="en-US" altLang="ja-JP" sz="700" dirty="0"/>
                <a:t>xxx</a:t>
              </a:r>
              <a:r>
                <a:rPr kumimoji="1" lang="ja-JP" altLang="en-US" sz="600" dirty="0"/>
                <a:t>体</a:t>
              </a:r>
              <a:endParaRPr kumimoji="1" lang="en-US" altLang="ja-JP" sz="700" dirty="0"/>
            </a:p>
          </p:txBody>
        </p:sp>
        <p:sp>
          <p:nvSpPr>
            <p:cNvPr id="158" name="正方形/長方形 157">
              <a:extLst>
                <a:ext uri="{FF2B5EF4-FFF2-40B4-BE49-F238E27FC236}">
                  <a16:creationId xmlns:a16="http://schemas.microsoft.com/office/drawing/2014/main" id="{9877F613-A73F-4057-8C82-FE7266C2A124}"/>
                </a:ext>
              </a:extLst>
            </p:cNvPr>
            <p:cNvSpPr/>
            <p:nvPr/>
          </p:nvSpPr>
          <p:spPr>
            <a:xfrm>
              <a:off x="835815" y="2744733"/>
              <a:ext cx="1178044" cy="250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800" dirty="0"/>
                <a:t>自分</a:t>
              </a:r>
            </a:p>
          </p:txBody>
        </p:sp>
        <p:sp>
          <p:nvSpPr>
            <p:cNvPr id="159" name="正方形/長方形 158">
              <a:extLst>
                <a:ext uri="{FF2B5EF4-FFF2-40B4-BE49-F238E27FC236}">
                  <a16:creationId xmlns:a16="http://schemas.microsoft.com/office/drawing/2014/main" id="{CF01D7EE-D430-4B33-BF33-68E42DEC6344}"/>
                </a:ext>
              </a:extLst>
            </p:cNvPr>
            <p:cNvSpPr/>
            <p:nvPr/>
          </p:nvSpPr>
          <p:spPr>
            <a:xfrm>
              <a:off x="2136276" y="2757387"/>
              <a:ext cx="907417" cy="2509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00" dirty="0"/>
                <a:t>上位１００位</a:t>
              </a:r>
            </a:p>
          </p:txBody>
        </p:sp>
        <p:sp>
          <p:nvSpPr>
            <p:cNvPr id="160" name="正方形/長方形 159">
              <a:extLst>
                <a:ext uri="{FF2B5EF4-FFF2-40B4-BE49-F238E27FC236}">
                  <a16:creationId xmlns:a16="http://schemas.microsoft.com/office/drawing/2014/main" id="{73046831-1473-4BEA-A6BA-667F3CD84718}"/>
                </a:ext>
              </a:extLst>
            </p:cNvPr>
            <p:cNvSpPr/>
            <p:nvPr/>
          </p:nvSpPr>
          <p:spPr>
            <a:xfrm>
              <a:off x="852258" y="4008229"/>
              <a:ext cx="2171623" cy="2322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dirty="0"/>
                <a:t>5</a:t>
              </a:r>
              <a:r>
                <a:rPr kumimoji="1" lang="ja-JP" altLang="en-US" sz="700" dirty="0"/>
                <a:t>位   </a:t>
              </a:r>
              <a:r>
                <a:rPr kumimoji="1" lang="ja-JP" altLang="en-US" sz="200" dirty="0"/>
                <a:t>師団名師団名師団名師団名   </a:t>
              </a:r>
              <a:r>
                <a:rPr kumimoji="1" lang="en-US" altLang="ja-JP" sz="700" dirty="0"/>
                <a:t>xxx</a:t>
              </a:r>
              <a:r>
                <a:rPr kumimoji="1" lang="ja-JP" altLang="en-US" sz="600" dirty="0"/>
                <a:t>体</a:t>
              </a:r>
              <a:endParaRPr kumimoji="1" lang="en-US" altLang="ja-JP" sz="700" dirty="0"/>
            </a:p>
          </p:txBody>
        </p:sp>
        <p:sp>
          <p:nvSpPr>
            <p:cNvPr id="161" name="正方形/長方形 160">
              <a:extLst>
                <a:ext uri="{FF2B5EF4-FFF2-40B4-BE49-F238E27FC236}">
                  <a16:creationId xmlns:a16="http://schemas.microsoft.com/office/drawing/2014/main" id="{51F7C13B-135D-439C-A37E-3E722463B787}"/>
                </a:ext>
              </a:extLst>
            </p:cNvPr>
            <p:cNvSpPr/>
            <p:nvPr/>
          </p:nvSpPr>
          <p:spPr>
            <a:xfrm>
              <a:off x="852750" y="4252174"/>
              <a:ext cx="2171623" cy="2322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dirty="0"/>
                <a:t>6</a:t>
              </a:r>
              <a:r>
                <a:rPr kumimoji="1" lang="ja-JP" altLang="en-US" sz="700" dirty="0"/>
                <a:t>位   </a:t>
              </a:r>
              <a:r>
                <a:rPr kumimoji="1" lang="ja-JP" altLang="en-US" sz="200" dirty="0"/>
                <a:t>師団名師団名師団名師団名   </a:t>
              </a:r>
              <a:r>
                <a:rPr kumimoji="1" lang="en-US" altLang="ja-JP" sz="700" dirty="0"/>
                <a:t>xxx</a:t>
              </a:r>
              <a:r>
                <a:rPr kumimoji="1" lang="ja-JP" altLang="en-US" sz="600" dirty="0"/>
                <a:t>体</a:t>
              </a:r>
              <a:endParaRPr kumimoji="1" lang="en-US" altLang="ja-JP" sz="700" dirty="0"/>
            </a:p>
          </p:txBody>
        </p:sp>
        <p:sp>
          <p:nvSpPr>
            <p:cNvPr id="162" name="正方形/長方形 161">
              <a:extLst>
                <a:ext uri="{FF2B5EF4-FFF2-40B4-BE49-F238E27FC236}">
                  <a16:creationId xmlns:a16="http://schemas.microsoft.com/office/drawing/2014/main" id="{25242DB4-A91D-456F-8931-045DE5E1ABAC}"/>
                </a:ext>
              </a:extLst>
            </p:cNvPr>
            <p:cNvSpPr/>
            <p:nvPr/>
          </p:nvSpPr>
          <p:spPr>
            <a:xfrm>
              <a:off x="852257" y="4475713"/>
              <a:ext cx="2171623" cy="2322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dirty="0"/>
                <a:t>7</a:t>
              </a:r>
              <a:r>
                <a:rPr kumimoji="1" lang="ja-JP" altLang="en-US" sz="700" dirty="0"/>
                <a:t>位   </a:t>
              </a:r>
              <a:r>
                <a:rPr kumimoji="1" lang="ja-JP" altLang="en-US" sz="200" dirty="0"/>
                <a:t>師団名師団名師団名師団名   </a:t>
              </a:r>
              <a:r>
                <a:rPr kumimoji="1" lang="en-US" altLang="ja-JP" sz="700" dirty="0"/>
                <a:t>xxx</a:t>
              </a:r>
              <a:r>
                <a:rPr kumimoji="1" lang="ja-JP" altLang="en-US" sz="600" dirty="0"/>
                <a:t>体</a:t>
              </a:r>
              <a:endParaRPr kumimoji="1" lang="en-US" altLang="ja-JP" sz="700" dirty="0"/>
            </a:p>
          </p:txBody>
        </p:sp>
        <p:sp>
          <p:nvSpPr>
            <p:cNvPr id="163" name="正方形/長方形 162">
              <a:extLst>
                <a:ext uri="{FF2B5EF4-FFF2-40B4-BE49-F238E27FC236}">
                  <a16:creationId xmlns:a16="http://schemas.microsoft.com/office/drawing/2014/main" id="{6427C2EF-331B-4E39-B45E-314C8B6EE0B4}"/>
                </a:ext>
              </a:extLst>
            </p:cNvPr>
            <p:cNvSpPr/>
            <p:nvPr/>
          </p:nvSpPr>
          <p:spPr>
            <a:xfrm>
              <a:off x="852257" y="4714402"/>
              <a:ext cx="2171623" cy="2322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dirty="0"/>
                <a:t>8</a:t>
              </a:r>
              <a:r>
                <a:rPr kumimoji="1" lang="ja-JP" altLang="en-US" sz="700" dirty="0"/>
                <a:t>位   </a:t>
              </a:r>
              <a:r>
                <a:rPr kumimoji="1" lang="ja-JP" altLang="en-US" sz="200" dirty="0"/>
                <a:t>師団名師団名師団名師団名   </a:t>
              </a:r>
              <a:r>
                <a:rPr kumimoji="1" lang="en-US" altLang="ja-JP" sz="700" dirty="0"/>
                <a:t>xxx</a:t>
              </a:r>
              <a:r>
                <a:rPr kumimoji="1" lang="ja-JP" altLang="en-US" sz="600" dirty="0"/>
                <a:t>体</a:t>
              </a:r>
              <a:endParaRPr kumimoji="1" lang="en-US" altLang="ja-JP" sz="700" dirty="0"/>
            </a:p>
          </p:txBody>
        </p:sp>
        <p:sp>
          <p:nvSpPr>
            <p:cNvPr id="164" name="正方形/長方形 163">
              <a:extLst>
                <a:ext uri="{FF2B5EF4-FFF2-40B4-BE49-F238E27FC236}">
                  <a16:creationId xmlns:a16="http://schemas.microsoft.com/office/drawing/2014/main" id="{8B6758B7-C399-416A-AEA3-DB0DAD9B5BD2}"/>
                </a:ext>
              </a:extLst>
            </p:cNvPr>
            <p:cNvSpPr/>
            <p:nvPr/>
          </p:nvSpPr>
          <p:spPr>
            <a:xfrm>
              <a:off x="852257" y="4949441"/>
              <a:ext cx="2171623" cy="2322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dirty="0"/>
                <a:t>9</a:t>
              </a:r>
              <a:r>
                <a:rPr kumimoji="1" lang="ja-JP" altLang="en-US" sz="700" dirty="0"/>
                <a:t>位   </a:t>
              </a:r>
              <a:r>
                <a:rPr kumimoji="1" lang="ja-JP" altLang="en-US" sz="200" dirty="0"/>
                <a:t>師団名師団名師団名師団名   </a:t>
              </a:r>
              <a:r>
                <a:rPr kumimoji="1" lang="en-US" altLang="ja-JP" sz="700" dirty="0"/>
                <a:t>xxx</a:t>
              </a:r>
              <a:r>
                <a:rPr kumimoji="1" lang="ja-JP" altLang="en-US" sz="600" dirty="0"/>
                <a:t>体</a:t>
              </a:r>
              <a:endParaRPr kumimoji="1" lang="en-US" altLang="ja-JP" sz="700" dirty="0"/>
            </a:p>
          </p:txBody>
        </p:sp>
        <p:sp>
          <p:nvSpPr>
            <p:cNvPr id="165" name="正方形/長方形 164">
              <a:extLst>
                <a:ext uri="{FF2B5EF4-FFF2-40B4-BE49-F238E27FC236}">
                  <a16:creationId xmlns:a16="http://schemas.microsoft.com/office/drawing/2014/main" id="{9F69A9B1-D647-485A-94DB-2D9519E37937}"/>
                </a:ext>
              </a:extLst>
            </p:cNvPr>
            <p:cNvSpPr/>
            <p:nvPr/>
          </p:nvSpPr>
          <p:spPr>
            <a:xfrm>
              <a:off x="852257" y="5183072"/>
              <a:ext cx="2171623" cy="2322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700" dirty="0"/>
                <a:t>10</a:t>
              </a:r>
              <a:r>
                <a:rPr kumimoji="1" lang="ja-JP" altLang="en-US" sz="700" dirty="0"/>
                <a:t>位   </a:t>
              </a:r>
              <a:r>
                <a:rPr kumimoji="1" lang="ja-JP" altLang="en-US" sz="200" dirty="0"/>
                <a:t>師団名師団名師団名師団名   </a:t>
              </a:r>
              <a:r>
                <a:rPr kumimoji="1" lang="en-US" altLang="ja-JP" sz="700" dirty="0"/>
                <a:t>xxx</a:t>
              </a:r>
              <a:r>
                <a:rPr kumimoji="1" lang="ja-JP" altLang="en-US" sz="600" dirty="0"/>
                <a:t>体</a:t>
              </a:r>
              <a:endParaRPr kumimoji="1" lang="en-US" altLang="ja-JP" sz="700" dirty="0"/>
            </a:p>
          </p:txBody>
        </p:sp>
        <p:sp>
          <p:nvSpPr>
            <p:cNvPr id="166" name="二等辺三角形 165">
              <a:extLst>
                <a:ext uri="{FF2B5EF4-FFF2-40B4-BE49-F238E27FC236}">
                  <a16:creationId xmlns:a16="http://schemas.microsoft.com/office/drawing/2014/main" id="{EFB82813-C6B0-4447-9486-F162179AAA13}"/>
                </a:ext>
              </a:extLst>
            </p:cNvPr>
            <p:cNvSpPr/>
            <p:nvPr/>
          </p:nvSpPr>
          <p:spPr>
            <a:xfrm rot="5400000">
              <a:off x="2958920" y="2299910"/>
              <a:ext cx="205873" cy="191887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/>
            </a:p>
          </p:txBody>
        </p:sp>
        <p:sp>
          <p:nvSpPr>
            <p:cNvPr id="167" name="二等辺三角形 166">
              <a:extLst>
                <a:ext uri="{FF2B5EF4-FFF2-40B4-BE49-F238E27FC236}">
                  <a16:creationId xmlns:a16="http://schemas.microsoft.com/office/drawing/2014/main" id="{8138ED6D-56EB-490D-A6B0-069ADA20C528}"/>
                </a:ext>
              </a:extLst>
            </p:cNvPr>
            <p:cNvSpPr/>
            <p:nvPr/>
          </p:nvSpPr>
          <p:spPr>
            <a:xfrm rot="16200000">
              <a:off x="857490" y="2306264"/>
              <a:ext cx="205873" cy="191887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/>
            </a:p>
          </p:txBody>
        </p:sp>
        <p:sp>
          <p:nvSpPr>
            <p:cNvPr id="168" name="正方形/長方形 167">
              <a:extLst>
                <a:ext uri="{FF2B5EF4-FFF2-40B4-BE49-F238E27FC236}">
                  <a16:creationId xmlns:a16="http://schemas.microsoft.com/office/drawing/2014/main" id="{BBD7484A-7FFB-4936-A855-23673558CE5B}"/>
                </a:ext>
              </a:extLst>
            </p:cNvPr>
            <p:cNvSpPr/>
            <p:nvPr/>
          </p:nvSpPr>
          <p:spPr>
            <a:xfrm>
              <a:off x="2288676" y="2909787"/>
              <a:ext cx="907417" cy="2509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00" dirty="0"/>
                <a:t>上位１０位</a:t>
              </a:r>
            </a:p>
          </p:txBody>
        </p:sp>
      </p:grp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61990F3A-ADB2-4DF3-B947-AABEA689C580}"/>
              </a:ext>
            </a:extLst>
          </p:cNvPr>
          <p:cNvSpPr/>
          <p:nvPr/>
        </p:nvSpPr>
        <p:spPr>
          <a:xfrm>
            <a:off x="2850764" y="5020922"/>
            <a:ext cx="1402404" cy="1578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集計中</a:t>
            </a:r>
            <a:endParaRPr kumimoji="1" lang="en-US" altLang="ja-JP" dirty="0"/>
          </a:p>
          <a:p>
            <a:pPr algn="ctr"/>
            <a:r>
              <a:rPr kumimoji="1" lang="en-US" altLang="ja-JP" sz="1000" dirty="0"/>
              <a:t>(YYYY:MM:DD HH:MM </a:t>
            </a:r>
            <a:r>
              <a:rPr kumimoji="1" lang="ja-JP" altLang="en-US" sz="1000" dirty="0"/>
              <a:t>頃発表予定。</a:t>
            </a:r>
            <a:r>
              <a:rPr kumimoji="1" lang="en-US" altLang="ja-JP" sz="1000" dirty="0"/>
              <a:t>)</a:t>
            </a:r>
          </a:p>
        </p:txBody>
      </p:sp>
      <p:sp>
        <p:nvSpPr>
          <p:cNvPr id="170" name="四角形: 角を丸くする 169">
            <a:extLst>
              <a:ext uri="{FF2B5EF4-FFF2-40B4-BE49-F238E27FC236}">
                <a16:creationId xmlns:a16="http://schemas.microsoft.com/office/drawing/2014/main" id="{958B3524-A87E-451B-B59A-187A32BE36BE}"/>
              </a:ext>
            </a:extLst>
          </p:cNvPr>
          <p:cNvSpPr/>
          <p:nvPr/>
        </p:nvSpPr>
        <p:spPr>
          <a:xfrm>
            <a:off x="5911350" y="2012875"/>
            <a:ext cx="545348" cy="21511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solidFill>
                  <a:schemeClr val="tx1"/>
                </a:solidFill>
              </a:rPr>
              <a:t>戻る</a:t>
            </a:r>
            <a:endParaRPr kumimoji="1" lang="en-US" altLang="ja-JP" sz="600" dirty="0">
              <a:solidFill>
                <a:schemeClr val="tx1"/>
              </a:solidFill>
            </a:endParaRPr>
          </a:p>
        </p:txBody>
      </p:sp>
      <p:sp>
        <p:nvSpPr>
          <p:cNvPr id="171" name="四角形: 角を丸くする 170">
            <a:extLst>
              <a:ext uri="{FF2B5EF4-FFF2-40B4-BE49-F238E27FC236}">
                <a16:creationId xmlns:a16="http://schemas.microsoft.com/office/drawing/2014/main" id="{5CF7B250-059F-4BB6-BC90-7100D80FD632}"/>
              </a:ext>
            </a:extLst>
          </p:cNvPr>
          <p:cNvSpPr/>
          <p:nvPr/>
        </p:nvSpPr>
        <p:spPr>
          <a:xfrm>
            <a:off x="8428818" y="2012875"/>
            <a:ext cx="545348" cy="21511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solidFill>
                  <a:schemeClr val="tx1"/>
                </a:solidFill>
              </a:rPr>
              <a:t>戻る</a:t>
            </a:r>
            <a:endParaRPr kumimoji="1" lang="en-US" altLang="ja-JP" sz="600" dirty="0">
              <a:solidFill>
                <a:schemeClr val="tx1"/>
              </a:solidFill>
            </a:endParaRPr>
          </a:p>
        </p:txBody>
      </p:sp>
      <p:sp>
        <p:nvSpPr>
          <p:cNvPr id="172" name="四角形: 角を丸くする 171">
            <a:extLst>
              <a:ext uri="{FF2B5EF4-FFF2-40B4-BE49-F238E27FC236}">
                <a16:creationId xmlns:a16="http://schemas.microsoft.com/office/drawing/2014/main" id="{9697B1F6-E747-4551-8FF3-30BA7142B51B}"/>
              </a:ext>
            </a:extLst>
          </p:cNvPr>
          <p:cNvSpPr/>
          <p:nvPr/>
        </p:nvSpPr>
        <p:spPr>
          <a:xfrm>
            <a:off x="6598235" y="2012875"/>
            <a:ext cx="545348" cy="21511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solidFill>
                  <a:schemeClr val="tx1"/>
                </a:solidFill>
              </a:rPr>
              <a:t>詳細</a:t>
            </a:r>
            <a:endParaRPr kumimoji="1" lang="en-US" altLang="ja-JP" sz="600" dirty="0">
              <a:solidFill>
                <a:schemeClr val="tx1"/>
              </a:solidFill>
            </a:endParaRPr>
          </a:p>
        </p:txBody>
      </p:sp>
      <p:sp>
        <p:nvSpPr>
          <p:cNvPr id="173" name="四角形: 角を丸くする 172">
            <a:extLst>
              <a:ext uri="{FF2B5EF4-FFF2-40B4-BE49-F238E27FC236}">
                <a16:creationId xmlns:a16="http://schemas.microsoft.com/office/drawing/2014/main" id="{68B39105-7623-49B6-8E18-0EB99C03B793}"/>
              </a:ext>
            </a:extLst>
          </p:cNvPr>
          <p:cNvSpPr/>
          <p:nvPr/>
        </p:nvSpPr>
        <p:spPr>
          <a:xfrm>
            <a:off x="4098906" y="2012875"/>
            <a:ext cx="545348" cy="21511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>
                <a:solidFill>
                  <a:schemeClr val="tx1"/>
                </a:solidFill>
              </a:rPr>
              <a:t>詳細</a:t>
            </a:r>
            <a:endParaRPr kumimoji="1" lang="en-US" altLang="ja-JP" sz="600" dirty="0">
              <a:solidFill>
                <a:schemeClr val="tx1"/>
              </a:solidFill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2DE38F82-45E7-40A0-8D9B-1469E07060AA}"/>
              </a:ext>
            </a:extLst>
          </p:cNvPr>
          <p:cNvSpPr txBox="1"/>
          <p:nvPr/>
        </p:nvSpPr>
        <p:spPr>
          <a:xfrm>
            <a:off x="3959930" y="450559"/>
            <a:ext cx="2912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ランキング（</a:t>
            </a:r>
            <a:r>
              <a:rPr lang="en-US" altLang="ja-JP" sz="1200" dirty="0"/>
              <a:t>[</a:t>
            </a:r>
            <a:r>
              <a:rPr lang="ja-JP" altLang="en-US" sz="1200" dirty="0"/>
              <a:t>師団</a:t>
            </a:r>
            <a:r>
              <a:rPr lang="en-US" altLang="ja-JP" sz="1200" dirty="0"/>
              <a:t>]</a:t>
            </a:r>
            <a:r>
              <a:rPr lang="ja-JP" altLang="en-US" sz="1200" dirty="0"/>
              <a:t>討伐数）</a:t>
            </a:r>
            <a:r>
              <a:rPr lang="en-US" altLang="ja-JP" sz="1200" dirty="0"/>
              <a:t>(em110a)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058C630A-16CB-4034-9F5D-99B43BEF1AA2}"/>
              </a:ext>
            </a:extLst>
          </p:cNvPr>
          <p:cNvSpPr txBox="1"/>
          <p:nvPr/>
        </p:nvSpPr>
        <p:spPr>
          <a:xfrm>
            <a:off x="3959930" y="714251"/>
            <a:ext cx="4199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ランキング（</a:t>
            </a:r>
            <a:r>
              <a:rPr lang="en-US" altLang="ja-JP" sz="1200" dirty="0"/>
              <a:t>[</a:t>
            </a:r>
            <a:r>
              <a:rPr lang="ja-JP" altLang="en-US" sz="1200" dirty="0"/>
              <a:t>個人</a:t>
            </a:r>
            <a:r>
              <a:rPr lang="en-US" altLang="ja-JP" sz="1200" dirty="0"/>
              <a:t>]</a:t>
            </a:r>
            <a:r>
              <a:rPr lang="ja-JP" altLang="en-US" sz="1200" dirty="0"/>
              <a:t>一撃ダメージランキング）</a:t>
            </a:r>
            <a:r>
              <a:rPr lang="en-US" altLang="ja-JP" sz="1200" dirty="0"/>
              <a:t>(em110b)</a:t>
            </a: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91A3EEAB-E2D7-4C86-BF53-899B8662FE20}"/>
              </a:ext>
            </a:extLst>
          </p:cNvPr>
          <p:cNvSpPr txBox="1"/>
          <p:nvPr/>
        </p:nvSpPr>
        <p:spPr>
          <a:xfrm>
            <a:off x="3959930" y="987272"/>
            <a:ext cx="4199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ランキング（</a:t>
            </a:r>
            <a:r>
              <a:rPr lang="en-US" altLang="ja-JP" sz="1200" dirty="0"/>
              <a:t>[</a:t>
            </a:r>
            <a:r>
              <a:rPr lang="ja-JP" altLang="en-US" sz="1200" dirty="0"/>
              <a:t>個人</a:t>
            </a:r>
            <a:r>
              <a:rPr lang="en-US" altLang="ja-JP" sz="1200" dirty="0"/>
              <a:t>]</a:t>
            </a:r>
            <a:r>
              <a:rPr lang="ja-JP" altLang="en-US" sz="1200" dirty="0"/>
              <a:t>討伐数ランキング）</a:t>
            </a:r>
            <a:r>
              <a:rPr lang="en-US" altLang="ja-JP" sz="1200" dirty="0"/>
              <a:t>(em110c)</a:t>
            </a: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ED6D81B6-7AAD-474A-815C-F411DEFDF8C0}"/>
              </a:ext>
            </a:extLst>
          </p:cNvPr>
          <p:cNvSpPr txBox="1"/>
          <p:nvPr/>
        </p:nvSpPr>
        <p:spPr>
          <a:xfrm>
            <a:off x="3959930" y="206452"/>
            <a:ext cx="2912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ランキング確認中画面</a:t>
            </a:r>
            <a:r>
              <a:rPr lang="en-US" altLang="ja-JP" sz="1200" dirty="0"/>
              <a:t>(em110)</a:t>
            </a:r>
          </a:p>
        </p:txBody>
      </p:sp>
    </p:spTree>
    <p:extLst>
      <p:ext uri="{BB962C8B-B14F-4D97-AF65-F5344CB8AC3E}">
        <p14:creationId xmlns:p14="http://schemas.microsoft.com/office/powerpoint/2010/main" val="1343820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スライド番号プレースホルダー 69">
            <a:extLst>
              <a:ext uri="{FF2B5EF4-FFF2-40B4-BE49-F238E27FC236}">
                <a16:creationId xmlns:a16="http://schemas.microsoft.com/office/drawing/2014/main" id="{A86F5271-200B-4F0D-9BC3-8934EEB7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9884" y="6492875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b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fld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フッター プレースホルダー 68">
            <a:extLst>
              <a:ext uri="{FF2B5EF4-FFF2-40B4-BE49-F238E27FC236}">
                <a16:creationId xmlns:a16="http://schemas.microsoft.com/office/drawing/2014/main" id="{9C8F2F5C-DF1D-4397-9268-B1637005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Bahnschrift Condensed" panose="020B0502040204020203" pitchFamily="34" charset="0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64E073D-D7F0-4AE3-8F99-5405962573ED}"/>
              </a:ext>
            </a:extLst>
          </p:cNvPr>
          <p:cNvSpPr txBox="1"/>
          <p:nvPr/>
        </p:nvSpPr>
        <p:spPr>
          <a:xfrm>
            <a:off x="17674" y="108237"/>
            <a:ext cx="3345788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 dirty="0">
                <a:latin typeface="メイリオ"/>
                <a:ea typeface="メイリオ"/>
              </a:rPr>
              <a:t>■</a:t>
            </a:r>
            <a:r>
              <a:rPr kumimoji="1" lang="en-US" altLang="ja-JP" sz="1400" b="1" dirty="0">
                <a:latin typeface="+mn-ea"/>
              </a:rPr>
              <a:t>[</a:t>
            </a:r>
            <a:r>
              <a:rPr kumimoji="1" lang="en-US" altLang="ja-JP" sz="1400" b="1" dirty="0" err="1">
                <a:latin typeface="+mn-ea"/>
              </a:rPr>
              <a:t>em</a:t>
            </a:r>
            <a:r>
              <a:rPr kumimoji="1" lang="en-US" altLang="ja-JP" sz="1400" b="1" dirty="0">
                <a:latin typeface="+mn-ea"/>
              </a:rPr>
              <a:t>]</a:t>
            </a:r>
            <a:r>
              <a:rPr lang="ja-JP" altLang="en-US" sz="1400" b="1" dirty="0">
                <a:latin typeface="メイリオ"/>
                <a:ea typeface="メイリオ"/>
              </a:rPr>
              <a:t>イベント</a:t>
            </a:r>
            <a:r>
              <a:rPr lang="en-US" altLang="ja-JP" sz="1400" b="1" dirty="0">
                <a:latin typeface="メイリオ"/>
                <a:ea typeface="メイリオ"/>
              </a:rPr>
              <a:t>(</a:t>
            </a:r>
            <a:r>
              <a:rPr lang="ja-JP" altLang="en-US" sz="1400" b="1" dirty="0">
                <a:latin typeface="メイリオ"/>
                <a:ea typeface="メイリオ"/>
              </a:rPr>
              <a:t>大怪獣討伐</a:t>
            </a:r>
            <a:r>
              <a:rPr lang="en-US" altLang="ja-JP" sz="1400" b="1" dirty="0">
                <a:latin typeface="メイリオ"/>
                <a:ea typeface="メイリオ"/>
              </a:rPr>
              <a:t>)</a:t>
            </a:r>
            <a:r>
              <a:rPr lang="ja-JP" altLang="en-US" sz="1400" b="1" dirty="0">
                <a:latin typeface="メイリオ"/>
                <a:ea typeface="メイリオ"/>
              </a:rPr>
              <a:t>画面仕様</a:t>
            </a:r>
            <a:endParaRPr kumimoji="1" lang="ja-JP" altLang="en-US" sz="1400" b="1" dirty="0">
              <a:latin typeface="メイリオ"/>
              <a:ea typeface="メイリオ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5FC1216-1722-41C1-937E-9ECFE5688849}"/>
              </a:ext>
            </a:extLst>
          </p:cNvPr>
          <p:cNvSpPr/>
          <p:nvPr/>
        </p:nvSpPr>
        <p:spPr>
          <a:xfrm>
            <a:off x="137819" y="913792"/>
            <a:ext cx="738554" cy="95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HOME</a:t>
            </a:r>
          </a:p>
          <a:p>
            <a:pPr algn="ctr"/>
            <a:r>
              <a:rPr kumimoji="1" lang="ja-JP" altLang="en-US" sz="1200" dirty="0"/>
              <a:t>イベントバナー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AC0AA12-EC19-4093-92B0-D9E3B2D0EB03}"/>
              </a:ext>
            </a:extLst>
          </p:cNvPr>
          <p:cNvSpPr txBox="1"/>
          <p:nvPr/>
        </p:nvSpPr>
        <p:spPr>
          <a:xfrm>
            <a:off x="415419" y="53879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ja-JP" altLang="en-US" sz="14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●画面フロー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4D62EC0-4695-457C-870B-C0AB4A43D918}"/>
              </a:ext>
            </a:extLst>
          </p:cNvPr>
          <p:cNvSpPr/>
          <p:nvPr/>
        </p:nvSpPr>
        <p:spPr>
          <a:xfrm>
            <a:off x="5040898" y="3307689"/>
            <a:ext cx="738554" cy="95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/>
              <a:t>イベント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詳細</a:t>
            </a:r>
            <a:r>
              <a:rPr kumimoji="1" lang="ja-JP" altLang="en-US" sz="800" dirty="0"/>
              <a:t>ウィンドウ</a:t>
            </a:r>
            <a:endParaRPr kumimoji="1" lang="ja-JP" altLang="en-US" sz="14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4499BBA-1F3E-4C7F-A4EA-6D8790C00AC9}"/>
              </a:ext>
            </a:extLst>
          </p:cNvPr>
          <p:cNvSpPr/>
          <p:nvPr/>
        </p:nvSpPr>
        <p:spPr>
          <a:xfrm>
            <a:off x="5028158" y="4517312"/>
            <a:ext cx="738554" cy="95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SHOP</a:t>
            </a:r>
          </a:p>
          <a:p>
            <a:pPr algn="ctr"/>
            <a:r>
              <a:rPr kumimoji="1" lang="ja-JP" altLang="en-US" sz="1400"/>
              <a:t>交換所</a:t>
            </a:r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70CA62B-2EE6-4DC2-A4E7-B002E76DD9F8}"/>
              </a:ext>
            </a:extLst>
          </p:cNvPr>
          <p:cNvSpPr/>
          <p:nvPr/>
        </p:nvSpPr>
        <p:spPr>
          <a:xfrm>
            <a:off x="3693205" y="910263"/>
            <a:ext cx="738554" cy="95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イベント</a:t>
            </a:r>
            <a:endParaRPr kumimoji="1" lang="en-US" altLang="ja-JP" sz="1050" dirty="0"/>
          </a:p>
          <a:p>
            <a:pPr algn="ctr"/>
            <a:r>
              <a:rPr kumimoji="1" lang="ja-JP" altLang="en-US" sz="1050" dirty="0"/>
              <a:t>クエスト</a:t>
            </a:r>
            <a:endParaRPr kumimoji="1" lang="en-US" altLang="ja-JP" sz="1050" dirty="0"/>
          </a:p>
          <a:p>
            <a:pPr algn="ctr"/>
            <a:r>
              <a:rPr kumimoji="1" lang="ja-JP" altLang="en-US" sz="1050" dirty="0"/>
              <a:t>選択画面</a:t>
            </a:r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DC687AD2-4056-4D14-9536-23210544AA86}"/>
              </a:ext>
            </a:extLst>
          </p:cNvPr>
          <p:cNvSpPr/>
          <p:nvPr/>
        </p:nvSpPr>
        <p:spPr>
          <a:xfrm>
            <a:off x="7127841" y="2171269"/>
            <a:ext cx="738554" cy="95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ゲーム</a:t>
            </a:r>
            <a:endParaRPr kumimoji="1" lang="en-US" altLang="ja-JP" sz="800" dirty="0"/>
          </a:p>
          <a:p>
            <a:pPr algn="ctr"/>
            <a:r>
              <a:rPr kumimoji="1" lang="ja-JP" altLang="en-US" sz="800" dirty="0"/>
              <a:t>オーバー</a:t>
            </a:r>
          </a:p>
        </p:txBody>
      </p: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F1E4B351-5BCC-4658-B53E-63E7DD7F2556}"/>
              </a:ext>
            </a:extLst>
          </p:cNvPr>
          <p:cNvSpPr/>
          <p:nvPr/>
        </p:nvSpPr>
        <p:spPr>
          <a:xfrm>
            <a:off x="5048442" y="2079537"/>
            <a:ext cx="738554" cy="95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/>
              <a:t>救援</a:t>
            </a:r>
            <a:endParaRPr lang="en-US" altLang="ja-JP" sz="1050" dirty="0"/>
          </a:p>
          <a:p>
            <a:pPr algn="ctr"/>
            <a:r>
              <a:rPr lang="ja-JP" altLang="en-US" sz="1050" dirty="0"/>
              <a:t>クエスト</a:t>
            </a:r>
            <a:r>
              <a:rPr lang="ja-JP" altLang="en-US" sz="900" dirty="0"/>
              <a:t>選択画面</a:t>
            </a:r>
            <a:endParaRPr kumimoji="1" lang="ja-JP" altLang="en-US" sz="1050" dirty="0"/>
          </a:p>
        </p:txBody>
      </p:sp>
      <p:cxnSp>
        <p:nvCxnSpPr>
          <p:cNvPr id="162" name="直線矢印コネクタ 161">
            <a:extLst>
              <a:ext uri="{FF2B5EF4-FFF2-40B4-BE49-F238E27FC236}">
                <a16:creationId xmlns:a16="http://schemas.microsoft.com/office/drawing/2014/main" id="{E8187E49-BBB8-43E0-B8B6-E6C02895FC52}"/>
              </a:ext>
            </a:extLst>
          </p:cNvPr>
          <p:cNvCxnSpPr>
            <a:cxnSpLocks/>
            <a:stCxn id="24" idx="3"/>
            <a:endCxn id="64" idx="1"/>
          </p:cNvCxnSpPr>
          <p:nvPr/>
        </p:nvCxnSpPr>
        <p:spPr>
          <a:xfrm>
            <a:off x="4431759" y="1389652"/>
            <a:ext cx="5868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コネクタ: カギ線 163">
            <a:extLst>
              <a:ext uri="{FF2B5EF4-FFF2-40B4-BE49-F238E27FC236}">
                <a16:creationId xmlns:a16="http://schemas.microsoft.com/office/drawing/2014/main" id="{E72A4E0B-5AAE-4E2E-A980-A56D613A7D48}"/>
              </a:ext>
            </a:extLst>
          </p:cNvPr>
          <p:cNvCxnSpPr>
            <a:cxnSpLocks/>
            <a:stCxn id="118" idx="3"/>
            <a:endCxn id="24" idx="0"/>
          </p:cNvCxnSpPr>
          <p:nvPr/>
        </p:nvCxnSpPr>
        <p:spPr>
          <a:xfrm flipH="1" flipV="1">
            <a:off x="4062482" y="910263"/>
            <a:ext cx="3803913" cy="1740395"/>
          </a:xfrm>
          <a:prstGeom prst="bentConnector4">
            <a:avLst>
              <a:gd name="adj1" fmla="val -31592"/>
              <a:gd name="adj2" fmla="val 1131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テキスト ボックス 164">
            <a:extLst>
              <a:ext uri="{FF2B5EF4-FFF2-40B4-BE49-F238E27FC236}">
                <a16:creationId xmlns:a16="http://schemas.microsoft.com/office/drawing/2014/main" id="{7A3B9880-6CDC-4EC5-915C-255D38DD359A}"/>
              </a:ext>
            </a:extLst>
          </p:cNvPr>
          <p:cNvSpPr txBox="1"/>
          <p:nvPr/>
        </p:nvSpPr>
        <p:spPr>
          <a:xfrm>
            <a:off x="5007849" y="4211503"/>
            <a:ext cx="855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ID.</a:t>
            </a:r>
            <a:r>
              <a:rPr kumimoji="1" lang="en-US" altLang="ja-JP" sz="1200" dirty="0"/>
              <a:t>em100a</a:t>
            </a:r>
            <a:endParaRPr kumimoji="1" lang="ja-JP" altLang="en-US" sz="1200" dirty="0"/>
          </a:p>
        </p:txBody>
      </p:sp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DC9E577E-6A03-4DCF-9CC8-A07389D36515}"/>
              </a:ext>
            </a:extLst>
          </p:cNvPr>
          <p:cNvSpPr txBox="1"/>
          <p:nvPr/>
        </p:nvSpPr>
        <p:spPr>
          <a:xfrm>
            <a:off x="5015812" y="2996541"/>
            <a:ext cx="855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ID.</a:t>
            </a:r>
            <a:r>
              <a:rPr kumimoji="1" lang="en-US" altLang="ja-JP" sz="1200" dirty="0"/>
              <a:t>em101</a:t>
            </a:r>
            <a:endParaRPr kumimoji="1" lang="ja-JP" altLang="en-US" sz="1200" dirty="0"/>
          </a:p>
        </p:txBody>
      </p:sp>
      <p:sp>
        <p:nvSpPr>
          <p:cNvPr id="170" name="正方形/長方形 169">
            <a:extLst>
              <a:ext uri="{FF2B5EF4-FFF2-40B4-BE49-F238E27FC236}">
                <a16:creationId xmlns:a16="http://schemas.microsoft.com/office/drawing/2014/main" id="{1951DE5C-B79C-46EF-B86A-A602C399AFB9}"/>
              </a:ext>
            </a:extLst>
          </p:cNvPr>
          <p:cNvSpPr/>
          <p:nvPr/>
        </p:nvSpPr>
        <p:spPr>
          <a:xfrm>
            <a:off x="6158662" y="902522"/>
            <a:ext cx="738554" cy="95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/>
              <a:t>イベント</a:t>
            </a:r>
            <a:endParaRPr lang="en-US" altLang="ja-JP" sz="1050" dirty="0"/>
          </a:p>
          <a:p>
            <a:pPr algn="ctr"/>
            <a:r>
              <a:rPr kumimoji="1" lang="ja-JP" altLang="en-US" sz="1050" dirty="0"/>
              <a:t>クエスト</a:t>
            </a:r>
          </a:p>
        </p:txBody>
      </p:sp>
      <p:cxnSp>
        <p:nvCxnSpPr>
          <p:cNvPr id="172" name="コネクタ: カギ線 171">
            <a:extLst>
              <a:ext uri="{FF2B5EF4-FFF2-40B4-BE49-F238E27FC236}">
                <a16:creationId xmlns:a16="http://schemas.microsoft.com/office/drawing/2014/main" id="{6ED09089-90C5-4039-804E-C99E480451D8}"/>
              </a:ext>
            </a:extLst>
          </p:cNvPr>
          <p:cNvCxnSpPr>
            <a:cxnSpLocks/>
            <a:stCxn id="24" idx="3"/>
            <a:endCxn id="126" idx="1"/>
          </p:cNvCxnSpPr>
          <p:nvPr/>
        </p:nvCxnSpPr>
        <p:spPr>
          <a:xfrm>
            <a:off x="4431759" y="1389652"/>
            <a:ext cx="616683" cy="11692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218E4D9D-164B-4859-968E-30FB3023376E}"/>
              </a:ext>
            </a:extLst>
          </p:cNvPr>
          <p:cNvSpPr/>
          <p:nvPr/>
        </p:nvSpPr>
        <p:spPr>
          <a:xfrm>
            <a:off x="5018631" y="910263"/>
            <a:ext cx="738554" cy="95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部隊編成画面</a:t>
            </a: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C1665870-A318-4DC6-8737-8FED7C424E11}"/>
              </a:ext>
            </a:extLst>
          </p:cNvPr>
          <p:cNvSpPr/>
          <p:nvPr/>
        </p:nvSpPr>
        <p:spPr>
          <a:xfrm>
            <a:off x="1076314" y="910264"/>
            <a:ext cx="738554" cy="95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/>
              <a:t>イベント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詳細</a:t>
            </a:r>
            <a:r>
              <a:rPr kumimoji="1" lang="ja-JP" altLang="en-US" sz="800" dirty="0"/>
              <a:t>ウィンドウ</a:t>
            </a:r>
            <a:endParaRPr kumimoji="1" lang="ja-JP" altLang="en-US" sz="1400" dirty="0"/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07D6A17F-8766-4005-95EE-5857FB777991}"/>
              </a:ext>
            </a:extLst>
          </p:cNvPr>
          <p:cNvSpPr txBox="1"/>
          <p:nvPr/>
        </p:nvSpPr>
        <p:spPr>
          <a:xfrm>
            <a:off x="1124973" y="1820215"/>
            <a:ext cx="85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ID.</a:t>
            </a:r>
            <a:r>
              <a:rPr kumimoji="1" lang="en-US" altLang="ja-JP" sz="1200" dirty="0"/>
              <a:t>em100a</a:t>
            </a:r>
          </a:p>
          <a:p>
            <a:r>
              <a:rPr kumimoji="1" lang="en-US" altLang="ja-JP" sz="800" dirty="0"/>
              <a:t>※</a:t>
            </a:r>
            <a:r>
              <a:rPr kumimoji="1" lang="ja-JP" altLang="en-US" sz="800" dirty="0"/>
              <a:t>初回遷移</a:t>
            </a:r>
            <a:endParaRPr kumimoji="1" lang="ja-JP" altLang="en-US" sz="1200" dirty="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3943D9A2-10EB-4785-9354-FF13DC14C3AF}"/>
              </a:ext>
            </a:extLst>
          </p:cNvPr>
          <p:cNvCxnSpPr>
            <a:cxnSpLocks/>
            <a:stCxn id="64" idx="3"/>
            <a:endCxn id="170" idx="1"/>
          </p:cNvCxnSpPr>
          <p:nvPr/>
        </p:nvCxnSpPr>
        <p:spPr>
          <a:xfrm flipV="1">
            <a:off x="5757185" y="1381911"/>
            <a:ext cx="401477" cy="7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1154B03D-A85C-4526-9C1F-DCE4436E6C79}"/>
              </a:ext>
            </a:extLst>
          </p:cNvPr>
          <p:cNvSpPr/>
          <p:nvPr/>
        </p:nvSpPr>
        <p:spPr>
          <a:xfrm>
            <a:off x="7138061" y="910710"/>
            <a:ext cx="738554" cy="95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/>
              <a:t>リザルト</a:t>
            </a:r>
            <a:endParaRPr kumimoji="1" lang="ja-JP" altLang="en-US" sz="1050" dirty="0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3A2C4007-1F7A-4973-B084-879E80ACAD02}"/>
              </a:ext>
            </a:extLst>
          </p:cNvPr>
          <p:cNvCxnSpPr>
            <a:cxnSpLocks/>
            <a:stCxn id="170" idx="3"/>
            <a:endCxn id="58" idx="1"/>
          </p:cNvCxnSpPr>
          <p:nvPr/>
        </p:nvCxnSpPr>
        <p:spPr>
          <a:xfrm>
            <a:off x="6897216" y="1381911"/>
            <a:ext cx="240845" cy="8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コネクタ: カギ線 76">
            <a:extLst>
              <a:ext uri="{FF2B5EF4-FFF2-40B4-BE49-F238E27FC236}">
                <a16:creationId xmlns:a16="http://schemas.microsoft.com/office/drawing/2014/main" id="{ED1DBB07-BB90-42ED-B818-DB6C04161276}"/>
              </a:ext>
            </a:extLst>
          </p:cNvPr>
          <p:cNvCxnSpPr>
            <a:cxnSpLocks/>
            <a:stCxn id="170" idx="3"/>
            <a:endCxn id="118" idx="1"/>
          </p:cNvCxnSpPr>
          <p:nvPr/>
        </p:nvCxnSpPr>
        <p:spPr>
          <a:xfrm>
            <a:off x="6897216" y="1381911"/>
            <a:ext cx="230625" cy="12687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コネクタ: カギ線 89">
            <a:extLst>
              <a:ext uri="{FF2B5EF4-FFF2-40B4-BE49-F238E27FC236}">
                <a16:creationId xmlns:a16="http://schemas.microsoft.com/office/drawing/2014/main" id="{93C8B5E9-5E51-48BC-B51B-CA21DBD1558E}"/>
              </a:ext>
            </a:extLst>
          </p:cNvPr>
          <p:cNvCxnSpPr>
            <a:cxnSpLocks/>
            <a:stCxn id="151" idx="3"/>
            <a:endCxn id="24" idx="0"/>
          </p:cNvCxnSpPr>
          <p:nvPr/>
        </p:nvCxnSpPr>
        <p:spPr>
          <a:xfrm flipH="1" flipV="1">
            <a:off x="4062482" y="910263"/>
            <a:ext cx="3803913" cy="4280640"/>
          </a:xfrm>
          <a:prstGeom prst="bentConnector4">
            <a:avLst>
              <a:gd name="adj1" fmla="val -31372"/>
              <a:gd name="adj2" fmla="val 1053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E081AF26-0544-4106-B4E6-F621D7ADFB80}"/>
              </a:ext>
            </a:extLst>
          </p:cNvPr>
          <p:cNvSpPr/>
          <p:nvPr/>
        </p:nvSpPr>
        <p:spPr>
          <a:xfrm>
            <a:off x="7127841" y="4711514"/>
            <a:ext cx="738554" cy="95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b="1" dirty="0"/>
              <a:t>救援要請</a:t>
            </a:r>
            <a:endParaRPr kumimoji="1" lang="en-US" altLang="ja-JP" sz="1050" b="1" dirty="0"/>
          </a:p>
          <a:p>
            <a:pPr algn="ctr"/>
            <a:r>
              <a:rPr kumimoji="1" lang="ja-JP" altLang="en-US" sz="800" b="1" dirty="0"/>
              <a:t>ウィンドウ</a:t>
            </a:r>
          </a:p>
        </p:txBody>
      </p: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5AC37409-D480-4327-BC9E-B05022C48E1E}"/>
              </a:ext>
            </a:extLst>
          </p:cNvPr>
          <p:cNvSpPr txBox="1"/>
          <p:nvPr/>
        </p:nvSpPr>
        <p:spPr>
          <a:xfrm>
            <a:off x="7079577" y="5670291"/>
            <a:ext cx="855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ID.</a:t>
            </a:r>
            <a:r>
              <a:rPr kumimoji="1" lang="en-US" altLang="ja-JP" sz="1200" dirty="0"/>
              <a:t>em101a</a:t>
            </a:r>
            <a:endParaRPr kumimoji="1" lang="ja-JP" altLang="en-US" sz="1200" dirty="0"/>
          </a:p>
        </p:txBody>
      </p:sp>
      <p:cxnSp>
        <p:nvCxnSpPr>
          <p:cNvPr id="179" name="コネクタ: カギ線 178">
            <a:extLst>
              <a:ext uri="{FF2B5EF4-FFF2-40B4-BE49-F238E27FC236}">
                <a16:creationId xmlns:a16="http://schemas.microsoft.com/office/drawing/2014/main" id="{7762B723-0AFD-4237-B414-4D3B3950DA67}"/>
              </a:ext>
            </a:extLst>
          </p:cNvPr>
          <p:cNvCxnSpPr>
            <a:cxnSpLocks/>
            <a:stCxn id="64" idx="3"/>
            <a:endCxn id="186" idx="1"/>
          </p:cNvCxnSpPr>
          <p:nvPr/>
        </p:nvCxnSpPr>
        <p:spPr>
          <a:xfrm>
            <a:off x="5757185" y="1389652"/>
            <a:ext cx="402675" cy="2481417"/>
          </a:xfrm>
          <a:prstGeom prst="bentConnector3">
            <a:avLst>
              <a:gd name="adj1" fmla="val 681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正方形/長方形 185">
            <a:extLst>
              <a:ext uri="{FF2B5EF4-FFF2-40B4-BE49-F238E27FC236}">
                <a16:creationId xmlns:a16="http://schemas.microsoft.com/office/drawing/2014/main" id="{41D00F36-D2E4-42CA-8ED9-3457E0DA3037}"/>
              </a:ext>
            </a:extLst>
          </p:cNvPr>
          <p:cNvSpPr/>
          <p:nvPr/>
        </p:nvSpPr>
        <p:spPr>
          <a:xfrm>
            <a:off x="6159860" y="3391680"/>
            <a:ext cx="738554" cy="95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/>
              <a:t>大怪獣問討伐</a:t>
            </a:r>
            <a:endParaRPr lang="en-US" altLang="ja-JP" sz="1050" dirty="0"/>
          </a:p>
          <a:p>
            <a:pPr algn="ctr"/>
            <a:r>
              <a:rPr lang="ja-JP" altLang="en-US" sz="1050" dirty="0"/>
              <a:t>バトル</a:t>
            </a:r>
            <a:endParaRPr kumimoji="1" lang="ja-JP" altLang="en-US" sz="1050" dirty="0"/>
          </a:p>
        </p:txBody>
      </p:sp>
      <p:sp>
        <p:nvSpPr>
          <p:cNvPr id="206" name="正方形/長方形 205">
            <a:extLst>
              <a:ext uri="{FF2B5EF4-FFF2-40B4-BE49-F238E27FC236}">
                <a16:creationId xmlns:a16="http://schemas.microsoft.com/office/drawing/2014/main" id="{114A445D-6888-4ED5-99CC-A849B7036F88}"/>
              </a:ext>
            </a:extLst>
          </p:cNvPr>
          <p:cNvSpPr/>
          <p:nvPr/>
        </p:nvSpPr>
        <p:spPr>
          <a:xfrm>
            <a:off x="7127841" y="3399420"/>
            <a:ext cx="738554" cy="95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/>
              <a:t>大怪獣</a:t>
            </a:r>
            <a:endParaRPr lang="en-US" altLang="ja-JP" sz="1050" dirty="0"/>
          </a:p>
          <a:p>
            <a:pPr algn="ctr"/>
            <a:r>
              <a:rPr lang="ja-JP" altLang="en-US" sz="1050" dirty="0"/>
              <a:t>リザルト</a:t>
            </a:r>
            <a:endParaRPr kumimoji="1" lang="ja-JP" altLang="en-US" sz="1050" dirty="0"/>
          </a:p>
        </p:txBody>
      </p:sp>
      <p:cxnSp>
        <p:nvCxnSpPr>
          <p:cNvPr id="212" name="コネクタ: カギ線 211">
            <a:extLst>
              <a:ext uri="{FF2B5EF4-FFF2-40B4-BE49-F238E27FC236}">
                <a16:creationId xmlns:a16="http://schemas.microsoft.com/office/drawing/2014/main" id="{7D65A254-2557-4F24-A4A6-8F33059B24E0}"/>
              </a:ext>
            </a:extLst>
          </p:cNvPr>
          <p:cNvCxnSpPr>
            <a:cxnSpLocks/>
            <a:stCxn id="126" idx="3"/>
            <a:endCxn id="64" idx="2"/>
          </p:cNvCxnSpPr>
          <p:nvPr/>
        </p:nvCxnSpPr>
        <p:spPr>
          <a:xfrm flipH="1" flipV="1">
            <a:off x="5387908" y="1869040"/>
            <a:ext cx="399088" cy="689886"/>
          </a:xfrm>
          <a:prstGeom prst="bentConnector4">
            <a:avLst>
              <a:gd name="adj1" fmla="val -28641"/>
              <a:gd name="adj2" fmla="val 847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コネクタ: カギ線 255">
            <a:extLst>
              <a:ext uri="{FF2B5EF4-FFF2-40B4-BE49-F238E27FC236}">
                <a16:creationId xmlns:a16="http://schemas.microsoft.com/office/drawing/2014/main" id="{C50E9341-CC02-4BFD-BA67-24319591AD19}"/>
              </a:ext>
            </a:extLst>
          </p:cNvPr>
          <p:cNvCxnSpPr>
            <a:cxnSpLocks/>
            <a:stCxn id="3" idx="3"/>
            <a:endCxn id="103" idx="1"/>
          </p:cNvCxnSpPr>
          <p:nvPr/>
        </p:nvCxnSpPr>
        <p:spPr>
          <a:xfrm flipV="1">
            <a:off x="876373" y="1389653"/>
            <a:ext cx="199941" cy="35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コネクタ: カギ線 270">
            <a:extLst>
              <a:ext uri="{FF2B5EF4-FFF2-40B4-BE49-F238E27FC236}">
                <a16:creationId xmlns:a16="http://schemas.microsoft.com/office/drawing/2014/main" id="{B4DC45FD-DA14-4795-B4AD-F46216AB2063}"/>
              </a:ext>
            </a:extLst>
          </p:cNvPr>
          <p:cNvCxnSpPr>
            <a:cxnSpLocks/>
            <a:stCxn id="24" idx="3"/>
            <a:endCxn id="22" idx="1"/>
          </p:cNvCxnSpPr>
          <p:nvPr/>
        </p:nvCxnSpPr>
        <p:spPr>
          <a:xfrm>
            <a:off x="4431759" y="1389652"/>
            <a:ext cx="596399" cy="36070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コネクタ: カギ線 326">
            <a:extLst>
              <a:ext uri="{FF2B5EF4-FFF2-40B4-BE49-F238E27FC236}">
                <a16:creationId xmlns:a16="http://schemas.microsoft.com/office/drawing/2014/main" id="{08FE5991-56DB-45F2-B38B-69415FB9024F}"/>
              </a:ext>
            </a:extLst>
          </p:cNvPr>
          <p:cNvCxnSpPr>
            <a:cxnSpLocks/>
            <a:stCxn id="24" idx="3"/>
            <a:endCxn id="126" idx="1"/>
          </p:cNvCxnSpPr>
          <p:nvPr/>
        </p:nvCxnSpPr>
        <p:spPr>
          <a:xfrm>
            <a:off x="4431759" y="1389652"/>
            <a:ext cx="616683" cy="11692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コネクタ: カギ線 400">
            <a:extLst>
              <a:ext uri="{FF2B5EF4-FFF2-40B4-BE49-F238E27FC236}">
                <a16:creationId xmlns:a16="http://schemas.microsoft.com/office/drawing/2014/main" id="{C2CB8E79-94FB-4F3F-A62B-B076D9AC023E}"/>
              </a:ext>
            </a:extLst>
          </p:cNvPr>
          <p:cNvCxnSpPr>
            <a:cxnSpLocks/>
            <a:stCxn id="24" idx="3"/>
            <a:endCxn id="20" idx="1"/>
          </p:cNvCxnSpPr>
          <p:nvPr/>
        </p:nvCxnSpPr>
        <p:spPr>
          <a:xfrm>
            <a:off x="4431759" y="1389652"/>
            <a:ext cx="609139" cy="23974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正方形/長方形 430">
            <a:extLst>
              <a:ext uri="{FF2B5EF4-FFF2-40B4-BE49-F238E27FC236}">
                <a16:creationId xmlns:a16="http://schemas.microsoft.com/office/drawing/2014/main" id="{6EB0D78C-36BD-4B2F-B816-BF538EB5CCAD}"/>
              </a:ext>
            </a:extLst>
          </p:cNvPr>
          <p:cNvSpPr/>
          <p:nvPr/>
        </p:nvSpPr>
        <p:spPr>
          <a:xfrm>
            <a:off x="1934246" y="910264"/>
            <a:ext cx="738554" cy="95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討伐済み報酬確認</a:t>
            </a:r>
            <a:r>
              <a:rPr kumimoji="1" lang="ja-JP" altLang="en-US" sz="800" dirty="0"/>
              <a:t>ウィンドウ</a:t>
            </a:r>
            <a:endParaRPr kumimoji="1" lang="ja-JP" altLang="en-US" sz="1400" dirty="0"/>
          </a:p>
        </p:txBody>
      </p:sp>
      <p:sp>
        <p:nvSpPr>
          <p:cNvPr id="432" name="テキスト ボックス 431">
            <a:extLst>
              <a:ext uri="{FF2B5EF4-FFF2-40B4-BE49-F238E27FC236}">
                <a16:creationId xmlns:a16="http://schemas.microsoft.com/office/drawing/2014/main" id="{A58232E3-FDC3-49ED-909B-2FC5BD28862A}"/>
              </a:ext>
            </a:extLst>
          </p:cNvPr>
          <p:cNvSpPr txBox="1"/>
          <p:nvPr/>
        </p:nvSpPr>
        <p:spPr>
          <a:xfrm>
            <a:off x="1925619" y="1820215"/>
            <a:ext cx="93237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ID.</a:t>
            </a:r>
            <a:r>
              <a:rPr kumimoji="1" lang="en-US" altLang="ja-JP" sz="1200" dirty="0"/>
              <a:t>em100e</a:t>
            </a:r>
          </a:p>
          <a:p>
            <a:r>
              <a:rPr kumimoji="1" lang="ja-JP" altLang="en-US" sz="700" dirty="0"/>
              <a:t>（未確認の討伐がある場合）</a:t>
            </a:r>
            <a:endParaRPr kumimoji="1" lang="ja-JP" altLang="en-US" sz="1200" dirty="0"/>
          </a:p>
        </p:txBody>
      </p:sp>
      <p:cxnSp>
        <p:nvCxnSpPr>
          <p:cNvPr id="443" name="直線矢印コネクタ 442">
            <a:extLst>
              <a:ext uri="{FF2B5EF4-FFF2-40B4-BE49-F238E27FC236}">
                <a16:creationId xmlns:a16="http://schemas.microsoft.com/office/drawing/2014/main" id="{4D3BB0AF-2700-4313-B58F-BF78AB61BCE9}"/>
              </a:ext>
            </a:extLst>
          </p:cNvPr>
          <p:cNvCxnSpPr>
            <a:cxnSpLocks/>
            <a:stCxn id="103" idx="3"/>
            <a:endCxn id="431" idx="1"/>
          </p:cNvCxnSpPr>
          <p:nvPr/>
        </p:nvCxnSpPr>
        <p:spPr>
          <a:xfrm>
            <a:off x="1814868" y="1389653"/>
            <a:ext cx="1193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矢印コネクタ 543">
            <a:extLst>
              <a:ext uri="{FF2B5EF4-FFF2-40B4-BE49-F238E27FC236}">
                <a16:creationId xmlns:a16="http://schemas.microsoft.com/office/drawing/2014/main" id="{C64C7293-426D-4128-932C-4A80599530E9}"/>
              </a:ext>
            </a:extLst>
          </p:cNvPr>
          <p:cNvCxnSpPr>
            <a:cxnSpLocks/>
            <a:stCxn id="186" idx="3"/>
            <a:endCxn id="206" idx="1"/>
          </p:cNvCxnSpPr>
          <p:nvPr/>
        </p:nvCxnSpPr>
        <p:spPr>
          <a:xfrm>
            <a:off x="6898414" y="3871069"/>
            <a:ext cx="229427" cy="7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コネクタ: カギ線 547">
            <a:extLst>
              <a:ext uri="{FF2B5EF4-FFF2-40B4-BE49-F238E27FC236}">
                <a16:creationId xmlns:a16="http://schemas.microsoft.com/office/drawing/2014/main" id="{73FA627E-F7C2-4256-9B20-8C0A609C528D}"/>
              </a:ext>
            </a:extLst>
          </p:cNvPr>
          <p:cNvCxnSpPr>
            <a:cxnSpLocks/>
            <a:stCxn id="186" idx="3"/>
            <a:endCxn id="151" idx="1"/>
          </p:cNvCxnSpPr>
          <p:nvPr/>
        </p:nvCxnSpPr>
        <p:spPr>
          <a:xfrm>
            <a:off x="6898414" y="3871069"/>
            <a:ext cx="229427" cy="13198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コネクタ: カギ線 550">
            <a:extLst>
              <a:ext uri="{FF2B5EF4-FFF2-40B4-BE49-F238E27FC236}">
                <a16:creationId xmlns:a16="http://schemas.microsoft.com/office/drawing/2014/main" id="{B6F99B60-4ADD-4B26-9BC5-B65F455C574B}"/>
              </a:ext>
            </a:extLst>
          </p:cNvPr>
          <p:cNvCxnSpPr>
            <a:cxnSpLocks/>
            <a:stCxn id="58" idx="3"/>
            <a:endCxn id="24" idx="0"/>
          </p:cNvCxnSpPr>
          <p:nvPr/>
        </p:nvCxnSpPr>
        <p:spPr>
          <a:xfrm flipH="1" flipV="1">
            <a:off x="4062482" y="910263"/>
            <a:ext cx="3814133" cy="479836"/>
          </a:xfrm>
          <a:prstGeom prst="bentConnector4">
            <a:avLst>
              <a:gd name="adj1" fmla="val -31287"/>
              <a:gd name="adj2" fmla="val 1476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コネクタ: カギ線 555">
            <a:extLst>
              <a:ext uri="{FF2B5EF4-FFF2-40B4-BE49-F238E27FC236}">
                <a16:creationId xmlns:a16="http://schemas.microsoft.com/office/drawing/2014/main" id="{C9881604-7421-46D0-80E0-67B87C48A9A2}"/>
              </a:ext>
            </a:extLst>
          </p:cNvPr>
          <p:cNvCxnSpPr>
            <a:cxnSpLocks/>
            <a:stCxn id="206" idx="3"/>
            <a:endCxn id="24" idx="0"/>
          </p:cNvCxnSpPr>
          <p:nvPr/>
        </p:nvCxnSpPr>
        <p:spPr>
          <a:xfrm flipH="1" flipV="1">
            <a:off x="4062482" y="910263"/>
            <a:ext cx="3803913" cy="2968546"/>
          </a:xfrm>
          <a:prstGeom prst="bentConnector4">
            <a:avLst>
              <a:gd name="adj1" fmla="val -31813"/>
              <a:gd name="adj2" fmla="val 1077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0" name="正方形/長方形 589">
            <a:extLst>
              <a:ext uri="{FF2B5EF4-FFF2-40B4-BE49-F238E27FC236}">
                <a16:creationId xmlns:a16="http://schemas.microsoft.com/office/drawing/2014/main" id="{12DDEF16-CAF7-457D-8A79-67AD4EA0C3DF}"/>
              </a:ext>
            </a:extLst>
          </p:cNvPr>
          <p:cNvSpPr/>
          <p:nvPr/>
        </p:nvSpPr>
        <p:spPr>
          <a:xfrm>
            <a:off x="111063" y="2370347"/>
            <a:ext cx="738554" cy="95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/>
              <a:t>ステージ選択画面</a:t>
            </a:r>
            <a:endParaRPr lang="en-US" altLang="ja-JP" sz="1050" dirty="0"/>
          </a:p>
          <a:p>
            <a:pPr algn="ctr"/>
            <a:r>
              <a:rPr kumimoji="1" lang="en-US" altLang="ja-JP" sz="1050" dirty="0"/>
              <a:t>[</a:t>
            </a:r>
            <a:r>
              <a:rPr kumimoji="1" lang="ja-JP" altLang="en-US" sz="1000" dirty="0"/>
              <a:t>イベントバナー</a:t>
            </a:r>
            <a:r>
              <a:rPr kumimoji="1" lang="en-US" altLang="ja-JP" sz="1050" dirty="0"/>
              <a:t>]</a:t>
            </a:r>
            <a:endParaRPr kumimoji="1" lang="ja-JP" altLang="en-US" sz="1200" dirty="0"/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9D3F6C4D-0EB5-4FA3-9FAB-48569F95ABCD}"/>
              </a:ext>
            </a:extLst>
          </p:cNvPr>
          <p:cNvSpPr txBox="1"/>
          <p:nvPr/>
        </p:nvSpPr>
        <p:spPr>
          <a:xfrm>
            <a:off x="79076" y="3280298"/>
            <a:ext cx="855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ID.st</a:t>
            </a:r>
            <a:r>
              <a:rPr kumimoji="1" lang="en-US" altLang="ja-JP" sz="1200" dirty="0"/>
              <a:t>100</a:t>
            </a:r>
          </a:p>
        </p:txBody>
      </p:sp>
      <p:cxnSp>
        <p:nvCxnSpPr>
          <p:cNvPr id="148" name="コネクタ: カギ線 147">
            <a:extLst>
              <a:ext uri="{FF2B5EF4-FFF2-40B4-BE49-F238E27FC236}">
                <a16:creationId xmlns:a16="http://schemas.microsoft.com/office/drawing/2014/main" id="{D3E130C1-CA1C-443F-97C1-E64F55B32064}"/>
              </a:ext>
            </a:extLst>
          </p:cNvPr>
          <p:cNvCxnSpPr>
            <a:cxnSpLocks/>
            <a:stCxn id="590" idx="3"/>
            <a:endCxn id="103" idx="1"/>
          </p:cNvCxnSpPr>
          <p:nvPr/>
        </p:nvCxnSpPr>
        <p:spPr>
          <a:xfrm flipV="1">
            <a:off x="849617" y="1389653"/>
            <a:ext cx="226697" cy="14600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E938B659-418F-47DE-B6E8-605803C55B1D}"/>
              </a:ext>
            </a:extLst>
          </p:cNvPr>
          <p:cNvSpPr/>
          <p:nvPr/>
        </p:nvSpPr>
        <p:spPr>
          <a:xfrm>
            <a:off x="2806687" y="910263"/>
            <a:ext cx="738554" cy="95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50" dirty="0"/>
              <a:t>イベント</a:t>
            </a:r>
            <a:endParaRPr kumimoji="1" lang="en-US" altLang="ja-JP" sz="1050" dirty="0"/>
          </a:p>
          <a:p>
            <a:pPr algn="ctr"/>
            <a:r>
              <a:rPr kumimoji="1" lang="en-US" altLang="ja-JP" sz="1600" dirty="0"/>
              <a:t>TOP</a:t>
            </a:r>
            <a:endParaRPr kumimoji="1" lang="ja-JP" altLang="en-US" sz="1050" dirty="0"/>
          </a:p>
        </p:txBody>
      </p:sp>
      <p:cxnSp>
        <p:nvCxnSpPr>
          <p:cNvPr id="159" name="直線矢印コネクタ 158">
            <a:extLst>
              <a:ext uri="{FF2B5EF4-FFF2-40B4-BE49-F238E27FC236}">
                <a16:creationId xmlns:a16="http://schemas.microsoft.com/office/drawing/2014/main" id="{1385291A-403B-4024-832F-DBE60C440FFA}"/>
              </a:ext>
            </a:extLst>
          </p:cNvPr>
          <p:cNvCxnSpPr>
            <a:cxnSpLocks/>
            <a:stCxn id="431" idx="3"/>
            <a:endCxn id="158" idx="1"/>
          </p:cNvCxnSpPr>
          <p:nvPr/>
        </p:nvCxnSpPr>
        <p:spPr>
          <a:xfrm flipV="1">
            <a:off x="2672800" y="1389652"/>
            <a:ext cx="1338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矢印コネクタ 162">
            <a:extLst>
              <a:ext uri="{FF2B5EF4-FFF2-40B4-BE49-F238E27FC236}">
                <a16:creationId xmlns:a16="http://schemas.microsoft.com/office/drawing/2014/main" id="{148EED2D-7215-4385-807D-10C3D16D2653}"/>
              </a:ext>
            </a:extLst>
          </p:cNvPr>
          <p:cNvCxnSpPr>
            <a:cxnSpLocks/>
            <a:stCxn id="158" idx="3"/>
            <a:endCxn id="24" idx="1"/>
          </p:cNvCxnSpPr>
          <p:nvPr/>
        </p:nvCxnSpPr>
        <p:spPr>
          <a:xfrm>
            <a:off x="3545241" y="1389652"/>
            <a:ext cx="1479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F1116FF3-36F8-4D58-91FA-D33ABC53290D}"/>
              </a:ext>
            </a:extLst>
          </p:cNvPr>
          <p:cNvSpPr txBox="1"/>
          <p:nvPr/>
        </p:nvSpPr>
        <p:spPr>
          <a:xfrm>
            <a:off x="2724566" y="1820214"/>
            <a:ext cx="855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ID.</a:t>
            </a:r>
            <a:r>
              <a:rPr kumimoji="1" lang="en-US" altLang="ja-JP" sz="1200" dirty="0"/>
              <a:t>em100</a:t>
            </a: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BECAB89E-CB5B-41A4-83BD-7ED8F5BA4ACF}"/>
              </a:ext>
            </a:extLst>
          </p:cNvPr>
          <p:cNvSpPr/>
          <p:nvPr/>
        </p:nvSpPr>
        <p:spPr>
          <a:xfrm>
            <a:off x="3681373" y="2062392"/>
            <a:ext cx="738554" cy="95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ランキング</a:t>
            </a:r>
            <a:endParaRPr kumimoji="1" lang="ja-JP" altLang="en-US" sz="10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2D3743B5-9384-46E9-9AA2-759EF953822D}"/>
              </a:ext>
            </a:extLst>
          </p:cNvPr>
          <p:cNvSpPr txBox="1"/>
          <p:nvPr/>
        </p:nvSpPr>
        <p:spPr>
          <a:xfrm>
            <a:off x="5007849" y="6628174"/>
            <a:ext cx="855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ID.</a:t>
            </a:r>
            <a:r>
              <a:rPr kumimoji="1" lang="en-US" altLang="ja-JP" sz="1200" dirty="0"/>
              <a:t>em102</a:t>
            </a:r>
            <a:endParaRPr kumimoji="1" lang="ja-JP" altLang="en-US" sz="1200" dirty="0"/>
          </a:p>
        </p:txBody>
      </p:sp>
      <p:cxnSp>
        <p:nvCxnSpPr>
          <p:cNvPr id="63" name="コネクタ: カギ線 62">
            <a:extLst>
              <a:ext uri="{FF2B5EF4-FFF2-40B4-BE49-F238E27FC236}">
                <a16:creationId xmlns:a16="http://schemas.microsoft.com/office/drawing/2014/main" id="{30B79A64-5C40-4B15-8CFD-391536BB320D}"/>
              </a:ext>
            </a:extLst>
          </p:cNvPr>
          <p:cNvCxnSpPr>
            <a:cxnSpLocks/>
            <a:stCxn id="158" idx="3"/>
            <a:endCxn id="57" idx="1"/>
          </p:cNvCxnSpPr>
          <p:nvPr/>
        </p:nvCxnSpPr>
        <p:spPr>
          <a:xfrm>
            <a:off x="3545241" y="1389652"/>
            <a:ext cx="136132" cy="11521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977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ッター プレースホルダー 68">
            <a:extLst>
              <a:ext uri="{FF2B5EF4-FFF2-40B4-BE49-F238E27FC236}">
                <a16:creationId xmlns:a16="http://schemas.microsoft.com/office/drawing/2014/main" id="{9C8F2F5C-DF1D-4397-9268-B1637005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Bahnschrift Condensed" panose="020B0502040204020203" pitchFamily="34" charset="0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64E073D-D7F0-4AE3-8F99-5405962573ED}"/>
              </a:ext>
            </a:extLst>
          </p:cNvPr>
          <p:cNvSpPr txBox="1"/>
          <p:nvPr/>
        </p:nvSpPr>
        <p:spPr>
          <a:xfrm>
            <a:off x="17674" y="108237"/>
            <a:ext cx="2874505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 dirty="0">
                <a:latin typeface="メイリオ"/>
                <a:ea typeface="メイリオ"/>
              </a:rPr>
              <a:t>■</a:t>
            </a:r>
            <a:r>
              <a:rPr lang="ja-JP" altLang="en-US" sz="1400" b="1" dirty="0">
                <a:latin typeface="メイリオ"/>
                <a:ea typeface="メイリオ"/>
              </a:rPr>
              <a:t>イベント</a:t>
            </a:r>
            <a:r>
              <a:rPr lang="en-US" altLang="ja-JP" sz="1400" b="1" dirty="0">
                <a:latin typeface="メイリオ"/>
                <a:ea typeface="メイリオ"/>
              </a:rPr>
              <a:t>(</a:t>
            </a:r>
            <a:r>
              <a:rPr lang="ja-JP" altLang="en-US" sz="1400" b="1" dirty="0">
                <a:latin typeface="メイリオ"/>
                <a:ea typeface="メイリオ"/>
              </a:rPr>
              <a:t>大怪獣討伐</a:t>
            </a:r>
            <a:r>
              <a:rPr lang="en-US" altLang="ja-JP" sz="1400" b="1" dirty="0">
                <a:latin typeface="メイリオ"/>
                <a:ea typeface="メイリオ"/>
              </a:rPr>
              <a:t>)</a:t>
            </a:r>
            <a:r>
              <a:rPr lang="ja-JP" altLang="en-US" sz="1400" b="1" dirty="0">
                <a:latin typeface="メイリオ"/>
                <a:ea typeface="メイリオ"/>
              </a:rPr>
              <a:t>画面仕様</a:t>
            </a:r>
            <a:endParaRPr kumimoji="1" lang="ja-JP" altLang="en-US" sz="1400" b="1" dirty="0">
              <a:latin typeface="メイリオ"/>
              <a:ea typeface="メイリオ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2D0A0C0-624F-45B9-B830-D1D201A70FD3}"/>
              </a:ext>
            </a:extLst>
          </p:cNvPr>
          <p:cNvSpPr txBox="1"/>
          <p:nvPr/>
        </p:nvSpPr>
        <p:spPr>
          <a:xfrm>
            <a:off x="677513" y="846576"/>
            <a:ext cx="184731" cy="5539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endParaRPr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" name="スライド番号プレースホルダー 69">
            <a:extLst>
              <a:ext uri="{FF2B5EF4-FFF2-40B4-BE49-F238E27FC236}">
                <a16:creationId xmlns:a16="http://schemas.microsoft.com/office/drawing/2014/main" id="{581AB6EA-A17F-4B40-B407-35FA4E0A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9884" y="6492875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b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19</a:t>
            </a:fld>
            <a:endParaRPr kumimoji="1" lang="ja-JP" altLang="en-US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7C4F1C54-3B17-4D19-96DD-49F540ED6FB5}"/>
              </a:ext>
            </a:extLst>
          </p:cNvPr>
          <p:cNvSpPr txBox="1"/>
          <p:nvPr/>
        </p:nvSpPr>
        <p:spPr>
          <a:xfrm>
            <a:off x="88260" y="536124"/>
            <a:ext cx="326243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ja-JP" altLang="en-US" sz="14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● 開始時・復帰時について</a:t>
            </a:r>
            <a:endParaRPr lang="en-US" altLang="ja-JP" sz="14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一度でも開始していた場合、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その戦闘内で勝利した場合は報酬を付与したい。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3DBDF3F4-83A9-44FB-B21C-D4473F2B96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734343"/>
              </p:ext>
            </p:extLst>
          </p:nvPr>
        </p:nvGraphicFramePr>
        <p:xfrm>
          <a:off x="88260" y="1711026"/>
          <a:ext cx="8978245" cy="263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529">
                  <a:extLst>
                    <a:ext uri="{9D8B030D-6E8A-4147-A177-3AD203B41FA5}">
                      <a16:colId xmlns:a16="http://schemas.microsoft.com/office/drawing/2014/main" val="2582710682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val="356735618"/>
                    </a:ext>
                  </a:extLst>
                </a:gridCol>
                <a:gridCol w="755009">
                  <a:extLst>
                    <a:ext uri="{9D8B030D-6E8A-4147-A177-3AD203B41FA5}">
                      <a16:colId xmlns:a16="http://schemas.microsoft.com/office/drawing/2014/main" val="102393255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191849754"/>
                    </a:ext>
                  </a:extLst>
                </a:gridCol>
                <a:gridCol w="1031846">
                  <a:extLst>
                    <a:ext uri="{9D8B030D-6E8A-4147-A177-3AD203B41FA5}">
                      <a16:colId xmlns:a16="http://schemas.microsoft.com/office/drawing/2014/main" val="2561246744"/>
                    </a:ext>
                  </a:extLst>
                </a:gridCol>
                <a:gridCol w="1073791">
                  <a:extLst>
                    <a:ext uri="{9D8B030D-6E8A-4147-A177-3AD203B41FA5}">
                      <a16:colId xmlns:a16="http://schemas.microsoft.com/office/drawing/2014/main" val="3909089319"/>
                    </a:ext>
                  </a:extLst>
                </a:gridCol>
                <a:gridCol w="822121">
                  <a:extLst>
                    <a:ext uri="{9D8B030D-6E8A-4147-A177-3AD203B41FA5}">
                      <a16:colId xmlns:a16="http://schemas.microsoft.com/office/drawing/2014/main" val="1145353641"/>
                    </a:ext>
                  </a:extLst>
                </a:gridCol>
                <a:gridCol w="2640538">
                  <a:extLst>
                    <a:ext uri="{9D8B030D-6E8A-4147-A177-3AD203B41FA5}">
                      <a16:colId xmlns:a16="http://schemas.microsoft.com/office/drawing/2014/main" val="3832703608"/>
                    </a:ext>
                  </a:extLst>
                </a:gridCol>
              </a:tblGrid>
              <a:tr h="369964"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イベント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 dirty="0"/>
                        <a:t>期間中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イベント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 dirty="0"/>
                        <a:t>期間内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イベント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 dirty="0"/>
                        <a:t>終了後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クエスト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 dirty="0"/>
                        <a:t>有効期限内</a:t>
                      </a:r>
                      <a:endParaRPr kumimoji="1" lang="en-US" altLang="ja-JP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クエスト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 dirty="0"/>
                        <a:t>有効期限後</a:t>
                      </a:r>
                      <a:endParaRPr kumimoji="1" lang="en-US" altLang="ja-JP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ランキング</a:t>
                      </a:r>
                      <a:endParaRPr kumimoji="1" lang="en-US" altLang="ja-JP" sz="1050" dirty="0"/>
                    </a:p>
                    <a:p>
                      <a:r>
                        <a:rPr kumimoji="1" lang="ja-JP" altLang="en-US" sz="1050" dirty="0"/>
                        <a:t>スコア加算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報酬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76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開始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勝利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900" dirty="0"/>
                        <a:t>通常プレイ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463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開始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復帰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勝利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×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900" dirty="0"/>
                        <a:t>期間内にプレイを開始したが、勝利時にイベント終了時刻に達した場合。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078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開始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復帰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勝利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×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900" dirty="0"/>
                        <a:t>期間内に復帰したが、クエストの有効期限を越えて戦闘していた。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516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開始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復帰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勝利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×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900" dirty="0"/>
                        <a:t>開始後、イベント終了時刻を過ぎて戦闘していたがアプリが落ち、その後復帰して勝利した。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248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開始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復帰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勝利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×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/>
                        <a:t>開始後、イベント終了時刻を過ぎて戦闘していたがアプリが落ち、その後復帰して勝利した。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07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開始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復帰不可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×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×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900" dirty="0"/>
                        <a:t>そもそも有効期限を過ぎていた場合は、復帰できない。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73715"/>
                  </a:ext>
                </a:extLst>
              </a:tr>
            </a:tbl>
          </a:graphicData>
        </a:graphic>
      </p:graphicFrame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E917273C-25FC-4A50-A624-2E7986BE06BA}"/>
              </a:ext>
            </a:extLst>
          </p:cNvPr>
          <p:cNvSpPr txBox="1"/>
          <p:nvPr/>
        </p:nvSpPr>
        <p:spPr>
          <a:xfrm>
            <a:off x="88260" y="1363747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イベント終了５分前に、クエストを開始。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クエストの有効期限は１時間。</a:t>
            </a:r>
            <a:endParaRPr lang="en-US" altLang="ja-JP" sz="10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6601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8" name="インク 207">
                <a:extLst>
                  <a:ext uri="{FF2B5EF4-FFF2-40B4-BE49-F238E27FC236}">
                    <a16:creationId xmlns:a16="http://schemas.microsoft.com/office/drawing/2014/main" id="{A41373D4-6539-E14D-ACEE-E9A76CC34C56}"/>
                  </a:ext>
                </a:extLst>
              </p14:cNvPr>
              <p14:cNvContentPartPr/>
              <p14:nvPr/>
            </p14:nvContentPartPr>
            <p14:xfrm>
              <a:off x="2710855" y="-115884"/>
              <a:ext cx="36360" cy="4320"/>
            </p14:xfrm>
          </p:contentPart>
        </mc:Choice>
        <mc:Fallback xmlns="">
          <p:pic>
            <p:nvPicPr>
              <p:cNvPr id="208" name="インク 207">
                <a:extLst>
                  <a:ext uri="{FF2B5EF4-FFF2-40B4-BE49-F238E27FC236}">
                    <a16:creationId xmlns:a16="http://schemas.microsoft.com/office/drawing/2014/main" id="{A41373D4-6539-E14D-ACEE-E9A76CC34C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90335" y="-134826"/>
                <a:ext cx="77040" cy="41871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C0472C4-003B-4011-A2C2-5651A10DD17A}"/>
              </a:ext>
            </a:extLst>
          </p:cNvPr>
          <p:cNvSpPr txBox="1"/>
          <p:nvPr/>
        </p:nvSpPr>
        <p:spPr>
          <a:xfrm>
            <a:off x="17674" y="108237"/>
            <a:ext cx="3345788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>
                <a:latin typeface="メイリオ"/>
                <a:ea typeface="メイリオ"/>
              </a:rPr>
              <a:t>■</a:t>
            </a:r>
            <a:r>
              <a:rPr kumimoji="1" lang="en-US" altLang="ja-JP" sz="1400" b="1">
                <a:latin typeface="+mn-ea"/>
              </a:rPr>
              <a:t>[</a:t>
            </a:r>
            <a:r>
              <a:rPr kumimoji="1" lang="en-US" altLang="ja-JP" sz="1400" b="1" err="1">
                <a:latin typeface="+mn-ea"/>
              </a:rPr>
              <a:t>em</a:t>
            </a:r>
            <a:r>
              <a:rPr kumimoji="1" lang="en-US" altLang="ja-JP" sz="1400" b="1">
                <a:latin typeface="+mn-ea"/>
              </a:rPr>
              <a:t>]</a:t>
            </a:r>
            <a:r>
              <a:rPr lang="ja-JP" altLang="en-US" sz="1400" b="1">
                <a:latin typeface="メイリオ"/>
                <a:ea typeface="メイリオ"/>
              </a:rPr>
              <a:t>イベント</a:t>
            </a:r>
            <a:r>
              <a:rPr lang="en-US" altLang="ja-JP" sz="1400" b="1">
                <a:latin typeface="メイリオ"/>
                <a:ea typeface="メイリオ"/>
              </a:rPr>
              <a:t>(</a:t>
            </a:r>
            <a:r>
              <a:rPr lang="ja-JP" altLang="en-US" sz="1400" b="1">
                <a:latin typeface="メイリオ"/>
                <a:ea typeface="メイリオ"/>
              </a:rPr>
              <a:t>大怪獣討伐</a:t>
            </a:r>
            <a:r>
              <a:rPr lang="en-US" altLang="ja-JP" sz="1400" b="1">
                <a:latin typeface="メイリオ"/>
                <a:ea typeface="メイリオ"/>
              </a:rPr>
              <a:t>)</a:t>
            </a:r>
            <a:r>
              <a:rPr lang="ja-JP" altLang="en-US" sz="1400" b="1">
                <a:latin typeface="メイリオ"/>
                <a:ea typeface="メイリオ"/>
              </a:rPr>
              <a:t>画面仕様</a:t>
            </a:r>
            <a:endParaRPr kumimoji="1" lang="ja-JP" altLang="en-US" sz="1400" b="1">
              <a:latin typeface="メイリオ"/>
              <a:ea typeface="メイリオ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AC7F343-9E14-4A47-8B46-9FDDB3E9B071}"/>
              </a:ext>
            </a:extLst>
          </p:cNvPr>
          <p:cNvSpPr txBox="1"/>
          <p:nvPr/>
        </p:nvSpPr>
        <p:spPr>
          <a:xfrm>
            <a:off x="415419" y="538799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●バトルフロー　</a:t>
            </a:r>
          </a:p>
        </p:txBody>
      </p:sp>
      <p:sp>
        <p:nvSpPr>
          <p:cNvPr id="38" name="スライド番号プレースホルダー 69">
            <a:extLst>
              <a:ext uri="{FF2B5EF4-FFF2-40B4-BE49-F238E27FC236}">
                <a16:creationId xmlns:a16="http://schemas.microsoft.com/office/drawing/2014/main" id="{C01869BB-4A18-44A6-897C-7CFDF8A5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9884" y="6492875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b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fld>
            <a:endParaRPr kumimoji="1" lang="ja-JP" altLang="en-US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9" name="フッター プレースホルダー 68">
            <a:extLst>
              <a:ext uri="{FF2B5EF4-FFF2-40B4-BE49-F238E27FC236}">
                <a16:creationId xmlns:a16="http://schemas.microsoft.com/office/drawing/2014/main" id="{01C5ED7D-0042-4A01-A39A-7B540A43A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Bahnschrift Condensed" panose="020B0502040204020203" pitchFamily="34" charset="0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6169DDD3-7031-4974-B4CF-8864F476FD9B}"/>
              </a:ext>
            </a:extLst>
          </p:cNvPr>
          <p:cNvSpPr/>
          <p:nvPr/>
        </p:nvSpPr>
        <p:spPr>
          <a:xfrm>
            <a:off x="237026" y="1304499"/>
            <a:ext cx="845504" cy="1289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戦闘</a:t>
            </a:r>
            <a:endParaRPr kumimoji="1" lang="en-US" altLang="ja-JP" sz="120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65439AD-9B26-441A-B537-A41C71803AFB}"/>
              </a:ext>
            </a:extLst>
          </p:cNvPr>
          <p:cNvSpPr txBox="1"/>
          <p:nvPr/>
        </p:nvSpPr>
        <p:spPr>
          <a:xfrm>
            <a:off x="1401431" y="3449799"/>
            <a:ext cx="184731" cy="5539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endParaRPr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3AB593E-311D-4BB9-B021-8199F5B925D7}"/>
              </a:ext>
            </a:extLst>
          </p:cNvPr>
          <p:cNvSpPr/>
          <p:nvPr/>
        </p:nvSpPr>
        <p:spPr>
          <a:xfrm>
            <a:off x="914539" y="3864970"/>
            <a:ext cx="845504" cy="1289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HP</a:t>
            </a:r>
            <a:r>
              <a:rPr kumimoji="1" lang="ja-JP" altLang="en-US"/>
              <a:t> </a:t>
            </a:r>
            <a:r>
              <a:rPr kumimoji="1" lang="en-US" altLang="ja-JP"/>
              <a:t>0</a:t>
            </a:r>
            <a:r>
              <a:rPr kumimoji="1" lang="ja-JP" altLang="en-US"/>
              <a:t> </a:t>
            </a:r>
            <a:endParaRPr kumimoji="1" lang="en-US" altLang="ja-JP"/>
          </a:p>
          <a:p>
            <a:pPr algn="ctr"/>
            <a:r>
              <a:rPr kumimoji="1" lang="ja-JP" altLang="en-US" sz="1200"/>
              <a:t>戦闘終了</a:t>
            </a:r>
            <a:endParaRPr kumimoji="1" lang="en-US" altLang="ja-JP" sz="1400"/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90B3767E-86CA-4EB7-AFBE-F8A7DE77501D}"/>
              </a:ext>
            </a:extLst>
          </p:cNvPr>
          <p:cNvSpPr/>
          <p:nvPr/>
        </p:nvSpPr>
        <p:spPr>
          <a:xfrm>
            <a:off x="2055884" y="3869596"/>
            <a:ext cx="845504" cy="1289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/>
              <a:t>救援要請</a:t>
            </a:r>
            <a:endParaRPr kumimoji="1" lang="en-US" altLang="ja-JP" sz="1100"/>
          </a:p>
          <a:p>
            <a:pPr algn="ctr"/>
            <a:r>
              <a:rPr kumimoji="1" lang="ja-JP" altLang="en-US" sz="900"/>
              <a:t>ウィンドウ</a:t>
            </a:r>
            <a:endParaRPr kumimoji="1" lang="en-US" altLang="ja-JP" sz="900"/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C4316694-F76E-4FFD-8EC1-9CAE82A8774B}"/>
              </a:ext>
            </a:extLst>
          </p:cNvPr>
          <p:cNvSpPr/>
          <p:nvPr/>
        </p:nvSpPr>
        <p:spPr>
          <a:xfrm>
            <a:off x="3160521" y="3869596"/>
            <a:ext cx="845504" cy="1289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/>
              <a:t>救援要請</a:t>
            </a:r>
            <a:endParaRPr kumimoji="1" lang="en-US" altLang="ja-JP" sz="1100"/>
          </a:p>
          <a:p>
            <a:pPr algn="ctr"/>
            <a:r>
              <a:rPr kumimoji="1" lang="ja-JP" altLang="en-US" sz="1100"/>
              <a:t>確認</a:t>
            </a:r>
            <a:endParaRPr kumimoji="1" lang="en-US" altLang="ja-JP" sz="1100"/>
          </a:p>
          <a:p>
            <a:pPr algn="ctr"/>
            <a:r>
              <a:rPr kumimoji="1" lang="ja-JP" altLang="en-US" sz="900"/>
              <a:t>ウィンドウ</a:t>
            </a:r>
            <a:endParaRPr kumimoji="1" lang="en-US" altLang="ja-JP" sz="900"/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3ED8B96A-1ED3-4DEA-B8F5-459799E5E2EB}"/>
              </a:ext>
            </a:extLst>
          </p:cNvPr>
          <p:cNvSpPr/>
          <p:nvPr/>
        </p:nvSpPr>
        <p:spPr>
          <a:xfrm>
            <a:off x="4233163" y="3869596"/>
            <a:ext cx="845504" cy="1289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/>
              <a:t>討伐</a:t>
            </a:r>
            <a:endParaRPr kumimoji="1" lang="en-US" altLang="ja-JP" sz="1100"/>
          </a:p>
          <a:p>
            <a:pPr algn="ctr"/>
            <a:r>
              <a:rPr kumimoji="1" lang="ja-JP" altLang="en-US" sz="1100"/>
              <a:t>リトライ</a:t>
            </a:r>
            <a:r>
              <a:rPr kumimoji="1" lang="ja-JP" altLang="en-US" sz="900"/>
              <a:t>ウィンドウ</a:t>
            </a:r>
            <a:endParaRPr kumimoji="1" lang="en-US" altLang="ja-JP" sz="900"/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00E9AA5F-703B-4EFE-84CF-45830BD65C62}"/>
              </a:ext>
            </a:extLst>
          </p:cNvPr>
          <p:cNvSpPr/>
          <p:nvPr/>
        </p:nvSpPr>
        <p:spPr>
          <a:xfrm>
            <a:off x="5410254" y="3864970"/>
            <a:ext cx="845504" cy="1289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/>
              <a:t>討伐</a:t>
            </a:r>
            <a:endParaRPr kumimoji="1" lang="en-US" altLang="ja-JP" sz="900"/>
          </a:p>
          <a:p>
            <a:pPr algn="ctr"/>
            <a:r>
              <a:rPr kumimoji="1" lang="ja-JP" altLang="en-US" sz="900"/>
              <a:t>強さ選択</a:t>
            </a:r>
            <a:endParaRPr kumimoji="1" lang="en-US" altLang="ja-JP" sz="900"/>
          </a:p>
          <a:p>
            <a:pPr algn="ctr"/>
            <a:r>
              <a:rPr kumimoji="1" lang="ja-JP" altLang="en-US" sz="900"/>
              <a:t>ウィンドウ</a:t>
            </a:r>
            <a:endParaRPr kumimoji="1" lang="en-US" altLang="ja-JP" sz="900"/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C014AFEB-D839-4325-855D-C6D151A5FBD7}"/>
              </a:ext>
            </a:extLst>
          </p:cNvPr>
          <p:cNvSpPr/>
          <p:nvPr/>
        </p:nvSpPr>
        <p:spPr>
          <a:xfrm>
            <a:off x="6810565" y="5068488"/>
            <a:ext cx="845504" cy="1289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/>
              <a:t>BP</a:t>
            </a:r>
            <a:r>
              <a:rPr kumimoji="1" lang="ja-JP" altLang="en-US" sz="900"/>
              <a:t>回復</a:t>
            </a:r>
            <a:endParaRPr kumimoji="1" lang="en-US" altLang="ja-JP" sz="900"/>
          </a:p>
          <a:p>
            <a:pPr algn="ctr"/>
            <a:r>
              <a:rPr kumimoji="1" lang="ja-JP" altLang="en-US" sz="900"/>
              <a:t>購入</a:t>
            </a:r>
            <a:endParaRPr kumimoji="1" lang="en-US" altLang="ja-JP" sz="900"/>
          </a:p>
          <a:p>
            <a:pPr algn="ctr"/>
            <a:r>
              <a:rPr kumimoji="1" lang="ja-JP" altLang="en-US" sz="900"/>
              <a:t>ウィンドウ</a:t>
            </a:r>
            <a:endParaRPr kumimoji="1" lang="en-US" altLang="ja-JP" sz="900"/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B2F56593-73C4-4151-8552-20FFDD4EE86F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>
            <a:off x="2901388" y="4514484"/>
            <a:ext cx="259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A3289B92-4159-4771-8F21-52B61D56469F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>
          <a:xfrm>
            <a:off x="4006025" y="4514484"/>
            <a:ext cx="2271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コネクタ: カギ線 62">
            <a:extLst>
              <a:ext uri="{FF2B5EF4-FFF2-40B4-BE49-F238E27FC236}">
                <a16:creationId xmlns:a16="http://schemas.microsoft.com/office/drawing/2014/main" id="{9CFE7871-5599-48DF-9D29-5F4BB9C3A31B}"/>
              </a:ext>
            </a:extLst>
          </p:cNvPr>
          <p:cNvCxnSpPr>
            <a:cxnSpLocks/>
            <a:stCxn id="52" idx="3"/>
            <a:endCxn id="65" idx="0"/>
          </p:cNvCxnSpPr>
          <p:nvPr/>
        </p:nvCxnSpPr>
        <p:spPr>
          <a:xfrm>
            <a:off x="5078667" y="4514484"/>
            <a:ext cx="165793" cy="8103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F23ABFD1-E9B6-4984-825C-D489BFFFAE4D}"/>
              </a:ext>
            </a:extLst>
          </p:cNvPr>
          <p:cNvSpPr/>
          <p:nvPr/>
        </p:nvSpPr>
        <p:spPr>
          <a:xfrm>
            <a:off x="914706" y="3869596"/>
            <a:ext cx="845504" cy="1289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/>
              <a:t>撤退</a:t>
            </a:r>
            <a:endParaRPr kumimoji="1" lang="en-US" altLang="ja-JP" sz="1400"/>
          </a:p>
          <a:p>
            <a:pPr algn="ctr"/>
            <a:r>
              <a:rPr kumimoji="1" lang="ja-JP" altLang="en-US" sz="1200"/>
              <a:t>リザルト</a:t>
            </a:r>
            <a:endParaRPr kumimoji="1" lang="en-US" altLang="ja-JP" sz="1200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708A038B-F5E7-4020-B0FA-9BF1D36647C0}"/>
              </a:ext>
            </a:extLst>
          </p:cNvPr>
          <p:cNvSpPr/>
          <p:nvPr/>
        </p:nvSpPr>
        <p:spPr>
          <a:xfrm>
            <a:off x="4875183" y="5324871"/>
            <a:ext cx="738554" cy="95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イベント</a:t>
            </a:r>
            <a:endParaRPr kumimoji="1" lang="en-US" altLang="ja-JP" sz="1050"/>
          </a:p>
          <a:p>
            <a:pPr algn="ctr"/>
            <a:r>
              <a:rPr kumimoji="1" lang="ja-JP" altLang="en-US" sz="1050"/>
              <a:t>クエスト</a:t>
            </a:r>
            <a:endParaRPr kumimoji="1" lang="en-US" altLang="ja-JP" sz="1050"/>
          </a:p>
          <a:p>
            <a:pPr algn="ctr"/>
            <a:r>
              <a:rPr kumimoji="1" lang="ja-JP" altLang="en-US" sz="1050"/>
              <a:t>選択画面</a:t>
            </a:r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A78A7227-9C6A-4D9B-9592-24CD107A004C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 flipV="1">
            <a:off x="5078667" y="4509858"/>
            <a:ext cx="331587" cy="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ひし形 11">
            <a:extLst>
              <a:ext uri="{FF2B5EF4-FFF2-40B4-BE49-F238E27FC236}">
                <a16:creationId xmlns:a16="http://schemas.microsoft.com/office/drawing/2014/main" id="{7B8E21C1-7A4D-4811-8858-DA42874776F9}"/>
              </a:ext>
            </a:extLst>
          </p:cNvPr>
          <p:cNvSpPr/>
          <p:nvPr/>
        </p:nvSpPr>
        <p:spPr>
          <a:xfrm>
            <a:off x="1391741" y="1491464"/>
            <a:ext cx="914912" cy="914912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勝利</a:t>
            </a:r>
          </a:p>
        </p:txBody>
      </p: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77ABBD0A-6CEB-471B-A1D9-4C0894A40C9B}"/>
              </a:ext>
            </a:extLst>
          </p:cNvPr>
          <p:cNvCxnSpPr>
            <a:cxnSpLocks/>
            <a:stCxn id="46" idx="3"/>
            <a:endCxn id="12" idx="1"/>
          </p:cNvCxnSpPr>
          <p:nvPr/>
        </p:nvCxnSpPr>
        <p:spPr>
          <a:xfrm flipV="1">
            <a:off x="1082530" y="1948920"/>
            <a:ext cx="309211" cy="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91E823A0-E7F6-4188-B02B-EC496898CB7C}"/>
              </a:ext>
            </a:extLst>
          </p:cNvPr>
          <p:cNvSpPr/>
          <p:nvPr/>
        </p:nvSpPr>
        <p:spPr>
          <a:xfrm>
            <a:off x="5188821" y="1447598"/>
            <a:ext cx="738554" cy="95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イベント</a:t>
            </a:r>
            <a:endParaRPr kumimoji="1" lang="en-US" altLang="ja-JP" sz="1050" dirty="0"/>
          </a:p>
          <a:p>
            <a:pPr algn="ctr"/>
            <a:r>
              <a:rPr kumimoji="1" lang="ja-JP" altLang="en-US" sz="1050" dirty="0"/>
              <a:t>クエスト</a:t>
            </a:r>
            <a:endParaRPr kumimoji="1" lang="en-US" altLang="ja-JP" sz="1050" dirty="0"/>
          </a:p>
          <a:p>
            <a:pPr algn="ctr"/>
            <a:r>
              <a:rPr kumimoji="1" lang="ja-JP" altLang="en-US" sz="1050" dirty="0"/>
              <a:t>選択画面</a:t>
            </a: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C967B78A-2DFA-407A-96C3-4C39C7128196}"/>
              </a:ext>
            </a:extLst>
          </p:cNvPr>
          <p:cNvSpPr/>
          <p:nvPr/>
        </p:nvSpPr>
        <p:spPr>
          <a:xfrm>
            <a:off x="3391149" y="1469531"/>
            <a:ext cx="738554" cy="95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/>
              <a:t>勝利</a:t>
            </a:r>
            <a:endParaRPr kumimoji="1" lang="en-US" altLang="ja-JP" sz="1050"/>
          </a:p>
          <a:p>
            <a:pPr algn="ctr"/>
            <a:r>
              <a:rPr kumimoji="1" lang="ja-JP" altLang="en-US" sz="1050"/>
              <a:t>リザルト</a:t>
            </a:r>
          </a:p>
        </p:txBody>
      </p: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67AF4C93-AAE0-4F14-A16F-709D05506AA6}"/>
              </a:ext>
            </a:extLst>
          </p:cNvPr>
          <p:cNvCxnSpPr>
            <a:cxnSpLocks/>
            <a:stCxn id="12" idx="3"/>
            <a:endCxn id="101" idx="1"/>
          </p:cNvCxnSpPr>
          <p:nvPr/>
        </p:nvCxnSpPr>
        <p:spPr>
          <a:xfrm>
            <a:off x="2306653" y="1948920"/>
            <a:ext cx="1084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F454289E-3963-4BFB-8527-03EBFF24A663}"/>
              </a:ext>
            </a:extLst>
          </p:cNvPr>
          <p:cNvCxnSpPr>
            <a:cxnSpLocks/>
            <a:stCxn id="101" idx="3"/>
            <a:endCxn id="94" idx="1"/>
          </p:cNvCxnSpPr>
          <p:nvPr/>
        </p:nvCxnSpPr>
        <p:spPr>
          <a:xfrm flipV="1">
            <a:off x="4129703" y="1926987"/>
            <a:ext cx="1059118" cy="21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C36B73B7-FAB9-4075-8374-660CF8826A1E}"/>
              </a:ext>
            </a:extLst>
          </p:cNvPr>
          <p:cNvCxnSpPr>
            <a:cxnSpLocks/>
            <a:stCxn id="64" idx="3"/>
            <a:endCxn id="50" idx="1"/>
          </p:cNvCxnSpPr>
          <p:nvPr/>
        </p:nvCxnSpPr>
        <p:spPr>
          <a:xfrm>
            <a:off x="1760210" y="4514484"/>
            <a:ext cx="295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四角形: 角を丸くする 136">
            <a:extLst>
              <a:ext uri="{FF2B5EF4-FFF2-40B4-BE49-F238E27FC236}">
                <a16:creationId xmlns:a16="http://schemas.microsoft.com/office/drawing/2014/main" id="{7562F7CB-0700-4993-8E0E-822EEA6901B2}"/>
              </a:ext>
            </a:extLst>
          </p:cNvPr>
          <p:cNvSpPr/>
          <p:nvPr/>
        </p:nvSpPr>
        <p:spPr>
          <a:xfrm>
            <a:off x="7927179" y="5068488"/>
            <a:ext cx="845504" cy="1289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/>
              <a:t>BP</a:t>
            </a:r>
            <a:r>
              <a:rPr kumimoji="1" lang="ja-JP" altLang="en-US" sz="900"/>
              <a:t>回復</a:t>
            </a:r>
            <a:endParaRPr kumimoji="1" lang="en-US" altLang="ja-JP" sz="900"/>
          </a:p>
          <a:p>
            <a:pPr algn="ctr"/>
            <a:r>
              <a:rPr kumimoji="1" lang="ja-JP" altLang="en-US" sz="900"/>
              <a:t>購入確認</a:t>
            </a:r>
            <a:endParaRPr kumimoji="1" lang="en-US" altLang="ja-JP" sz="900"/>
          </a:p>
          <a:p>
            <a:pPr algn="ctr"/>
            <a:r>
              <a:rPr kumimoji="1" lang="ja-JP" altLang="en-US" sz="900"/>
              <a:t>ウィンドウ</a:t>
            </a:r>
            <a:endParaRPr kumimoji="1" lang="en-US" altLang="ja-JP" sz="900"/>
          </a:p>
        </p:txBody>
      </p:sp>
      <p:cxnSp>
        <p:nvCxnSpPr>
          <p:cNvPr id="141" name="コネクタ: カギ線 140">
            <a:extLst>
              <a:ext uri="{FF2B5EF4-FFF2-40B4-BE49-F238E27FC236}">
                <a16:creationId xmlns:a16="http://schemas.microsoft.com/office/drawing/2014/main" id="{F7D00872-34C3-4EAE-9990-2D21249CDDD5}"/>
              </a:ext>
            </a:extLst>
          </p:cNvPr>
          <p:cNvCxnSpPr>
            <a:cxnSpLocks/>
            <a:stCxn id="137" idx="3"/>
            <a:endCxn id="53" idx="0"/>
          </p:cNvCxnSpPr>
          <p:nvPr/>
        </p:nvCxnSpPr>
        <p:spPr>
          <a:xfrm flipH="1" flipV="1">
            <a:off x="5833006" y="3864970"/>
            <a:ext cx="2939677" cy="1848406"/>
          </a:xfrm>
          <a:prstGeom prst="bentConnector4">
            <a:avLst>
              <a:gd name="adj1" fmla="val -7776"/>
              <a:gd name="adj2" fmla="val 1123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EFF9E725-F0B2-4588-A4EE-747A08A23201}"/>
              </a:ext>
            </a:extLst>
          </p:cNvPr>
          <p:cNvCxnSpPr>
            <a:cxnSpLocks/>
            <a:stCxn id="54" idx="3"/>
            <a:endCxn id="137" idx="1"/>
          </p:cNvCxnSpPr>
          <p:nvPr/>
        </p:nvCxnSpPr>
        <p:spPr>
          <a:xfrm>
            <a:off x="7656069" y="5713376"/>
            <a:ext cx="271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コネクタ: カギ線 162">
            <a:extLst>
              <a:ext uri="{FF2B5EF4-FFF2-40B4-BE49-F238E27FC236}">
                <a16:creationId xmlns:a16="http://schemas.microsoft.com/office/drawing/2014/main" id="{F0D5E051-9F35-4B25-9505-80287C17709D}"/>
              </a:ext>
            </a:extLst>
          </p:cNvPr>
          <p:cNvCxnSpPr>
            <a:cxnSpLocks/>
            <a:stCxn id="12" idx="2"/>
            <a:endCxn id="64" idx="1"/>
          </p:cNvCxnSpPr>
          <p:nvPr/>
        </p:nvCxnSpPr>
        <p:spPr>
          <a:xfrm rot="5400000">
            <a:off x="327898" y="2993185"/>
            <a:ext cx="2108108" cy="934491"/>
          </a:xfrm>
          <a:prstGeom prst="bentConnector4">
            <a:avLst>
              <a:gd name="adj1" fmla="val 34705"/>
              <a:gd name="adj2" fmla="val 1310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69A8CB28-3C1C-4892-B772-188C73681E2A}"/>
              </a:ext>
            </a:extLst>
          </p:cNvPr>
          <p:cNvSpPr txBox="1"/>
          <p:nvPr/>
        </p:nvSpPr>
        <p:spPr>
          <a:xfrm>
            <a:off x="2293924" y="1648002"/>
            <a:ext cx="60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Y:</a:t>
            </a:r>
            <a:r>
              <a:rPr kumimoji="1" lang="ja-JP" altLang="en-US"/>
              <a:t>勝</a:t>
            </a:r>
          </a:p>
        </p:txBody>
      </p:sp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54A21A66-A63B-446A-BA44-CA6F9E7DCC17}"/>
              </a:ext>
            </a:extLst>
          </p:cNvPr>
          <p:cNvSpPr txBox="1"/>
          <p:nvPr/>
        </p:nvSpPr>
        <p:spPr>
          <a:xfrm>
            <a:off x="1842834" y="2370257"/>
            <a:ext cx="607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N:</a:t>
            </a:r>
            <a:r>
              <a:rPr kumimoji="1" lang="ja-JP" altLang="en-US" sz="1600" dirty="0"/>
              <a:t>負</a:t>
            </a:r>
          </a:p>
        </p:txBody>
      </p:sp>
      <p:cxnSp>
        <p:nvCxnSpPr>
          <p:cNvPr id="173" name="コネクタ: カギ線 172">
            <a:extLst>
              <a:ext uri="{FF2B5EF4-FFF2-40B4-BE49-F238E27FC236}">
                <a16:creationId xmlns:a16="http://schemas.microsoft.com/office/drawing/2014/main" id="{6D473287-86FF-45AF-B337-E6199ADBD919}"/>
              </a:ext>
            </a:extLst>
          </p:cNvPr>
          <p:cNvCxnSpPr>
            <a:cxnSpLocks/>
            <a:stCxn id="53" idx="2"/>
            <a:endCxn id="54" idx="1"/>
          </p:cNvCxnSpPr>
          <p:nvPr/>
        </p:nvCxnSpPr>
        <p:spPr>
          <a:xfrm rot="16200000" flipH="1">
            <a:off x="6042470" y="4945281"/>
            <a:ext cx="558630" cy="9775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6259EB4E-9D5C-4DDC-AB0A-65D6FE80CC91}"/>
              </a:ext>
            </a:extLst>
          </p:cNvPr>
          <p:cNvCxnSpPr>
            <a:cxnSpLocks/>
            <a:stCxn id="12" idx="2"/>
            <a:endCxn id="52" idx="0"/>
          </p:cNvCxnSpPr>
          <p:nvPr/>
        </p:nvCxnSpPr>
        <p:spPr>
          <a:xfrm rot="16200000" flipH="1">
            <a:off x="2520946" y="1734627"/>
            <a:ext cx="1463220" cy="2806718"/>
          </a:xfrm>
          <a:prstGeom prst="bentConnector3">
            <a:avLst>
              <a:gd name="adj1" fmla="val 717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137FB3CF-8D8A-469C-874F-6C59BBDA85BF}"/>
              </a:ext>
            </a:extLst>
          </p:cNvPr>
          <p:cNvSpPr txBox="1"/>
          <p:nvPr/>
        </p:nvSpPr>
        <p:spPr>
          <a:xfrm>
            <a:off x="530940" y="2904190"/>
            <a:ext cx="1626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発見プレーヤー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9E17D13-0813-4EA7-BFE3-1446B15FACBD}"/>
              </a:ext>
            </a:extLst>
          </p:cNvPr>
          <p:cNvSpPr txBox="1"/>
          <p:nvPr/>
        </p:nvSpPr>
        <p:spPr>
          <a:xfrm>
            <a:off x="1842834" y="3241504"/>
            <a:ext cx="1626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救援プレーヤー</a:t>
            </a:r>
          </a:p>
        </p:txBody>
      </p:sp>
    </p:spTree>
    <p:extLst>
      <p:ext uri="{BB962C8B-B14F-4D97-AF65-F5344CB8AC3E}">
        <p14:creationId xmlns:p14="http://schemas.microsoft.com/office/powerpoint/2010/main" val="4084184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スライド番号プレースホルダー 69">
            <a:extLst>
              <a:ext uri="{FF2B5EF4-FFF2-40B4-BE49-F238E27FC236}">
                <a16:creationId xmlns:a16="http://schemas.microsoft.com/office/drawing/2014/main" id="{A86F5271-200B-4F0D-9BC3-8934EEB7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9884" y="6492875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b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fld>
            <a:endParaRPr kumimoji="1" lang="ja-JP" altLang="en-US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フッター プレースホルダー 68">
            <a:extLst>
              <a:ext uri="{FF2B5EF4-FFF2-40B4-BE49-F238E27FC236}">
                <a16:creationId xmlns:a16="http://schemas.microsoft.com/office/drawing/2014/main" id="{9C8F2F5C-DF1D-4397-9268-B1637005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Bahnschrift Condensed" panose="020B0502040204020203" pitchFamily="34" charset="0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64E073D-D7F0-4AE3-8F99-5405962573ED}"/>
              </a:ext>
            </a:extLst>
          </p:cNvPr>
          <p:cNvSpPr txBox="1"/>
          <p:nvPr/>
        </p:nvSpPr>
        <p:spPr>
          <a:xfrm>
            <a:off x="17674" y="108237"/>
            <a:ext cx="3345788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>
                <a:latin typeface="メイリオ"/>
                <a:ea typeface="メイリオ"/>
              </a:rPr>
              <a:t>■</a:t>
            </a:r>
            <a:r>
              <a:rPr kumimoji="1" lang="en-US" altLang="ja-JP" sz="1400" b="1">
                <a:latin typeface="+mn-ea"/>
              </a:rPr>
              <a:t>[</a:t>
            </a:r>
            <a:r>
              <a:rPr kumimoji="1" lang="en-US" altLang="ja-JP" sz="1400" b="1" err="1">
                <a:latin typeface="+mn-ea"/>
              </a:rPr>
              <a:t>em</a:t>
            </a:r>
            <a:r>
              <a:rPr kumimoji="1" lang="en-US" altLang="ja-JP" sz="1400" b="1">
                <a:latin typeface="+mn-ea"/>
              </a:rPr>
              <a:t>]</a:t>
            </a:r>
            <a:r>
              <a:rPr lang="ja-JP" altLang="en-US" sz="1400" b="1">
                <a:latin typeface="メイリオ"/>
                <a:ea typeface="メイリオ"/>
              </a:rPr>
              <a:t>イベント</a:t>
            </a:r>
            <a:r>
              <a:rPr lang="en-US" altLang="ja-JP" sz="1400" b="1">
                <a:latin typeface="メイリオ"/>
                <a:ea typeface="メイリオ"/>
              </a:rPr>
              <a:t>(</a:t>
            </a:r>
            <a:r>
              <a:rPr lang="ja-JP" altLang="en-US" sz="1400" b="1">
                <a:latin typeface="メイリオ"/>
                <a:ea typeface="メイリオ"/>
              </a:rPr>
              <a:t>大怪獣討伐</a:t>
            </a:r>
            <a:r>
              <a:rPr lang="en-US" altLang="ja-JP" sz="1400" b="1">
                <a:latin typeface="メイリオ"/>
                <a:ea typeface="メイリオ"/>
              </a:rPr>
              <a:t>)</a:t>
            </a:r>
            <a:r>
              <a:rPr lang="ja-JP" altLang="en-US" sz="1400" b="1">
                <a:latin typeface="メイリオ"/>
                <a:ea typeface="メイリオ"/>
              </a:rPr>
              <a:t>画面仕様</a:t>
            </a:r>
            <a:endParaRPr kumimoji="1" lang="ja-JP" altLang="en-US" sz="1400" b="1">
              <a:latin typeface="メイリオ"/>
              <a:ea typeface="メイリオ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AC0AA12-EC19-4093-92B0-D9E3B2D0EB03}"/>
              </a:ext>
            </a:extLst>
          </p:cNvPr>
          <p:cNvSpPr txBox="1"/>
          <p:nvPr/>
        </p:nvSpPr>
        <p:spPr>
          <a:xfrm>
            <a:off x="415419" y="538799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●救援フロー　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1428942-8811-48FD-BF5E-961C8412CAF2}"/>
              </a:ext>
            </a:extLst>
          </p:cNvPr>
          <p:cNvSpPr txBox="1"/>
          <p:nvPr/>
        </p:nvSpPr>
        <p:spPr>
          <a:xfrm>
            <a:off x="1675204" y="1682591"/>
            <a:ext cx="184731" cy="5539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endParaRPr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00D8D765-E350-409E-8D1D-7EC9649C31F2}"/>
              </a:ext>
            </a:extLst>
          </p:cNvPr>
          <p:cNvSpPr/>
          <p:nvPr/>
        </p:nvSpPr>
        <p:spPr>
          <a:xfrm>
            <a:off x="1188312" y="2097762"/>
            <a:ext cx="845504" cy="1289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HP</a:t>
            </a:r>
            <a:r>
              <a:rPr kumimoji="1" lang="ja-JP" altLang="en-US"/>
              <a:t> </a:t>
            </a:r>
            <a:r>
              <a:rPr kumimoji="1" lang="en-US" altLang="ja-JP"/>
              <a:t>0</a:t>
            </a:r>
            <a:r>
              <a:rPr kumimoji="1" lang="ja-JP" altLang="en-US"/>
              <a:t> </a:t>
            </a:r>
            <a:endParaRPr kumimoji="1" lang="en-US" altLang="ja-JP"/>
          </a:p>
          <a:p>
            <a:pPr algn="ctr"/>
            <a:r>
              <a:rPr kumimoji="1" lang="ja-JP" altLang="en-US" sz="1200"/>
              <a:t>戦闘終了</a:t>
            </a:r>
            <a:endParaRPr kumimoji="1" lang="en-US" altLang="ja-JP" sz="1400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576EA52A-197F-4BC0-88C9-5085EC37D2AF}"/>
              </a:ext>
            </a:extLst>
          </p:cNvPr>
          <p:cNvSpPr/>
          <p:nvPr/>
        </p:nvSpPr>
        <p:spPr>
          <a:xfrm>
            <a:off x="2329657" y="2102388"/>
            <a:ext cx="845504" cy="1289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/>
              <a:t>救援要請</a:t>
            </a:r>
            <a:endParaRPr kumimoji="1" lang="en-US" altLang="ja-JP" sz="1100"/>
          </a:p>
          <a:p>
            <a:pPr algn="ctr"/>
            <a:r>
              <a:rPr kumimoji="1" lang="ja-JP" altLang="en-US" sz="900"/>
              <a:t>ウィンドウ</a:t>
            </a:r>
            <a:endParaRPr kumimoji="1" lang="en-US" altLang="ja-JP" sz="900"/>
          </a:p>
        </p:txBody>
      </p:sp>
      <p:sp>
        <p:nvSpPr>
          <p:cNvPr id="107" name="四角形: 角を丸くする 106">
            <a:extLst>
              <a:ext uri="{FF2B5EF4-FFF2-40B4-BE49-F238E27FC236}">
                <a16:creationId xmlns:a16="http://schemas.microsoft.com/office/drawing/2014/main" id="{5B9A010A-992F-4FB7-8AFC-73422FD190F9}"/>
              </a:ext>
            </a:extLst>
          </p:cNvPr>
          <p:cNvSpPr/>
          <p:nvPr/>
        </p:nvSpPr>
        <p:spPr>
          <a:xfrm>
            <a:off x="3434294" y="2102388"/>
            <a:ext cx="845504" cy="1289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/>
              <a:t>救援要請</a:t>
            </a:r>
            <a:endParaRPr kumimoji="1" lang="en-US" altLang="ja-JP" sz="1100"/>
          </a:p>
          <a:p>
            <a:pPr algn="ctr"/>
            <a:r>
              <a:rPr kumimoji="1" lang="ja-JP" altLang="en-US" sz="1100"/>
              <a:t>確認</a:t>
            </a:r>
            <a:endParaRPr kumimoji="1" lang="en-US" altLang="ja-JP" sz="1100"/>
          </a:p>
          <a:p>
            <a:pPr algn="ctr"/>
            <a:r>
              <a:rPr kumimoji="1" lang="ja-JP" altLang="en-US" sz="900"/>
              <a:t>ウィンドウ</a:t>
            </a:r>
            <a:endParaRPr kumimoji="1" lang="en-US" altLang="ja-JP" sz="900"/>
          </a:p>
        </p:txBody>
      </p:sp>
      <p:sp>
        <p:nvSpPr>
          <p:cNvPr id="108" name="四角形: 角を丸くする 107">
            <a:extLst>
              <a:ext uri="{FF2B5EF4-FFF2-40B4-BE49-F238E27FC236}">
                <a16:creationId xmlns:a16="http://schemas.microsoft.com/office/drawing/2014/main" id="{6CDA377A-A3D6-439B-8F5F-BAC5E69C39C5}"/>
              </a:ext>
            </a:extLst>
          </p:cNvPr>
          <p:cNvSpPr/>
          <p:nvPr/>
        </p:nvSpPr>
        <p:spPr>
          <a:xfrm>
            <a:off x="4506936" y="2102388"/>
            <a:ext cx="845504" cy="1289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/>
              <a:t>討伐</a:t>
            </a:r>
            <a:endParaRPr kumimoji="1" lang="en-US" altLang="ja-JP" sz="1100"/>
          </a:p>
          <a:p>
            <a:pPr algn="ctr"/>
            <a:r>
              <a:rPr kumimoji="1" lang="ja-JP" altLang="en-US" sz="1100"/>
              <a:t>リトライ</a:t>
            </a:r>
            <a:r>
              <a:rPr kumimoji="1" lang="ja-JP" altLang="en-US" sz="900"/>
              <a:t>ウィンドウ</a:t>
            </a:r>
            <a:endParaRPr kumimoji="1" lang="en-US" altLang="ja-JP" sz="900"/>
          </a:p>
        </p:txBody>
      </p:sp>
      <p:sp>
        <p:nvSpPr>
          <p:cNvPr id="109" name="四角形: 角を丸くする 108">
            <a:extLst>
              <a:ext uri="{FF2B5EF4-FFF2-40B4-BE49-F238E27FC236}">
                <a16:creationId xmlns:a16="http://schemas.microsoft.com/office/drawing/2014/main" id="{0B35A357-6CD4-4D1F-98B5-A49FD9AC8F71}"/>
              </a:ext>
            </a:extLst>
          </p:cNvPr>
          <p:cNvSpPr/>
          <p:nvPr/>
        </p:nvSpPr>
        <p:spPr>
          <a:xfrm>
            <a:off x="5649143" y="1314702"/>
            <a:ext cx="845504" cy="1289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/>
              <a:t>討伐</a:t>
            </a:r>
            <a:endParaRPr kumimoji="1" lang="en-US" altLang="ja-JP" sz="900"/>
          </a:p>
          <a:p>
            <a:pPr algn="ctr"/>
            <a:r>
              <a:rPr kumimoji="1" lang="ja-JP" altLang="en-US" sz="900"/>
              <a:t>強さ選択</a:t>
            </a:r>
            <a:endParaRPr kumimoji="1" lang="en-US" altLang="ja-JP" sz="900"/>
          </a:p>
          <a:p>
            <a:pPr algn="ctr"/>
            <a:r>
              <a:rPr kumimoji="1" lang="ja-JP" altLang="en-US" sz="900"/>
              <a:t>ウィンドウ</a:t>
            </a:r>
            <a:endParaRPr kumimoji="1" lang="en-US" altLang="ja-JP" sz="900"/>
          </a:p>
        </p:txBody>
      </p:sp>
      <p:sp>
        <p:nvSpPr>
          <p:cNvPr id="112" name="四角形: 角を丸くする 111">
            <a:extLst>
              <a:ext uri="{FF2B5EF4-FFF2-40B4-BE49-F238E27FC236}">
                <a16:creationId xmlns:a16="http://schemas.microsoft.com/office/drawing/2014/main" id="{6E8A0513-23E3-48DF-A4CE-9B7EB517E8BE}"/>
              </a:ext>
            </a:extLst>
          </p:cNvPr>
          <p:cNvSpPr/>
          <p:nvPr/>
        </p:nvSpPr>
        <p:spPr>
          <a:xfrm>
            <a:off x="6743469" y="1314702"/>
            <a:ext cx="845504" cy="1289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BP</a:t>
            </a:r>
            <a:r>
              <a:rPr kumimoji="1" lang="ja-JP" altLang="en-US" sz="900" dirty="0"/>
              <a:t>回復薬</a:t>
            </a:r>
            <a:endParaRPr kumimoji="1" lang="en-US" altLang="ja-JP" sz="900" dirty="0"/>
          </a:p>
          <a:p>
            <a:pPr algn="ctr"/>
            <a:r>
              <a:rPr kumimoji="1" lang="ja-JP" altLang="en-US" sz="900" dirty="0"/>
              <a:t>購入</a:t>
            </a:r>
            <a:endParaRPr kumimoji="1" lang="en-US" altLang="ja-JP" sz="900" dirty="0"/>
          </a:p>
          <a:p>
            <a:pPr algn="ctr"/>
            <a:r>
              <a:rPr kumimoji="1" lang="ja-JP" altLang="en-US" sz="900" dirty="0"/>
              <a:t>ウィンドウ</a:t>
            </a:r>
            <a:endParaRPr kumimoji="1" lang="en-US" altLang="ja-JP" sz="900" dirty="0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5141DEA-6FBF-4B95-90DA-D4994B6E3B07}"/>
              </a:ext>
            </a:extLst>
          </p:cNvPr>
          <p:cNvCxnSpPr>
            <a:stCxn id="67" idx="3"/>
            <a:endCxn id="2" idx="1"/>
          </p:cNvCxnSpPr>
          <p:nvPr/>
        </p:nvCxnSpPr>
        <p:spPr>
          <a:xfrm>
            <a:off x="2033816" y="2742650"/>
            <a:ext cx="295841" cy="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1CCD4CEC-CBE4-4077-A6E1-90C4EE0CB507}"/>
              </a:ext>
            </a:extLst>
          </p:cNvPr>
          <p:cNvCxnSpPr>
            <a:cxnSpLocks/>
            <a:stCxn id="2" idx="3"/>
            <a:endCxn id="107" idx="1"/>
          </p:cNvCxnSpPr>
          <p:nvPr/>
        </p:nvCxnSpPr>
        <p:spPr>
          <a:xfrm>
            <a:off x="3175161" y="2747276"/>
            <a:ext cx="259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1EB1269E-E2E0-443C-985B-C9E43EBDFE15}"/>
              </a:ext>
            </a:extLst>
          </p:cNvPr>
          <p:cNvCxnSpPr>
            <a:cxnSpLocks/>
            <a:stCxn id="107" idx="3"/>
            <a:endCxn id="108" idx="1"/>
          </p:cNvCxnSpPr>
          <p:nvPr/>
        </p:nvCxnSpPr>
        <p:spPr>
          <a:xfrm>
            <a:off x="4279798" y="2747276"/>
            <a:ext cx="2271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>
            <a:extLst>
              <a:ext uri="{FF2B5EF4-FFF2-40B4-BE49-F238E27FC236}">
                <a16:creationId xmlns:a16="http://schemas.microsoft.com/office/drawing/2014/main" id="{AA7ACB24-2A6F-4683-BC4B-7506E8D66ED7}"/>
              </a:ext>
            </a:extLst>
          </p:cNvPr>
          <p:cNvCxnSpPr>
            <a:cxnSpLocks/>
            <a:stCxn id="109" idx="3"/>
            <a:endCxn id="112" idx="1"/>
          </p:cNvCxnSpPr>
          <p:nvPr/>
        </p:nvCxnSpPr>
        <p:spPr>
          <a:xfrm>
            <a:off x="6494647" y="1959590"/>
            <a:ext cx="2488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9B564F1D-A084-4AEB-9D5D-3DFD36DCD53B}"/>
              </a:ext>
            </a:extLst>
          </p:cNvPr>
          <p:cNvCxnSpPr>
            <a:cxnSpLocks/>
            <a:stCxn id="108" idx="3"/>
            <a:endCxn id="109" idx="1"/>
          </p:cNvCxnSpPr>
          <p:nvPr/>
        </p:nvCxnSpPr>
        <p:spPr>
          <a:xfrm flipV="1">
            <a:off x="5352440" y="1959590"/>
            <a:ext cx="296703" cy="7876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コネクタ: カギ線 123">
            <a:extLst>
              <a:ext uri="{FF2B5EF4-FFF2-40B4-BE49-F238E27FC236}">
                <a16:creationId xmlns:a16="http://schemas.microsoft.com/office/drawing/2014/main" id="{439707B9-5858-4CC3-867B-D13626547381}"/>
              </a:ext>
            </a:extLst>
          </p:cNvPr>
          <p:cNvCxnSpPr>
            <a:cxnSpLocks/>
            <a:stCxn id="108" idx="3"/>
            <a:endCxn id="131" idx="1"/>
          </p:cNvCxnSpPr>
          <p:nvPr/>
        </p:nvCxnSpPr>
        <p:spPr>
          <a:xfrm>
            <a:off x="5352440" y="2747276"/>
            <a:ext cx="513576" cy="6471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27990FCC-2F78-4F9A-B0E5-F351F9B059DB}"/>
              </a:ext>
            </a:extLst>
          </p:cNvPr>
          <p:cNvSpPr/>
          <p:nvPr/>
        </p:nvSpPr>
        <p:spPr>
          <a:xfrm>
            <a:off x="1188479" y="2102388"/>
            <a:ext cx="845504" cy="1289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/>
              <a:t>プレイヤー</a:t>
            </a:r>
            <a:endParaRPr kumimoji="1" lang="en-US" altLang="ja-JP"/>
          </a:p>
          <a:p>
            <a:pPr algn="ctr"/>
            <a:r>
              <a:rPr kumimoji="1" lang="en-US" altLang="ja-JP"/>
              <a:t>HP</a:t>
            </a:r>
            <a:r>
              <a:rPr kumimoji="1" lang="ja-JP" altLang="en-US"/>
              <a:t> </a:t>
            </a:r>
            <a:r>
              <a:rPr kumimoji="1" lang="en-US" altLang="ja-JP"/>
              <a:t>0</a:t>
            </a:r>
            <a:r>
              <a:rPr kumimoji="1" lang="ja-JP" altLang="en-US"/>
              <a:t> </a:t>
            </a:r>
            <a:endParaRPr kumimoji="1" lang="en-US" altLang="ja-JP"/>
          </a:p>
          <a:p>
            <a:pPr algn="ctr"/>
            <a:r>
              <a:rPr kumimoji="1" lang="ja-JP" altLang="en-US" sz="1200"/>
              <a:t>戦闘終了</a:t>
            </a:r>
            <a:endParaRPr kumimoji="1" lang="en-US" altLang="ja-JP" sz="1400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741C8302-4F4A-411B-8A3A-E4FE9CB43966}"/>
              </a:ext>
            </a:extLst>
          </p:cNvPr>
          <p:cNvSpPr/>
          <p:nvPr/>
        </p:nvSpPr>
        <p:spPr>
          <a:xfrm>
            <a:off x="5866016" y="2915070"/>
            <a:ext cx="738554" cy="958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/>
              <a:t>イベント</a:t>
            </a:r>
            <a:endParaRPr kumimoji="1" lang="en-US" altLang="ja-JP" sz="1050"/>
          </a:p>
          <a:p>
            <a:pPr algn="ctr"/>
            <a:r>
              <a:rPr kumimoji="1" lang="ja-JP" altLang="en-US" sz="1050"/>
              <a:t>クエスト</a:t>
            </a:r>
            <a:endParaRPr kumimoji="1" lang="en-US" altLang="ja-JP" sz="1050"/>
          </a:p>
          <a:p>
            <a:pPr algn="ctr"/>
            <a:r>
              <a:rPr kumimoji="1" lang="ja-JP" altLang="en-US" sz="1050"/>
              <a:t>選択画面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0433EAB-BC1B-434E-8311-D684D0699962}"/>
              </a:ext>
            </a:extLst>
          </p:cNvPr>
          <p:cNvSpPr txBox="1"/>
          <p:nvPr/>
        </p:nvSpPr>
        <p:spPr>
          <a:xfrm>
            <a:off x="685221" y="101463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救援申請</a:t>
            </a:r>
          </a:p>
        </p:txBody>
      </p:sp>
    </p:spTree>
    <p:extLst>
      <p:ext uri="{BB962C8B-B14F-4D97-AF65-F5344CB8AC3E}">
        <p14:creationId xmlns:p14="http://schemas.microsoft.com/office/powerpoint/2010/main" val="778533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46EBB32-73BD-4A9D-95CD-6440B2FFEA54}"/>
              </a:ext>
            </a:extLst>
          </p:cNvPr>
          <p:cNvSpPr txBox="1"/>
          <p:nvPr/>
        </p:nvSpPr>
        <p:spPr>
          <a:xfrm>
            <a:off x="17674" y="108237"/>
            <a:ext cx="3307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+mn-ea"/>
              </a:rPr>
              <a:t>■</a:t>
            </a:r>
            <a:r>
              <a:rPr kumimoji="1" lang="en-US" altLang="ja-JP" sz="1400" b="1" dirty="0">
                <a:latin typeface="+mn-ea"/>
              </a:rPr>
              <a:t> [</a:t>
            </a:r>
            <a:r>
              <a:rPr kumimoji="1" lang="en-US" altLang="ja-JP" sz="1400" b="1" dirty="0" err="1">
                <a:latin typeface="+mn-ea"/>
              </a:rPr>
              <a:t>em</a:t>
            </a:r>
            <a:r>
              <a:rPr kumimoji="1" lang="en-US" altLang="ja-JP" sz="1400" b="1" dirty="0">
                <a:latin typeface="+mn-ea"/>
              </a:rPr>
              <a:t>]</a:t>
            </a:r>
            <a:r>
              <a:rPr kumimoji="1" lang="ja-JP" altLang="en-US" sz="1400" b="1" dirty="0">
                <a:latin typeface="+mn-ea"/>
              </a:rPr>
              <a:t>イベント</a:t>
            </a:r>
            <a:r>
              <a:rPr kumimoji="1" lang="en-US" altLang="ja-JP" sz="1400" b="1" dirty="0">
                <a:latin typeface="+mn-ea"/>
              </a:rPr>
              <a:t>(</a:t>
            </a:r>
            <a:r>
              <a:rPr kumimoji="1" lang="ja-JP" altLang="en-US" sz="1400" b="1" dirty="0">
                <a:latin typeface="+mn-ea"/>
              </a:rPr>
              <a:t>大怪獣討伐</a:t>
            </a:r>
            <a:r>
              <a:rPr kumimoji="1" lang="en-US" altLang="ja-JP" sz="1400" b="1" dirty="0">
                <a:latin typeface="+mn-ea"/>
              </a:rPr>
              <a:t>)</a:t>
            </a:r>
            <a:r>
              <a:rPr kumimoji="1" lang="ja-JP" altLang="en-US" sz="1400" b="1" dirty="0">
                <a:latin typeface="+mn-ea"/>
              </a:rPr>
              <a:t>画面仕様</a:t>
            </a:r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4977799A-134E-490C-8B05-5969A93B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92872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smtClean="0">
                <a:solidFill>
                  <a:schemeClr val="tx1"/>
                </a:solidFill>
              </a:rPr>
              <a:t>4</a:t>
            </a:fld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78D0911-BCCA-4627-934F-8643BF6FFF01}"/>
              </a:ext>
            </a:extLst>
          </p:cNvPr>
          <p:cNvSpPr txBox="1"/>
          <p:nvPr/>
        </p:nvSpPr>
        <p:spPr>
          <a:xfrm>
            <a:off x="415419" y="488465"/>
            <a:ext cx="3676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/>
              <a:t>●大怪獣討伐概要（ポイント ＋ ドロップ）</a:t>
            </a:r>
            <a:endParaRPr kumimoji="1" lang="ja-JP" altLang="en-US" sz="1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0900E63-F4E5-48BC-A899-B9214A2DC7D1}"/>
              </a:ext>
            </a:extLst>
          </p:cNvPr>
          <p:cNvSpPr txBox="1"/>
          <p:nvPr/>
        </p:nvSpPr>
        <p:spPr>
          <a:xfrm>
            <a:off x="558770" y="692687"/>
            <a:ext cx="7556530" cy="5655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b="1" dirty="0">
                <a:latin typeface="Century Gothic" panose="020B0502020202020204" pitchFamily="34" charset="0"/>
              </a:rPr>
              <a:t>全５クエスト</a:t>
            </a:r>
            <a:endParaRPr kumimoji="1" lang="en-US" altLang="ja-JP" sz="1000" b="1" dirty="0">
              <a:latin typeface="Century Gothic" panose="020B0502020202020204" pitchFamily="34" charset="0"/>
            </a:endParaRPr>
          </a:p>
          <a:p>
            <a:r>
              <a:rPr kumimoji="1" lang="ja-JP" altLang="en-US" sz="1000" dirty="0">
                <a:latin typeface="Century Gothic" panose="020B0502020202020204" pitchFamily="34" charset="0"/>
              </a:rPr>
              <a:t>    ・通常クエスト</a:t>
            </a:r>
            <a:r>
              <a:rPr kumimoji="1" lang="en-US" altLang="ja-JP" sz="1000" dirty="0">
                <a:latin typeface="Century Gothic" panose="020B0502020202020204" pitchFamily="34" charset="0"/>
              </a:rPr>
              <a:t>(</a:t>
            </a:r>
            <a:r>
              <a:rPr kumimoji="1" lang="ja-JP" altLang="en-US" sz="1000" dirty="0">
                <a:latin typeface="Century Gothic" panose="020B0502020202020204" pitchFamily="34" charset="0"/>
              </a:rPr>
              <a:t>３話）：イベントストーリー</a:t>
            </a:r>
            <a:endParaRPr kumimoji="1" lang="en-US" altLang="ja-JP" sz="1000" dirty="0">
              <a:latin typeface="Century Gothic" panose="020B0502020202020204" pitchFamily="34" charset="0"/>
            </a:endParaRPr>
          </a:p>
          <a:p>
            <a:r>
              <a:rPr kumimoji="1" lang="ja-JP" altLang="en-US" sz="1000" dirty="0">
                <a:latin typeface="Century Gothic" panose="020B0502020202020204" pitchFamily="34" charset="0"/>
              </a:rPr>
              <a:t>　・大怪獣クエスト　　 ：自身が発見したイベント怪獣討伐クエスト</a:t>
            </a:r>
            <a:endParaRPr kumimoji="1" lang="en-US" altLang="ja-JP" sz="1000" dirty="0">
              <a:latin typeface="Century Gothic" panose="020B0502020202020204" pitchFamily="34" charset="0"/>
            </a:endParaRPr>
          </a:p>
          <a:p>
            <a:r>
              <a:rPr kumimoji="1" lang="ja-JP" altLang="en-US" sz="1000" dirty="0">
                <a:latin typeface="Century Gothic" panose="020B0502020202020204" pitchFamily="34" charset="0"/>
              </a:rPr>
              <a:t>　・救援用クエスト　　 ：他人が発見したイベント怪獣討伐クエスト</a:t>
            </a:r>
            <a:endParaRPr kumimoji="1" lang="en-US" altLang="ja-JP" sz="1000" dirty="0">
              <a:latin typeface="Century Gothic" panose="020B0502020202020204" pitchFamily="34" charset="0"/>
            </a:endParaRPr>
          </a:p>
          <a:p>
            <a:endParaRPr kumimoji="1" lang="en-US" altLang="ja-JP" sz="1000" dirty="0">
              <a:latin typeface="Century Gothic" panose="020B0502020202020204" pitchFamily="34" charset="0"/>
            </a:endParaRPr>
          </a:p>
          <a:p>
            <a:r>
              <a:rPr kumimoji="1" lang="ja-JP" altLang="en-US" sz="900" b="1" dirty="0">
                <a:latin typeface="Century Gothic" panose="020B0502020202020204" pitchFamily="34" charset="0"/>
              </a:rPr>
              <a:t>ストーリーイメージ</a:t>
            </a:r>
            <a:endParaRPr kumimoji="1" lang="en-US" altLang="ja-JP" sz="900" b="1" dirty="0">
              <a:latin typeface="Century Gothic" panose="020B0502020202020204" pitchFamily="34" charset="0"/>
            </a:endParaRPr>
          </a:p>
          <a:p>
            <a:r>
              <a:rPr kumimoji="1" lang="ja-JP" altLang="en-US" sz="9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　</a:t>
            </a:r>
            <a:r>
              <a:rPr kumimoji="1" lang="ja-JP" altLang="en-US" sz="900" dirty="0">
                <a:latin typeface="Century Gothic" panose="020B0502020202020204" pitchFamily="34" charset="0"/>
              </a:rPr>
              <a:t>①</a:t>
            </a:r>
            <a:r>
              <a:rPr kumimoji="1" lang="ja-JP" altLang="en-US" sz="900" b="1" dirty="0">
                <a:latin typeface="Century Gothic" panose="020B0502020202020204" pitchFamily="34" charset="0"/>
              </a:rPr>
              <a:t>：</a:t>
            </a:r>
            <a:r>
              <a:rPr kumimoji="1" lang="ja-JP" altLang="en-US" sz="900" dirty="0">
                <a:latin typeface="Century Gothic" panose="020B0502020202020204" pitchFamily="34" charset="0"/>
              </a:rPr>
              <a:t>イベント導入</a:t>
            </a:r>
            <a:endParaRPr kumimoji="1" lang="en-US" altLang="ja-JP" sz="900" dirty="0">
              <a:latin typeface="Century Gothic" panose="020B0502020202020204" pitchFamily="34" charset="0"/>
            </a:endParaRPr>
          </a:p>
          <a:p>
            <a:r>
              <a:rPr kumimoji="1" lang="ja-JP" altLang="en-US" sz="900" b="1" dirty="0">
                <a:latin typeface="Century Gothic" panose="020B0502020202020204" pitchFamily="34" charset="0"/>
              </a:rPr>
              <a:t>　</a:t>
            </a:r>
            <a:r>
              <a:rPr kumimoji="1" lang="ja-JP" altLang="en-US" sz="900" dirty="0">
                <a:latin typeface="Century Gothic" panose="020B0502020202020204" pitchFamily="34" charset="0"/>
              </a:rPr>
              <a:t>②</a:t>
            </a:r>
            <a:r>
              <a:rPr kumimoji="1" lang="ja-JP" altLang="en-US" sz="900" b="1" dirty="0">
                <a:latin typeface="Century Gothic" panose="020B0502020202020204" pitchFamily="34" charset="0"/>
              </a:rPr>
              <a:t>：</a:t>
            </a:r>
            <a:r>
              <a:rPr kumimoji="1" lang="ja-JP" altLang="en-US" sz="900" dirty="0">
                <a:latin typeface="Century Gothic" panose="020B0502020202020204" pitchFamily="34" charset="0"/>
              </a:rPr>
              <a:t>イベント本編</a:t>
            </a:r>
            <a:endParaRPr kumimoji="1" lang="en-US" altLang="ja-JP" sz="900" b="1" dirty="0">
              <a:latin typeface="Century Gothic" panose="020B0502020202020204" pitchFamily="34" charset="0"/>
            </a:endParaRPr>
          </a:p>
          <a:p>
            <a:r>
              <a:rPr kumimoji="1" lang="ja-JP" altLang="en-US" sz="900" b="1" dirty="0">
                <a:latin typeface="Century Gothic" panose="020B0502020202020204" pitchFamily="34" charset="0"/>
              </a:rPr>
              <a:t>　</a:t>
            </a:r>
            <a:r>
              <a:rPr kumimoji="1" lang="ja-JP" altLang="en-US" sz="900" dirty="0">
                <a:latin typeface="Century Gothic" panose="020B0502020202020204" pitchFamily="34" charset="0"/>
              </a:rPr>
              <a:t>③</a:t>
            </a:r>
            <a:r>
              <a:rPr kumimoji="1" lang="ja-JP" altLang="en-US" sz="900" b="1" dirty="0">
                <a:latin typeface="Century Gothic" panose="020B0502020202020204" pitchFamily="34" charset="0"/>
              </a:rPr>
              <a:t>：</a:t>
            </a:r>
            <a:r>
              <a:rPr kumimoji="1" lang="ja-JP" altLang="en-US" sz="900" dirty="0">
                <a:latin typeface="Century Gothic" panose="020B0502020202020204" pitchFamily="34" charset="0"/>
              </a:rPr>
              <a:t>周回示唆ストーリー</a:t>
            </a:r>
            <a:endParaRPr kumimoji="1" lang="en-US" altLang="ja-JP" sz="900" dirty="0">
              <a:latin typeface="Century Gothic" panose="020B0502020202020204" pitchFamily="34" charset="0"/>
            </a:endParaRPr>
          </a:p>
          <a:p>
            <a:endParaRPr kumimoji="1" lang="en-US" altLang="ja-JP" sz="1000" dirty="0">
              <a:latin typeface="Century Gothic" panose="020B0502020202020204" pitchFamily="34" charset="0"/>
            </a:endParaRPr>
          </a:p>
          <a:p>
            <a:r>
              <a:rPr kumimoji="1" lang="ja-JP" altLang="en-US" sz="1000" b="1" dirty="0">
                <a:latin typeface="Century Gothic" panose="020B0502020202020204" pitchFamily="34" charset="0"/>
              </a:rPr>
              <a:t>バトル</a:t>
            </a:r>
            <a:endParaRPr kumimoji="1" lang="en-US" altLang="ja" sz="1000" dirty="0">
              <a:latin typeface="Century Gothic" panose="020B0502020202020204" pitchFamily="34" charset="0"/>
            </a:endParaRPr>
          </a:p>
          <a:p>
            <a:r>
              <a:rPr kumimoji="1" lang="ja-JP" altLang="en-US" sz="1000" dirty="0">
                <a:latin typeface="Century Gothic" panose="020B0502020202020204" pitchFamily="34" charset="0"/>
              </a:rPr>
              <a:t>　戦闘時コンティニュー無し、回数を重ねるごとに怪獣が強化される。</a:t>
            </a:r>
            <a:endParaRPr kumimoji="1" lang="en-US" altLang="ja-JP" sz="1000" dirty="0">
              <a:latin typeface="Century Gothic" panose="020B0502020202020204" pitchFamily="34" charset="0"/>
            </a:endParaRPr>
          </a:p>
          <a:p>
            <a:endParaRPr kumimoji="1" lang="en-US" altLang="ja-JP" sz="1000" dirty="0">
              <a:latin typeface="Century Gothic" panose="020B0502020202020204" pitchFamily="34" charset="0"/>
            </a:endParaRPr>
          </a:p>
          <a:p>
            <a:r>
              <a:rPr kumimoji="1" lang="ja-JP" altLang="en-US" sz="1000" b="1" dirty="0">
                <a:latin typeface="Century Gothic" panose="020B0502020202020204" pitchFamily="34" charset="0"/>
              </a:rPr>
              <a:t>流れ</a:t>
            </a:r>
            <a:endParaRPr kumimoji="1" lang="en-US" altLang="ja" sz="1000" b="1" dirty="0">
              <a:latin typeface="Century Gothic" panose="020B0502020202020204" pitchFamily="34" charset="0"/>
            </a:endParaRPr>
          </a:p>
          <a:p>
            <a:r>
              <a:rPr kumimoji="1" lang="ja-JP" altLang="en-US" sz="1050" dirty="0">
                <a:latin typeface="Century Gothic" panose="020B0502020202020204" pitchFamily="34" charset="0"/>
              </a:rPr>
              <a:t>　</a:t>
            </a:r>
            <a:r>
              <a:rPr kumimoji="1" lang="ja-JP" altLang="en-US" sz="1000" dirty="0">
                <a:latin typeface="Century Gothic" panose="020B0502020202020204" pitchFamily="34" charset="0"/>
              </a:rPr>
              <a:t>クエスト３話を周回し、大怪獣を発見し討伐する。</a:t>
            </a:r>
            <a:endParaRPr kumimoji="1" lang="en-US" altLang="ja-JP" sz="1000" dirty="0">
              <a:latin typeface="Century Gothic" panose="020B0502020202020204" pitchFamily="34" charset="0"/>
            </a:endParaRPr>
          </a:p>
          <a:p>
            <a:r>
              <a:rPr kumimoji="1" lang="ja-JP" altLang="en-US" sz="1000" dirty="0">
                <a:latin typeface="Century Gothic" panose="020B0502020202020204" pitchFamily="34" charset="0"/>
              </a:rPr>
              <a:t>　</a:t>
            </a:r>
            <a:r>
              <a:rPr kumimoji="1" lang="ja-JP" altLang="en-US" sz="8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ストーリー①</a:t>
            </a:r>
            <a:r>
              <a:rPr kumimoji="1" lang="ja-JP" altLang="en-US" sz="800" b="1" dirty="0">
                <a:latin typeface="Century Gothic" panose="020B0502020202020204" pitchFamily="34" charset="0"/>
              </a:rPr>
              <a:t> → </a:t>
            </a:r>
            <a:r>
              <a:rPr kumimoji="1" lang="ja-JP" altLang="en-US" sz="8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クエスト①</a:t>
            </a:r>
            <a:r>
              <a:rPr kumimoji="1" lang="ja-JP" altLang="en-US" sz="800" b="1" dirty="0">
                <a:latin typeface="Century Gothic" panose="020B0502020202020204" pitchFamily="34" charset="0"/>
              </a:rPr>
              <a:t> →</a:t>
            </a:r>
            <a:r>
              <a:rPr kumimoji="1" lang="ja-JP" altLang="en-US" sz="8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ストーリー②</a:t>
            </a:r>
            <a:r>
              <a:rPr kumimoji="1" lang="ja-JP" altLang="en-US" sz="800" b="1" dirty="0">
                <a:latin typeface="Century Gothic" panose="020B0502020202020204" pitchFamily="34" charset="0"/>
              </a:rPr>
              <a:t> → </a:t>
            </a:r>
            <a:r>
              <a:rPr kumimoji="1" lang="ja-JP" altLang="en-US" sz="8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クエスト②</a:t>
            </a:r>
            <a:r>
              <a:rPr kumimoji="1" lang="ja-JP" altLang="en-US" sz="800" b="1" dirty="0">
                <a:latin typeface="Century Gothic" panose="020B0502020202020204" pitchFamily="34" charset="0"/>
              </a:rPr>
              <a:t> → </a:t>
            </a:r>
            <a:r>
              <a:rPr kumimoji="1" lang="ja-JP" altLang="en-US" sz="8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ストーリー③</a:t>
            </a:r>
            <a:r>
              <a:rPr kumimoji="1" lang="ja-JP" altLang="en-US" sz="800" b="1" dirty="0">
                <a:latin typeface="Century Gothic" panose="020B0502020202020204" pitchFamily="34" charset="0"/>
              </a:rPr>
              <a:t> → </a:t>
            </a:r>
            <a:r>
              <a:rPr kumimoji="1" lang="ja-JP" altLang="en-US" sz="8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クエスト③</a:t>
            </a:r>
            <a:r>
              <a:rPr kumimoji="1" lang="ja-JP" altLang="en-US" sz="800" b="1" dirty="0">
                <a:latin typeface="Century Gothic" panose="020B0502020202020204" pitchFamily="34" charset="0"/>
              </a:rPr>
              <a:t> → </a:t>
            </a:r>
            <a:r>
              <a:rPr kumimoji="1" lang="ja-JP" altLang="en-US" sz="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大怪獣クエスト </a:t>
            </a:r>
            <a:r>
              <a:rPr kumimoji="1" lang="ja-JP" altLang="en-US" sz="800" b="1" dirty="0">
                <a:latin typeface="Century Gothic" panose="020B0502020202020204" pitchFamily="34" charset="0"/>
              </a:rPr>
              <a:t>→ </a:t>
            </a:r>
            <a:r>
              <a:rPr kumimoji="1" lang="ja-JP" altLang="en-US" sz="8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クエスト③</a:t>
            </a:r>
            <a:r>
              <a:rPr kumimoji="1" lang="ja-JP" altLang="en-US" sz="800" b="1" dirty="0">
                <a:latin typeface="Century Gothic" panose="020B0502020202020204" pitchFamily="34" charset="0"/>
              </a:rPr>
              <a:t> → </a:t>
            </a:r>
            <a:r>
              <a:rPr kumimoji="1" lang="ja-JP" altLang="en-US" sz="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大怪獣クエスト</a:t>
            </a:r>
            <a:endParaRPr kumimoji="1" lang="en-US" altLang="ja-JP" sz="8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r>
              <a:rPr kumimoji="1" lang="ja-JP" altLang="en-US" sz="10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   </a:t>
            </a:r>
            <a:r>
              <a:rPr kumimoji="1" lang="en-US" altLang="ja-JP" sz="900" dirty="0">
                <a:latin typeface="Century Gothic" panose="020B0502020202020204" pitchFamily="34" charset="0"/>
              </a:rPr>
              <a:t>※</a:t>
            </a:r>
            <a:r>
              <a:rPr kumimoji="1" lang="ja-JP" altLang="en-US" sz="900" dirty="0">
                <a:latin typeface="Century Gothic" panose="020B0502020202020204" pitchFamily="34" charset="0"/>
              </a:rPr>
              <a:t>クエスト３クリア時に１００％出現するかは要相談</a:t>
            </a:r>
            <a:endParaRPr kumimoji="1" lang="en-US" altLang="ja" sz="1000" dirty="0">
              <a:latin typeface="Century Gothic" panose="020B0502020202020204" pitchFamily="34" charset="0"/>
            </a:endParaRPr>
          </a:p>
          <a:p>
            <a:r>
              <a:rPr kumimoji="1" lang="ja-JP" altLang="en-US" sz="1000" dirty="0">
                <a:latin typeface="Century Gothic" panose="020B0502020202020204" pitchFamily="34" charset="0"/>
              </a:rPr>
              <a:t>　</a:t>
            </a:r>
            <a:r>
              <a:rPr kumimoji="1" lang="en-US" altLang="ja-JP" sz="1000" dirty="0">
                <a:latin typeface="Century Gothic" panose="020B0502020202020204" pitchFamily="34" charset="0"/>
              </a:rPr>
              <a:t>※</a:t>
            </a:r>
            <a:r>
              <a:rPr kumimoji="1" lang="ja-JP" altLang="en-US" sz="1000" dirty="0">
                <a:latin typeface="Century Gothic" panose="020B0502020202020204" pitchFamily="34" charset="0"/>
              </a:rPr>
              <a:t>クエストは無制限にプレイ可能</a:t>
            </a:r>
            <a:endParaRPr kumimoji="1" lang="en-US" altLang="ja-JP" sz="1000" dirty="0">
              <a:latin typeface="Century Gothic" panose="020B0502020202020204" pitchFamily="34" charset="0"/>
            </a:endParaRPr>
          </a:p>
          <a:p>
            <a:r>
              <a:rPr kumimoji="1" lang="ja-JP" altLang="en-US" sz="1000" dirty="0">
                <a:latin typeface="Century Gothic" panose="020B0502020202020204" pitchFamily="34" charset="0"/>
              </a:rPr>
              <a:t>　</a:t>
            </a:r>
            <a:r>
              <a:rPr kumimoji="1" lang="en-US" altLang="ja-JP" sz="1000" dirty="0">
                <a:latin typeface="Century Gothic" panose="020B0502020202020204" pitchFamily="34" charset="0"/>
              </a:rPr>
              <a:t>※</a:t>
            </a:r>
            <a:r>
              <a:rPr kumimoji="1" lang="ja-JP" altLang="en-US" sz="1000" dirty="0">
                <a:latin typeface="Century Gothic" panose="020B0502020202020204" pitchFamily="34" charset="0"/>
              </a:rPr>
              <a:t>大怪獣討伐クエストは、救援問わずの同じクエストの２回目の挑戦からイベント用のスタミナを消費する。</a:t>
            </a:r>
            <a:endParaRPr kumimoji="1" lang="en-US" altLang="ja-JP" sz="1000" dirty="0">
              <a:latin typeface="Century Gothic" panose="020B0502020202020204" pitchFamily="34" charset="0"/>
            </a:endParaRPr>
          </a:p>
          <a:p>
            <a:endParaRPr kumimoji="1" lang="en-US" altLang="ja-JP" sz="900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r>
              <a:rPr kumimoji="1" lang="ja-JP" altLang="en-US" sz="900" b="1" dirty="0">
                <a:latin typeface="Century Gothic" panose="020B0502020202020204" pitchFamily="34" charset="0"/>
              </a:rPr>
              <a:t>報酬で入手できるもの（ドロップ）</a:t>
            </a:r>
            <a:endParaRPr kumimoji="1" lang="en-US" altLang="ja-JP" sz="900" b="1" dirty="0">
              <a:latin typeface="Century Gothic" panose="020B0502020202020204" pitchFamily="34" charset="0"/>
            </a:endParaRPr>
          </a:p>
          <a:p>
            <a:r>
              <a:rPr kumimoji="1" lang="ja-JP" altLang="en-US" sz="900" dirty="0">
                <a:latin typeface="Century Gothic" panose="020B0502020202020204" pitchFamily="34" charset="0"/>
              </a:rPr>
              <a:t>　・怪獣の欠片（ドロップ）</a:t>
            </a:r>
            <a:endParaRPr kumimoji="1" lang="en-US" altLang="ja-JP" sz="900" dirty="0">
              <a:latin typeface="Century Gothic" panose="020B0502020202020204" pitchFamily="34" charset="0"/>
            </a:endParaRPr>
          </a:p>
          <a:p>
            <a:r>
              <a:rPr kumimoji="1" lang="ja-JP" altLang="en-US" sz="900" dirty="0">
                <a:latin typeface="Century Gothic" panose="020B0502020202020204" pitchFamily="34" charset="0"/>
              </a:rPr>
              <a:t>　・抽出装置（ポイント）</a:t>
            </a:r>
            <a:endParaRPr kumimoji="1" lang="en-US" altLang="ja-JP" sz="900" dirty="0">
              <a:latin typeface="Century Gothic" panose="020B0502020202020204" pitchFamily="34" charset="0"/>
            </a:endParaRPr>
          </a:p>
          <a:p>
            <a:r>
              <a:rPr kumimoji="1" lang="ja-JP" altLang="en-US" sz="900" dirty="0">
                <a:latin typeface="Century Gothic" panose="020B0502020202020204" pitchFamily="34" charset="0"/>
              </a:rPr>
              <a:t>　・武器強化素材（ポイント）</a:t>
            </a:r>
            <a:endParaRPr kumimoji="1" lang="en-US" altLang="ja-JP" sz="900" dirty="0">
              <a:latin typeface="Century Gothic" panose="020B0502020202020204" pitchFamily="34" charset="0"/>
            </a:endParaRPr>
          </a:p>
          <a:p>
            <a:r>
              <a:rPr kumimoji="1" lang="ja-JP" altLang="en-US" sz="900" dirty="0">
                <a:latin typeface="Century Gothic" panose="020B0502020202020204" pitchFamily="34" charset="0"/>
              </a:rPr>
              <a:t>　・</a:t>
            </a:r>
            <a:r>
              <a:rPr kumimoji="1" lang="en-US" altLang="ja-JP" sz="900" dirty="0">
                <a:latin typeface="Century Gothic" panose="020B0502020202020204" pitchFamily="34" charset="0"/>
              </a:rPr>
              <a:t>TR</a:t>
            </a:r>
            <a:r>
              <a:rPr kumimoji="1" lang="ja-JP" altLang="en-US" sz="900" dirty="0">
                <a:latin typeface="Century Gothic" panose="020B0502020202020204" pitchFamily="34" charset="0"/>
              </a:rPr>
              <a:t>カード強化素材（ポイント）</a:t>
            </a:r>
            <a:endParaRPr kumimoji="1" lang="en-US" altLang="ja-JP" sz="900" dirty="0">
              <a:latin typeface="Century Gothic" panose="020B0502020202020204" pitchFamily="34" charset="0"/>
            </a:endParaRPr>
          </a:p>
          <a:p>
            <a:r>
              <a:rPr kumimoji="1" lang="ja-JP" altLang="en-US" sz="900" dirty="0">
                <a:latin typeface="Century Gothic" panose="020B0502020202020204" pitchFamily="34" charset="0"/>
              </a:rPr>
              <a:t>　・ゴールド（ドロップ・ポイント）</a:t>
            </a:r>
            <a:endParaRPr kumimoji="1" lang="en-US" altLang="ja-JP" sz="900" dirty="0">
              <a:latin typeface="Century Gothic" panose="020B0502020202020204" pitchFamily="34" charset="0"/>
            </a:endParaRPr>
          </a:p>
          <a:p>
            <a:endParaRPr kumimoji="1" lang="en-US" altLang="ja-JP" sz="900" dirty="0">
              <a:latin typeface="Century Gothic" panose="020B0502020202020204" pitchFamily="34" charset="0"/>
            </a:endParaRPr>
          </a:p>
          <a:p>
            <a:r>
              <a:rPr kumimoji="1" lang="ja-JP" altLang="en-US" sz="900" b="1" dirty="0">
                <a:latin typeface="Century Gothic" panose="020B0502020202020204" pitchFamily="34" charset="0"/>
              </a:rPr>
              <a:t>ポイントの集め方</a:t>
            </a:r>
            <a:endParaRPr kumimoji="1" lang="en-US" altLang="ja-JP" sz="900" b="1" dirty="0">
              <a:latin typeface="Century Gothic" panose="020B0502020202020204" pitchFamily="34" charset="0"/>
            </a:endParaRPr>
          </a:p>
          <a:p>
            <a:r>
              <a:rPr kumimoji="1" lang="ja-JP" altLang="en-US" sz="900" b="1" dirty="0">
                <a:latin typeface="Century Gothic" panose="020B0502020202020204" pitchFamily="34" charset="0"/>
              </a:rPr>
              <a:t>　・</a:t>
            </a:r>
            <a:r>
              <a:rPr kumimoji="1" lang="ja-JP" altLang="en-US" sz="900" dirty="0">
                <a:latin typeface="Century Gothic" panose="020B0502020202020204" pitchFamily="34" charset="0"/>
              </a:rPr>
              <a:t>各ステージのクリア（後半ステージほど獲得ポイントが上昇）</a:t>
            </a:r>
            <a:endParaRPr kumimoji="1" lang="en-US" altLang="ja-JP" sz="900" dirty="0">
              <a:latin typeface="Century Gothic" panose="020B0502020202020204" pitchFamily="34" charset="0"/>
            </a:endParaRPr>
          </a:p>
          <a:p>
            <a:r>
              <a:rPr kumimoji="1" lang="ja-JP" altLang="en-US" sz="900" dirty="0">
                <a:latin typeface="Century Gothic" panose="020B0502020202020204" pitchFamily="34" charset="0"/>
              </a:rPr>
              <a:t>　・大怪獣の討伐（イベント用スタミナを１つ消費する。）</a:t>
            </a:r>
            <a:endParaRPr kumimoji="1" lang="en-US" altLang="ja-JP" sz="900" dirty="0">
              <a:latin typeface="Century Gothic" panose="020B0502020202020204" pitchFamily="34" charset="0"/>
            </a:endParaRPr>
          </a:p>
          <a:p>
            <a:r>
              <a:rPr kumimoji="1" lang="ja-JP" altLang="en-US" sz="900" dirty="0">
                <a:latin typeface="Century Gothic" panose="020B0502020202020204" pitchFamily="34" charset="0"/>
              </a:rPr>
              <a:t>　・ガチャで手に入るカード、イベントごとに指定されたカードを編成することで獲得できるポイントが上昇する。</a:t>
            </a:r>
            <a:endParaRPr kumimoji="1" lang="en-US" altLang="ja-JP" sz="900" dirty="0">
              <a:latin typeface="Century Gothic" panose="020B0502020202020204" pitchFamily="34" charset="0"/>
            </a:endParaRPr>
          </a:p>
          <a:p>
            <a:endParaRPr kumimoji="1" lang="en-US" altLang="ja-JP" sz="900" dirty="0">
              <a:latin typeface="Century Gothic" panose="020B0502020202020204" pitchFamily="34" charset="0"/>
            </a:endParaRPr>
          </a:p>
          <a:p>
            <a:r>
              <a:rPr lang="ja-JP" altLang="en-US" sz="1100" b="1" dirty="0">
                <a:latin typeface="Century Gothic" panose="020B0502020202020204" pitchFamily="34" charset="0"/>
                <a:ea typeface="メイリオ"/>
              </a:rPr>
              <a:t>ポイント上昇の対象になるカードとに上昇量</a:t>
            </a:r>
            <a:r>
              <a:rPr lang="ja-JP" altLang="en-US" sz="1100" dirty="0">
                <a:latin typeface="Century Gothic" panose="020B0502020202020204" pitchFamily="34" charset="0"/>
                <a:ea typeface="メイリオ"/>
              </a:rPr>
              <a:t>　</a:t>
            </a:r>
            <a:endParaRPr lang="en-US" altLang="ja-JP" sz="1100" dirty="0">
              <a:latin typeface="Century Gothic" panose="020B0502020202020204" pitchFamily="34" charset="0"/>
              <a:ea typeface="メイリオ"/>
            </a:endParaRPr>
          </a:p>
          <a:p>
            <a:r>
              <a:rPr lang="ja-JP" altLang="en-US" sz="1100" dirty="0">
                <a:latin typeface="Century Gothic" panose="020B0502020202020204" pitchFamily="34" charset="0"/>
                <a:ea typeface="メイリオ"/>
              </a:rPr>
              <a:t>　</a:t>
            </a:r>
            <a:r>
              <a:rPr lang="ja-JP" altLang="en-US" sz="1000" dirty="0">
                <a:latin typeface="Century Gothic" panose="020B0502020202020204" pitchFamily="34" charset="0"/>
                <a:ea typeface="メイリオ"/>
              </a:rPr>
              <a:t>・イベントガチャ限定 ☆</a:t>
            </a:r>
            <a:r>
              <a:rPr lang="en-US" altLang="ja-JP" sz="1000" dirty="0">
                <a:latin typeface="Century Gothic" panose="020B0502020202020204" pitchFamily="34" charset="0"/>
                <a:ea typeface="メイリオ"/>
              </a:rPr>
              <a:t>5</a:t>
            </a:r>
            <a:r>
              <a:rPr lang="ja-JP" altLang="en-US" sz="1000" dirty="0">
                <a:latin typeface="Century Gothic" panose="020B0502020202020204" pitchFamily="34" charset="0"/>
                <a:ea typeface="メイリオ"/>
              </a:rPr>
              <a:t>　</a:t>
            </a:r>
            <a:r>
              <a:rPr kumimoji="1" lang="ja-JP" altLang="en-US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復刻時も同様に上昇。</a:t>
            </a:r>
            <a:endParaRPr lang="en-US" altLang="ja-JP" sz="1000" dirty="0">
              <a:latin typeface="Century Gothic" panose="020B0502020202020204" pitchFamily="34" charset="0"/>
              <a:ea typeface="メイリオ"/>
            </a:endParaRPr>
          </a:p>
          <a:p>
            <a:r>
              <a:rPr lang="ja-JP" altLang="en-US" sz="900" dirty="0">
                <a:latin typeface="Century Gothic" panose="020B0502020202020204" pitchFamily="34" charset="0"/>
                <a:ea typeface="メイリオ"/>
              </a:rPr>
              <a:t>　　獲得ポイント </a:t>
            </a:r>
            <a:r>
              <a:rPr lang="en-US" altLang="ja-JP" sz="900" dirty="0">
                <a:latin typeface="Century Gothic" panose="020B0502020202020204" pitchFamily="34" charset="0"/>
                <a:ea typeface="メイリオ"/>
              </a:rPr>
              <a:t>+10%</a:t>
            </a:r>
            <a:r>
              <a:rPr lang="ja-JP" altLang="en-US" sz="900" dirty="0">
                <a:latin typeface="Century Gothic" panose="020B0502020202020204" pitchFamily="34" charset="0"/>
                <a:ea typeface="メイリオ"/>
              </a:rPr>
              <a:t> </a:t>
            </a:r>
            <a:r>
              <a:rPr lang="en-US" altLang="ja-JP" sz="900" dirty="0">
                <a:latin typeface="Century Gothic" panose="020B0502020202020204" pitchFamily="34" charset="0"/>
                <a:ea typeface="メイリオ"/>
              </a:rPr>
              <a:t>(</a:t>
            </a:r>
            <a:r>
              <a:rPr lang="ja-JP" altLang="en-US" sz="900" dirty="0">
                <a:latin typeface="Century Gothic" panose="020B0502020202020204" pitchFamily="34" charset="0"/>
                <a:ea typeface="メイリオ"/>
              </a:rPr>
              <a:t>上限解放毎に＋</a:t>
            </a:r>
            <a:r>
              <a:rPr lang="en-US" altLang="ja-JP" sz="900" dirty="0">
                <a:latin typeface="Century Gothic" panose="020B0502020202020204" pitchFamily="34" charset="0"/>
                <a:ea typeface="メイリオ"/>
              </a:rPr>
              <a:t>5</a:t>
            </a:r>
            <a:r>
              <a:rPr lang="ja-JP" altLang="en-US" sz="900" dirty="0">
                <a:latin typeface="Century Gothic" panose="020B0502020202020204" pitchFamily="34" charset="0"/>
                <a:ea typeface="メイリオ"/>
              </a:rPr>
              <a:t>％　最大</a:t>
            </a:r>
            <a:r>
              <a:rPr lang="en-US" altLang="ja-JP" sz="900" dirty="0">
                <a:latin typeface="Century Gothic" panose="020B0502020202020204" pitchFamily="34" charset="0"/>
                <a:ea typeface="メイリオ"/>
              </a:rPr>
              <a:t>+30%)</a:t>
            </a:r>
            <a:r>
              <a:rPr lang="ja-JP" altLang="en-US" sz="900" dirty="0">
                <a:latin typeface="Century Gothic" panose="020B0502020202020204" pitchFamily="34" charset="0"/>
                <a:ea typeface="メイリオ"/>
              </a:rPr>
              <a:t>　　</a:t>
            </a:r>
            <a:endParaRPr kumimoji="1" lang="en-US" altLang="ja-JP" sz="900" dirty="0">
              <a:latin typeface="Century Gothic" panose="020B0502020202020204" pitchFamily="34" charset="0"/>
            </a:endParaRPr>
          </a:p>
          <a:p>
            <a:r>
              <a:rPr kumimoji="1" lang="ja-JP" altLang="en-US" sz="9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　　</a:t>
            </a:r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期間中バトル時 </a:t>
            </a:r>
            <a:r>
              <a: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HP, ATK, DEF, SPD</a:t>
            </a:r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 ＋</a:t>
            </a:r>
            <a:r>
              <a: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10%</a:t>
            </a:r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 要検討　</a:t>
            </a:r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各キャラ、装備しているカードの内一番上昇するもので合算。</a:t>
            </a:r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獲得ポイントは最大</a:t>
            </a:r>
            <a:r>
              <a: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+120%(</a:t>
            </a:r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救援キャラも含め、上限解放済みの☆５カードを装備していた場合</a:t>
            </a:r>
            <a:r>
              <a: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となる。</a:t>
            </a:r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フッター プレースホルダー 68">
            <a:extLst>
              <a:ext uri="{FF2B5EF4-FFF2-40B4-BE49-F238E27FC236}">
                <a16:creationId xmlns:a16="http://schemas.microsoft.com/office/drawing/2014/main" id="{0564183D-11F6-4704-BDAD-A279C0640341}"/>
              </a:ext>
            </a:extLst>
          </p:cNvPr>
          <p:cNvSpPr txBox="1">
            <a:spLocks/>
          </p:cNvSpPr>
          <p:nvPr/>
        </p:nvSpPr>
        <p:spPr>
          <a:xfrm>
            <a:off x="0" y="649287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>
                <a:solidFill>
                  <a:srgbClr val="FF0000"/>
                </a:solidFill>
              </a:rPr>
              <a:t>CONFIDENTIAL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628CAC00-58F9-4639-8FEA-55A7F74A7232}"/>
              </a:ext>
            </a:extLst>
          </p:cNvPr>
          <p:cNvSpPr/>
          <p:nvPr/>
        </p:nvSpPr>
        <p:spPr>
          <a:xfrm>
            <a:off x="4982547" y="108237"/>
            <a:ext cx="4024845" cy="2877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ln>
                  <a:solidFill>
                    <a:schemeClr val="accent4"/>
                  </a:solidFill>
                </a:ln>
              </a:rPr>
              <a:t>イベント目的</a:t>
            </a:r>
            <a:endParaRPr kumimoji="1" lang="en-US" altLang="ja-JP" sz="2000" b="1" dirty="0">
              <a:ln>
                <a:solidFill>
                  <a:schemeClr val="accent4"/>
                </a:solidFill>
              </a:ln>
            </a:endParaRPr>
          </a:p>
          <a:p>
            <a:pPr algn="ctr"/>
            <a:endParaRPr kumimoji="1" lang="en-US" altLang="ja-JP" sz="900" b="1" dirty="0">
              <a:ln>
                <a:solidFill>
                  <a:schemeClr val="accent4"/>
                </a:solidFill>
              </a:ln>
            </a:endParaRPr>
          </a:p>
          <a:p>
            <a:pPr algn="ctr"/>
            <a:r>
              <a:rPr kumimoji="1" lang="ja-JP" altLang="en-US" b="1" u="sng" dirty="0">
                <a:ln>
                  <a:solidFill>
                    <a:schemeClr val="accent4"/>
                  </a:solidFill>
                </a:ln>
              </a:rPr>
              <a:t>＿＿プレーヤー＿＿</a:t>
            </a:r>
            <a:endParaRPr kumimoji="1" lang="en-US" altLang="ja-JP" b="1" u="sng" dirty="0">
              <a:ln>
                <a:solidFill>
                  <a:schemeClr val="accent4"/>
                </a:solidFill>
              </a:ln>
            </a:endParaRPr>
          </a:p>
          <a:p>
            <a:r>
              <a:rPr kumimoji="1" lang="ja-JP" altLang="en-US" sz="1400" b="1" dirty="0">
                <a:ln w="10160">
                  <a:solidFill>
                    <a:schemeClr val="accent4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entury Gothic" panose="020B0502020202020204" pitchFamily="34" charset="0"/>
              </a:rPr>
              <a:t>限定</a:t>
            </a:r>
            <a:r>
              <a:rPr kumimoji="1" lang="en-US" altLang="ja-JP" sz="1400" b="1" dirty="0">
                <a:ln w="10160">
                  <a:solidFill>
                    <a:schemeClr val="accent4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entury Gothic" panose="020B0502020202020204" pitchFamily="34" charset="0"/>
              </a:rPr>
              <a:t>TR</a:t>
            </a:r>
            <a:r>
              <a:rPr kumimoji="1" lang="ja-JP" altLang="en-US" sz="1400" b="1" dirty="0">
                <a:ln w="10160">
                  <a:solidFill>
                    <a:schemeClr val="accent4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entury Gothic" panose="020B0502020202020204" pitchFamily="34" charset="0"/>
              </a:rPr>
              <a:t>カードの獲得</a:t>
            </a:r>
            <a:endParaRPr kumimoji="1" lang="en-US" altLang="ja-JP" sz="1400" b="1" dirty="0">
              <a:ln w="10160">
                <a:solidFill>
                  <a:schemeClr val="accent4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r>
              <a:rPr kumimoji="1" lang="ja-JP" altLang="en-US" sz="1400" b="1" dirty="0">
                <a:ln w="10160">
                  <a:solidFill>
                    <a:schemeClr val="accent4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entury Gothic" panose="020B0502020202020204" pitchFamily="34" charset="0"/>
              </a:rPr>
              <a:t>抽出装置などアイテム獲得</a:t>
            </a:r>
            <a:endParaRPr kumimoji="1" lang="en-US" altLang="ja-JP" sz="1400" b="1" dirty="0">
              <a:ln w="10160">
                <a:solidFill>
                  <a:schemeClr val="accent4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r>
              <a:rPr kumimoji="1" lang="ja-JP" altLang="en-US" sz="1400" b="1" dirty="0">
                <a:ln w="10160">
                  <a:solidFill>
                    <a:schemeClr val="accent4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entury Gothic" panose="020B0502020202020204" pitchFamily="34" charset="0"/>
              </a:rPr>
              <a:t>限定ストーリーの視聴</a:t>
            </a:r>
            <a:endParaRPr kumimoji="1" lang="en-US" altLang="ja-JP" sz="1400" b="1" dirty="0">
              <a:ln w="10160">
                <a:solidFill>
                  <a:schemeClr val="accent4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 algn="ctr"/>
            <a:endParaRPr kumimoji="1" lang="en-US" altLang="ja-JP" sz="600" b="1" u="sng" dirty="0">
              <a:ln w="10160">
                <a:solidFill>
                  <a:schemeClr val="accent4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pPr algn="ctr"/>
            <a:r>
              <a:rPr kumimoji="1" lang="ja-JP" altLang="en-US" sz="2000" b="1" u="sng" dirty="0">
                <a:ln w="10160">
                  <a:solidFill>
                    <a:schemeClr val="accent4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entury Gothic" panose="020B0502020202020204" pitchFamily="34" charset="0"/>
              </a:rPr>
              <a:t>＿＿＿＿運営＿＿＿＿</a:t>
            </a:r>
            <a:endParaRPr kumimoji="1" lang="en-US" altLang="ja-JP" sz="2000" b="1" dirty="0">
              <a:ln w="10160">
                <a:solidFill>
                  <a:schemeClr val="accent4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r>
              <a:rPr kumimoji="1" lang="ja-JP" altLang="en-US" b="1" dirty="0">
                <a:ln w="10160">
                  <a:solidFill>
                    <a:schemeClr val="accent4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entury Gothic" panose="020B0502020202020204" pitchFamily="34" charset="0"/>
              </a:rPr>
              <a:t>ガチャで儲かる！</a:t>
            </a:r>
            <a:endParaRPr kumimoji="1" lang="en-US" altLang="ja-JP" b="1" dirty="0">
              <a:ln w="10160">
                <a:solidFill>
                  <a:schemeClr val="accent4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r>
              <a:rPr kumimoji="1" lang="en-US" altLang="ja-JP" b="1" dirty="0">
                <a:ln w="10160">
                  <a:solidFill>
                    <a:schemeClr val="accent4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entury Gothic" panose="020B0502020202020204" pitchFamily="34" charset="0"/>
              </a:rPr>
              <a:t>BP</a:t>
            </a:r>
            <a:r>
              <a:rPr kumimoji="1" lang="ja-JP" altLang="en-US" b="1" dirty="0">
                <a:ln w="10160">
                  <a:solidFill>
                    <a:schemeClr val="accent4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entury Gothic" panose="020B0502020202020204" pitchFamily="34" charset="0"/>
              </a:rPr>
              <a:t>スタミナ回復薬が売れる！</a:t>
            </a:r>
            <a:endParaRPr kumimoji="1" lang="en-US" altLang="ja-JP" b="1" dirty="0">
              <a:ln w="10160">
                <a:solidFill>
                  <a:schemeClr val="accent4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entury Gothic" panose="020B0502020202020204" pitchFamily="34" charset="0"/>
            </a:endParaRPr>
          </a:p>
          <a:p>
            <a:r>
              <a:rPr kumimoji="1" lang="ja-JP" altLang="en-US" sz="1600" b="1" dirty="0">
                <a:ln w="10160">
                  <a:solidFill>
                    <a:schemeClr val="accent4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entury Gothic" panose="020B0502020202020204" pitchFamily="34" charset="0"/>
              </a:rPr>
              <a:t>抽出装置売れる！サブスク増える！</a:t>
            </a:r>
            <a:endParaRPr kumimoji="1" lang="en-US" altLang="ja-JP" sz="1600" b="1" dirty="0">
              <a:ln w="10160">
                <a:solidFill>
                  <a:schemeClr val="accent4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808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089F580-4FE2-4CDB-8D4D-D45D82375883}"/>
              </a:ext>
            </a:extLst>
          </p:cNvPr>
          <p:cNvSpPr txBox="1"/>
          <p:nvPr/>
        </p:nvSpPr>
        <p:spPr>
          <a:xfrm>
            <a:off x="17674" y="108237"/>
            <a:ext cx="3339376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>
                <a:latin typeface="メイリオ"/>
                <a:ea typeface="メイリオ"/>
              </a:rPr>
              <a:t>■</a:t>
            </a:r>
            <a:r>
              <a:rPr kumimoji="1" lang="en-US" altLang="ja-JP" sz="1400" b="1">
                <a:latin typeface="+mn-ea"/>
              </a:rPr>
              <a:t> [</a:t>
            </a:r>
            <a:r>
              <a:rPr kumimoji="1" lang="en-US" altLang="ja-JP" sz="1400" b="1" err="1">
                <a:latin typeface="+mn-ea"/>
              </a:rPr>
              <a:t>em</a:t>
            </a:r>
            <a:r>
              <a:rPr kumimoji="1" lang="en-US" altLang="ja-JP" sz="1400" b="1">
                <a:latin typeface="+mn-ea"/>
              </a:rPr>
              <a:t>]</a:t>
            </a:r>
            <a:r>
              <a:rPr lang="ja-JP" altLang="en-US" sz="1400" b="1">
                <a:latin typeface="メイリオ"/>
                <a:ea typeface="メイリオ"/>
              </a:rPr>
              <a:t>イベント</a:t>
            </a:r>
            <a:r>
              <a:rPr lang="en-US" altLang="ja-JP" sz="1400" b="1">
                <a:latin typeface="メイリオ"/>
                <a:ea typeface="メイリオ"/>
              </a:rPr>
              <a:t>(</a:t>
            </a:r>
            <a:r>
              <a:rPr lang="ja-JP" altLang="en-US" sz="1400" b="1">
                <a:latin typeface="メイリオ"/>
                <a:ea typeface="メイリオ"/>
              </a:rPr>
              <a:t>大怪獣討伐</a:t>
            </a:r>
            <a:r>
              <a:rPr lang="en-US" altLang="ja-JP" sz="1400" b="1">
                <a:latin typeface="メイリオ"/>
                <a:ea typeface="メイリオ"/>
              </a:rPr>
              <a:t>)</a:t>
            </a:r>
            <a:r>
              <a:rPr lang="ja-JP" altLang="en-US" sz="1400" b="1">
                <a:latin typeface="メイリオ"/>
                <a:ea typeface="メイリオ"/>
              </a:rPr>
              <a:t>画面仕様</a:t>
            </a:r>
            <a:endParaRPr kumimoji="1" lang="ja-JP" altLang="en-US" sz="1400" b="1">
              <a:latin typeface="メイリオ"/>
              <a:ea typeface="メイリオ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3286752-5224-453A-9312-7C92296B4C27}"/>
              </a:ext>
            </a:extLst>
          </p:cNvPr>
          <p:cNvSpPr txBox="1"/>
          <p:nvPr/>
        </p:nvSpPr>
        <p:spPr>
          <a:xfrm>
            <a:off x="415419" y="53879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>
                <a:latin typeface="メイリオ" panose="020B0604030504040204" pitchFamily="50" charset="-128"/>
                <a:ea typeface="メイリオ" panose="020B0604030504040204" pitchFamily="50" charset="-128"/>
              </a:rPr>
              <a:t>●ポイントと報酬</a:t>
            </a:r>
            <a:endParaRPr kumimoji="1" lang="en-US" altLang="ja-JP" sz="1400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400" b="1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想定</a:t>
            </a:r>
            <a:r>
              <a:rPr kumimoji="1" lang="ja-JP" altLang="en-US" sz="1050">
                <a:latin typeface="メイリオ" panose="020B0604030504040204" pitchFamily="50" charset="-128"/>
                <a:ea typeface="メイリオ" panose="020B0604030504040204" pitchFamily="50" charset="-128"/>
              </a:rPr>
              <a:t>イメージ</a:t>
            </a:r>
            <a:endParaRPr kumimoji="1" lang="en-US" altLang="ja-JP" sz="14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スライド番号プレースホルダー 69">
            <a:extLst>
              <a:ext uri="{FF2B5EF4-FFF2-40B4-BE49-F238E27FC236}">
                <a16:creationId xmlns:a16="http://schemas.microsoft.com/office/drawing/2014/main" id="{CE2D2718-8264-4BCC-9ACD-522090B06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9884" y="6492875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b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fld>
            <a:endParaRPr kumimoji="1" lang="ja-JP" altLang="en-US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" name="フッター プレースホルダー 68">
            <a:extLst>
              <a:ext uri="{FF2B5EF4-FFF2-40B4-BE49-F238E27FC236}">
                <a16:creationId xmlns:a16="http://schemas.microsoft.com/office/drawing/2014/main" id="{9D0411BF-6CD2-42CF-93E2-F7A668C00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Bahnschrift Condensed" panose="020B0502040204020203" pitchFamily="34" charset="0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4850822E-ECFD-455E-831C-5D10F9304F44}"/>
              </a:ext>
            </a:extLst>
          </p:cNvPr>
          <p:cNvGraphicFramePr>
            <a:graphicFrameLocks noGrp="1"/>
          </p:cNvGraphicFramePr>
          <p:nvPr/>
        </p:nvGraphicFramePr>
        <p:xfrm>
          <a:off x="320999" y="1641645"/>
          <a:ext cx="2347227" cy="483826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35892">
                  <a:extLst>
                    <a:ext uri="{9D8B030D-6E8A-4147-A177-3AD203B41FA5}">
                      <a16:colId xmlns:a16="http://schemas.microsoft.com/office/drawing/2014/main" val="33408626"/>
                    </a:ext>
                  </a:extLst>
                </a:gridCol>
                <a:gridCol w="535892">
                  <a:extLst>
                    <a:ext uri="{9D8B030D-6E8A-4147-A177-3AD203B41FA5}">
                      <a16:colId xmlns:a16="http://schemas.microsoft.com/office/drawing/2014/main" val="4052829336"/>
                    </a:ext>
                  </a:extLst>
                </a:gridCol>
                <a:gridCol w="628041">
                  <a:extLst>
                    <a:ext uri="{9D8B030D-6E8A-4147-A177-3AD203B41FA5}">
                      <a16:colId xmlns:a16="http://schemas.microsoft.com/office/drawing/2014/main" val="1600708988"/>
                    </a:ext>
                  </a:extLst>
                </a:gridCol>
                <a:gridCol w="647402">
                  <a:extLst>
                    <a:ext uri="{9D8B030D-6E8A-4147-A177-3AD203B41FA5}">
                      <a16:colId xmlns:a16="http://schemas.microsoft.com/office/drawing/2014/main" val="226234839"/>
                    </a:ext>
                  </a:extLst>
                </a:gridCol>
              </a:tblGrid>
              <a:tr h="106305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難易度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レベル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ポイント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BP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373531899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低</a:t>
                      </a:r>
                      <a:endParaRPr kumimoji="1" lang="en-US" altLang="ja-JP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149911657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低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300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741974059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低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911443134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低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1,000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734741788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低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2,000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71153671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低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6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3,000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826557729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低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7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4,000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452242292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低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8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5,000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856098063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低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9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6,000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476280511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低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8,000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655577534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中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11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10,000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840804972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中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12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11,000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899371333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中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13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12,000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1343565566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中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14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13,000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467093025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中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15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14,000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1636213309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高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16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15,000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1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808317247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高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17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16,000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087661510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高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18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17,000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43815473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極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19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18,000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141481912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極極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19,000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390941289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極極極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MAX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20,000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972508868"/>
                  </a:ext>
                </a:extLst>
              </a:tr>
            </a:tbl>
          </a:graphicData>
        </a:graphic>
      </p:graphicFrame>
      <p:graphicFrame>
        <p:nvGraphicFramePr>
          <p:cNvPr id="9" name="表 2">
            <a:extLst>
              <a:ext uri="{FF2B5EF4-FFF2-40B4-BE49-F238E27FC236}">
                <a16:creationId xmlns:a16="http://schemas.microsoft.com/office/drawing/2014/main" id="{AE022237-AB9E-45C1-BE3E-746331B49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491579"/>
              </p:ext>
            </p:extLst>
          </p:nvPr>
        </p:nvGraphicFramePr>
        <p:xfrm>
          <a:off x="2799259" y="1641645"/>
          <a:ext cx="1954284" cy="4838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184">
                  <a:extLst>
                    <a:ext uri="{9D8B030D-6E8A-4147-A177-3AD203B41FA5}">
                      <a16:colId xmlns:a16="http://schemas.microsoft.com/office/drawing/2014/main" val="4052829336"/>
                    </a:ext>
                  </a:extLst>
                </a:gridCol>
                <a:gridCol w="1138100">
                  <a:extLst>
                    <a:ext uri="{9D8B030D-6E8A-4147-A177-3AD203B41FA5}">
                      <a16:colId xmlns:a16="http://schemas.microsoft.com/office/drawing/2014/main" val="1600708988"/>
                    </a:ext>
                  </a:extLst>
                </a:gridCol>
              </a:tblGrid>
              <a:tr h="106305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ポイント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報酬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373531899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ゴールド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小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149911657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50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強化素材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小</a:t>
                      </a:r>
                      <a:r>
                        <a:rPr kumimoji="1" lang="en-US" altLang="ja-JP" sz="1000" dirty="0"/>
                        <a:t>)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741974059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BP</a:t>
                      </a:r>
                      <a:r>
                        <a:rPr kumimoji="1" lang="ja-JP" altLang="en-US" sz="1000" dirty="0"/>
                        <a:t>回復（小）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911443134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強化素材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小</a:t>
                      </a:r>
                      <a:r>
                        <a:rPr kumimoji="1" lang="en-US" altLang="ja-JP" sz="1000" dirty="0"/>
                        <a:t>)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734741788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カード</a:t>
                      </a:r>
                      <a:r>
                        <a:rPr kumimoji="1" lang="en-US" altLang="ja-JP" sz="1000" dirty="0"/>
                        <a:t>A</a:t>
                      </a:r>
                      <a:r>
                        <a:rPr kumimoji="1" lang="ja-JP" altLang="en-US" sz="1000" dirty="0"/>
                        <a:t> </a:t>
                      </a:r>
                      <a:r>
                        <a:rPr kumimoji="1" lang="en-US" altLang="ja-JP" sz="1000" dirty="0"/>
                        <a:t>_1</a:t>
                      </a:r>
                      <a:endParaRPr kumimoji="1" lang="ja-JP" altLang="en-US" sz="1000" dirty="0"/>
                    </a:p>
                  </a:txBody>
                  <a:tcPr marL="54382" marR="54382" marT="27191" marB="27191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53671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600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BP</a:t>
                      </a:r>
                      <a:r>
                        <a:rPr kumimoji="1" lang="ja-JP" altLang="en-US" sz="1000" dirty="0"/>
                        <a:t>回復（小）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826557729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800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強化素材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小</a:t>
                      </a:r>
                      <a:r>
                        <a:rPr kumimoji="1" lang="en-US" altLang="ja-JP" sz="1000" dirty="0"/>
                        <a:t>)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452242292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1,000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BP</a:t>
                      </a:r>
                      <a:r>
                        <a:rPr kumimoji="1" lang="ja-JP" altLang="en-US" sz="1000" dirty="0"/>
                        <a:t>回復（小）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856098063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1,500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カード</a:t>
                      </a:r>
                      <a:r>
                        <a:rPr kumimoji="1" lang="en-US" altLang="ja-JP" sz="1000" dirty="0"/>
                        <a:t>B_1</a:t>
                      </a:r>
                      <a:endParaRPr kumimoji="1" lang="ja-JP" altLang="en-US" sz="1000" dirty="0"/>
                    </a:p>
                  </a:txBody>
                  <a:tcPr marL="54382" marR="54382" marT="27191" marB="27191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280511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2,000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BP</a:t>
                      </a:r>
                      <a:r>
                        <a:rPr kumimoji="1" lang="ja-JP" altLang="en-US" sz="1000" dirty="0"/>
                        <a:t>回復（小）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655577534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強化素材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中</a:t>
                      </a:r>
                      <a:r>
                        <a:rPr kumimoji="1" lang="en-US" altLang="ja-JP" sz="1000" dirty="0"/>
                        <a:t>)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840804972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6,000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BP</a:t>
                      </a:r>
                      <a:r>
                        <a:rPr kumimoji="1" lang="ja-JP" altLang="en-US" sz="1000" dirty="0"/>
                        <a:t>回復（中）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899371333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8,000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カード</a:t>
                      </a:r>
                      <a:r>
                        <a:rPr kumimoji="1" lang="en-US" altLang="ja-JP" sz="1000" dirty="0"/>
                        <a:t>A_2</a:t>
                      </a:r>
                      <a:endParaRPr kumimoji="1" lang="ja-JP" altLang="en-US" sz="1000" dirty="0"/>
                    </a:p>
                  </a:txBody>
                  <a:tcPr marL="54382" marR="54382" marT="27191" marB="27191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565566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10,000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BP</a:t>
                      </a:r>
                      <a:r>
                        <a:rPr kumimoji="1" lang="ja-JP" altLang="en-US" sz="1000" dirty="0"/>
                        <a:t>回復（中）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467093025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15,000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強化素材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中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1636213309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20,000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レンタル抽出装置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808317247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25,000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カード</a:t>
                      </a:r>
                      <a:r>
                        <a:rPr kumimoji="1" lang="en-US" altLang="ja-JP" sz="1000" dirty="0"/>
                        <a:t>B_2</a:t>
                      </a:r>
                      <a:endParaRPr kumimoji="1" lang="ja-JP" altLang="en-US" sz="1000" dirty="0"/>
                    </a:p>
                  </a:txBody>
                  <a:tcPr marL="54382" marR="54382" marT="27191" marB="27191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661510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30,000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ゴールド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中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43815473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35,000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強化素材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中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141481912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40,000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レンタル抽出装置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390941289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45,000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カード</a:t>
                      </a:r>
                      <a:r>
                        <a:rPr kumimoji="1" lang="en-US" altLang="ja-JP" sz="1000" dirty="0"/>
                        <a:t>A_3</a:t>
                      </a:r>
                      <a:endParaRPr kumimoji="1" lang="ja-JP" altLang="en-US" sz="1000" dirty="0"/>
                    </a:p>
                  </a:txBody>
                  <a:tcPr marL="54382" marR="54382" marT="27191" marB="27191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508868"/>
                  </a:ext>
                </a:extLst>
              </a:tr>
            </a:tbl>
          </a:graphicData>
        </a:graphic>
      </p:graphicFrame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0D76C9D-5E59-42CD-9387-2DA89FC7AEFA}"/>
              </a:ext>
            </a:extLst>
          </p:cNvPr>
          <p:cNvSpPr txBox="1"/>
          <p:nvPr/>
        </p:nvSpPr>
        <p:spPr>
          <a:xfrm>
            <a:off x="290223" y="1286531"/>
            <a:ext cx="20726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/>
              <a:t>怪獣レベルと基礎討伐ポイント</a:t>
            </a:r>
            <a:endParaRPr lang="en-US" altLang="ja-JP" sz="1050" b="1"/>
          </a:p>
          <a:p>
            <a:r>
              <a:rPr lang="ja-JP" altLang="en-US" sz="1050" b="1">
                <a:solidFill>
                  <a:srgbClr val="FF0000"/>
                </a:solidFill>
              </a:rPr>
              <a:t>レベルとポイントは掛け算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73145CC-D090-4821-815C-924F3D19022B}"/>
              </a:ext>
            </a:extLst>
          </p:cNvPr>
          <p:cNvSpPr txBox="1"/>
          <p:nvPr/>
        </p:nvSpPr>
        <p:spPr>
          <a:xfrm>
            <a:off x="2744356" y="1413489"/>
            <a:ext cx="13965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b="1"/>
              <a:t>累計獲得ポイント①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E7D4D54-141A-4E91-9B8F-6E5121FC9AA2}"/>
              </a:ext>
            </a:extLst>
          </p:cNvPr>
          <p:cNvSpPr txBox="1"/>
          <p:nvPr/>
        </p:nvSpPr>
        <p:spPr>
          <a:xfrm>
            <a:off x="4784042" y="1413489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b="1"/>
              <a:t>②</a:t>
            </a:r>
          </a:p>
        </p:txBody>
      </p:sp>
      <p:graphicFrame>
        <p:nvGraphicFramePr>
          <p:cNvPr id="23" name="表 2">
            <a:extLst>
              <a:ext uri="{FF2B5EF4-FFF2-40B4-BE49-F238E27FC236}">
                <a16:creationId xmlns:a16="http://schemas.microsoft.com/office/drawing/2014/main" id="{01638EE4-45BC-4AE1-995F-4B2ECDC8F7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893615"/>
              </p:ext>
            </p:extLst>
          </p:nvPr>
        </p:nvGraphicFramePr>
        <p:xfrm>
          <a:off x="4829672" y="1641645"/>
          <a:ext cx="1954284" cy="4838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184">
                  <a:extLst>
                    <a:ext uri="{9D8B030D-6E8A-4147-A177-3AD203B41FA5}">
                      <a16:colId xmlns:a16="http://schemas.microsoft.com/office/drawing/2014/main" val="4052829336"/>
                    </a:ext>
                  </a:extLst>
                </a:gridCol>
                <a:gridCol w="1138100">
                  <a:extLst>
                    <a:ext uri="{9D8B030D-6E8A-4147-A177-3AD203B41FA5}">
                      <a16:colId xmlns:a16="http://schemas.microsoft.com/office/drawing/2014/main" val="1600708988"/>
                    </a:ext>
                  </a:extLst>
                </a:gridCol>
              </a:tblGrid>
              <a:tr h="106305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ポイント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報酬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373531899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50,000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BP</a:t>
                      </a:r>
                      <a:r>
                        <a:rPr kumimoji="1" lang="ja-JP" altLang="en-US" sz="1000" dirty="0"/>
                        <a:t>回復（中）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149911657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60,000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レンタル抽出装置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741974059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70,000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強化素材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中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911443134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80,000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カード</a:t>
                      </a:r>
                      <a:r>
                        <a:rPr kumimoji="1" lang="en-US" altLang="ja-JP" sz="1000" dirty="0"/>
                        <a:t>B_3</a:t>
                      </a:r>
                      <a:endParaRPr kumimoji="1" lang="ja-JP" altLang="en-US" sz="1000" dirty="0"/>
                    </a:p>
                  </a:txBody>
                  <a:tcPr marL="54382" marR="54382" marT="27191" marB="27191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741788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90,000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ゴールド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中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71153671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100,000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BP</a:t>
                      </a:r>
                      <a:r>
                        <a:rPr kumimoji="1" lang="ja-JP" altLang="en-US" sz="1000" dirty="0"/>
                        <a:t>回復アイテム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826557729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115,000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プレゼント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中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452242292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130,000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カード</a:t>
                      </a:r>
                      <a:r>
                        <a:rPr kumimoji="1" lang="en-US" altLang="ja-JP" sz="1000" dirty="0"/>
                        <a:t>A_4</a:t>
                      </a:r>
                      <a:endParaRPr kumimoji="1" lang="ja-JP" altLang="en-US" sz="1000" dirty="0"/>
                    </a:p>
                  </a:txBody>
                  <a:tcPr marL="54382" marR="54382" marT="27191" marB="27191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098063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145,000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強化素材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大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476280511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160,000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レンタル抽出装置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655577534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175,000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ゴールド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中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840804972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200,000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カード</a:t>
                      </a:r>
                      <a:r>
                        <a:rPr kumimoji="1" lang="en-US" altLang="ja-JP" sz="1000" dirty="0"/>
                        <a:t>B_4</a:t>
                      </a:r>
                      <a:endParaRPr kumimoji="1" lang="ja-JP" altLang="en-US" sz="1000" dirty="0"/>
                    </a:p>
                  </a:txBody>
                  <a:tcPr marL="54382" marR="54382" marT="27191" marB="27191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371333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225,000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プレゼント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中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1343565566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250,000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BP</a:t>
                      </a:r>
                      <a:r>
                        <a:rPr kumimoji="1" lang="ja-JP" altLang="en-US" sz="1000" dirty="0"/>
                        <a:t>回復アイテム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467093025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275,000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強化素材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大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1636213309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300,000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カード</a:t>
                      </a:r>
                      <a:r>
                        <a:rPr kumimoji="1" lang="en-US" altLang="ja-JP" sz="1000" dirty="0"/>
                        <a:t>A_5</a:t>
                      </a:r>
                      <a:endParaRPr kumimoji="1" lang="ja-JP" altLang="en-US" sz="1000" dirty="0"/>
                    </a:p>
                  </a:txBody>
                  <a:tcPr marL="54382" marR="54382" marT="27191" marB="27191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317247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350,000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ゴールド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大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087661510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400,000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BP</a:t>
                      </a:r>
                      <a:r>
                        <a:rPr kumimoji="1" lang="ja-JP" altLang="en-US" sz="1000" dirty="0"/>
                        <a:t>回復アイテム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43815473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450,000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BP</a:t>
                      </a:r>
                      <a:r>
                        <a:rPr kumimoji="1" lang="ja-JP" altLang="en-US" sz="1000" dirty="0"/>
                        <a:t>回復（大）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141481912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500,000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カード</a:t>
                      </a:r>
                      <a:r>
                        <a:rPr kumimoji="1" lang="en-US" altLang="ja-JP" sz="1000" dirty="0"/>
                        <a:t>B_5</a:t>
                      </a:r>
                      <a:endParaRPr kumimoji="1" lang="ja-JP" altLang="en-US" sz="1000" dirty="0"/>
                    </a:p>
                  </a:txBody>
                  <a:tcPr marL="54382" marR="54382" marT="27191" marB="27191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941289"/>
                  </a:ext>
                </a:extLst>
              </a:tr>
              <a:tr h="220547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550,000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ゴールド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大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972508868"/>
                  </a:ext>
                </a:extLst>
              </a:tr>
            </a:tbl>
          </a:graphicData>
        </a:graphic>
      </p:graphicFrame>
      <p:graphicFrame>
        <p:nvGraphicFramePr>
          <p:cNvPr id="24" name="表 2">
            <a:extLst>
              <a:ext uri="{FF2B5EF4-FFF2-40B4-BE49-F238E27FC236}">
                <a16:creationId xmlns:a16="http://schemas.microsoft.com/office/drawing/2014/main" id="{B5354CB6-C7A0-46DD-B44E-87AD6B8B92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012392"/>
              </p:ext>
            </p:extLst>
          </p:nvPr>
        </p:nvGraphicFramePr>
        <p:xfrm>
          <a:off x="6860085" y="1641645"/>
          <a:ext cx="2187200" cy="1186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600">
                  <a:extLst>
                    <a:ext uri="{9D8B030D-6E8A-4147-A177-3AD203B41FA5}">
                      <a16:colId xmlns:a16="http://schemas.microsoft.com/office/drawing/2014/main" val="4052829336"/>
                    </a:ext>
                  </a:extLst>
                </a:gridCol>
                <a:gridCol w="1093600">
                  <a:extLst>
                    <a:ext uri="{9D8B030D-6E8A-4147-A177-3AD203B41FA5}">
                      <a16:colId xmlns:a16="http://schemas.microsoft.com/office/drawing/2014/main" val="16007089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ポイント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報酬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3735318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600,000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プレゼント</a:t>
                      </a:r>
                      <a:r>
                        <a:rPr kumimoji="1" lang="en-US" altLang="ja-JP" sz="1000"/>
                        <a:t>(</a:t>
                      </a:r>
                      <a:r>
                        <a:rPr kumimoji="1" lang="ja-JP" altLang="en-US" sz="1000"/>
                        <a:t>大</a:t>
                      </a:r>
                      <a:r>
                        <a:rPr kumimoji="1" lang="en-US" altLang="ja-JP" sz="1000"/>
                        <a:t>)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149911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en-US" altLang="ja-JP" sz="1000" dirty="0"/>
                    </a:p>
                    <a:p>
                      <a:r>
                        <a:rPr kumimoji="1" lang="en-US" altLang="ja-JP" sz="1000" dirty="0"/>
                        <a:t>100,000</a:t>
                      </a:r>
                      <a:r>
                        <a:rPr kumimoji="1" lang="ja-JP" altLang="en-US" sz="1000" dirty="0"/>
                        <a:t>毎</a:t>
                      </a:r>
                      <a:endParaRPr kumimoji="1" lang="en-US" altLang="ja-JP" sz="1000" dirty="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BP</a:t>
                      </a:r>
                      <a:r>
                        <a:rPr kumimoji="1" lang="ja-JP" altLang="en-US" sz="1000" dirty="0"/>
                        <a:t>回復（大）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911443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強化素材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大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73474178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プレゼント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大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71153671"/>
                  </a:ext>
                </a:extLst>
              </a:tr>
            </a:tbl>
          </a:graphicData>
        </a:graphic>
      </p:graphicFrame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8B6DAE6-714E-4A9C-9DF3-466C317CA990}"/>
              </a:ext>
            </a:extLst>
          </p:cNvPr>
          <p:cNvSpPr txBox="1"/>
          <p:nvPr/>
        </p:nvSpPr>
        <p:spPr>
          <a:xfrm>
            <a:off x="6874286" y="1413489"/>
            <a:ext cx="3193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b="1"/>
              <a:t>③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7B14DE07-F90A-4A9F-9911-D1FDC24E049D}"/>
              </a:ext>
            </a:extLst>
          </p:cNvPr>
          <p:cNvGraphicFramePr>
            <a:graphicFrameLocks noGrp="1"/>
          </p:cNvGraphicFramePr>
          <p:nvPr/>
        </p:nvGraphicFramePr>
        <p:xfrm>
          <a:off x="2799259" y="520314"/>
          <a:ext cx="3386530" cy="82405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93265">
                  <a:extLst>
                    <a:ext uri="{9D8B030D-6E8A-4147-A177-3AD203B41FA5}">
                      <a16:colId xmlns:a16="http://schemas.microsoft.com/office/drawing/2014/main" val="2980204733"/>
                    </a:ext>
                  </a:extLst>
                </a:gridCol>
                <a:gridCol w="1693265">
                  <a:extLst>
                    <a:ext uri="{9D8B030D-6E8A-4147-A177-3AD203B41FA5}">
                      <a16:colId xmlns:a16="http://schemas.microsoft.com/office/drawing/2014/main" val="2020425911"/>
                    </a:ext>
                  </a:extLst>
                </a:gridCol>
              </a:tblGrid>
              <a:tr h="206014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クエスト</a:t>
                      </a:r>
                    </a:p>
                  </a:txBody>
                  <a:tcPr marL="50798" marR="50798" marT="25399" marB="25399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基礎討伐ポイント</a:t>
                      </a:r>
                    </a:p>
                  </a:txBody>
                  <a:tcPr marL="50798" marR="50798" marT="25399" marB="25399"/>
                </a:tc>
                <a:extLst>
                  <a:ext uri="{0D108BD9-81ED-4DB2-BD59-A6C34878D82A}">
                    <a16:rowId xmlns:a16="http://schemas.microsoft.com/office/drawing/2014/main" val="1967754064"/>
                  </a:ext>
                </a:extLst>
              </a:tr>
              <a:tr h="206014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クエスト①</a:t>
                      </a:r>
                    </a:p>
                  </a:txBody>
                  <a:tcPr marL="50798" marR="50798" marT="25399" marB="25399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10</a:t>
                      </a:r>
                      <a:endParaRPr kumimoji="1" lang="ja-JP" altLang="en-US" sz="1000"/>
                    </a:p>
                  </a:txBody>
                  <a:tcPr marL="50798" marR="50798" marT="25399" marB="25399"/>
                </a:tc>
                <a:extLst>
                  <a:ext uri="{0D108BD9-81ED-4DB2-BD59-A6C34878D82A}">
                    <a16:rowId xmlns:a16="http://schemas.microsoft.com/office/drawing/2014/main" val="3779963740"/>
                  </a:ext>
                </a:extLst>
              </a:tr>
              <a:tr h="206014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クエスト②</a:t>
                      </a:r>
                    </a:p>
                  </a:txBody>
                  <a:tcPr marL="50798" marR="50798" marT="25399" marB="25399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20</a:t>
                      </a:r>
                      <a:endParaRPr kumimoji="1" lang="ja-JP" altLang="en-US" sz="1000"/>
                    </a:p>
                  </a:txBody>
                  <a:tcPr marL="50798" marR="50798" marT="25399" marB="25399"/>
                </a:tc>
                <a:extLst>
                  <a:ext uri="{0D108BD9-81ED-4DB2-BD59-A6C34878D82A}">
                    <a16:rowId xmlns:a16="http://schemas.microsoft.com/office/drawing/2014/main" val="609481025"/>
                  </a:ext>
                </a:extLst>
              </a:tr>
              <a:tr h="206014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クエスト③</a:t>
                      </a:r>
                    </a:p>
                  </a:txBody>
                  <a:tcPr marL="50798" marR="50798" marT="25399" marB="25399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50</a:t>
                      </a:r>
                      <a:endParaRPr kumimoji="1" lang="ja-JP" altLang="en-US" sz="1000"/>
                    </a:p>
                  </a:txBody>
                  <a:tcPr marL="50798" marR="50798" marT="25399" marB="25399"/>
                </a:tc>
                <a:extLst>
                  <a:ext uri="{0D108BD9-81ED-4DB2-BD59-A6C34878D82A}">
                    <a16:rowId xmlns:a16="http://schemas.microsoft.com/office/drawing/2014/main" val="3169170609"/>
                  </a:ext>
                </a:extLst>
              </a:tr>
            </a:tbl>
          </a:graphicData>
        </a:graphic>
      </p:graphicFrame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04B85CF-253E-433C-9A01-EEDEED0D0C6C}"/>
              </a:ext>
            </a:extLst>
          </p:cNvPr>
          <p:cNvSpPr txBox="1"/>
          <p:nvPr/>
        </p:nvSpPr>
        <p:spPr>
          <a:xfrm>
            <a:off x="2744356" y="310735"/>
            <a:ext cx="16658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b="1"/>
              <a:t>クエストクリアポイント</a:t>
            </a:r>
          </a:p>
        </p:txBody>
      </p:sp>
      <p:graphicFrame>
        <p:nvGraphicFramePr>
          <p:cNvPr id="29" name="表 2">
            <a:extLst>
              <a:ext uri="{FF2B5EF4-FFF2-40B4-BE49-F238E27FC236}">
                <a16:creationId xmlns:a16="http://schemas.microsoft.com/office/drawing/2014/main" id="{21F0AFCB-1777-412E-BAF5-DFFB95CC9F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154681"/>
              </p:ext>
            </p:extLst>
          </p:nvPr>
        </p:nvGraphicFramePr>
        <p:xfrm>
          <a:off x="6860084" y="3160868"/>
          <a:ext cx="2187200" cy="33085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48892">
                  <a:extLst>
                    <a:ext uri="{9D8B030D-6E8A-4147-A177-3AD203B41FA5}">
                      <a16:colId xmlns:a16="http://schemas.microsoft.com/office/drawing/2014/main" val="4052829336"/>
                    </a:ext>
                  </a:extLst>
                </a:gridCol>
                <a:gridCol w="1238308">
                  <a:extLst>
                    <a:ext uri="{9D8B030D-6E8A-4147-A177-3AD203B41FA5}">
                      <a16:colId xmlns:a16="http://schemas.microsoft.com/office/drawing/2014/main" val="16007089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大怪獣討伐数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報酬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3735318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TR</a:t>
                      </a:r>
                      <a:r>
                        <a:rPr kumimoji="1" lang="ja-JP" altLang="en-US" sz="1000"/>
                        <a:t>強化素材</a:t>
                      </a:r>
                      <a:r>
                        <a:rPr kumimoji="1" lang="en-US" altLang="ja-JP" sz="1000"/>
                        <a:t>(</a:t>
                      </a:r>
                      <a:r>
                        <a:rPr kumimoji="1" lang="ja-JP" altLang="en-US" sz="1000"/>
                        <a:t>中</a:t>
                      </a:r>
                      <a:r>
                        <a:rPr kumimoji="1" lang="en-US" altLang="ja-JP" sz="1000"/>
                        <a:t>)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149911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/>
                        <a:t>武器強化素材</a:t>
                      </a:r>
                      <a:r>
                        <a:rPr kumimoji="1" lang="en-US" altLang="ja-JP" sz="1000"/>
                        <a:t>(</a:t>
                      </a:r>
                      <a:r>
                        <a:rPr kumimoji="1" lang="ja-JP" altLang="en-US" sz="1000"/>
                        <a:t>中</a:t>
                      </a:r>
                      <a:r>
                        <a:rPr kumimoji="1" lang="en-US" altLang="ja-JP" sz="1000"/>
                        <a:t>)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911443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3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BP</a:t>
                      </a:r>
                      <a:r>
                        <a:rPr kumimoji="1" lang="ja-JP" altLang="en-US" sz="1000"/>
                        <a:t>回復アイテム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7347417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TR</a:t>
                      </a:r>
                      <a:r>
                        <a:rPr kumimoji="1" lang="ja-JP" altLang="en-US" sz="1000"/>
                        <a:t>強化素材</a:t>
                      </a:r>
                      <a:r>
                        <a:rPr kumimoji="1" lang="en-US" altLang="ja-JP" sz="1000"/>
                        <a:t>(</a:t>
                      </a:r>
                      <a:r>
                        <a:rPr kumimoji="1" lang="ja-JP" altLang="en-US" sz="1000"/>
                        <a:t>大</a:t>
                      </a:r>
                      <a:r>
                        <a:rPr kumimoji="1" lang="en-US" altLang="ja-JP" sz="1000"/>
                        <a:t>)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711536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10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/>
                        <a:t>武器強化素材</a:t>
                      </a:r>
                      <a:r>
                        <a:rPr kumimoji="1" lang="en-US" altLang="ja-JP" sz="1000"/>
                        <a:t>(</a:t>
                      </a:r>
                      <a:r>
                        <a:rPr kumimoji="1" lang="ja-JP" altLang="en-US" sz="1000"/>
                        <a:t>大</a:t>
                      </a:r>
                      <a:r>
                        <a:rPr kumimoji="1" lang="en-US" altLang="ja-JP" sz="1000"/>
                        <a:t>)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3625924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15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BP</a:t>
                      </a:r>
                      <a:r>
                        <a:rPr kumimoji="1" lang="ja-JP" altLang="en-US" sz="1000"/>
                        <a:t>回復アイテム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42624029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20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TR</a:t>
                      </a:r>
                      <a:r>
                        <a:rPr kumimoji="1" lang="ja-JP" altLang="en-US" sz="1000"/>
                        <a:t>強化素材</a:t>
                      </a:r>
                      <a:r>
                        <a:rPr kumimoji="1" lang="en-US" altLang="ja-JP" sz="1000"/>
                        <a:t>(</a:t>
                      </a:r>
                      <a:r>
                        <a:rPr kumimoji="1" lang="ja-JP" altLang="en-US" sz="1000"/>
                        <a:t>大</a:t>
                      </a:r>
                      <a:r>
                        <a:rPr kumimoji="1" lang="en-US" altLang="ja-JP" sz="1000"/>
                        <a:t>)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938715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25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/>
                        <a:t>武器強化素材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大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587888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30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レンタル抽出装置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881579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35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TR</a:t>
                      </a:r>
                      <a:r>
                        <a:rPr kumimoji="1" lang="ja-JP" altLang="en-US" sz="1000"/>
                        <a:t>強化素材</a:t>
                      </a:r>
                      <a:r>
                        <a:rPr kumimoji="1" lang="en-US" altLang="ja-JP" sz="1000"/>
                        <a:t>(</a:t>
                      </a:r>
                      <a:r>
                        <a:rPr kumimoji="1" lang="ja-JP" altLang="en-US" sz="1000"/>
                        <a:t>大</a:t>
                      </a:r>
                      <a:r>
                        <a:rPr kumimoji="1" lang="en-US" altLang="ja-JP" sz="1000"/>
                        <a:t>)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498161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40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レンタル抽出装置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1823491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45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/>
                        <a:t>武器強化素材</a:t>
                      </a:r>
                      <a:r>
                        <a:rPr kumimoji="1" lang="en-US" altLang="ja-JP" sz="1000"/>
                        <a:t>(</a:t>
                      </a:r>
                      <a:r>
                        <a:rPr kumimoji="1" lang="ja-JP" altLang="en-US" sz="1000"/>
                        <a:t>大</a:t>
                      </a:r>
                      <a:r>
                        <a:rPr kumimoji="1" lang="en-US" altLang="ja-JP" sz="1000"/>
                        <a:t>)</a:t>
                      </a:r>
                      <a:endParaRPr kumimoji="1" lang="ja-JP" altLang="en-US" sz="100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257955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50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/>
                        <a:t>レンタル抽出装置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2661580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100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TR</a:t>
                      </a:r>
                      <a:r>
                        <a:rPr kumimoji="1" lang="ja-JP" altLang="en-US" sz="1000" dirty="0"/>
                        <a:t>強化素材</a:t>
                      </a:r>
                      <a:r>
                        <a:rPr kumimoji="1" lang="en-US" altLang="ja-JP" sz="1000" dirty="0"/>
                        <a:t>(</a:t>
                      </a:r>
                      <a:r>
                        <a:rPr kumimoji="1" lang="ja-JP" altLang="en-US" sz="1000" dirty="0"/>
                        <a:t>大</a:t>
                      </a:r>
                      <a:r>
                        <a:rPr kumimoji="1" lang="en-US" altLang="ja-JP" sz="1000" dirty="0"/>
                        <a:t>)</a:t>
                      </a:r>
                      <a:endParaRPr kumimoji="1" lang="ja-JP" altLang="en-US" sz="1000" dirty="0"/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983677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200</a:t>
                      </a:r>
                    </a:p>
                  </a:txBody>
                  <a:tcPr marL="54382" marR="54382" marT="27191" marB="2719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1" dirty="0"/>
                        <a:t>☆素敵な称号☆</a:t>
                      </a:r>
                    </a:p>
                  </a:txBody>
                  <a:tcPr marL="54382" marR="54382" marT="27191" marB="27191"/>
                </a:tc>
                <a:extLst>
                  <a:ext uri="{0D108BD9-81ED-4DB2-BD59-A6C34878D82A}">
                    <a16:rowId xmlns:a16="http://schemas.microsoft.com/office/drawing/2014/main" val="1449861220"/>
                  </a:ext>
                </a:extLst>
              </a:tr>
            </a:tbl>
          </a:graphicData>
        </a:graphic>
      </p:graphicFrame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0BBA822-252D-413A-A32E-667CFCF62DE9}"/>
              </a:ext>
            </a:extLst>
          </p:cNvPr>
          <p:cNvSpPr txBox="1"/>
          <p:nvPr/>
        </p:nvSpPr>
        <p:spPr>
          <a:xfrm>
            <a:off x="6783956" y="2861633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b="1" dirty="0"/>
              <a:t>チャレンジ</a:t>
            </a:r>
          </a:p>
        </p:txBody>
      </p:sp>
    </p:spTree>
    <p:extLst>
      <p:ext uri="{BB962C8B-B14F-4D97-AF65-F5344CB8AC3E}">
        <p14:creationId xmlns:p14="http://schemas.microsoft.com/office/powerpoint/2010/main" val="2269774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" name="図 1023">
            <a:extLst>
              <a:ext uri="{FF2B5EF4-FFF2-40B4-BE49-F238E27FC236}">
                <a16:creationId xmlns:a16="http://schemas.microsoft.com/office/drawing/2014/main" id="{D155898D-02B1-CB40-BC5B-53BCB3E079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729" y="5070301"/>
            <a:ext cx="1076508" cy="928986"/>
          </a:xfrm>
          <a:prstGeom prst="rect">
            <a:avLst/>
          </a:prstGeom>
        </p:spPr>
      </p:pic>
      <p:sp>
        <p:nvSpPr>
          <p:cNvPr id="11" name="スライド番号プレースホルダー 69">
            <a:extLst>
              <a:ext uri="{FF2B5EF4-FFF2-40B4-BE49-F238E27FC236}">
                <a16:creationId xmlns:a16="http://schemas.microsoft.com/office/drawing/2014/main" id="{A86F5271-200B-4F0D-9BC3-8934EEB7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9884" y="6492875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b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fld>
            <a:endParaRPr kumimoji="1" lang="ja-JP" altLang="en-US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フッター プレースホルダー 68">
            <a:extLst>
              <a:ext uri="{FF2B5EF4-FFF2-40B4-BE49-F238E27FC236}">
                <a16:creationId xmlns:a16="http://schemas.microsoft.com/office/drawing/2014/main" id="{9C8F2F5C-DF1D-4397-9268-B1637005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Bahnschrift Condensed" panose="020B0502040204020203" pitchFamily="34" charset="0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64E073D-D7F0-4AE3-8F99-5405962573ED}"/>
              </a:ext>
            </a:extLst>
          </p:cNvPr>
          <p:cNvSpPr txBox="1"/>
          <p:nvPr/>
        </p:nvSpPr>
        <p:spPr>
          <a:xfrm>
            <a:off x="17674" y="108237"/>
            <a:ext cx="3339376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 dirty="0">
                <a:latin typeface="メイリオ"/>
                <a:ea typeface="メイリオ"/>
              </a:rPr>
              <a:t>■</a:t>
            </a:r>
            <a:r>
              <a:rPr kumimoji="1" lang="en-US" altLang="ja-JP" sz="1400" b="1" dirty="0">
                <a:latin typeface="+mn-ea"/>
              </a:rPr>
              <a:t> [</a:t>
            </a:r>
            <a:r>
              <a:rPr kumimoji="1" lang="en-US" altLang="ja-JP" sz="1400" b="1" dirty="0" err="1">
                <a:latin typeface="+mn-ea"/>
              </a:rPr>
              <a:t>em</a:t>
            </a:r>
            <a:r>
              <a:rPr kumimoji="1" lang="en-US" altLang="ja-JP" sz="1400" b="1" dirty="0">
                <a:latin typeface="+mn-ea"/>
              </a:rPr>
              <a:t>]</a:t>
            </a:r>
            <a:r>
              <a:rPr lang="ja-JP" altLang="en-US" sz="1400" b="1" dirty="0">
                <a:latin typeface="メイリオ"/>
                <a:ea typeface="メイリオ"/>
              </a:rPr>
              <a:t>イベント</a:t>
            </a:r>
            <a:r>
              <a:rPr lang="en-US" altLang="ja-JP" sz="1400" b="1" dirty="0">
                <a:latin typeface="メイリオ"/>
                <a:ea typeface="メイリオ"/>
              </a:rPr>
              <a:t>(</a:t>
            </a:r>
            <a:r>
              <a:rPr lang="ja-JP" altLang="en-US" sz="1400" b="1" dirty="0">
                <a:latin typeface="メイリオ"/>
                <a:ea typeface="メイリオ"/>
              </a:rPr>
              <a:t>大怪獣討伐</a:t>
            </a:r>
            <a:r>
              <a:rPr lang="en-US" altLang="ja-JP" sz="1400" b="1" dirty="0">
                <a:latin typeface="メイリオ"/>
                <a:ea typeface="メイリオ"/>
              </a:rPr>
              <a:t>)</a:t>
            </a:r>
            <a:r>
              <a:rPr lang="ja-JP" altLang="en-US" sz="1400" b="1" dirty="0">
                <a:latin typeface="メイリオ"/>
                <a:ea typeface="メイリオ"/>
              </a:rPr>
              <a:t>画面仕様</a:t>
            </a:r>
            <a:endParaRPr kumimoji="1" lang="ja-JP" altLang="en-US" sz="1400" b="1" dirty="0">
              <a:latin typeface="メイリオ"/>
              <a:ea typeface="メイリオ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AC0AA12-EC19-4093-92B0-D9E3B2D0EB03}"/>
              </a:ext>
            </a:extLst>
          </p:cNvPr>
          <p:cNvSpPr txBox="1"/>
          <p:nvPr/>
        </p:nvSpPr>
        <p:spPr>
          <a:xfrm>
            <a:off x="194329" y="514057"/>
            <a:ext cx="4322963" cy="4208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ja-JP" altLang="en-US" sz="12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● イベント</a:t>
            </a:r>
            <a:r>
              <a:rPr lang="en-US" altLang="ja-JP" sz="12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TOP(ID.em100)</a:t>
            </a:r>
            <a:endParaRPr lang="en-US" altLang="ja-JP" sz="14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4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 </a:t>
            </a:r>
            <a:r>
              <a:rPr lang="en-US" altLang="ja-JP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HOME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のイベントバナー、クエストの「イベント」から遷移。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</a:t>
            </a:r>
            <a:r>
              <a:rPr lang="en-US" altLang="ja-JP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※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 未確認の討伐済みのクエストがある場合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  　 討伐済み報酬確認ウィンドウ</a:t>
            </a:r>
            <a:r>
              <a:rPr lang="en-US" altLang="ja-JP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(em100b)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を表示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・</a:t>
            </a:r>
            <a:r>
              <a:rPr lang="en-US" altLang="ja-JP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TOP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内イベントバナー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終了時間を表示</a:t>
            </a:r>
            <a:r>
              <a:rPr lang="en-US" altLang="ja-JP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(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開催期間 </a:t>
            </a:r>
            <a:r>
              <a:rPr lang="en-US" altLang="ja-JP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xx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月</a:t>
            </a:r>
            <a:r>
              <a:rPr lang="en-US" altLang="ja-JP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xx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日 </a:t>
            </a:r>
            <a:r>
              <a:rPr lang="en-US" altLang="ja-JP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xx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時まで</a:t>
            </a:r>
            <a:r>
              <a:rPr lang="en-US" altLang="ja-JP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)</a:t>
            </a: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</a:t>
            </a:r>
            <a:r>
              <a:rPr lang="en-US" altLang="ja-JP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※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 イベント終了後は、交換期間を表示。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実際の、日付と獲得した所持ポイントは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サーバーからの値で随時更新する。　　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・イベント</a:t>
            </a:r>
            <a:r>
              <a:rPr lang="en-US" altLang="ja-JP" sz="105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TOP</a:t>
            </a: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　クエストのイベントタブ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en-US" altLang="ja-JP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    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</a:t>
            </a:r>
            <a:r>
              <a:rPr lang="en-US" altLang="ja-JP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※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 初回遷移時はイベント詳細ウィンドウ</a:t>
            </a:r>
            <a:r>
              <a:rPr lang="en-US" altLang="ja-JP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(em100a)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を表示　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・</a:t>
            </a:r>
            <a:r>
              <a:rPr lang="ja-JP" altLang="en-US" sz="105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救援一覧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（後述）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　押下すると、救援一覧</a:t>
            </a:r>
            <a:r>
              <a:rPr lang="en-US" altLang="ja-JP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(em.102)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に遷移する。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　大怪獣クエスト未プレイの場合はグレーアウト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・詳細</a:t>
            </a:r>
            <a:endParaRPr lang="en-US" altLang="ja-JP" sz="105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　遊びかたのウィンドウを表示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・交換所</a:t>
            </a:r>
            <a:endParaRPr lang="en-US" altLang="ja-JP" sz="105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　交換所ウィンドウの表示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　</a:t>
            </a:r>
            <a:r>
              <a:rPr lang="en-US" altLang="ja-JP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SHOP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のイベント用交換所へ遷移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2D0A0C0-624F-45B9-B830-D1D201A70FD3}"/>
              </a:ext>
            </a:extLst>
          </p:cNvPr>
          <p:cNvSpPr txBox="1"/>
          <p:nvPr/>
        </p:nvSpPr>
        <p:spPr>
          <a:xfrm>
            <a:off x="591845" y="846576"/>
            <a:ext cx="184731" cy="5539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endParaRPr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563C622-0F62-4948-8C8F-EABC96E7C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585" y="1245165"/>
            <a:ext cx="2454715" cy="436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A5D2FF59-CF89-4BA8-B3AA-1CFDA3D636E8}"/>
              </a:ext>
            </a:extLst>
          </p:cNvPr>
          <p:cNvSpPr txBox="1"/>
          <p:nvPr/>
        </p:nvSpPr>
        <p:spPr>
          <a:xfrm>
            <a:off x="7037633" y="5587610"/>
            <a:ext cx="2644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イベント</a:t>
            </a:r>
            <a:r>
              <a:rPr kumimoji="1" lang="en-US" altLang="ja-JP" sz="1200" dirty="0"/>
              <a:t>TOP (em.100)</a:t>
            </a:r>
            <a:endParaRPr kumimoji="1" lang="ja-JP" altLang="en-US" sz="1200" dirty="0"/>
          </a:p>
        </p:txBody>
      </p:sp>
      <p:sp>
        <p:nvSpPr>
          <p:cNvPr id="89" name="四角形: 角を丸くする 88">
            <a:extLst>
              <a:ext uri="{FF2B5EF4-FFF2-40B4-BE49-F238E27FC236}">
                <a16:creationId xmlns:a16="http://schemas.microsoft.com/office/drawing/2014/main" id="{B84E00CB-00D1-4725-A5EA-60E2DB270B8A}"/>
              </a:ext>
            </a:extLst>
          </p:cNvPr>
          <p:cNvSpPr/>
          <p:nvPr/>
        </p:nvSpPr>
        <p:spPr>
          <a:xfrm>
            <a:off x="6556410" y="4163862"/>
            <a:ext cx="2220711" cy="5135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F5270D29-AA2C-4CEA-9BEF-64EE7D01827A}"/>
              </a:ext>
            </a:extLst>
          </p:cNvPr>
          <p:cNvSpPr/>
          <p:nvPr/>
        </p:nvSpPr>
        <p:spPr>
          <a:xfrm>
            <a:off x="7285491" y="2191378"/>
            <a:ext cx="928719" cy="305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イベント</a:t>
            </a:r>
            <a:endParaRPr kumimoji="1" lang="ja-JP" altLang="en-US" sz="1200"/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B0292B7B-B51C-D642-AF12-C97AE934A5A1}"/>
              </a:ext>
            </a:extLst>
          </p:cNvPr>
          <p:cNvSpPr/>
          <p:nvPr/>
        </p:nvSpPr>
        <p:spPr>
          <a:xfrm>
            <a:off x="6596584" y="2498942"/>
            <a:ext cx="2373281" cy="2643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角丸四角形 114">
            <a:extLst>
              <a:ext uri="{FF2B5EF4-FFF2-40B4-BE49-F238E27FC236}">
                <a16:creationId xmlns:a16="http://schemas.microsoft.com/office/drawing/2014/main" id="{3901D81F-96BB-7443-A261-BE9417177F2F}"/>
              </a:ext>
            </a:extLst>
          </p:cNvPr>
          <p:cNvSpPr/>
          <p:nvPr/>
        </p:nvSpPr>
        <p:spPr>
          <a:xfrm>
            <a:off x="6617862" y="2113309"/>
            <a:ext cx="2348329" cy="294550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[</a:t>
            </a:r>
            <a:r>
              <a:rPr kumimoji="1" lang="ja-JP" altLang="en-US" sz="1600" dirty="0"/>
              <a:t>イベントタイトル</a:t>
            </a:r>
            <a:r>
              <a:rPr kumimoji="1" lang="en-US" altLang="ja-JP" sz="1600" dirty="0"/>
              <a:t>]</a:t>
            </a:r>
            <a:endParaRPr lang="en-US" altLang="ja-JP" dirty="0"/>
          </a:p>
          <a:p>
            <a:pPr algn="ctr"/>
            <a:r>
              <a:rPr kumimoji="1" lang="ja-JP" altLang="en-US" sz="900" dirty="0"/>
              <a:t>開催期間</a:t>
            </a:r>
            <a:r>
              <a:rPr lang="ja-JP" altLang="en-US" sz="900" dirty="0"/>
              <a:t> </a:t>
            </a:r>
            <a:r>
              <a:rPr kumimoji="1" lang="en-US" altLang="ja-JP" sz="900" dirty="0"/>
              <a:t>MM:DD:HH</a:t>
            </a:r>
            <a:r>
              <a:rPr kumimoji="1" lang="ja-JP" altLang="en-US" sz="900" dirty="0"/>
              <a:t> まで</a:t>
            </a:r>
            <a:endParaRPr kumimoji="1" lang="en-US" altLang="ja-JP" sz="900" dirty="0"/>
          </a:p>
          <a:p>
            <a:pPr algn="ctr"/>
            <a:endParaRPr lang="en-US" altLang="ja-JP" sz="1000" dirty="0"/>
          </a:p>
          <a:p>
            <a:pPr algn="ctr"/>
            <a:r>
              <a:rPr lang="ja-JP" altLang="en-US" sz="2800" dirty="0">
                <a:latin typeface="Hiragino Mincho Pro W3" panose="02020300000000000000" pitchFamily="18" charset="-128"/>
                <a:ea typeface="Hiragino Mincho Pro W3" panose="02020300000000000000" pitchFamily="18" charset="-128"/>
              </a:rPr>
              <a:t>強そうな絵</a:t>
            </a:r>
            <a:endParaRPr lang="en-US" altLang="ja-JP" sz="2800" dirty="0">
              <a:latin typeface="Hiragino Mincho Pro W3" panose="02020300000000000000" pitchFamily="18" charset="-128"/>
              <a:ea typeface="Hiragino Mincho Pro W3" panose="02020300000000000000" pitchFamily="18" charset="-128"/>
            </a:endParaRPr>
          </a:p>
          <a:p>
            <a:pPr algn="ctr"/>
            <a:endParaRPr lang="en-US" altLang="ja-JP" sz="700" dirty="0"/>
          </a:p>
          <a:p>
            <a:pPr algn="ctr"/>
            <a:r>
              <a:rPr kumimoji="1" lang="ja-JP" altLang="en-US" sz="1200" dirty="0"/>
              <a:t>ど</a:t>
            </a:r>
            <a:r>
              <a:rPr kumimoji="1" lang="ja-JP" altLang="en-US" sz="1100" dirty="0"/>
              <a:t>ういうイベントです！</a:t>
            </a:r>
            <a:endParaRPr kumimoji="1" lang="en-US" altLang="ja-JP" sz="1100" dirty="0"/>
          </a:p>
          <a:p>
            <a:pPr algn="ctr"/>
            <a:r>
              <a:rPr kumimoji="1" lang="ja-JP" altLang="en-US" sz="1100" dirty="0"/>
              <a:t>遊びたくなる文！敵の強襲！</a:t>
            </a:r>
            <a:endParaRPr kumimoji="1" lang="en-US" altLang="ja-JP" sz="1100" dirty="0"/>
          </a:p>
          <a:p>
            <a:pPr algn="ctr"/>
            <a:r>
              <a:rPr kumimoji="1" lang="ja-JP" altLang="en-US" sz="1100" dirty="0"/>
              <a:t>強くなる分！夢の報酬！</a:t>
            </a:r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/>
          </a:p>
        </p:txBody>
      </p:sp>
      <p:sp>
        <p:nvSpPr>
          <p:cNvPr id="88" name="四角形: 角を丸くする 87">
            <a:extLst>
              <a:ext uri="{FF2B5EF4-FFF2-40B4-BE49-F238E27FC236}">
                <a16:creationId xmlns:a16="http://schemas.microsoft.com/office/drawing/2014/main" id="{0CAB82A5-F380-4D61-9C34-83743A0060A6}"/>
              </a:ext>
            </a:extLst>
          </p:cNvPr>
          <p:cNvSpPr/>
          <p:nvPr/>
        </p:nvSpPr>
        <p:spPr>
          <a:xfrm>
            <a:off x="6672229" y="2161650"/>
            <a:ext cx="614142" cy="296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詳細</a:t>
            </a:r>
            <a:endParaRPr kumimoji="1" lang="ja-JP" altLang="en-US" sz="1200" dirty="0"/>
          </a:p>
        </p:txBody>
      </p:sp>
      <p:sp>
        <p:nvSpPr>
          <p:cNvPr id="90" name="四角形: 角を丸くする 89">
            <a:extLst>
              <a:ext uri="{FF2B5EF4-FFF2-40B4-BE49-F238E27FC236}">
                <a16:creationId xmlns:a16="http://schemas.microsoft.com/office/drawing/2014/main" id="{38F06024-E75C-4636-8DB5-7DF47E31A2B8}"/>
              </a:ext>
            </a:extLst>
          </p:cNvPr>
          <p:cNvSpPr/>
          <p:nvPr/>
        </p:nvSpPr>
        <p:spPr>
          <a:xfrm>
            <a:off x="6773225" y="4684648"/>
            <a:ext cx="814675" cy="30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交換所</a:t>
            </a:r>
            <a:endParaRPr kumimoji="1" lang="en-US" altLang="ja-JP" sz="1200" dirty="0"/>
          </a:p>
          <a:p>
            <a:pPr algn="ctr"/>
            <a:endParaRPr kumimoji="1" lang="ja-JP" altLang="en-US" sz="400" dirty="0"/>
          </a:p>
        </p:txBody>
      </p:sp>
      <p:sp>
        <p:nvSpPr>
          <p:cNvPr id="119" name="四角形: 角を丸くする 89">
            <a:extLst>
              <a:ext uri="{FF2B5EF4-FFF2-40B4-BE49-F238E27FC236}">
                <a16:creationId xmlns:a16="http://schemas.microsoft.com/office/drawing/2014/main" id="{C2411AC3-F526-1643-A1E6-4DE0F23F3F5B}"/>
              </a:ext>
            </a:extLst>
          </p:cNvPr>
          <p:cNvSpPr/>
          <p:nvPr/>
        </p:nvSpPr>
        <p:spPr>
          <a:xfrm>
            <a:off x="7997935" y="4694923"/>
            <a:ext cx="814675" cy="30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クエスト</a:t>
            </a:r>
            <a:r>
              <a:rPr lang="ja-JP" altLang="en-US" sz="900" dirty="0"/>
              <a:t>へ</a:t>
            </a:r>
            <a:endParaRPr kumimoji="1" lang="ja-JP" altLang="en-US" sz="900" dirty="0"/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5056CF87-3084-004F-81AC-BBE0B3C06F70}"/>
              </a:ext>
            </a:extLst>
          </p:cNvPr>
          <p:cNvSpPr txBox="1"/>
          <p:nvPr/>
        </p:nvSpPr>
        <p:spPr>
          <a:xfrm>
            <a:off x="6761657" y="4854923"/>
            <a:ext cx="110850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" dirty="0">
                <a:solidFill>
                  <a:schemeClr val="bg1"/>
                </a:solidFill>
              </a:rPr>
              <a:t>所持 </a:t>
            </a:r>
            <a:r>
              <a:rPr lang="en-US" altLang="ja-JP" sz="600" dirty="0">
                <a:solidFill>
                  <a:schemeClr val="bg1"/>
                </a:solidFill>
              </a:rPr>
              <a:t>999,999,999pt</a:t>
            </a:r>
            <a:endParaRPr kumimoji="1" lang="ja-JP" altLang="en-US" sz="600" dirty="0">
              <a:solidFill>
                <a:schemeClr val="bg1"/>
              </a:solidFill>
            </a:endParaRPr>
          </a:p>
        </p:txBody>
      </p:sp>
      <p:sp>
        <p:nvSpPr>
          <p:cNvPr id="130" name="右矢印 129">
            <a:extLst>
              <a:ext uri="{FF2B5EF4-FFF2-40B4-BE49-F238E27FC236}">
                <a16:creationId xmlns:a16="http://schemas.microsoft.com/office/drawing/2014/main" id="{F7D9C8D8-FDB8-2C42-BFDB-92FA733F37EC}"/>
              </a:ext>
            </a:extLst>
          </p:cNvPr>
          <p:cNvSpPr/>
          <p:nvPr/>
        </p:nvSpPr>
        <p:spPr>
          <a:xfrm rot="9222963">
            <a:off x="6098765" y="3930970"/>
            <a:ext cx="670282" cy="43305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5" name="テキスト ボックス 1024">
            <a:extLst>
              <a:ext uri="{FF2B5EF4-FFF2-40B4-BE49-F238E27FC236}">
                <a16:creationId xmlns:a16="http://schemas.microsoft.com/office/drawing/2014/main" id="{47740401-2219-914C-B4F2-236C469244EC}"/>
              </a:ext>
            </a:extLst>
          </p:cNvPr>
          <p:cNvSpPr txBox="1"/>
          <p:nvPr/>
        </p:nvSpPr>
        <p:spPr>
          <a:xfrm>
            <a:off x="4786374" y="4722901"/>
            <a:ext cx="9189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※</a:t>
            </a:r>
            <a:r>
              <a:rPr lang="ja-JP" altLang="en-US" sz="1100" dirty="0"/>
              <a:t> </a:t>
            </a:r>
            <a:r>
              <a:rPr kumimoji="1" lang="ja-JP" altLang="en-US" sz="1100" dirty="0"/>
              <a:t>イメージ</a:t>
            </a:r>
          </a:p>
        </p:txBody>
      </p:sp>
      <p:sp>
        <p:nvSpPr>
          <p:cNvPr id="82" name="四角形: 角を丸くする 89">
            <a:extLst>
              <a:ext uri="{FF2B5EF4-FFF2-40B4-BE49-F238E27FC236}">
                <a16:creationId xmlns:a16="http://schemas.microsoft.com/office/drawing/2014/main" id="{0FB0DFAA-3B8E-48BE-AF1F-04B1802219C5}"/>
              </a:ext>
            </a:extLst>
          </p:cNvPr>
          <p:cNvSpPr/>
          <p:nvPr/>
        </p:nvSpPr>
        <p:spPr>
          <a:xfrm>
            <a:off x="7997935" y="4353767"/>
            <a:ext cx="814675" cy="30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" altLang="en-US" sz="1100" dirty="0"/>
              <a:t>救援</a:t>
            </a:r>
            <a:r>
              <a:rPr kumimoji="1" lang="ja-JP" altLang="en-US" sz="1100" dirty="0"/>
              <a:t>一覧</a:t>
            </a: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1E5B7B1D-6A94-48AA-9983-6F8AADBDBCBC}"/>
              </a:ext>
            </a:extLst>
          </p:cNvPr>
          <p:cNvSpPr/>
          <p:nvPr/>
        </p:nvSpPr>
        <p:spPr>
          <a:xfrm>
            <a:off x="8656440" y="4195447"/>
            <a:ext cx="246467" cy="246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" altLang="en-US" dirty="0"/>
              <a:t>１</a:t>
            </a:r>
            <a:endParaRPr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539BE70-66EE-4E8C-A46D-207428FF6EAD}"/>
              </a:ext>
            </a:extLst>
          </p:cNvPr>
          <p:cNvSpPr txBox="1"/>
          <p:nvPr/>
        </p:nvSpPr>
        <p:spPr>
          <a:xfrm>
            <a:off x="194329" y="4730877"/>
            <a:ext cx="355370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ja" sz="1200" b="1" dirty="0">
                <a:solidFill>
                  <a:srgbClr val="FF0000"/>
                </a:solidFill>
                <a:latin typeface="Century Gothic" panose="020F0302020204030204"/>
                <a:ea typeface="メイリオ" panose="020B0604030504040204" pitchFamily="50" charset="-128"/>
              </a:rPr>
              <a:t>※</a:t>
            </a:r>
            <a:r>
              <a:rPr lang="ja-JP" altLang="en-US" sz="1200" b="1" dirty="0">
                <a:solidFill>
                  <a:srgbClr val="FF0000"/>
                </a:solidFill>
                <a:latin typeface="Century Gothic" panose="020F0302020204030204"/>
                <a:ea typeface="メイリオ" panose="020B0604030504040204" pitchFamily="50" charset="-128"/>
              </a:rPr>
              <a:t> </a:t>
            </a:r>
            <a:r>
              <a:rPr lang="ja" altLang="en-US" sz="1200" b="1" dirty="0">
                <a:solidFill>
                  <a:srgbClr val="FF0000"/>
                </a:solidFill>
                <a:latin typeface="Century Gothic" panose="020F0302020204030204"/>
                <a:ea typeface="メイリオ" panose="020B0604030504040204" pitchFamily="50" charset="-128"/>
              </a:rPr>
              <a:t>週間イベントとの違い</a:t>
            </a:r>
            <a:endParaRPr lang="en-US" altLang="ja" sz="1200" b="1" dirty="0">
              <a:solidFill>
                <a:srgbClr val="FF0000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b="1" dirty="0">
                <a:solidFill>
                  <a:srgbClr val="FF0000"/>
                </a:solidFill>
                <a:latin typeface="Century Gothic" panose="020F0302020204030204"/>
                <a:ea typeface="メイリオ" panose="020B0604030504040204" pitchFamily="50" charset="-128"/>
              </a:rPr>
              <a:t>　（下記については後述）</a:t>
            </a:r>
            <a:endParaRPr lang="en-US" altLang="ja" sz="1200" b="1" dirty="0">
              <a:solidFill>
                <a:srgbClr val="FF0000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・</a:t>
            </a:r>
            <a:r>
              <a:rPr lang="en-US" altLang="ja-JP" sz="12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BP</a:t>
            </a:r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を消費して大怪獣クエストをプレイ</a:t>
            </a:r>
            <a:r>
              <a:rPr lang="ja-JP" altLang="en-US" sz="12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</a:t>
            </a:r>
            <a:endParaRPr lang="en-US" altLang="ja-JP" sz="1200" b="1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</a:t>
            </a:r>
            <a:r>
              <a:rPr lang="ja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・イベント</a:t>
            </a:r>
            <a:r>
              <a:rPr lang="ja-Latn" altLang="ja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TOP</a:t>
            </a:r>
            <a:r>
              <a:rPr lang="ja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に</a:t>
            </a:r>
            <a:r>
              <a:rPr lang="ja" altLang="en-US" sz="12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救援一覧</a:t>
            </a:r>
            <a:r>
              <a:rPr lang="ja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ボタンがある。</a:t>
            </a:r>
            <a:endParaRPr lang="en-US" altLang="ja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</a:t>
            </a:r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救援数が数字で表示されている</a:t>
            </a:r>
            <a:endParaRPr lang="en-US" altLang="ja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・イベントクエスト選択に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</a:t>
            </a:r>
            <a:r>
              <a:rPr lang="en-US" altLang="ja-JP" sz="12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BP</a:t>
            </a:r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と</a:t>
            </a:r>
            <a:r>
              <a:rPr lang="ja-JP" altLang="en-US" sz="12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強敵襲来中</a:t>
            </a:r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ボタンがある。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4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</a:t>
            </a:r>
            <a:endParaRPr lang="en-US" altLang="ja-JP" sz="14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BCF4C45-C424-7D4E-84AB-0A3D2BC60749}"/>
              </a:ext>
            </a:extLst>
          </p:cNvPr>
          <p:cNvCxnSpPr>
            <a:cxnSpLocks/>
          </p:cNvCxnSpPr>
          <p:nvPr/>
        </p:nvCxnSpPr>
        <p:spPr>
          <a:xfrm flipH="1">
            <a:off x="6211800" y="4854923"/>
            <a:ext cx="1305344" cy="126617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48BA457-438F-0942-969B-5F198332DBA7}"/>
              </a:ext>
            </a:extLst>
          </p:cNvPr>
          <p:cNvSpPr txBox="1"/>
          <p:nvPr/>
        </p:nvSpPr>
        <p:spPr>
          <a:xfrm>
            <a:off x="6000547" y="6095299"/>
            <a:ext cx="2684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rgbClr val="FF0000"/>
                </a:solidFill>
              </a:rPr>
              <a:t>救援一覧画面</a:t>
            </a:r>
            <a:r>
              <a:rPr kumimoji="1" lang="en-US" altLang="ja-JP" sz="1200" dirty="0">
                <a:solidFill>
                  <a:srgbClr val="FF0000"/>
                </a:solidFill>
              </a:rPr>
              <a:t>(em101)</a:t>
            </a:r>
            <a:r>
              <a:rPr kumimoji="1" lang="ja-JP" altLang="en-US" sz="1200" dirty="0">
                <a:solidFill>
                  <a:srgbClr val="FF0000"/>
                </a:solidFill>
              </a:rPr>
              <a:t>に遷移する</a:t>
            </a:r>
          </a:p>
        </p:txBody>
      </p:sp>
      <p:sp>
        <p:nvSpPr>
          <p:cNvPr id="110" name="四角形: 角を丸くする 89">
            <a:extLst>
              <a:ext uri="{FF2B5EF4-FFF2-40B4-BE49-F238E27FC236}">
                <a16:creationId xmlns:a16="http://schemas.microsoft.com/office/drawing/2014/main" id="{D5B7797C-90DE-4DD8-88D1-B17D298EBB36}"/>
              </a:ext>
            </a:extLst>
          </p:cNvPr>
          <p:cNvSpPr/>
          <p:nvPr/>
        </p:nvSpPr>
        <p:spPr>
          <a:xfrm>
            <a:off x="6762239" y="4353480"/>
            <a:ext cx="814675" cy="30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ランキング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9F4A1914-2C9C-44D4-A5ED-AE9A5554088F}"/>
              </a:ext>
            </a:extLst>
          </p:cNvPr>
          <p:cNvGrpSpPr/>
          <p:nvPr/>
        </p:nvGrpSpPr>
        <p:grpSpPr>
          <a:xfrm>
            <a:off x="4188149" y="1577654"/>
            <a:ext cx="2369451" cy="2099490"/>
            <a:chOff x="3668080" y="1885657"/>
            <a:chExt cx="2912743" cy="2580883"/>
          </a:xfrm>
        </p:grpSpPr>
        <p:sp>
          <p:nvSpPr>
            <p:cNvPr id="109" name="四角形: 角を丸くする 108">
              <a:extLst>
                <a:ext uri="{FF2B5EF4-FFF2-40B4-BE49-F238E27FC236}">
                  <a16:creationId xmlns:a16="http://schemas.microsoft.com/office/drawing/2014/main" id="{60347C4D-C1CD-4974-B3B7-1AADF810CCAD}"/>
                </a:ext>
              </a:extLst>
            </p:cNvPr>
            <p:cNvSpPr/>
            <p:nvPr/>
          </p:nvSpPr>
          <p:spPr>
            <a:xfrm>
              <a:off x="3829803" y="1885657"/>
              <a:ext cx="2508612" cy="22782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ja-JP" sz="800" dirty="0"/>
            </a:p>
            <a:p>
              <a:pPr algn="ctr"/>
              <a:endParaRPr kumimoji="1" lang="en-US" altLang="ja-JP" sz="800" dirty="0"/>
            </a:p>
            <a:p>
              <a:pPr algn="ctr"/>
              <a:r>
                <a:rPr kumimoji="1" lang="ja-JP" altLang="en-US" sz="1400" dirty="0"/>
                <a:t>討伐報酬</a:t>
              </a:r>
              <a:endParaRPr kumimoji="1" lang="en-US" altLang="ja-JP" sz="1400" dirty="0"/>
            </a:p>
            <a:p>
              <a:pPr algn="ctr"/>
              <a:endParaRPr kumimoji="1" lang="en-US" altLang="ja-JP" sz="1400" dirty="0"/>
            </a:p>
            <a:p>
              <a:pPr algn="ctr"/>
              <a:endParaRPr kumimoji="1" lang="en-US" altLang="ja-JP" sz="800" dirty="0"/>
            </a:p>
            <a:p>
              <a:pPr algn="ctr"/>
              <a:endParaRPr kumimoji="1" lang="en-US" altLang="ja-JP" sz="800" dirty="0"/>
            </a:p>
            <a:p>
              <a:pPr algn="ctr"/>
              <a:endParaRPr kumimoji="1" lang="en-US" altLang="ja-JP" sz="800" dirty="0"/>
            </a:p>
            <a:p>
              <a:pPr algn="ctr"/>
              <a:endParaRPr kumimoji="1" lang="en-US" altLang="ja-JP" sz="800" dirty="0"/>
            </a:p>
            <a:p>
              <a:pPr algn="ctr"/>
              <a:endParaRPr kumimoji="1" lang="en-US" altLang="ja-JP" sz="800" dirty="0"/>
            </a:p>
            <a:p>
              <a:pPr algn="ctr"/>
              <a:endParaRPr kumimoji="1" lang="ja-JP" altLang="en-US" sz="8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800" dirty="0"/>
                <a:t>報酬はプレゼントボックス</a:t>
              </a:r>
              <a:endParaRPr kumimoji="1" lang="en-US" altLang="ja-JP" sz="800" dirty="0"/>
            </a:p>
            <a:p>
              <a:pPr algn="ctr"/>
              <a:r>
                <a:rPr kumimoji="1" lang="ja-JP" altLang="en-US" sz="800" dirty="0"/>
                <a:t>へ送られます。</a:t>
              </a:r>
              <a:endParaRPr kumimoji="1" lang="en-US" altLang="ja-JP" sz="800" dirty="0"/>
            </a:p>
            <a:p>
              <a:pPr algn="ctr"/>
              <a:r>
                <a:rPr kumimoji="1" lang="en-US" altLang="ja-JP" sz="1100" dirty="0"/>
                <a:t>[ OK ]</a:t>
              </a:r>
            </a:p>
            <a:p>
              <a:pPr algn="ctr"/>
              <a:endParaRPr kumimoji="1" lang="ja-JP" altLang="en-US" sz="1400" dirty="0"/>
            </a:p>
          </p:txBody>
        </p:sp>
        <p:sp>
          <p:nvSpPr>
            <p:cNvPr id="111" name="四角形: 角を丸くする 110">
              <a:extLst>
                <a:ext uri="{FF2B5EF4-FFF2-40B4-BE49-F238E27FC236}">
                  <a16:creationId xmlns:a16="http://schemas.microsoft.com/office/drawing/2014/main" id="{71FAEF82-4187-4912-B2A5-0A9305CD90FB}"/>
                </a:ext>
              </a:extLst>
            </p:cNvPr>
            <p:cNvSpPr/>
            <p:nvPr/>
          </p:nvSpPr>
          <p:spPr>
            <a:xfrm>
              <a:off x="4058403" y="2421460"/>
              <a:ext cx="457200" cy="4572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50" dirty="0">
                  <a:solidFill>
                    <a:schemeClr val="tx1"/>
                  </a:solidFill>
                </a:rPr>
                <a:t>報酬</a:t>
              </a:r>
            </a:p>
          </p:txBody>
        </p:sp>
        <p:sp>
          <p:nvSpPr>
            <p:cNvPr id="112" name="四角形: 角を丸くする 111">
              <a:extLst>
                <a:ext uri="{FF2B5EF4-FFF2-40B4-BE49-F238E27FC236}">
                  <a16:creationId xmlns:a16="http://schemas.microsoft.com/office/drawing/2014/main" id="{DF51B19E-419B-4E88-B408-F90066D4EAC5}"/>
                </a:ext>
              </a:extLst>
            </p:cNvPr>
            <p:cNvSpPr/>
            <p:nvPr/>
          </p:nvSpPr>
          <p:spPr>
            <a:xfrm>
              <a:off x="4626909" y="2421460"/>
              <a:ext cx="457200" cy="4572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50" dirty="0">
                  <a:solidFill>
                    <a:schemeClr val="tx1"/>
                  </a:solidFill>
                </a:rPr>
                <a:t>報酬</a:t>
              </a:r>
            </a:p>
          </p:txBody>
        </p:sp>
        <p:sp>
          <p:nvSpPr>
            <p:cNvPr id="113" name="四角形: 角を丸くする 112">
              <a:extLst>
                <a:ext uri="{FF2B5EF4-FFF2-40B4-BE49-F238E27FC236}">
                  <a16:creationId xmlns:a16="http://schemas.microsoft.com/office/drawing/2014/main" id="{B48F6F88-D016-4E55-9A3D-95B2B7C48A73}"/>
                </a:ext>
              </a:extLst>
            </p:cNvPr>
            <p:cNvSpPr/>
            <p:nvPr/>
          </p:nvSpPr>
          <p:spPr>
            <a:xfrm>
              <a:off x="5195415" y="2421460"/>
              <a:ext cx="457200" cy="4572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50" dirty="0">
                  <a:solidFill>
                    <a:schemeClr val="tx1"/>
                  </a:solidFill>
                </a:rPr>
                <a:t>報酬</a:t>
              </a:r>
            </a:p>
          </p:txBody>
        </p:sp>
        <p:sp>
          <p:nvSpPr>
            <p:cNvPr id="117" name="四角形: 角を丸くする 116">
              <a:extLst>
                <a:ext uri="{FF2B5EF4-FFF2-40B4-BE49-F238E27FC236}">
                  <a16:creationId xmlns:a16="http://schemas.microsoft.com/office/drawing/2014/main" id="{A8235365-C249-4FAF-9451-8D87D1D3391B}"/>
                </a:ext>
              </a:extLst>
            </p:cNvPr>
            <p:cNvSpPr/>
            <p:nvPr/>
          </p:nvSpPr>
          <p:spPr>
            <a:xfrm>
              <a:off x="5763921" y="2421460"/>
              <a:ext cx="457200" cy="4572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50" dirty="0">
                  <a:solidFill>
                    <a:schemeClr val="tx1"/>
                  </a:solidFill>
                </a:rPr>
                <a:t>報酬</a:t>
              </a:r>
            </a:p>
          </p:txBody>
        </p:sp>
        <p:sp>
          <p:nvSpPr>
            <p:cNvPr id="118" name="四角形: 角を丸くする 117">
              <a:extLst>
                <a:ext uri="{FF2B5EF4-FFF2-40B4-BE49-F238E27FC236}">
                  <a16:creationId xmlns:a16="http://schemas.microsoft.com/office/drawing/2014/main" id="{0F7AC8CF-00B8-4251-8410-6DB8E7F284B0}"/>
                </a:ext>
              </a:extLst>
            </p:cNvPr>
            <p:cNvSpPr/>
            <p:nvPr/>
          </p:nvSpPr>
          <p:spPr>
            <a:xfrm>
              <a:off x="4058403" y="2878660"/>
              <a:ext cx="457200" cy="4572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50" dirty="0">
                  <a:solidFill>
                    <a:schemeClr val="tx1"/>
                  </a:solidFill>
                </a:rPr>
                <a:t>報酬</a:t>
              </a:r>
            </a:p>
          </p:txBody>
        </p:sp>
        <p:sp>
          <p:nvSpPr>
            <p:cNvPr id="120" name="四角形: 角を丸くする 119">
              <a:extLst>
                <a:ext uri="{FF2B5EF4-FFF2-40B4-BE49-F238E27FC236}">
                  <a16:creationId xmlns:a16="http://schemas.microsoft.com/office/drawing/2014/main" id="{0C78E00A-93EF-404B-A763-4FB49FEE7553}"/>
                </a:ext>
              </a:extLst>
            </p:cNvPr>
            <p:cNvSpPr/>
            <p:nvPr/>
          </p:nvSpPr>
          <p:spPr>
            <a:xfrm>
              <a:off x="4626909" y="2878660"/>
              <a:ext cx="457200" cy="4572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50" dirty="0">
                  <a:solidFill>
                    <a:schemeClr val="tx1"/>
                  </a:solidFill>
                </a:rPr>
                <a:t>報酬</a:t>
              </a:r>
            </a:p>
          </p:txBody>
        </p:sp>
        <p:sp>
          <p:nvSpPr>
            <p:cNvPr id="122" name="四角形: 角を丸くする 121">
              <a:extLst>
                <a:ext uri="{FF2B5EF4-FFF2-40B4-BE49-F238E27FC236}">
                  <a16:creationId xmlns:a16="http://schemas.microsoft.com/office/drawing/2014/main" id="{E9884699-97D2-4DF0-B67B-BA2DFA16B90D}"/>
                </a:ext>
              </a:extLst>
            </p:cNvPr>
            <p:cNvSpPr/>
            <p:nvPr/>
          </p:nvSpPr>
          <p:spPr>
            <a:xfrm>
              <a:off x="5195415" y="2878660"/>
              <a:ext cx="457200" cy="4572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50" dirty="0">
                  <a:solidFill>
                    <a:schemeClr val="tx1"/>
                  </a:solidFill>
                </a:rPr>
                <a:t>報酬</a:t>
              </a:r>
            </a:p>
          </p:txBody>
        </p:sp>
        <p:sp>
          <p:nvSpPr>
            <p:cNvPr id="123" name="四角形: 角を丸くする 122">
              <a:extLst>
                <a:ext uri="{FF2B5EF4-FFF2-40B4-BE49-F238E27FC236}">
                  <a16:creationId xmlns:a16="http://schemas.microsoft.com/office/drawing/2014/main" id="{2F3B6B27-CA5D-4772-B0D5-9E3BFFE4C73B}"/>
                </a:ext>
              </a:extLst>
            </p:cNvPr>
            <p:cNvSpPr/>
            <p:nvPr/>
          </p:nvSpPr>
          <p:spPr>
            <a:xfrm>
              <a:off x="5763921" y="2878660"/>
              <a:ext cx="457200" cy="4572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50" dirty="0">
                  <a:solidFill>
                    <a:schemeClr val="tx1"/>
                  </a:solidFill>
                </a:rPr>
                <a:t>報酬</a:t>
              </a:r>
            </a:p>
          </p:txBody>
        </p:sp>
        <p:sp>
          <p:nvSpPr>
            <p:cNvPr id="124" name="テキスト ボックス 123">
              <a:extLst>
                <a:ext uri="{FF2B5EF4-FFF2-40B4-BE49-F238E27FC236}">
                  <a16:creationId xmlns:a16="http://schemas.microsoft.com/office/drawing/2014/main" id="{9DD3E681-65D1-4C80-98EE-585699C0DD43}"/>
                </a:ext>
              </a:extLst>
            </p:cNvPr>
            <p:cNvSpPr txBox="1"/>
            <p:nvPr/>
          </p:nvSpPr>
          <p:spPr>
            <a:xfrm>
              <a:off x="3668080" y="4163863"/>
              <a:ext cx="2912743" cy="302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dirty="0"/>
                <a:t>討伐済み報酬確認ウィンドウ</a:t>
              </a:r>
              <a:r>
                <a:rPr lang="en-US" altLang="ja-JP" sz="1000" dirty="0"/>
                <a:t>(em100b)</a:t>
              </a:r>
              <a:endParaRPr kumimoji="1" lang="ja-JP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23106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ッター プレースホルダー 68">
            <a:extLst>
              <a:ext uri="{FF2B5EF4-FFF2-40B4-BE49-F238E27FC236}">
                <a16:creationId xmlns:a16="http://schemas.microsoft.com/office/drawing/2014/main" id="{9C8F2F5C-DF1D-4397-9268-B1637005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Bahnschrift Condensed" panose="020B0502040204020203" pitchFamily="34" charset="0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64E073D-D7F0-4AE3-8F99-5405962573ED}"/>
              </a:ext>
            </a:extLst>
          </p:cNvPr>
          <p:cNvSpPr txBox="1"/>
          <p:nvPr/>
        </p:nvSpPr>
        <p:spPr>
          <a:xfrm>
            <a:off x="17674" y="108237"/>
            <a:ext cx="3339376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 dirty="0">
                <a:latin typeface="メイリオ"/>
                <a:ea typeface="メイリオ"/>
              </a:rPr>
              <a:t>■</a:t>
            </a:r>
            <a:r>
              <a:rPr kumimoji="1" lang="en-US" altLang="ja-JP" sz="1400" b="1" dirty="0">
                <a:latin typeface="+mn-ea"/>
              </a:rPr>
              <a:t> [</a:t>
            </a:r>
            <a:r>
              <a:rPr kumimoji="1" lang="en-US" altLang="ja-JP" sz="1400" b="1" dirty="0" err="1">
                <a:latin typeface="+mn-ea"/>
              </a:rPr>
              <a:t>em</a:t>
            </a:r>
            <a:r>
              <a:rPr kumimoji="1" lang="en-US" altLang="ja-JP" sz="1400" b="1" dirty="0">
                <a:latin typeface="+mn-ea"/>
              </a:rPr>
              <a:t>]</a:t>
            </a:r>
            <a:r>
              <a:rPr lang="ja-JP" altLang="en-US" sz="1400" b="1" dirty="0">
                <a:latin typeface="メイリオ"/>
                <a:ea typeface="メイリオ"/>
              </a:rPr>
              <a:t>イベント</a:t>
            </a:r>
            <a:r>
              <a:rPr lang="en-US" altLang="ja-JP" sz="1400" b="1" dirty="0">
                <a:latin typeface="メイリオ"/>
                <a:ea typeface="メイリオ"/>
              </a:rPr>
              <a:t>(</a:t>
            </a:r>
            <a:r>
              <a:rPr lang="ja-JP" altLang="en-US" sz="1400" b="1" dirty="0">
                <a:latin typeface="メイリオ"/>
                <a:ea typeface="メイリオ"/>
              </a:rPr>
              <a:t>大怪獣討伐</a:t>
            </a:r>
            <a:r>
              <a:rPr lang="en-US" altLang="ja-JP" sz="1400" b="1" dirty="0">
                <a:latin typeface="メイリオ"/>
                <a:ea typeface="メイリオ"/>
              </a:rPr>
              <a:t>)</a:t>
            </a:r>
            <a:r>
              <a:rPr lang="ja-JP" altLang="en-US" sz="1400" b="1" dirty="0">
                <a:latin typeface="メイリオ"/>
                <a:ea typeface="メイリオ"/>
              </a:rPr>
              <a:t>画面仕様</a:t>
            </a:r>
            <a:endParaRPr kumimoji="1" lang="ja-JP" altLang="en-US" sz="1400" b="1" dirty="0">
              <a:latin typeface="メイリオ"/>
              <a:ea typeface="メイリオ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AC0AA12-EC19-4093-92B0-D9E3B2D0EB03}"/>
              </a:ext>
            </a:extLst>
          </p:cNvPr>
          <p:cNvSpPr txBox="1"/>
          <p:nvPr/>
        </p:nvSpPr>
        <p:spPr>
          <a:xfrm>
            <a:off x="415419" y="538799"/>
            <a:ext cx="2996333" cy="76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● </a:t>
            </a:r>
            <a:r>
              <a:rPr lang="ja-JP" altLang="en-US" sz="12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イベント詳細ウィンドウ</a:t>
            </a:r>
            <a:r>
              <a:rPr lang="en-US" altLang="ja-JP" sz="12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(</a:t>
            </a:r>
            <a:r>
              <a:rPr lang="en-US" altLang="ja-JP" sz="1200" b="1" dirty="0" err="1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ID.e</a:t>
            </a:r>
            <a:r>
              <a:rPr lang="ja-JP" altLang="en-US" sz="12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ｍ</a:t>
            </a:r>
            <a:r>
              <a:rPr lang="en-US" altLang="ja-JP" sz="12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100a)</a:t>
            </a: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お知らせで表示している内容と同様。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05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　イベントの期間、内容、報酬など。</a:t>
            </a:r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05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2D0A0C0-624F-45B9-B830-D1D201A70FD3}"/>
              </a:ext>
            </a:extLst>
          </p:cNvPr>
          <p:cNvSpPr txBox="1"/>
          <p:nvPr/>
        </p:nvSpPr>
        <p:spPr>
          <a:xfrm>
            <a:off x="591845" y="846576"/>
            <a:ext cx="184731" cy="5539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endParaRPr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22B8FF5-F6C2-44B8-8D8B-3176E2B42AE8}"/>
              </a:ext>
            </a:extLst>
          </p:cNvPr>
          <p:cNvSpPr/>
          <p:nvPr/>
        </p:nvSpPr>
        <p:spPr>
          <a:xfrm>
            <a:off x="415419" y="2016140"/>
            <a:ext cx="2422792" cy="31553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四角形: 角を丸くする 90">
            <a:extLst>
              <a:ext uri="{FF2B5EF4-FFF2-40B4-BE49-F238E27FC236}">
                <a16:creationId xmlns:a16="http://schemas.microsoft.com/office/drawing/2014/main" id="{533EA547-1141-46EC-9CB1-BF283AC6902C}"/>
              </a:ext>
            </a:extLst>
          </p:cNvPr>
          <p:cNvSpPr/>
          <p:nvPr/>
        </p:nvSpPr>
        <p:spPr>
          <a:xfrm>
            <a:off x="459242" y="2179659"/>
            <a:ext cx="2358031" cy="258017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50"/>
              <a:t>イベント終了までｘｘ日</a:t>
            </a:r>
            <a:endParaRPr kumimoji="1" lang="en-US" altLang="ja-JP" sz="1050"/>
          </a:p>
          <a:p>
            <a:pPr algn="ctr"/>
            <a:endParaRPr kumimoji="1" lang="en-US" altLang="ja-JP"/>
          </a:p>
          <a:p>
            <a:pPr algn="ctr"/>
            <a:r>
              <a:rPr kumimoji="1" lang="en-US" altLang="ja-JP"/>
              <a:t>[</a:t>
            </a:r>
            <a:r>
              <a:rPr kumimoji="1" lang="ja-JP" altLang="en-US"/>
              <a:t>イベントバナー</a:t>
            </a:r>
            <a:r>
              <a:rPr kumimoji="1" lang="en-US" altLang="ja-JP"/>
              <a:t>]</a:t>
            </a:r>
          </a:p>
          <a:p>
            <a:pPr algn="ctr"/>
            <a:endParaRPr lang="en-US" altLang="ja-JP"/>
          </a:p>
          <a:p>
            <a:pPr algn="ctr"/>
            <a:r>
              <a:rPr lang="ja-JP" altLang="en-US"/>
              <a:t>遊び方の説明</a:t>
            </a:r>
            <a:endParaRPr lang="en-US" altLang="ja-JP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F4BA3BE-5C6B-4C1D-AD40-D65433527E54}"/>
              </a:ext>
            </a:extLst>
          </p:cNvPr>
          <p:cNvSpPr txBox="1"/>
          <p:nvPr/>
        </p:nvSpPr>
        <p:spPr>
          <a:xfrm>
            <a:off x="442260" y="1782092"/>
            <a:ext cx="2661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イベント詳細ウィンドウ</a:t>
            </a:r>
            <a:r>
              <a:rPr lang="en-US" altLang="ja-JP" sz="1200" dirty="0"/>
              <a:t>(em100a)</a:t>
            </a:r>
            <a:endParaRPr kumimoji="1" lang="ja-JP" altLang="en-US" sz="1200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7CD66655-6688-0448-8884-62FAC4CC618C}"/>
              </a:ext>
            </a:extLst>
          </p:cNvPr>
          <p:cNvSpPr/>
          <p:nvPr/>
        </p:nvSpPr>
        <p:spPr>
          <a:xfrm>
            <a:off x="1305511" y="4807850"/>
            <a:ext cx="622300" cy="284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閉じる</a:t>
            </a:r>
            <a:endParaRPr kumimoji="1" lang="en-US" altLang="ja-JP" sz="1200"/>
          </a:p>
        </p:txBody>
      </p:sp>
      <p:sp>
        <p:nvSpPr>
          <p:cNvPr id="59" name="スライド番号プレースホルダー 69">
            <a:extLst>
              <a:ext uri="{FF2B5EF4-FFF2-40B4-BE49-F238E27FC236}">
                <a16:creationId xmlns:a16="http://schemas.microsoft.com/office/drawing/2014/main" id="{581AB6EA-A17F-4B40-B407-35FA4E0A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9884" y="6492875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b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fld>
            <a:endParaRPr kumimoji="1" lang="ja-JP" altLang="en-US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29211278-8EA1-8648-9E29-4C04FB4405BD}"/>
              </a:ext>
            </a:extLst>
          </p:cNvPr>
          <p:cNvSpPr/>
          <p:nvPr/>
        </p:nvSpPr>
        <p:spPr>
          <a:xfrm>
            <a:off x="1194865" y="4526273"/>
            <a:ext cx="110646" cy="1106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>
            <a:extLst>
              <a:ext uri="{FF2B5EF4-FFF2-40B4-BE49-F238E27FC236}">
                <a16:creationId xmlns:a16="http://schemas.microsoft.com/office/drawing/2014/main" id="{02D6B89B-8350-0D4C-B258-79C47053D59E}"/>
              </a:ext>
            </a:extLst>
          </p:cNvPr>
          <p:cNvSpPr/>
          <p:nvPr/>
        </p:nvSpPr>
        <p:spPr>
          <a:xfrm>
            <a:off x="1467467" y="4526273"/>
            <a:ext cx="110646" cy="110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>
            <a:extLst>
              <a:ext uri="{FF2B5EF4-FFF2-40B4-BE49-F238E27FC236}">
                <a16:creationId xmlns:a16="http://schemas.microsoft.com/office/drawing/2014/main" id="{483F0363-8293-8F46-A0E4-4D6AEA7B9B51}"/>
              </a:ext>
            </a:extLst>
          </p:cNvPr>
          <p:cNvSpPr/>
          <p:nvPr/>
        </p:nvSpPr>
        <p:spPr>
          <a:xfrm>
            <a:off x="1740069" y="4526273"/>
            <a:ext cx="110646" cy="110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円/楕円 66">
            <a:extLst>
              <a:ext uri="{FF2B5EF4-FFF2-40B4-BE49-F238E27FC236}">
                <a16:creationId xmlns:a16="http://schemas.microsoft.com/office/drawing/2014/main" id="{9D0CFE4D-C7DD-D249-9CA1-5E19B1DFC700}"/>
              </a:ext>
            </a:extLst>
          </p:cNvPr>
          <p:cNvSpPr/>
          <p:nvPr/>
        </p:nvSpPr>
        <p:spPr>
          <a:xfrm>
            <a:off x="2012671" y="4526273"/>
            <a:ext cx="110646" cy="110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ローチャート: 抜出し 3">
            <a:extLst>
              <a:ext uri="{FF2B5EF4-FFF2-40B4-BE49-F238E27FC236}">
                <a16:creationId xmlns:a16="http://schemas.microsoft.com/office/drawing/2014/main" id="{B3556268-AD0B-2340-A07B-127BB29A2990}"/>
              </a:ext>
            </a:extLst>
          </p:cNvPr>
          <p:cNvSpPr/>
          <p:nvPr/>
        </p:nvSpPr>
        <p:spPr>
          <a:xfrm rot="5400000">
            <a:off x="2541580" y="3396957"/>
            <a:ext cx="277402" cy="188928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9" name="図 68">
            <a:extLst>
              <a:ext uri="{FF2B5EF4-FFF2-40B4-BE49-F238E27FC236}">
                <a16:creationId xmlns:a16="http://schemas.microsoft.com/office/drawing/2014/main" id="{8B5C8812-BD8C-2F49-842C-B0B3E3D555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69" b="6905"/>
          <a:stretch/>
        </p:blipFill>
        <p:spPr>
          <a:xfrm>
            <a:off x="7093904" y="2339638"/>
            <a:ext cx="1671545" cy="2865273"/>
          </a:xfrm>
          <a:prstGeom prst="rect">
            <a:avLst/>
          </a:prstGeom>
        </p:spPr>
      </p:pic>
      <p:pic>
        <p:nvPicPr>
          <p:cNvPr id="70" name="図 69">
            <a:extLst>
              <a:ext uri="{FF2B5EF4-FFF2-40B4-BE49-F238E27FC236}">
                <a16:creationId xmlns:a16="http://schemas.microsoft.com/office/drawing/2014/main" id="{75FA6314-34E3-B845-BAC0-E827B985E47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69" b="6905"/>
          <a:stretch/>
        </p:blipFill>
        <p:spPr>
          <a:xfrm>
            <a:off x="5408522" y="2349415"/>
            <a:ext cx="1671545" cy="2865273"/>
          </a:xfrm>
          <a:prstGeom prst="rect">
            <a:avLst/>
          </a:prstGeom>
        </p:spPr>
      </p:pic>
      <p:pic>
        <p:nvPicPr>
          <p:cNvPr id="71" name="図 70">
            <a:extLst>
              <a:ext uri="{FF2B5EF4-FFF2-40B4-BE49-F238E27FC236}">
                <a16:creationId xmlns:a16="http://schemas.microsoft.com/office/drawing/2014/main" id="{0547BF08-C269-7F49-ABA8-180ED9BFFD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69" b="6905"/>
          <a:stretch/>
        </p:blipFill>
        <p:spPr>
          <a:xfrm>
            <a:off x="3734919" y="2349415"/>
            <a:ext cx="1671545" cy="2865273"/>
          </a:xfrm>
          <a:prstGeom prst="rect">
            <a:avLst/>
          </a:prstGeom>
        </p:spPr>
      </p:pic>
      <p:sp>
        <p:nvSpPr>
          <p:cNvPr id="5" name="右矢印 4">
            <a:extLst>
              <a:ext uri="{FF2B5EF4-FFF2-40B4-BE49-F238E27FC236}">
                <a16:creationId xmlns:a16="http://schemas.microsoft.com/office/drawing/2014/main" id="{33B41BAE-B006-A044-A8F0-9789CCB81B44}"/>
              </a:ext>
            </a:extLst>
          </p:cNvPr>
          <p:cNvSpPr/>
          <p:nvPr/>
        </p:nvSpPr>
        <p:spPr>
          <a:xfrm rot="166786">
            <a:off x="2688030" y="3515801"/>
            <a:ext cx="1022989" cy="72507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076EFC25-3254-AB42-9413-BB8C0896AF62}"/>
              </a:ext>
            </a:extLst>
          </p:cNvPr>
          <p:cNvSpPr txBox="1"/>
          <p:nvPr/>
        </p:nvSpPr>
        <p:spPr>
          <a:xfrm>
            <a:off x="953555" y="4656001"/>
            <a:ext cx="2434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/>
              <a:t>※</a:t>
            </a:r>
            <a:r>
              <a:rPr lang="ja-JP" altLang="en-US" sz="1100"/>
              <a:t> </a:t>
            </a:r>
            <a:r>
              <a:rPr kumimoji="1" lang="ja-JP" altLang="en-US" sz="1100"/>
              <a:t>イメージ</a:t>
            </a:r>
          </a:p>
        </p:txBody>
      </p:sp>
    </p:spTree>
    <p:extLst>
      <p:ext uri="{BB962C8B-B14F-4D97-AF65-F5344CB8AC3E}">
        <p14:creationId xmlns:p14="http://schemas.microsoft.com/office/powerpoint/2010/main" val="294588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ッター プレースホルダー 68">
            <a:extLst>
              <a:ext uri="{FF2B5EF4-FFF2-40B4-BE49-F238E27FC236}">
                <a16:creationId xmlns:a16="http://schemas.microsoft.com/office/drawing/2014/main" id="{9C8F2F5C-DF1D-4397-9268-B1637005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3086100" cy="365125"/>
          </a:xfrm>
        </p:spPr>
        <p:txBody>
          <a:bodyPr/>
          <a:lstStyle/>
          <a:p>
            <a:pPr algn="l"/>
            <a:r>
              <a:rPr kumimoji="1" lang="en-US" altLang="ja-JP">
                <a:solidFill>
                  <a:srgbClr val="FF0000"/>
                </a:solidFill>
                <a:latin typeface="Bahnschrift Condensed" panose="020B0502040204020203" pitchFamily="34" charset="0"/>
              </a:rPr>
              <a:t>CONFIDENTIAL</a:t>
            </a:r>
            <a:endParaRPr kumimoji="1" lang="ja-JP" alt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64E073D-D7F0-4AE3-8F99-5405962573ED}"/>
              </a:ext>
            </a:extLst>
          </p:cNvPr>
          <p:cNvSpPr txBox="1"/>
          <p:nvPr/>
        </p:nvSpPr>
        <p:spPr>
          <a:xfrm>
            <a:off x="17674" y="108237"/>
            <a:ext cx="3339376" cy="3077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ja-JP" altLang="en-US" sz="1400" b="1" dirty="0">
                <a:latin typeface="メイリオ"/>
                <a:ea typeface="メイリオ"/>
              </a:rPr>
              <a:t>■</a:t>
            </a:r>
            <a:r>
              <a:rPr kumimoji="1" lang="en-US" altLang="ja-JP" sz="1400" b="1" dirty="0">
                <a:latin typeface="+mn-ea"/>
              </a:rPr>
              <a:t> [</a:t>
            </a:r>
            <a:r>
              <a:rPr kumimoji="1" lang="en-US" altLang="ja-JP" sz="1400" b="1" dirty="0" err="1">
                <a:latin typeface="+mn-ea"/>
              </a:rPr>
              <a:t>em</a:t>
            </a:r>
            <a:r>
              <a:rPr kumimoji="1" lang="en-US" altLang="ja-JP" sz="1400" b="1" dirty="0">
                <a:latin typeface="+mn-ea"/>
              </a:rPr>
              <a:t>]</a:t>
            </a:r>
            <a:r>
              <a:rPr lang="ja-JP" altLang="en-US" sz="1400" b="1" dirty="0">
                <a:latin typeface="メイリオ"/>
                <a:ea typeface="メイリオ"/>
              </a:rPr>
              <a:t>イベント</a:t>
            </a:r>
            <a:r>
              <a:rPr lang="en-US" altLang="ja-JP" sz="1400" b="1" dirty="0">
                <a:latin typeface="メイリオ"/>
                <a:ea typeface="メイリオ"/>
              </a:rPr>
              <a:t>(</a:t>
            </a:r>
            <a:r>
              <a:rPr lang="ja-JP" altLang="en-US" sz="1400" b="1" dirty="0">
                <a:latin typeface="メイリオ"/>
                <a:ea typeface="メイリオ"/>
              </a:rPr>
              <a:t>大怪獣討伐</a:t>
            </a:r>
            <a:r>
              <a:rPr lang="en-US" altLang="ja-JP" sz="1400" b="1" dirty="0">
                <a:latin typeface="メイリオ"/>
                <a:ea typeface="メイリオ"/>
              </a:rPr>
              <a:t>)</a:t>
            </a:r>
            <a:r>
              <a:rPr lang="ja-JP" altLang="en-US" sz="1400" b="1" dirty="0">
                <a:latin typeface="メイリオ"/>
                <a:ea typeface="メイリオ"/>
              </a:rPr>
              <a:t>画面仕様</a:t>
            </a:r>
            <a:endParaRPr kumimoji="1" lang="ja-JP" altLang="en-US" sz="1400" b="1" dirty="0">
              <a:latin typeface="メイリオ"/>
              <a:ea typeface="メイリオ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AC0AA12-EC19-4093-92B0-D9E3B2D0EB03}"/>
              </a:ext>
            </a:extLst>
          </p:cNvPr>
          <p:cNvSpPr txBox="1"/>
          <p:nvPr/>
        </p:nvSpPr>
        <p:spPr>
          <a:xfrm>
            <a:off x="415419" y="538799"/>
            <a:ext cx="4229043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ja-JP" altLang="en-US" sz="14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● 討伐済み報酬確認ウィンドウ</a:t>
            </a:r>
            <a:r>
              <a:rPr lang="en-US" altLang="ja-JP" sz="1400" b="1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(em100b)</a:t>
            </a:r>
            <a:endParaRPr lang="en-US" altLang="ja-JP" sz="11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 自分が救援を行ったクエストや、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 参加したクエストが討伐済みになっていた場合、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 その時点で受け取れる全ての報酬をまとめて受け取る。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 </a:t>
            </a:r>
            <a:r>
              <a:rPr lang="en-US" altLang="ja-JP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OK</a:t>
            </a:r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を押下し、閉じることで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 イベントクエスト選択画面に遷移する。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</a:t>
            </a:r>
            <a:r>
              <a:rPr lang="en-US" altLang="ja-JP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※</a:t>
            </a:r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報酬を確認せずにイベント期間外になった場合は、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確認ウィンドウは表示されない。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● 誘導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 未確認の討伐確認がある場合、イベントバナーには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  <a:p>
            <a:pPr defTabSz="457200"/>
            <a:r>
              <a:rPr lang="ja-JP" altLang="en-US" sz="1200" dirty="0">
                <a:solidFill>
                  <a:prstClr val="black"/>
                </a:solidFill>
                <a:latin typeface="Century Gothic" panose="020F0302020204030204"/>
                <a:ea typeface="メイリオ" panose="020B0604030504040204" pitchFamily="50" charset="-128"/>
              </a:rPr>
              <a:t>　 示唆するアイコンを設置する。</a:t>
            </a:r>
            <a:endParaRPr lang="en-US" altLang="ja-JP" sz="1200" dirty="0">
              <a:solidFill>
                <a:prstClr val="black"/>
              </a:solidFill>
              <a:latin typeface="Century Gothic" panose="020F0302020204030204"/>
              <a:ea typeface="メイリオ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2D0A0C0-624F-45B9-B830-D1D201A70FD3}"/>
              </a:ext>
            </a:extLst>
          </p:cNvPr>
          <p:cNvSpPr txBox="1"/>
          <p:nvPr/>
        </p:nvSpPr>
        <p:spPr>
          <a:xfrm>
            <a:off x="591845" y="846576"/>
            <a:ext cx="184731" cy="5539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endParaRPr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" name="スライド番号プレースホルダー 69">
            <a:extLst>
              <a:ext uri="{FF2B5EF4-FFF2-40B4-BE49-F238E27FC236}">
                <a16:creationId xmlns:a16="http://schemas.microsoft.com/office/drawing/2014/main" id="{581AB6EA-A17F-4B40-B407-35FA4E0A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9884" y="6492875"/>
            <a:ext cx="2057400" cy="365125"/>
          </a:xfrm>
        </p:spPr>
        <p:txBody>
          <a:bodyPr/>
          <a:lstStyle/>
          <a:p>
            <a:fld id="{A1D1B427-6BB8-45E6-A1F2-9E04AE67DC91}" type="slidenum">
              <a:rPr kumimoji="1" lang="ja-JP" altLang="en-US" b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fld>
            <a:endParaRPr kumimoji="1" lang="ja-JP" altLang="en-US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72B20A0-7C18-4332-9862-60F0B794326D}"/>
              </a:ext>
            </a:extLst>
          </p:cNvPr>
          <p:cNvSpPr/>
          <p:nvPr/>
        </p:nvSpPr>
        <p:spPr>
          <a:xfrm>
            <a:off x="5253991" y="708213"/>
            <a:ext cx="2508612" cy="22782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000" dirty="0"/>
          </a:p>
          <a:p>
            <a:pPr algn="ctr"/>
            <a:endParaRPr kumimoji="1" lang="en-US" altLang="ja-JP" sz="1000" dirty="0"/>
          </a:p>
          <a:p>
            <a:pPr algn="ctr"/>
            <a:r>
              <a:rPr kumimoji="1" lang="ja-JP" altLang="en-US" dirty="0"/>
              <a:t>討伐報酬</a:t>
            </a:r>
            <a:endParaRPr kumimoji="1" lang="en-US" altLang="ja-JP" dirty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sz="1000" dirty="0"/>
          </a:p>
          <a:p>
            <a:pPr algn="ctr"/>
            <a:endParaRPr kumimoji="1" lang="en-US" altLang="ja-JP" sz="1000" dirty="0"/>
          </a:p>
          <a:p>
            <a:pPr algn="ctr"/>
            <a:endParaRPr kumimoji="1" lang="en-US" altLang="ja-JP" sz="1000" dirty="0"/>
          </a:p>
          <a:p>
            <a:pPr algn="ctr"/>
            <a:endParaRPr kumimoji="1" lang="en-US" altLang="ja-JP" sz="1000" dirty="0"/>
          </a:p>
          <a:p>
            <a:pPr algn="ctr"/>
            <a:endParaRPr kumimoji="1" lang="en-US" altLang="ja-JP" sz="1000" dirty="0"/>
          </a:p>
          <a:p>
            <a:pPr algn="ctr"/>
            <a:endParaRPr kumimoji="1" lang="ja-JP" altLang="en-US" sz="10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000" dirty="0"/>
              <a:t>報酬はプレゼントボックス</a:t>
            </a:r>
            <a:endParaRPr kumimoji="1" lang="en-US" altLang="ja-JP" sz="1000" dirty="0"/>
          </a:p>
          <a:p>
            <a:pPr algn="ctr"/>
            <a:r>
              <a:rPr kumimoji="1" lang="ja-JP" altLang="en-US" sz="1000" dirty="0"/>
              <a:t>へ送られます。</a:t>
            </a:r>
            <a:endParaRPr kumimoji="1" lang="en-US" altLang="ja-JP" sz="1000" dirty="0"/>
          </a:p>
          <a:p>
            <a:pPr algn="ctr"/>
            <a:r>
              <a:rPr kumimoji="1" lang="en-US" altLang="ja-JP" sz="1400" dirty="0"/>
              <a:t>[ OK ]</a:t>
            </a:r>
          </a:p>
          <a:p>
            <a:pPr algn="ctr"/>
            <a:endParaRPr kumimoji="1" lang="ja-JP" altLang="en-US" dirty="0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8933A934-45FD-4D7D-A4C3-75FC6566EA96}"/>
              </a:ext>
            </a:extLst>
          </p:cNvPr>
          <p:cNvSpPr/>
          <p:nvPr/>
        </p:nvSpPr>
        <p:spPr>
          <a:xfrm>
            <a:off x="5482591" y="1244016"/>
            <a:ext cx="457200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報酬</a:t>
            </a:r>
          </a:p>
        </p:txBody>
      </p:sp>
      <p:sp>
        <p:nvSpPr>
          <p:cNvPr id="89" name="四角形: 角を丸くする 88">
            <a:extLst>
              <a:ext uri="{FF2B5EF4-FFF2-40B4-BE49-F238E27FC236}">
                <a16:creationId xmlns:a16="http://schemas.microsoft.com/office/drawing/2014/main" id="{B55074C1-7E24-4B7F-9DCF-641B401B5F2A}"/>
              </a:ext>
            </a:extLst>
          </p:cNvPr>
          <p:cNvSpPr/>
          <p:nvPr/>
        </p:nvSpPr>
        <p:spPr>
          <a:xfrm>
            <a:off x="6051097" y="1244016"/>
            <a:ext cx="457200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報酬</a:t>
            </a:r>
          </a:p>
        </p:txBody>
      </p:sp>
      <p:sp>
        <p:nvSpPr>
          <p:cNvPr id="90" name="四角形: 角を丸くする 89">
            <a:extLst>
              <a:ext uri="{FF2B5EF4-FFF2-40B4-BE49-F238E27FC236}">
                <a16:creationId xmlns:a16="http://schemas.microsoft.com/office/drawing/2014/main" id="{5F445107-9FFC-4A8B-90B8-8EAF024A5AC7}"/>
              </a:ext>
            </a:extLst>
          </p:cNvPr>
          <p:cNvSpPr/>
          <p:nvPr/>
        </p:nvSpPr>
        <p:spPr>
          <a:xfrm>
            <a:off x="6619603" y="1244016"/>
            <a:ext cx="457200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報酬</a:t>
            </a:r>
          </a:p>
        </p:txBody>
      </p:sp>
      <p:sp>
        <p:nvSpPr>
          <p:cNvPr id="91" name="四角形: 角を丸くする 90">
            <a:extLst>
              <a:ext uri="{FF2B5EF4-FFF2-40B4-BE49-F238E27FC236}">
                <a16:creationId xmlns:a16="http://schemas.microsoft.com/office/drawing/2014/main" id="{1BCE3207-7B0B-4716-B96C-7B7A37988888}"/>
              </a:ext>
            </a:extLst>
          </p:cNvPr>
          <p:cNvSpPr/>
          <p:nvPr/>
        </p:nvSpPr>
        <p:spPr>
          <a:xfrm>
            <a:off x="7188109" y="1244016"/>
            <a:ext cx="457200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報酬</a:t>
            </a:r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BF19E110-A909-4738-B0FD-E2270B8A0078}"/>
              </a:ext>
            </a:extLst>
          </p:cNvPr>
          <p:cNvSpPr/>
          <p:nvPr/>
        </p:nvSpPr>
        <p:spPr>
          <a:xfrm>
            <a:off x="5482591" y="1701216"/>
            <a:ext cx="457200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報酬</a:t>
            </a:r>
          </a:p>
        </p:txBody>
      </p:sp>
      <p:sp>
        <p:nvSpPr>
          <p:cNvPr id="93" name="四角形: 角を丸くする 92">
            <a:extLst>
              <a:ext uri="{FF2B5EF4-FFF2-40B4-BE49-F238E27FC236}">
                <a16:creationId xmlns:a16="http://schemas.microsoft.com/office/drawing/2014/main" id="{8B932291-3A03-42A7-8404-A5686AAF11FF}"/>
              </a:ext>
            </a:extLst>
          </p:cNvPr>
          <p:cNvSpPr/>
          <p:nvPr/>
        </p:nvSpPr>
        <p:spPr>
          <a:xfrm>
            <a:off x="6051097" y="1701216"/>
            <a:ext cx="457200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報酬</a:t>
            </a:r>
          </a:p>
        </p:txBody>
      </p:sp>
      <p:sp>
        <p:nvSpPr>
          <p:cNvPr id="94" name="四角形: 角を丸くする 93">
            <a:extLst>
              <a:ext uri="{FF2B5EF4-FFF2-40B4-BE49-F238E27FC236}">
                <a16:creationId xmlns:a16="http://schemas.microsoft.com/office/drawing/2014/main" id="{B4F2E2DF-56B3-4436-B480-AD675978FBCB}"/>
              </a:ext>
            </a:extLst>
          </p:cNvPr>
          <p:cNvSpPr/>
          <p:nvPr/>
        </p:nvSpPr>
        <p:spPr>
          <a:xfrm>
            <a:off x="6619603" y="1701216"/>
            <a:ext cx="457200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報酬</a:t>
            </a:r>
          </a:p>
        </p:txBody>
      </p:sp>
      <p:sp>
        <p:nvSpPr>
          <p:cNvPr id="95" name="四角形: 角を丸くする 94">
            <a:extLst>
              <a:ext uri="{FF2B5EF4-FFF2-40B4-BE49-F238E27FC236}">
                <a16:creationId xmlns:a16="http://schemas.microsoft.com/office/drawing/2014/main" id="{F1356F1A-5FFA-4D26-8519-80724C2070C3}"/>
              </a:ext>
            </a:extLst>
          </p:cNvPr>
          <p:cNvSpPr/>
          <p:nvPr/>
        </p:nvSpPr>
        <p:spPr>
          <a:xfrm>
            <a:off x="7188109" y="1701216"/>
            <a:ext cx="457200" cy="457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報酬</a:t>
            </a: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8AFF5387-8897-41D7-ACD4-8C415E79A247}"/>
              </a:ext>
            </a:extLst>
          </p:cNvPr>
          <p:cNvSpPr txBox="1"/>
          <p:nvPr/>
        </p:nvSpPr>
        <p:spPr>
          <a:xfrm>
            <a:off x="4888429" y="3019133"/>
            <a:ext cx="2912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討伐済み報酬確認ウィンドウ</a:t>
            </a:r>
            <a:r>
              <a:rPr lang="en-US" altLang="ja-JP" sz="1200" dirty="0"/>
              <a:t>(em100b)</a:t>
            </a:r>
            <a:endParaRPr kumimoji="1" lang="ja-JP" altLang="en-US" sz="1200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C328C050-0FFF-44D9-9051-68289E0B9BF7}"/>
              </a:ext>
            </a:extLst>
          </p:cNvPr>
          <p:cNvSpPr/>
          <p:nvPr/>
        </p:nvSpPr>
        <p:spPr>
          <a:xfrm>
            <a:off x="5326728" y="3912641"/>
            <a:ext cx="2363138" cy="789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en-US" altLang="ja-JP" sz="1400" b="1" dirty="0"/>
          </a:p>
          <a:p>
            <a:pPr algn="l"/>
            <a:r>
              <a:rPr kumimoji="1" lang="ja-JP" altLang="en-US" sz="1400" b="1" dirty="0"/>
              <a:t>大怪獣イベントバナー！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4BE25337-E787-482D-B7E1-31B462911E8C}"/>
              </a:ext>
            </a:extLst>
          </p:cNvPr>
          <p:cNvSpPr/>
          <p:nvPr/>
        </p:nvSpPr>
        <p:spPr>
          <a:xfrm>
            <a:off x="7422077" y="3838346"/>
            <a:ext cx="379095" cy="3790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/>
              <a:t>！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021973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【GP】仕様書テンプレ.potx" id="{E1DF800E-33B9-4F5D-B04D-AA9D7387A0F9}" vid="{4462F9D8-4BB9-4687-9BB4-0FC9F2C5C71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4C474B7ECFB4DA4491C2F2903EDCE387" ma:contentTypeVersion="2" ma:contentTypeDescription="新しいドキュメントを作成します。" ma:contentTypeScope="" ma:versionID="1a6ed75f45edef1d1f1b8f5cdbfc0bf9">
  <xsd:schema xmlns:xsd="http://www.w3.org/2001/XMLSchema" xmlns:xs="http://www.w3.org/2001/XMLSchema" xmlns:p="http://schemas.microsoft.com/office/2006/metadata/properties" xmlns:ns2="0296febf-2773-4faf-ae76-6dee2362d0db" targetNamespace="http://schemas.microsoft.com/office/2006/metadata/properties" ma:root="true" ma:fieldsID="13ccaadd41bf1eaf321fa8ccc77f4491" ns2:_="">
    <xsd:import namespace="0296febf-2773-4faf-ae76-6dee2362d0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96febf-2773-4faf-ae76-6dee2362d0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2AC7361-14A0-447B-B570-EE7F0128736A}">
  <ds:schemaRefs>
    <ds:schemaRef ds:uri="http://purl.org/dc/dcmitype/"/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0296febf-2773-4faf-ae76-6dee2362d0db"/>
  </ds:schemaRefs>
</ds:datastoreItem>
</file>

<file path=customXml/itemProps2.xml><?xml version="1.0" encoding="utf-8"?>
<ds:datastoreItem xmlns:ds="http://schemas.openxmlformats.org/officeDocument/2006/customXml" ds:itemID="{E4B8A20A-A207-43EF-B34D-43248BC503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96febf-2773-4faf-ae76-6dee2362d0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94C815A-F2C9-4545-8AA9-CEBF5B13D30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23770</TotalTime>
  <Words>5035</Words>
  <Application>Microsoft Office PowerPoint</Application>
  <PresentationFormat>画面に合わせる (4:3)</PresentationFormat>
  <Paragraphs>1220</Paragraphs>
  <Slides>20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30" baseType="lpstr">
      <vt:lpstr>Hiragino Mincho Pro W3</vt:lpstr>
      <vt:lpstr>Meiryo UI</vt:lpstr>
      <vt:lpstr>メイリオ</vt:lpstr>
      <vt:lpstr>游ゴシック</vt:lpstr>
      <vt:lpstr>Arial</vt:lpstr>
      <vt:lpstr>Bahnschrift Condensed</vt:lpstr>
      <vt:lpstr>Calibri</vt:lpstr>
      <vt:lpstr>Calibri Light</vt:lpstr>
      <vt:lpstr>Century Gothic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増本雄斗</dc:creator>
  <cp:lastModifiedBy>増本 雄斗</cp:lastModifiedBy>
  <cp:revision>42</cp:revision>
  <dcterms:created xsi:type="dcterms:W3CDTF">2020-02-17T02:40:42Z</dcterms:created>
  <dcterms:modified xsi:type="dcterms:W3CDTF">2020-04-28T06:26:22Z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0x0101004C474B7ECFB4DA4491C2F2903EDCE387</vt:lpwstr>
  </property>
</Properties>
</file>