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7"/>
  </p:notesMasterIdLst>
  <p:sldIdLst>
    <p:sldId id="270" r:id="rId5"/>
    <p:sldId id="256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79" r:id="rId14"/>
    <p:sldId id="278" r:id="rId15"/>
    <p:sldId id="280" r:id="rId16"/>
  </p:sldIdLst>
  <p:sldSz cx="9144000" cy="6858000" type="screen4x3"/>
  <p:notesSz cx="6858000" cy="9144000"/>
  <p:embeddedFontLst>
    <p:embeddedFont>
      <p:font typeface="Bahnschrift Condensed" panose="020B0502040204020203" pitchFamily="34" charset="0"/>
      <p:regular r:id="rId18"/>
      <p:bold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メイリオ" panose="020B0604030504040204" pitchFamily="50" charset="-128"/>
      <p:regular r:id="rId24"/>
      <p:bold r:id="rId25"/>
      <p:italic r:id="rId26"/>
      <p:boldItalic r:id="rId27"/>
    </p:embeddedFont>
    <p:embeddedFont>
      <p:font typeface="游ゴシック" panose="020B0400000000000000" pitchFamily="50" charset="-128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7C80"/>
    <a:srgbClr val="FFFF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069F6-0258-4013-B8C2-6050833EDFA4}" v="231" dt="2020-02-06T11:42:42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2246-DBFD-4EF9-A53E-3603791B3A16}" type="datetimeFigureOut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33A8A-C14E-4B21-B228-4D1831F8E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4AD6-C6A9-4C5E-9788-5C2956ACA0A8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492873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96CDE-FCEC-4058-B41A-998C8FCC4EBB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13BB-D60E-4F0F-97CD-09689C5E4BBA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AB36-C508-40AE-B247-FC9A50C8DBAB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B782-27F3-4FB3-ACB7-CDC9C0AFB335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18D1-0398-4067-9E1C-38DF593B8084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4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CC487-9278-492A-9780-752495BDFA7F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2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08CC-CBF0-4394-86CE-A092A6A51B4B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5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8A3-9745-4A15-BE94-C4602B5C659F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7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E00E-426C-48D1-B2CB-F76EB1D20E37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95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A257D-7C86-4F08-99ED-0A1F3A3FAC23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17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8F90C-90C9-47DA-9961-AED210D9633D}" type="datetime1">
              <a:rPr kumimoji="1" lang="ja-JP" altLang="en-US" smtClean="0"/>
              <a:t>2020/2/6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Bahnschrift Condensed" panose="020B0502040204020203" pitchFamily="34" charset="0"/>
              </a:defRPr>
            </a:lvl1pPr>
          </a:lstStyle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A1D1B427-6BB8-45E6-A1F2-9E04AE67DC9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38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02312"/>
              </p:ext>
            </p:extLst>
          </p:nvPr>
        </p:nvGraphicFramePr>
        <p:xfrm>
          <a:off x="599845" y="969361"/>
          <a:ext cx="620014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2881630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60540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更新日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主な内容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211158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2019.12.16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書類作成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16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2019.12.17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/>
                        <a:t>獲得済ミッションについての追記。（</a:t>
                      </a:r>
                      <a:r>
                        <a:rPr kumimoji="1" lang="en-US" altLang="ja-JP" sz="800" dirty="0"/>
                        <a:t>P.7</a:t>
                      </a:r>
                      <a:r>
                        <a:rPr kumimoji="1" lang="ja-JP" altLang="en-US" sz="800" dirty="0"/>
                        <a:t> ）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ギブアップ画面のボタンを減らした。（</a:t>
                      </a:r>
                      <a:r>
                        <a:rPr kumimoji="1" lang="en-US" altLang="ja-JP" sz="800" dirty="0"/>
                        <a:t>P.9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サウンドに関する情報追記。（</a:t>
                      </a:r>
                      <a:r>
                        <a:rPr kumimoji="1" lang="en-US" altLang="ja-JP" sz="800" dirty="0"/>
                        <a:t>P.2</a:t>
                      </a:r>
                      <a:r>
                        <a:rPr kumimoji="1" lang="ja-JP" altLang="en-US" sz="800" dirty="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2020.1.1.28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・クライアント要望によりコンティニュー結果確認を削除。</a:t>
                      </a:r>
                      <a:endParaRPr kumimoji="1" lang="en-US" altLang="ja-JP" sz="800"/>
                    </a:p>
                    <a:p>
                      <a:r>
                        <a:rPr kumimoji="1" lang="ja-JP" altLang="en-US" sz="800"/>
                        <a:t>・ギブアップ時再確認追記（</a:t>
                      </a:r>
                      <a:r>
                        <a:rPr kumimoji="1" lang="en-US" altLang="ja-JP" sz="800"/>
                        <a:t>P.4</a:t>
                      </a:r>
                      <a:r>
                        <a:rPr kumimoji="1" lang="ja-JP" altLang="en-US" sz="800"/>
                        <a:t>、</a:t>
                      </a:r>
                      <a:r>
                        <a:rPr kumimoji="1" lang="en-US" altLang="ja-JP" sz="800"/>
                        <a:t>P.10</a:t>
                      </a:r>
                      <a:r>
                        <a:rPr kumimoji="1" lang="ja-JP" altLang="en-US" sz="800"/>
                        <a:t> </a:t>
                      </a:r>
                      <a:r>
                        <a:rPr kumimoji="1" lang="en-US" altLang="ja-JP" sz="800"/>
                        <a:t>)</a:t>
                      </a:r>
                    </a:p>
                    <a:p>
                      <a:r>
                        <a:rPr kumimoji="1" lang="ja-JP" altLang="en-US" sz="800"/>
                        <a:t>・コンティニュー字のクリスタル不足に関して修正。</a:t>
                      </a:r>
                      <a:endParaRPr kumimoji="1" lang="en-US" altLang="ja-JP" sz="800"/>
                    </a:p>
                    <a:p>
                      <a:r>
                        <a:rPr kumimoji="1" lang="ja-JP" altLang="en-US" sz="800"/>
                        <a:t>（</a:t>
                      </a:r>
                      <a:r>
                        <a:rPr kumimoji="1" lang="en-US" altLang="ja-JP" sz="800"/>
                        <a:t>P.5</a:t>
                      </a:r>
                      <a:r>
                        <a:rPr kumimoji="1" lang="ja-JP" altLang="en-US" sz="800"/>
                        <a:t>、</a:t>
                      </a:r>
                      <a:r>
                        <a:rPr kumimoji="1" lang="en-US" altLang="ja-JP" sz="800"/>
                        <a:t>P.12</a:t>
                      </a:r>
                      <a:r>
                        <a:rPr kumimoji="1" lang="ja-JP" altLang="en-US" sz="800"/>
                        <a:t> ）</a:t>
                      </a:r>
                      <a:endParaRPr kumimoji="1" lang="en-US" altLang="ja-JP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273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/>
                        <a:t>2020.2.6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/>
                        <a:t>・サウンドの音量の段階について追記。（</a:t>
                      </a:r>
                      <a:r>
                        <a:rPr kumimoji="1" lang="en-US" altLang="ja-JP" sz="800"/>
                        <a:t>P.2</a:t>
                      </a:r>
                      <a:r>
                        <a:rPr kumimoji="1" lang="ja-JP" altLang="en-US" sz="800"/>
                        <a:t>）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877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4C97560B-0E0B-4E84-8C3A-02467D26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6" y="960884"/>
            <a:ext cx="2333960" cy="413747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</a:t>
            </a:r>
            <a:r>
              <a:rPr kumimoji="1" lang="en-US" altLang="ja-JP" sz="1400" b="1"/>
              <a:t>bt231.</a:t>
            </a:r>
            <a:r>
              <a:rPr kumimoji="1" lang="ja-JP" altLang="en-US" sz="1400" b="1"/>
              <a:t>ギブアップ２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20200128</a:t>
            </a:r>
            <a:r>
              <a:rPr kumimoji="1" lang="ja-JP" altLang="en-US" sz="1000" b="1">
                <a:solidFill>
                  <a:srgbClr val="FF0000"/>
                </a:solidFill>
              </a:rPr>
              <a:t>修正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3541364" y="840875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/>
              <a:t>・再確認のウィンドウ</a:t>
            </a:r>
            <a:endParaRPr kumimoji="1" lang="ja-JP" altLang="en-US" sz="10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3838466" y="1087096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誤ってバトルを終了しないように、</a:t>
            </a:r>
            <a:endParaRPr kumimoji="1" lang="en-US" altLang="ja-JP" sz="1000"/>
          </a:p>
          <a:p>
            <a:r>
              <a:rPr kumimoji="1" lang="ja-JP" altLang="en-US" sz="1000"/>
              <a:t>再度同じ確認を繰り返す。</a:t>
            </a:r>
            <a:endParaRPr kumimoji="1" lang="en-US" altLang="ja-JP" sz="1000"/>
          </a:p>
          <a:p>
            <a:r>
              <a:rPr kumimoji="1" lang="ja-JP" altLang="en-US" sz="1000"/>
              <a:t>本文が少し変わっている以外は、</a:t>
            </a:r>
            <a:r>
              <a:rPr kumimoji="1" lang="en-US" altLang="ja-JP" sz="1000"/>
              <a:t>bt230.</a:t>
            </a:r>
            <a:r>
              <a:rPr kumimoji="1" lang="ja-JP" altLang="en-US" sz="1000"/>
              <a:t>ギブアップと同様。</a:t>
            </a:r>
            <a:endParaRPr kumimoji="1"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17903E8-FBD5-44D8-9E4D-01B0DE29B7E4}"/>
              </a:ext>
            </a:extLst>
          </p:cNvPr>
          <p:cNvSpPr txBox="1"/>
          <p:nvPr/>
        </p:nvSpPr>
        <p:spPr>
          <a:xfrm>
            <a:off x="3541364" y="17642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・終了時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82BFE2C-FC58-4E6E-9C3F-317095BB9F07}"/>
              </a:ext>
            </a:extLst>
          </p:cNvPr>
          <p:cNvSpPr txBox="1"/>
          <p:nvPr/>
        </p:nvSpPr>
        <p:spPr>
          <a:xfrm>
            <a:off x="3731033" y="2041544"/>
            <a:ext cx="37753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終了した場合はウィンドウを閉じ、画面をフェードアウトして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そのままバトルを終了する。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バトル中に減った数値等は保持し、その他は破棄する。</a:t>
            </a:r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（キズナポイントはバトル後減る想定）</a:t>
            </a:r>
            <a:endParaRPr kumimoji="1" lang="en-US" altLang="ja-JP" sz="1000" dirty="0">
              <a:latin typeface="+mn-ea"/>
            </a:endParaRPr>
          </a:p>
          <a:p>
            <a:endParaRPr kumimoji="1" lang="en-US" altLang="ja-JP" sz="1000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遷移先はホーム画面。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959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バス が含まれている画像&#10;&#10;自動的に生成された説明">
            <a:extLst>
              <a:ext uri="{FF2B5EF4-FFF2-40B4-BE49-F238E27FC236}">
                <a16:creationId xmlns:a16="http://schemas.microsoft.com/office/drawing/2014/main" id="{F3B588DA-E54A-4FCA-B936-48CB78E4D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7" y="963985"/>
            <a:ext cx="2331398" cy="4138886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bt300.</a:t>
            </a:r>
            <a:r>
              <a:rPr kumimoji="1" lang="ja-JP" altLang="en-US" sz="1400" b="1" dirty="0"/>
              <a:t>コンティニュー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340198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240170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1648790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548762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87538" y="2443159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343131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コンティニュー価格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57974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06.</a:t>
            </a:r>
            <a:r>
              <a:rPr kumimoji="1" lang="ja-JP" altLang="en-US" sz="700" dirty="0"/>
              <a:t>敗北ボタン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87260" y="3679769"/>
            <a:ext cx="1626227" cy="5308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作成続行不能というテキスト。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コンティニューを促すテキスト。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コンティニュー価格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コンティニューにかかる値段の表示。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274976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サブ見出し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2995990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以下所持クリスタル情報を表すテキスト。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18F527A-C187-4DA1-BDA4-20C6D0B53E8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87538" y="2800809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C0FB50C-185F-4946-8F46-44896D8C601C}"/>
              </a:ext>
            </a:extLst>
          </p:cNvPr>
          <p:cNvSpPr txBox="1"/>
          <p:nvPr/>
        </p:nvSpPr>
        <p:spPr>
          <a:xfrm>
            <a:off x="3213487" y="2700781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サブ見出し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95BA8C-2B43-4ED5-9112-BD505014D77C}"/>
              </a:ext>
            </a:extLst>
          </p:cNvPr>
          <p:cNvSpPr txBox="1"/>
          <p:nvPr/>
        </p:nvSpPr>
        <p:spPr>
          <a:xfrm>
            <a:off x="3213487" y="3070032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05.</a:t>
            </a:r>
            <a:r>
              <a:rPr kumimoji="1" lang="ja-JP" altLang="en-US" sz="700" dirty="0"/>
              <a:t>所持クリスタル状況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9D7AE27-AA51-419D-91FA-37377C04E42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128012" y="3170060"/>
            <a:ext cx="1085475" cy="41431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69B5C81-4082-49EE-9366-6BBB94AE47E5}"/>
              </a:ext>
            </a:extLst>
          </p:cNvPr>
          <p:cNvSpPr txBox="1"/>
          <p:nvPr/>
        </p:nvSpPr>
        <p:spPr>
          <a:xfrm>
            <a:off x="3213487" y="3910446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07.</a:t>
            </a:r>
            <a:r>
              <a:rPr kumimoji="1" lang="ja-JP" altLang="en-US" sz="700" dirty="0"/>
              <a:t>復活ボタン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847A4F5-DDA5-4B53-85C4-5BF817D3559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562161" y="4010474"/>
            <a:ext cx="651326" cy="29557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B6FB7E-AC2F-4C6C-A80D-E1BB26BE9BFD}"/>
              </a:ext>
            </a:extLst>
          </p:cNvPr>
          <p:cNvSpPr txBox="1"/>
          <p:nvPr/>
        </p:nvSpPr>
        <p:spPr>
          <a:xfrm>
            <a:off x="4197118" y="339021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05.</a:t>
            </a:r>
            <a:r>
              <a:rPr kumimoji="1" lang="ja-JP" altLang="en-US" sz="1000" b="1" dirty="0"/>
              <a:t>所持クリスタル状況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949A64-F41D-4E6C-A9B1-A1449DB1DD7A}"/>
              </a:ext>
            </a:extLst>
          </p:cNvPr>
          <p:cNvSpPr txBox="1"/>
          <p:nvPr/>
        </p:nvSpPr>
        <p:spPr>
          <a:xfrm>
            <a:off x="4458488" y="363643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現在の所持数と使用後の数を表示、</a:t>
            </a:r>
            <a:endParaRPr kumimoji="1" lang="en-US" altLang="ja-JP" sz="1000" dirty="0"/>
          </a:p>
          <a:p>
            <a:r>
              <a:rPr kumimoji="1" lang="ja-JP" altLang="en-US" sz="1000" dirty="0"/>
              <a:t>不足している場合は、現在の数値を赤く表示し、</a:t>
            </a:r>
            <a:endParaRPr kumimoji="1" lang="en-US" altLang="ja-JP" sz="1000" dirty="0"/>
          </a:p>
          <a:p>
            <a:r>
              <a:rPr kumimoji="1" lang="ja-JP" altLang="en-US" sz="1000" dirty="0"/>
              <a:t>変更後を「クリスタルが不足しています」と</a:t>
            </a:r>
            <a:endParaRPr kumimoji="1" lang="en-US" altLang="ja-JP" sz="1000" dirty="0"/>
          </a:p>
          <a:p>
            <a:r>
              <a:rPr kumimoji="1" lang="ja-JP" altLang="en-US" sz="1000" dirty="0"/>
              <a:t>表示する。</a:t>
            </a:r>
            <a:endParaRPr kumimoji="1" lang="en-US" altLang="ja-JP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7284A2-8805-4C59-9E5D-D59C28CD4B48}"/>
              </a:ext>
            </a:extLst>
          </p:cNvPr>
          <p:cNvSpPr txBox="1"/>
          <p:nvPr/>
        </p:nvSpPr>
        <p:spPr>
          <a:xfrm>
            <a:off x="4197118" y="445097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06.</a:t>
            </a:r>
            <a:r>
              <a:rPr kumimoji="1" lang="ja-JP" altLang="en-US" sz="1000" b="1" dirty="0"/>
              <a:t>敗北ボタン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F52A532-6E15-4DB3-8E21-67FC59A4C1FF}"/>
              </a:ext>
            </a:extLst>
          </p:cNvPr>
          <p:cNvSpPr txBox="1"/>
          <p:nvPr/>
        </p:nvSpPr>
        <p:spPr>
          <a:xfrm>
            <a:off x="4458488" y="4697194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ウィンドウを閉じ、通常の敗北処理を行う。</a:t>
            </a:r>
            <a:endParaRPr kumimoji="1" lang="en-US" altLang="ja-JP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0C2371-5509-4C7C-9568-D2A70E66692D}"/>
              </a:ext>
            </a:extLst>
          </p:cNvPr>
          <p:cNvSpPr txBox="1"/>
          <p:nvPr/>
        </p:nvSpPr>
        <p:spPr>
          <a:xfrm>
            <a:off x="4197911" y="502142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07.</a:t>
            </a:r>
            <a:r>
              <a:rPr kumimoji="1" lang="ja-JP" altLang="en-US" sz="1000" b="1" dirty="0"/>
              <a:t>復活ボタン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79373AD-4854-42B9-BE05-0A645B14BBAA}"/>
              </a:ext>
            </a:extLst>
          </p:cNvPr>
          <p:cNvSpPr txBox="1"/>
          <p:nvPr/>
        </p:nvSpPr>
        <p:spPr>
          <a:xfrm>
            <a:off x="4459281" y="5267650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クリスタルを使用し、コンティニュー処理をお小茄子。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14860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図 56">
            <a:extLst>
              <a:ext uri="{FF2B5EF4-FFF2-40B4-BE49-F238E27FC236}">
                <a16:creationId xmlns:a16="http://schemas.microsoft.com/office/drawing/2014/main" id="{B17E2A3F-F6F2-4A8E-A151-4BDCE247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42" y="956489"/>
            <a:ext cx="2341357" cy="416054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3044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</a:t>
            </a:r>
            <a:r>
              <a:rPr kumimoji="1" lang="en-US" altLang="ja-JP" sz="1400" b="1"/>
              <a:t>bt301.</a:t>
            </a:r>
            <a:r>
              <a:rPr kumimoji="1" lang="ja-JP" altLang="en-US" sz="1400" b="1"/>
              <a:t>クリスタル不足ウィンドウ</a:t>
            </a:r>
            <a:endParaRPr kumimoji="1" lang="ja-JP" altLang="en-US" sz="1400" b="1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766484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666456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2075076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975048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310307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/>
              <a:t>06.</a:t>
            </a:r>
            <a:r>
              <a:rPr kumimoji="1" lang="ja-JP" altLang="en-US" sz="700"/>
              <a:t>やめるボタン</a:t>
            </a:r>
            <a:endParaRPr kumimoji="1" lang="ja-JP" altLang="en-US" sz="7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87260" y="3410335"/>
            <a:ext cx="1626227" cy="5308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作成続行不能というテキスト。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コンティニューを促すテキスト。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コンティニュー価格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コンティニューにかかる値段の表示。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274976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サブ見出し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2995990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以下所持クリスタル情報を表すテキスト。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18F527A-C187-4DA1-BDA4-20C6D0B53E8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87538" y="2705441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C0FB50C-185F-4946-8F46-44896D8C601C}"/>
              </a:ext>
            </a:extLst>
          </p:cNvPr>
          <p:cNvSpPr txBox="1"/>
          <p:nvPr/>
        </p:nvSpPr>
        <p:spPr>
          <a:xfrm>
            <a:off x="3213487" y="2605413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/>
              <a:t>03.</a:t>
            </a:r>
            <a:r>
              <a:rPr kumimoji="1" lang="ja-JP" altLang="en-US" sz="700" dirty="0"/>
              <a:t>サブ見出し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295BA8C-2B43-4ED5-9112-BD505014D77C}"/>
              </a:ext>
            </a:extLst>
          </p:cNvPr>
          <p:cNvSpPr txBox="1"/>
          <p:nvPr/>
        </p:nvSpPr>
        <p:spPr>
          <a:xfrm>
            <a:off x="3213487" y="2973976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/>
              <a:t>05.</a:t>
            </a:r>
            <a:r>
              <a:rPr kumimoji="1" lang="ja-JP" altLang="en-US" sz="700"/>
              <a:t>不足クリスタル</a:t>
            </a:r>
            <a:r>
              <a:rPr kumimoji="1" lang="ja-JP" altLang="en-US" sz="700" dirty="0"/>
              <a:t>状況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9D7AE27-AA51-419D-91FA-37377C04E420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287538" y="3074004"/>
            <a:ext cx="925949" cy="28703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69B5C81-4082-49EE-9366-6BBB94AE47E5}"/>
              </a:ext>
            </a:extLst>
          </p:cNvPr>
          <p:cNvSpPr txBox="1"/>
          <p:nvPr/>
        </p:nvSpPr>
        <p:spPr>
          <a:xfrm>
            <a:off x="3213487" y="3536409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/>
              <a:t>07.</a:t>
            </a:r>
            <a:r>
              <a:rPr kumimoji="1" lang="ja-JP" altLang="en-US" sz="700"/>
              <a:t>ショップボタン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847A4F5-DDA5-4B53-85C4-5BF817D3559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562161" y="3636437"/>
            <a:ext cx="651326" cy="29557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B6FB7E-AC2F-4C6C-A80D-E1BB26BE9BFD}"/>
              </a:ext>
            </a:extLst>
          </p:cNvPr>
          <p:cNvSpPr txBox="1"/>
          <p:nvPr/>
        </p:nvSpPr>
        <p:spPr>
          <a:xfrm>
            <a:off x="4197118" y="3390216"/>
            <a:ext cx="15183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05.</a:t>
            </a:r>
            <a:r>
              <a:rPr kumimoji="1" lang="ja-JP" altLang="en-US" sz="1000" b="1" dirty="0"/>
              <a:t>所持クリスタル状況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949A64-F41D-4E6C-A9B1-A1449DB1DD7A}"/>
              </a:ext>
            </a:extLst>
          </p:cNvPr>
          <p:cNvSpPr txBox="1"/>
          <p:nvPr/>
        </p:nvSpPr>
        <p:spPr>
          <a:xfrm>
            <a:off x="4458488" y="3636437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現在の所持数と使用後の数を表示、</a:t>
            </a:r>
            <a:endParaRPr kumimoji="1" lang="en-US" altLang="ja-JP" sz="1000" dirty="0"/>
          </a:p>
          <a:p>
            <a:r>
              <a:rPr kumimoji="1" lang="ja-JP" altLang="en-US" sz="1000" dirty="0"/>
              <a:t>不足している場合は、現在の数値を赤く表示し、</a:t>
            </a:r>
            <a:endParaRPr kumimoji="1" lang="en-US" altLang="ja-JP" sz="1000" dirty="0"/>
          </a:p>
          <a:p>
            <a:r>
              <a:rPr kumimoji="1" lang="ja-JP" altLang="en-US" sz="1000" dirty="0"/>
              <a:t>変更後を「クリスタルが不足しています」と</a:t>
            </a:r>
            <a:endParaRPr kumimoji="1" lang="en-US" altLang="ja-JP" sz="1000" dirty="0"/>
          </a:p>
          <a:p>
            <a:r>
              <a:rPr kumimoji="1" lang="ja-JP" altLang="en-US" sz="1000" dirty="0"/>
              <a:t>表示する。</a:t>
            </a:r>
            <a:endParaRPr kumimoji="1" lang="en-US" altLang="ja-JP" sz="10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7284A2-8805-4C59-9E5D-D59C28CD4B48}"/>
              </a:ext>
            </a:extLst>
          </p:cNvPr>
          <p:cNvSpPr txBox="1"/>
          <p:nvPr/>
        </p:nvSpPr>
        <p:spPr>
          <a:xfrm>
            <a:off x="4197118" y="445097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06.</a:t>
            </a:r>
            <a:r>
              <a:rPr kumimoji="1" lang="ja-JP" altLang="en-US" sz="1000" b="1" dirty="0"/>
              <a:t>敗北ボタン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F52A532-6E15-4DB3-8E21-67FC59A4C1FF}"/>
              </a:ext>
            </a:extLst>
          </p:cNvPr>
          <p:cNvSpPr txBox="1"/>
          <p:nvPr/>
        </p:nvSpPr>
        <p:spPr>
          <a:xfrm>
            <a:off x="4458488" y="4697194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ウィンドウを閉じ、通常の敗北処理を行う。</a:t>
            </a:r>
            <a:endParaRPr kumimoji="1" lang="en-US" altLang="ja-JP" sz="1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0C2371-5509-4C7C-9568-D2A70E66692D}"/>
              </a:ext>
            </a:extLst>
          </p:cNvPr>
          <p:cNvSpPr txBox="1"/>
          <p:nvPr/>
        </p:nvSpPr>
        <p:spPr>
          <a:xfrm>
            <a:off x="4197911" y="5021429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07.</a:t>
            </a:r>
            <a:r>
              <a:rPr kumimoji="1" lang="ja-JP" altLang="en-US" sz="1000" b="1" dirty="0"/>
              <a:t>復活ボタン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79373AD-4854-42B9-BE05-0A645B14BBAA}"/>
              </a:ext>
            </a:extLst>
          </p:cNvPr>
          <p:cNvSpPr txBox="1"/>
          <p:nvPr/>
        </p:nvSpPr>
        <p:spPr>
          <a:xfrm>
            <a:off x="4459281" y="5267650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クリスタルを使用し、コンティニュー処理をお小茄子。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4828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●概要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846576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バトル内でのサブメニューとコンティニューに関する仕様。</a:t>
            </a:r>
            <a:endParaRPr kumimoji="1" lang="en-US" altLang="ja-JP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BE665B-F15B-4ACE-9E06-8C49B6541F25}"/>
              </a:ext>
            </a:extLst>
          </p:cNvPr>
          <p:cNvSpPr txBox="1"/>
          <p:nvPr/>
        </p:nvSpPr>
        <p:spPr>
          <a:xfrm>
            <a:off x="415418" y="121558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●バトルメニュー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F57DB-1850-4A6A-8536-C3311AC654BA}"/>
              </a:ext>
            </a:extLst>
          </p:cNvPr>
          <p:cNvSpPr txBox="1"/>
          <p:nvPr/>
        </p:nvSpPr>
        <p:spPr>
          <a:xfrm>
            <a:off x="591845" y="1541040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バトルメニューには以下の項目が存在する。</a:t>
            </a:r>
            <a:endParaRPr kumimoji="1" lang="en-US" altLang="ja-JP" sz="1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D11C79-2E64-4FF0-93A5-175C9658AFF5}"/>
              </a:ext>
            </a:extLst>
          </p:cNvPr>
          <p:cNvSpPr txBox="1"/>
          <p:nvPr/>
        </p:nvSpPr>
        <p:spPr>
          <a:xfrm>
            <a:off x="688588" y="190225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○ミッション確認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E599F0-A2FC-4372-8CE5-36F852EE0046}"/>
              </a:ext>
            </a:extLst>
          </p:cNvPr>
          <p:cNvSpPr txBox="1"/>
          <p:nvPr/>
        </p:nvSpPr>
        <p:spPr>
          <a:xfrm>
            <a:off x="688588" y="2529654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○サウンド設定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20200206</a:t>
            </a:r>
            <a:r>
              <a:rPr kumimoji="1" lang="ja-JP" altLang="en-US" sz="1000" b="1">
                <a:solidFill>
                  <a:srgbClr val="FF0000"/>
                </a:solidFill>
              </a:rPr>
              <a:t>修正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FAAB71-1AFA-4F35-A7F3-6380B8698524}"/>
              </a:ext>
            </a:extLst>
          </p:cNvPr>
          <p:cNvSpPr txBox="1"/>
          <p:nvPr/>
        </p:nvSpPr>
        <p:spPr>
          <a:xfrm>
            <a:off x="688588" y="55629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○撤退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ED23F3-36BE-46C8-8274-4400A0DD55DC}"/>
              </a:ext>
            </a:extLst>
          </p:cNvPr>
          <p:cNvSpPr txBox="1"/>
          <p:nvPr/>
        </p:nvSpPr>
        <p:spPr>
          <a:xfrm>
            <a:off x="890894" y="2192762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本クエストのミッションの状況を確認するウィンドウ。</a:t>
            </a:r>
            <a:endParaRPr kumimoji="1"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15A9FD-AAAF-48E2-AB2E-6CA008A3F71D}"/>
              </a:ext>
            </a:extLst>
          </p:cNvPr>
          <p:cNvSpPr txBox="1"/>
          <p:nvPr/>
        </p:nvSpPr>
        <p:spPr>
          <a:xfrm>
            <a:off x="890894" y="2806653"/>
            <a:ext cx="4929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ゲームのサウンド設定を行うウィンドウ。</a:t>
            </a:r>
            <a:endParaRPr kumimoji="1" lang="en-US" altLang="ja-JP" sz="1000" dirty="0"/>
          </a:p>
          <a:p>
            <a:r>
              <a:rPr kumimoji="1" lang="ja-JP" altLang="en-US" sz="1000" dirty="0"/>
              <a:t>ここでの設定は</a:t>
            </a:r>
            <a:r>
              <a:rPr kumimoji="1" lang="ja-JP" altLang="en-US" sz="1000" b="1" dirty="0"/>
              <a:t>全ゲームに影響</a:t>
            </a:r>
            <a:r>
              <a:rPr kumimoji="1" lang="ja-JP" altLang="en-US" sz="1000" dirty="0"/>
              <a:t>する。ゲーム内で設定された分類を記載して</a:t>
            </a:r>
            <a:r>
              <a:rPr kumimoji="1" lang="ja-JP" altLang="en-US" sz="1000"/>
              <a:t>おく。</a:t>
            </a:r>
            <a:endParaRPr kumimoji="1" lang="en-US" altLang="ja-JP" sz="1000"/>
          </a:p>
          <a:p>
            <a:endParaRPr kumimoji="1" lang="en-US" altLang="ja-JP" sz="1000"/>
          </a:p>
          <a:p>
            <a:r>
              <a:rPr kumimoji="1" lang="ja-JP" altLang="en-US" sz="1000"/>
              <a:t>音量の調整段階は</a:t>
            </a:r>
            <a:r>
              <a:rPr kumimoji="1" lang="en-US" altLang="ja-JP" sz="1000"/>
              <a:t>0</a:t>
            </a:r>
            <a:r>
              <a:rPr kumimoji="1" lang="ja-JP" altLang="en-US" sz="1000"/>
              <a:t>～</a:t>
            </a:r>
            <a:r>
              <a:rPr kumimoji="1" lang="en-US" altLang="ja-JP" sz="1000"/>
              <a:t>10</a:t>
            </a:r>
            <a:r>
              <a:rPr kumimoji="1" lang="ja-JP" altLang="en-US" sz="1000"/>
              <a:t>の</a:t>
            </a:r>
            <a:r>
              <a:rPr kumimoji="1" lang="en-US" altLang="ja-JP" sz="1000"/>
              <a:t>11</a:t>
            </a:r>
            <a:r>
              <a:rPr kumimoji="1" lang="ja-JP" altLang="en-US" sz="1000"/>
              <a:t>段階程度とする。</a:t>
            </a:r>
            <a:endParaRPr kumimoji="1" lang="en-US" altLang="ja-JP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AC7B9B-4F0B-4BEF-B122-7ABD10A0EBDE}"/>
              </a:ext>
            </a:extLst>
          </p:cNvPr>
          <p:cNvSpPr txBox="1"/>
          <p:nvPr/>
        </p:nvSpPr>
        <p:spPr>
          <a:xfrm>
            <a:off x="890894" y="5854661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バトルを途中であきらめて強制終了しホームにもどる。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29943-FC83-405F-9654-1B09C357C9E9}"/>
              </a:ext>
            </a:extLst>
          </p:cNvPr>
          <p:cNvSpPr txBox="1"/>
          <p:nvPr/>
        </p:nvSpPr>
        <p:spPr>
          <a:xfrm>
            <a:off x="912163" y="3659168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</a:t>
            </a:r>
            <a:r>
              <a:rPr kumimoji="1" lang="en-US" altLang="ja-JP" sz="1000" b="1" dirty="0" err="1"/>
              <a:t>BGM</a:t>
            </a:r>
            <a:endParaRPr kumimoji="1" lang="ja-JP" altLang="en-US" sz="10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E74FF-B742-43CE-B83F-53874CDB27B1}"/>
              </a:ext>
            </a:extLst>
          </p:cNvPr>
          <p:cNvSpPr txBox="1"/>
          <p:nvPr/>
        </p:nvSpPr>
        <p:spPr>
          <a:xfrm>
            <a:off x="1114469" y="3949676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BGM</a:t>
            </a:r>
            <a:r>
              <a:rPr kumimoji="1" lang="ja-JP" altLang="en-US" sz="1000" dirty="0"/>
              <a:t>、ジングル、（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 err="1"/>
              <a:t>BGM</a:t>
            </a:r>
            <a:endParaRPr kumimoji="1" lang="en-US" altLang="ja-JP" sz="1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85AAA2-65A9-4CE7-ADEA-A116AEB5093C}"/>
              </a:ext>
            </a:extLst>
          </p:cNvPr>
          <p:cNvSpPr txBox="1"/>
          <p:nvPr/>
        </p:nvSpPr>
        <p:spPr>
          <a:xfrm>
            <a:off x="912163" y="4242679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</a:t>
            </a:r>
            <a:r>
              <a:rPr kumimoji="1" lang="en-US" altLang="ja-JP" sz="1000" b="1" dirty="0"/>
              <a:t>SE</a:t>
            </a:r>
            <a:endParaRPr kumimoji="1" lang="ja-JP" altLang="en-US" sz="10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25AE11C-D6C5-41F8-B423-D9F3117B93E0}"/>
              </a:ext>
            </a:extLst>
          </p:cNvPr>
          <p:cNvSpPr txBox="1"/>
          <p:nvPr/>
        </p:nvSpPr>
        <p:spPr>
          <a:xfrm>
            <a:off x="1114469" y="4533187"/>
            <a:ext cx="5283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システム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、ゲーム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、エフェクト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、環境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/>
              <a:t>SE</a:t>
            </a:r>
            <a:r>
              <a:rPr kumimoji="1" lang="ja-JP" altLang="en-US" sz="1000" dirty="0"/>
              <a:t>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 err="1"/>
              <a:t>Ambiebce</a:t>
            </a:r>
            <a:endParaRPr kumimoji="1"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F7CCE40-8C6E-43F3-89B4-1816315EB5C4}"/>
              </a:ext>
            </a:extLst>
          </p:cNvPr>
          <p:cNvSpPr txBox="1"/>
          <p:nvPr/>
        </p:nvSpPr>
        <p:spPr>
          <a:xfrm>
            <a:off x="936388" y="4898673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</a:t>
            </a:r>
            <a:r>
              <a:rPr kumimoji="1" lang="en-US" altLang="ja-JP" sz="1000" b="1" dirty="0"/>
              <a:t>VOICE</a:t>
            </a:r>
            <a:endParaRPr kumimoji="1" lang="ja-JP" altLang="en-US" sz="1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BC76210-B777-422E-9B25-1E42290C87F8}"/>
              </a:ext>
            </a:extLst>
          </p:cNvPr>
          <p:cNvSpPr txBox="1"/>
          <p:nvPr/>
        </p:nvSpPr>
        <p:spPr>
          <a:xfrm>
            <a:off x="1138694" y="5189181"/>
            <a:ext cx="17540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ボイス、（</a:t>
            </a:r>
            <a:r>
              <a:rPr kumimoji="1" lang="en-US" altLang="ja-JP" sz="1000" dirty="0"/>
              <a:t>ADV</a:t>
            </a:r>
            <a:r>
              <a:rPr kumimoji="1" lang="ja-JP" altLang="en-US" sz="1000" dirty="0"/>
              <a:t>の）</a:t>
            </a:r>
            <a:r>
              <a:rPr kumimoji="1" lang="en-US" altLang="ja-JP" sz="1000" dirty="0" err="1"/>
              <a:t>Voiice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27627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35110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●一時停止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E052996-816F-4D57-BDBE-F005510F461F}"/>
              </a:ext>
            </a:extLst>
          </p:cNvPr>
          <p:cNvSpPr txBox="1"/>
          <p:nvPr/>
        </p:nvSpPr>
        <p:spPr>
          <a:xfrm>
            <a:off x="591845" y="3818787"/>
            <a:ext cx="4416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バトルメニューを開くとき、バトル内の時間については全て停止させる。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（止められない状況のときは</a:t>
            </a:r>
            <a:r>
              <a:rPr kumimoji="1" lang="en-US" altLang="ja-JP" sz="1000" dirty="0"/>
              <a:t>UI</a:t>
            </a:r>
            <a:r>
              <a:rPr kumimoji="1" lang="ja-JP" altLang="en-US" sz="1000" dirty="0"/>
              <a:t>が出ていない想定）</a:t>
            </a:r>
            <a:endParaRPr kumimoji="1" lang="en-US" altLang="ja-JP" sz="1000" dirty="0"/>
          </a:p>
          <a:p>
            <a:r>
              <a:rPr kumimoji="1" lang="ja-JP" altLang="en-US" sz="1000" dirty="0"/>
              <a:t>コンティニューについても同様。</a:t>
            </a:r>
            <a:endParaRPr kumimoji="1" lang="en-US" altLang="ja-JP" sz="1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6AC7A1A-E7D8-4A7D-9584-0257C53FBCCA}"/>
              </a:ext>
            </a:extLst>
          </p:cNvPr>
          <p:cNvSpPr txBox="1"/>
          <p:nvPr/>
        </p:nvSpPr>
        <p:spPr>
          <a:xfrm>
            <a:off x="415418" y="5686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●コンティニュー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9E313A-AE5C-4216-81EA-5EF9D6DF1F34}"/>
              </a:ext>
            </a:extLst>
          </p:cNvPr>
          <p:cNvSpPr txBox="1"/>
          <p:nvPr/>
        </p:nvSpPr>
        <p:spPr>
          <a:xfrm>
            <a:off x="688588" y="893167"/>
            <a:ext cx="6189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部隊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が</a:t>
            </a:r>
            <a:r>
              <a:rPr kumimoji="1" lang="en-US" altLang="ja-JP" sz="1000" dirty="0"/>
              <a:t>0</a:t>
            </a:r>
            <a:r>
              <a:rPr kumimoji="1" lang="ja-JP" altLang="en-US" sz="1000" dirty="0"/>
              <a:t>になった際、クリスタルを使用することで、部隊を復帰させバトルを続行することができる。</a:t>
            </a:r>
            <a:endParaRPr kumimoji="1" lang="en-US" altLang="ja-JP" sz="1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350969-1D4C-4638-8D8E-0731A19AB1D3}"/>
              </a:ext>
            </a:extLst>
          </p:cNvPr>
          <p:cNvSpPr txBox="1"/>
          <p:nvPr/>
        </p:nvSpPr>
        <p:spPr>
          <a:xfrm>
            <a:off x="688588" y="116253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○部隊の状態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21B111C-FE8F-438D-B83C-5B87518237D3}"/>
              </a:ext>
            </a:extLst>
          </p:cNvPr>
          <p:cNvSpPr txBox="1"/>
          <p:nvPr/>
        </p:nvSpPr>
        <p:spPr>
          <a:xfrm>
            <a:off x="890894" y="1439531"/>
            <a:ext cx="4836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今までのバトルのバフ、支援兵器の状態はそのままで、</a:t>
            </a:r>
            <a:r>
              <a:rPr kumimoji="1" lang="en-US" altLang="ja-JP" sz="1000" dirty="0"/>
              <a:t>HP</a:t>
            </a:r>
            <a:r>
              <a:rPr kumimoji="1" lang="ja-JP" altLang="en-US" sz="1000" dirty="0"/>
              <a:t>のみ回復し続行する。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キズナメーター、</a:t>
            </a:r>
            <a:r>
              <a:rPr kumimoji="1" lang="en-US" altLang="ja-JP" sz="1000" dirty="0"/>
              <a:t>TR</a:t>
            </a:r>
            <a:r>
              <a:rPr kumimoji="1" lang="ja-JP" altLang="en-US" sz="1000" dirty="0"/>
              <a:t>カードについてのメーターも引継ぎのみとする。</a:t>
            </a:r>
            <a:endParaRPr kumimoji="1" lang="en-US" altLang="ja-JP" sz="10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517E160-AF4E-4343-B660-92E719FF7726}"/>
              </a:ext>
            </a:extLst>
          </p:cNvPr>
          <p:cNvSpPr/>
          <p:nvPr/>
        </p:nvSpPr>
        <p:spPr>
          <a:xfrm>
            <a:off x="5929780" y="1301031"/>
            <a:ext cx="2889849" cy="1201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本ゲームにおいて、キズナメーターや</a:t>
            </a:r>
            <a:r>
              <a:rPr kumimoji="1" lang="en-US" altLang="ja-JP" sz="1000" dirty="0">
                <a:solidFill>
                  <a:schemeClr val="tx1"/>
                </a:solidFill>
              </a:rPr>
              <a:t>TR</a:t>
            </a:r>
            <a:r>
              <a:rPr kumimoji="1" lang="ja-JP" altLang="en-US" sz="1000" dirty="0">
                <a:solidFill>
                  <a:schemeClr val="tx1"/>
                </a:solidFill>
              </a:rPr>
              <a:t>メーターが最大になるボーナスを適用すると、強力になりすぎる可能性があるため、現状では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これらは戦闘前の状態を引き継ぐのみとする。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5C0ABA8-E4F2-4A66-B249-BC88A5748016}"/>
              </a:ext>
            </a:extLst>
          </p:cNvPr>
          <p:cNvSpPr txBox="1"/>
          <p:nvPr/>
        </p:nvSpPr>
        <p:spPr>
          <a:xfrm>
            <a:off x="688588" y="190898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○怪獣の状態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BFEADB-15D9-4EBA-87C3-08C90499E29E}"/>
              </a:ext>
            </a:extLst>
          </p:cNvPr>
          <p:cNvSpPr txBox="1"/>
          <p:nvPr/>
        </p:nvSpPr>
        <p:spPr>
          <a:xfrm>
            <a:off x="890894" y="2139784"/>
            <a:ext cx="3647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こちらは全てのパラメータをそのまま引き継ぐのみとする。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デバフ、バフの解除等は行われない。</a:t>
            </a:r>
            <a:endParaRPr kumimoji="1" lang="en-US" altLang="ja-JP" sz="10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1AE166-CCE8-47AD-BBA7-3C441E759317}"/>
              </a:ext>
            </a:extLst>
          </p:cNvPr>
          <p:cNvSpPr txBox="1"/>
          <p:nvPr/>
        </p:nvSpPr>
        <p:spPr>
          <a:xfrm>
            <a:off x="688588" y="276221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○コンティニュー価格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6D333C-BAA8-448B-85DD-76DE082C721E}"/>
              </a:ext>
            </a:extLst>
          </p:cNvPr>
          <p:cNvSpPr txBox="1"/>
          <p:nvPr/>
        </p:nvSpPr>
        <p:spPr>
          <a:xfrm>
            <a:off x="890894" y="2993012"/>
            <a:ext cx="411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コンティニューはクリスタルのみで行え、</a:t>
            </a:r>
            <a:r>
              <a:rPr kumimoji="1" lang="en-US" altLang="ja-JP" sz="1000" dirty="0"/>
              <a:t>300</a:t>
            </a:r>
            <a:r>
              <a:rPr kumimoji="1" lang="ja-JP" altLang="en-US" sz="1000" dirty="0"/>
              <a:t>クリスタルで行える。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（要調整）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9086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C880A57-AD00-4B1B-A2C0-C04348DE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828" y="4777069"/>
            <a:ext cx="900736" cy="159675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●フロー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  <a:endParaRPr kumimoji="1" lang="en-US" altLang="ja-JP" sz="10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/>
              <a:t>　（メニュー）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A09C-BFB9-47C8-ADC5-62EC4D69D908}"/>
              </a:ext>
            </a:extLst>
          </p:cNvPr>
          <p:cNvSpPr txBox="1"/>
          <p:nvPr/>
        </p:nvSpPr>
        <p:spPr>
          <a:xfrm>
            <a:off x="569106" y="1768068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バトル中</a:t>
            </a:r>
          </a:p>
        </p:txBody>
      </p:sp>
      <p:pic>
        <p:nvPicPr>
          <p:cNvPr id="5" name="図 4" descr="バス, モニター, 携帯電話 が含まれている画像&#10;&#10;自動的に生成された説明">
            <a:extLst>
              <a:ext uri="{FF2B5EF4-FFF2-40B4-BE49-F238E27FC236}">
                <a16:creationId xmlns:a16="http://schemas.microsoft.com/office/drawing/2014/main" id="{9D932B5E-FC38-42B9-9B25-102E7F487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31" y="1062019"/>
            <a:ext cx="902811" cy="1596763"/>
          </a:xfrm>
          <a:prstGeom prst="rect">
            <a:avLst/>
          </a:prstGeom>
        </p:spPr>
      </p:pic>
      <p:pic>
        <p:nvPicPr>
          <p:cNvPr id="22" name="図 21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EFFC4530-3716-46AA-A373-31841123A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62019"/>
            <a:ext cx="899442" cy="1596763"/>
          </a:xfrm>
          <a:prstGeom prst="rect">
            <a:avLst/>
          </a:prstGeom>
        </p:spPr>
      </p:pic>
      <p:pic>
        <p:nvPicPr>
          <p:cNvPr id="25" name="図 2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AC5D804-BA9A-4BE9-A2B1-07CEBBADA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11686"/>
            <a:ext cx="899442" cy="1596763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9DC4897D-40F1-4E77-9C32-DD2AD98AE170}"/>
              </a:ext>
            </a:extLst>
          </p:cNvPr>
          <p:cNvSpPr/>
          <p:nvPr/>
        </p:nvSpPr>
        <p:spPr>
          <a:xfrm>
            <a:off x="3515300" y="1706511"/>
            <a:ext cx="307777" cy="3077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1CFDAD-F8B3-43B9-A662-194B246DBCD2}"/>
              </a:ext>
            </a:extLst>
          </p:cNvPr>
          <p:cNvCxnSpPr>
            <a:stCxn id="23" idx="3"/>
            <a:endCxn id="5" idx="1"/>
          </p:cNvCxnSpPr>
          <p:nvPr/>
        </p:nvCxnSpPr>
        <p:spPr>
          <a:xfrm>
            <a:off x="1446269" y="1860401"/>
            <a:ext cx="57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A815DB3-F413-4ABF-8AA9-35E0461647F7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 flipV="1">
            <a:off x="2919842" y="1860400"/>
            <a:ext cx="595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791D361-23BB-40A6-BB51-2560C8798152}"/>
              </a:ext>
            </a:extLst>
          </p:cNvPr>
          <p:cNvCxnSpPr>
            <a:cxnSpLocks/>
            <a:stCxn id="33" idx="6"/>
            <a:endCxn id="22" idx="1"/>
          </p:cNvCxnSpPr>
          <p:nvPr/>
        </p:nvCxnSpPr>
        <p:spPr>
          <a:xfrm>
            <a:off x="3823077" y="1860400"/>
            <a:ext cx="7489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9457B112-5F6B-4A5C-A4DE-AB5A840B456B}"/>
              </a:ext>
            </a:extLst>
          </p:cNvPr>
          <p:cNvCxnSpPr>
            <a:cxnSpLocks/>
            <a:stCxn id="33" idx="6"/>
            <a:endCxn id="25" idx="1"/>
          </p:cNvCxnSpPr>
          <p:nvPr/>
        </p:nvCxnSpPr>
        <p:spPr>
          <a:xfrm>
            <a:off x="3823077" y="1860400"/>
            <a:ext cx="748923" cy="184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0">
            <a:extLst>
              <a:ext uri="{FF2B5EF4-FFF2-40B4-BE49-F238E27FC236}">
                <a16:creationId xmlns:a16="http://schemas.microsoft.com/office/drawing/2014/main" id="{005AD28A-EE43-4427-9072-2088F4882801}"/>
              </a:ext>
            </a:extLst>
          </p:cNvPr>
          <p:cNvCxnSpPr>
            <a:cxnSpLocks/>
            <a:stCxn id="33" idx="6"/>
            <a:endCxn id="2" idx="1"/>
          </p:cNvCxnSpPr>
          <p:nvPr/>
        </p:nvCxnSpPr>
        <p:spPr>
          <a:xfrm>
            <a:off x="3823077" y="1860400"/>
            <a:ext cx="759751" cy="3715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FBD4121-73D7-464B-9E17-544BDBA84CA9}"/>
              </a:ext>
            </a:extLst>
          </p:cNvPr>
          <p:cNvSpPr txBox="1"/>
          <p:nvPr/>
        </p:nvSpPr>
        <p:spPr>
          <a:xfrm>
            <a:off x="3848725" y="1598790"/>
            <a:ext cx="7232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ミッション確認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6D5468-D624-4A28-8EDF-F32B4D61D89D}"/>
              </a:ext>
            </a:extLst>
          </p:cNvPr>
          <p:cNvSpPr txBox="1"/>
          <p:nvPr/>
        </p:nvSpPr>
        <p:spPr>
          <a:xfrm>
            <a:off x="3925669" y="3453638"/>
            <a:ext cx="646331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サウンド設定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9B4A700-E3B1-4E04-B002-272C00DEA609}"/>
              </a:ext>
            </a:extLst>
          </p:cNvPr>
          <p:cNvSpPr txBox="1"/>
          <p:nvPr/>
        </p:nvSpPr>
        <p:spPr>
          <a:xfrm>
            <a:off x="4248834" y="5310571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撤退</a:t>
            </a:r>
          </a:p>
        </p:txBody>
      </p:sp>
      <p:sp>
        <p:nvSpPr>
          <p:cNvPr id="64" name="ひし形 63">
            <a:extLst>
              <a:ext uri="{FF2B5EF4-FFF2-40B4-BE49-F238E27FC236}">
                <a16:creationId xmlns:a16="http://schemas.microsoft.com/office/drawing/2014/main" id="{1C712B23-4941-4DD6-BDB0-FACF9F8797EE}"/>
              </a:ext>
            </a:extLst>
          </p:cNvPr>
          <p:cNvSpPr/>
          <p:nvPr/>
        </p:nvSpPr>
        <p:spPr>
          <a:xfrm>
            <a:off x="6869407" y="5343926"/>
            <a:ext cx="984178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撤退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A3A2619-CC15-4A48-9405-9CFA03ED6F6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5483564" y="5575448"/>
            <a:ext cx="2540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C6A17BE-F8D2-4290-B2C5-214E73B027F0}"/>
              </a:ext>
            </a:extLst>
          </p:cNvPr>
          <p:cNvSpPr txBox="1"/>
          <p:nvPr/>
        </p:nvSpPr>
        <p:spPr>
          <a:xfrm>
            <a:off x="6922914" y="4684737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ホーム画面</a:t>
            </a:r>
            <a:endParaRPr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C265A69-09B6-4C57-9068-8B00D2A1564B}"/>
              </a:ext>
            </a:extLst>
          </p:cNvPr>
          <p:cNvSpPr txBox="1"/>
          <p:nvPr/>
        </p:nvSpPr>
        <p:spPr>
          <a:xfrm>
            <a:off x="6922914" y="5014331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フェードアウト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9984B7-37CA-4A39-9016-D109B13176B9}"/>
              </a:ext>
            </a:extLst>
          </p:cNvPr>
          <p:cNvCxnSpPr>
            <a:cxnSpLocks/>
            <a:stCxn id="64" idx="0"/>
            <a:endCxn id="73" idx="2"/>
          </p:cNvCxnSpPr>
          <p:nvPr/>
        </p:nvCxnSpPr>
        <p:spPr>
          <a:xfrm flipV="1">
            <a:off x="7361496" y="5198997"/>
            <a:ext cx="0" cy="1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FF77DC95-9CEA-49EA-B97F-CCE987D864A7}"/>
              </a:ext>
            </a:extLst>
          </p:cNvPr>
          <p:cNvCxnSpPr>
            <a:cxnSpLocks/>
            <a:stCxn id="73" idx="0"/>
            <a:endCxn id="72" idx="2"/>
          </p:cNvCxnSpPr>
          <p:nvPr/>
        </p:nvCxnSpPr>
        <p:spPr>
          <a:xfrm flipV="1">
            <a:off x="7361496" y="4869403"/>
            <a:ext cx="0" cy="14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2D4A91-097F-4D92-8A99-7EEBC53793B8}"/>
              </a:ext>
            </a:extLst>
          </p:cNvPr>
          <p:cNvSpPr txBox="1"/>
          <p:nvPr/>
        </p:nvSpPr>
        <p:spPr>
          <a:xfrm>
            <a:off x="7377991" y="5218238"/>
            <a:ext cx="229550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Y</a:t>
            </a:r>
            <a:endParaRPr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7486543-49F6-4ECA-988B-B731F1769F05}"/>
              </a:ext>
            </a:extLst>
          </p:cNvPr>
          <p:cNvSpPr txBox="1"/>
          <p:nvPr/>
        </p:nvSpPr>
        <p:spPr>
          <a:xfrm>
            <a:off x="7809559" y="5622311"/>
            <a:ext cx="242375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/>
              <a:t>N</a:t>
            </a:r>
            <a:endParaRPr lang="ja-JP" altLang="en-US" dirty="0"/>
          </a:p>
        </p:txBody>
      </p:sp>
      <p:cxnSp>
        <p:nvCxnSpPr>
          <p:cNvPr id="82" name="直線矢印コネクタ 40">
            <a:extLst>
              <a:ext uri="{FF2B5EF4-FFF2-40B4-BE49-F238E27FC236}">
                <a16:creationId xmlns:a16="http://schemas.microsoft.com/office/drawing/2014/main" id="{3BE47619-4EA0-4562-A1F7-8D1DD47B1D84}"/>
              </a:ext>
            </a:extLst>
          </p:cNvPr>
          <p:cNvCxnSpPr>
            <a:cxnSpLocks/>
            <a:stCxn id="64" idx="3"/>
            <a:endCxn id="5" idx="0"/>
          </p:cNvCxnSpPr>
          <p:nvPr/>
        </p:nvCxnSpPr>
        <p:spPr>
          <a:xfrm flipH="1" flipV="1">
            <a:off x="2468437" y="1062019"/>
            <a:ext cx="5385148" cy="4513433"/>
          </a:xfrm>
          <a:prstGeom prst="bentConnector4">
            <a:avLst>
              <a:gd name="adj1" fmla="val -4245"/>
              <a:gd name="adj2" fmla="val 105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85CBC6-93A6-4A5A-BC0D-38CBB2826794}"/>
              </a:ext>
            </a:extLst>
          </p:cNvPr>
          <p:cNvCxnSpPr>
            <a:cxnSpLocks/>
          </p:cNvCxnSpPr>
          <p:nvPr/>
        </p:nvCxnSpPr>
        <p:spPr>
          <a:xfrm>
            <a:off x="5432970" y="3710068"/>
            <a:ext cx="2580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D45302-317C-4B7C-9840-95B647F9FD2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471442" y="1860401"/>
            <a:ext cx="2580492" cy="3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1400E9-6AD3-45B7-8E65-FFF10BCFFF3A}"/>
              </a:ext>
            </a:extLst>
          </p:cNvPr>
          <p:cNvSpPr txBox="1"/>
          <p:nvPr/>
        </p:nvSpPr>
        <p:spPr>
          <a:xfrm>
            <a:off x="1983368" y="2658782"/>
            <a:ext cx="97013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bt200.</a:t>
            </a:r>
            <a:r>
              <a:rPr lang="ja-JP" altLang="en-US" dirty="0">
                <a:latin typeface="+mn-ea"/>
              </a:rPr>
              <a:t>バトルメニュー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B38F705E-9B1B-4C61-A8C0-E1AFB3929096}"/>
              </a:ext>
            </a:extLst>
          </p:cNvPr>
          <p:cNvSpPr/>
          <p:nvPr/>
        </p:nvSpPr>
        <p:spPr>
          <a:xfrm>
            <a:off x="4533640" y="2660250"/>
            <a:ext cx="970137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" dirty="0">
                <a:latin typeface="+mn-ea"/>
              </a:rPr>
              <a:t>bt210.ミッション確認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5D0F858-538F-48FF-A7CB-9A77BD1D504B}"/>
              </a:ext>
            </a:extLst>
          </p:cNvPr>
          <p:cNvSpPr/>
          <p:nvPr/>
        </p:nvSpPr>
        <p:spPr>
          <a:xfrm>
            <a:off x="4539777" y="4513575"/>
            <a:ext cx="8931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 dirty="0">
                <a:latin typeface="+mn-ea"/>
              </a:rPr>
              <a:t>bt220.</a:t>
            </a:r>
            <a:r>
              <a:rPr kumimoji="1" lang="ja-JP" altLang="en-US" sz="600" dirty="0">
                <a:latin typeface="+mn-ea"/>
              </a:rPr>
              <a:t>サウンド設定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99E76AE2-213B-4E0D-94EF-4C6322D2DC28}"/>
              </a:ext>
            </a:extLst>
          </p:cNvPr>
          <p:cNvSpPr/>
          <p:nvPr/>
        </p:nvSpPr>
        <p:spPr>
          <a:xfrm>
            <a:off x="4621075" y="6387186"/>
            <a:ext cx="81624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 dirty="0">
                <a:latin typeface="+mn-ea"/>
              </a:rPr>
              <a:t>bt230.</a:t>
            </a:r>
            <a:r>
              <a:rPr kumimoji="1" lang="ja-JP" altLang="en-US" sz="600" dirty="0">
                <a:latin typeface="+mn-ea"/>
              </a:rPr>
              <a:t>ギブアップ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D159359-6B31-4BBA-BD65-C6DD3AABA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593" y="4777068"/>
            <a:ext cx="900736" cy="1596760"/>
          </a:xfrm>
          <a:prstGeom prst="rect">
            <a:avLst/>
          </a:prstGeom>
        </p:spPr>
      </p:pic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E51BC66-6E31-4F1E-BF66-6E3DAAC7BF7C}"/>
              </a:ext>
            </a:extLst>
          </p:cNvPr>
          <p:cNvSpPr/>
          <p:nvPr/>
        </p:nvSpPr>
        <p:spPr>
          <a:xfrm>
            <a:off x="5741364" y="6400108"/>
            <a:ext cx="893193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600">
                <a:latin typeface="+mn-ea"/>
              </a:rPr>
              <a:t>bt231.</a:t>
            </a:r>
            <a:r>
              <a:rPr kumimoji="1" lang="ja-JP" altLang="en-US" sz="600">
                <a:latin typeface="+mn-ea"/>
              </a:rPr>
              <a:t>ギブアップ２</a:t>
            </a:r>
            <a:endParaRPr kumimoji="1" lang="ja-JP" altLang="en-US" sz="600" dirty="0">
              <a:latin typeface="+mn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6CCC381-53D5-4429-A292-F0B9BD9EE584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6638329" y="5575448"/>
            <a:ext cx="231078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1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図 116">
            <a:extLst>
              <a:ext uri="{FF2B5EF4-FFF2-40B4-BE49-F238E27FC236}">
                <a16:creationId xmlns:a16="http://schemas.microsoft.com/office/drawing/2014/main" id="{7CAA7824-E3E1-4A9B-97A6-ACC058A4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21" y="3311351"/>
            <a:ext cx="898582" cy="1596761"/>
          </a:xfrm>
          <a:prstGeom prst="rect">
            <a:avLst/>
          </a:prstGeom>
        </p:spPr>
      </p:pic>
      <p:pic>
        <p:nvPicPr>
          <p:cNvPr id="10" name="図 9" descr="バス が含まれている画像&#10;&#10;自動的に生成された説明">
            <a:extLst>
              <a:ext uri="{FF2B5EF4-FFF2-40B4-BE49-F238E27FC236}">
                <a16:creationId xmlns:a16="http://schemas.microsoft.com/office/drawing/2014/main" id="{C5BFB487-41B3-4C06-AECA-37F4983F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25" y="1463574"/>
            <a:ext cx="899442" cy="159676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●フロー</a:t>
            </a:r>
            <a:r>
              <a:rPr kumimoji="1" lang="ja-JP" altLang="en-US" sz="1000" b="1">
                <a:solidFill>
                  <a:srgbClr val="FF0000"/>
                </a:solidFill>
              </a:rPr>
              <a:t>（</a:t>
            </a:r>
            <a:r>
              <a:rPr kumimoji="1" lang="en-US" altLang="ja-JP" sz="1000" b="1">
                <a:solidFill>
                  <a:srgbClr val="FF0000"/>
                </a:solidFill>
              </a:rPr>
              <a:t>20200128</a:t>
            </a:r>
            <a:r>
              <a:rPr kumimoji="1" lang="ja-JP" altLang="en-US" sz="1000" b="1">
                <a:solidFill>
                  <a:srgbClr val="FF0000"/>
                </a:solidFill>
              </a:rPr>
              <a:t>修正）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/>
              <a:t>　（コンティニュー）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A9A09C-BFB9-47C8-ADC5-62EC4D69D908}"/>
              </a:ext>
            </a:extLst>
          </p:cNvPr>
          <p:cNvSpPr txBox="1"/>
          <p:nvPr/>
        </p:nvSpPr>
        <p:spPr>
          <a:xfrm>
            <a:off x="569106" y="2169623"/>
            <a:ext cx="877163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部隊</a:t>
            </a:r>
            <a:r>
              <a:rPr lang="en-US" altLang="ja-JP" dirty="0"/>
              <a:t>HP0</a:t>
            </a:r>
            <a:endParaRPr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B1CFDAD-F8B3-43B9-A662-194B246DBCD2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1446269" y="2261955"/>
            <a:ext cx="2636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ひし形 63">
            <a:extLst>
              <a:ext uri="{FF2B5EF4-FFF2-40B4-BE49-F238E27FC236}">
                <a16:creationId xmlns:a16="http://schemas.microsoft.com/office/drawing/2014/main" id="{1C712B23-4941-4DD6-BDB0-FACF9F8797EE}"/>
              </a:ext>
            </a:extLst>
          </p:cNvPr>
          <p:cNvSpPr/>
          <p:nvPr/>
        </p:nvSpPr>
        <p:spPr>
          <a:xfrm>
            <a:off x="3884738" y="2816050"/>
            <a:ext cx="970139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tx1"/>
                </a:solidFill>
              </a:rPr>
              <a:t>クリスタル？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F9984B7-37CA-4A39-9016-D109B13176B9}"/>
              </a:ext>
            </a:extLst>
          </p:cNvPr>
          <p:cNvCxnSpPr>
            <a:cxnSpLocks/>
            <a:stCxn id="10" idx="3"/>
            <a:endCxn id="4" idx="2"/>
          </p:cNvCxnSpPr>
          <p:nvPr/>
        </p:nvCxnSpPr>
        <p:spPr>
          <a:xfrm flipV="1">
            <a:off x="2609367" y="2260668"/>
            <a:ext cx="264159" cy="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2D4A91-097F-4D92-8A99-7EEBC53793B8}"/>
              </a:ext>
            </a:extLst>
          </p:cNvPr>
          <p:cNvSpPr txBox="1"/>
          <p:nvPr/>
        </p:nvSpPr>
        <p:spPr>
          <a:xfrm>
            <a:off x="3474012" y="2862909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復活</a:t>
            </a:r>
            <a:endParaRPr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85CBC6-93A6-4A5A-BC0D-38CBB2826794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 flipV="1">
            <a:off x="4854877" y="3047575"/>
            <a:ext cx="867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5D45302-317C-4B7C-9840-95B647F9FD29}"/>
              </a:ext>
            </a:extLst>
          </p:cNvPr>
          <p:cNvCxnSpPr>
            <a:cxnSpLocks/>
            <a:stCxn id="64" idx="2"/>
            <a:endCxn id="117" idx="1"/>
          </p:cNvCxnSpPr>
          <p:nvPr/>
        </p:nvCxnSpPr>
        <p:spPr>
          <a:xfrm rot="16200000" flipH="1">
            <a:off x="4405999" y="3242909"/>
            <a:ext cx="830631" cy="903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C1400E9-6AD3-45B7-8E65-FFF10BCFFF3A}"/>
              </a:ext>
            </a:extLst>
          </p:cNvPr>
          <p:cNvSpPr txBox="1"/>
          <p:nvPr/>
        </p:nvSpPr>
        <p:spPr>
          <a:xfrm>
            <a:off x="1674578" y="3060337"/>
            <a:ext cx="97013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 dirty="0">
                <a:latin typeface="+mn-ea"/>
              </a:rPr>
              <a:t>bt300.</a:t>
            </a:r>
            <a:r>
              <a:rPr lang="ja-JP" altLang="en-US" dirty="0">
                <a:latin typeface="+mn-ea"/>
              </a:rPr>
              <a:t>コンティニュー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C02CF84-B661-4929-A6C7-7D676F1F8B5D}"/>
              </a:ext>
            </a:extLst>
          </p:cNvPr>
          <p:cNvSpPr txBox="1"/>
          <p:nvPr/>
        </p:nvSpPr>
        <p:spPr>
          <a:xfrm>
            <a:off x="5722112" y="2955242"/>
            <a:ext cx="97494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 dirty="0"/>
              <a:t>バトル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A69A9F2-1003-48C3-AFEC-CED94ECB19BF}"/>
              </a:ext>
            </a:extLst>
          </p:cNvPr>
          <p:cNvSpPr/>
          <p:nvPr/>
        </p:nvSpPr>
        <p:spPr>
          <a:xfrm>
            <a:off x="2873526" y="2120017"/>
            <a:ext cx="281302" cy="281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51ECEB-F181-4B28-AA4F-10237FC314FB}"/>
              </a:ext>
            </a:extLst>
          </p:cNvPr>
          <p:cNvSpPr txBox="1"/>
          <p:nvPr/>
        </p:nvSpPr>
        <p:spPr>
          <a:xfrm>
            <a:off x="3878759" y="2168335"/>
            <a:ext cx="97494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課金ウィンドウ</a:t>
            </a:r>
            <a:r>
              <a:rPr lang="en-US" altLang="ja-JP"/>
              <a:t>OPEN</a:t>
            </a:r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966DB9-062B-492C-A1EA-994F8B114528}"/>
              </a:ext>
            </a:extLst>
          </p:cNvPr>
          <p:cNvSpPr txBox="1"/>
          <p:nvPr/>
        </p:nvSpPr>
        <p:spPr>
          <a:xfrm>
            <a:off x="4758268" y="2816050"/>
            <a:ext cx="569387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足りている</a:t>
            </a:r>
            <a:endParaRPr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6B955C-A4FF-457C-A956-813EBE08E51A}"/>
              </a:ext>
            </a:extLst>
          </p:cNvPr>
          <p:cNvSpPr txBox="1"/>
          <p:nvPr/>
        </p:nvSpPr>
        <p:spPr>
          <a:xfrm>
            <a:off x="4320569" y="3311352"/>
            <a:ext cx="646331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不足している</a:t>
            </a:r>
            <a:endParaRPr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D5CE259-A493-4D2F-B1DD-68BBB4DBE9C3}"/>
              </a:ext>
            </a:extLst>
          </p:cNvPr>
          <p:cNvCxnSpPr>
            <a:cxnSpLocks/>
            <a:stCxn id="4" idx="6"/>
            <a:endCxn id="26" idx="1"/>
          </p:cNvCxnSpPr>
          <p:nvPr/>
        </p:nvCxnSpPr>
        <p:spPr>
          <a:xfrm>
            <a:off x="3154828" y="2260668"/>
            <a:ext cx="723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124FF41-62E9-4158-8AC7-72A010144F11}"/>
              </a:ext>
            </a:extLst>
          </p:cNvPr>
          <p:cNvSpPr txBox="1"/>
          <p:nvPr/>
        </p:nvSpPr>
        <p:spPr>
          <a:xfrm>
            <a:off x="3881749" y="4702587"/>
            <a:ext cx="97494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ホーム</a:t>
            </a:r>
            <a:endParaRPr lang="ja-JP" altLang="en-US" dirty="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3FAD1BA-34FF-4147-B34C-27CBB8560467}"/>
              </a:ext>
            </a:extLst>
          </p:cNvPr>
          <p:cNvCxnSpPr>
            <a:cxnSpLocks/>
            <a:stCxn id="4" idx="6"/>
            <a:endCxn id="64" idx="1"/>
          </p:cNvCxnSpPr>
          <p:nvPr/>
        </p:nvCxnSpPr>
        <p:spPr>
          <a:xfrm>
            <a:off x="3154828" y="2260668"/>
            <a:ext cx="729910" cy="786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108F510-B84B-4089-BC88-9652AC61C413}"/>
              </a:ext>
            </a:extLst>
          </p:cNvPr>
          <p:cNvSpPr txBox="1"/>
          <p:nvPr/>
        </p:nvSpPr>
        <p:spPr>
          <a:xfrm>
            <a:off x="7562475" y="4017399"/>
            <a:ext cx="974945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課金ウィンドウ</a:t>
            </a:r>
            <a:r>
              <a:rPr lang="en-US" altLang="ja-JP"/>
              <a:t>OPEN</a:t>
            </a:r>
            <a:endParaRPr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1E809DD-4E64-4204-BB84-A34824A40089}"/>
              </a:ext>
            </a:extLst>
          </p:cNvPr>
          <p:cNvSpPr txBox="1"/>
          <p:nvPr/>
        </p:nvSpPr>
        <p:spPr>
          <a:xfrm>
            <a:off x="3358594" y="2043751"/>
            <a:ext cx="569387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課金ボタン</a:t>
            </a:r>
            <a:endParaRPr lang="ja-JP" altLang="en-US" dirty="0"/>
          </a:p>
        </p:txBody>
      </p:sp>
      <p:cxnSp>
        <p:nvCxnSpPr>
          <p:cNvPr id="53" name="直線矢印コネクタ 40">
            <a:extLst>
              <a:ext uri="{FF2B5EF4-FFF2-40B4-BE49-F238E27FC236}">
                <a16:creationId xmlns:a16="http://schemas.microsoft.com/office/drawing/2014/main" id="{03097532-B7E0-416D-8B00-974111EBD32B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>
            <a:off x="3154828" y="2260668"/>
            <a:ext cx="726921" cy="2534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5E5968C-29D3-422D-B5C9-C2CD5DD1F7E5}"/>
              </a:ext>
            </a:extLst>
          </p:cNvPr>
          <p:cNvSpPr txBox="1"/>
          <p:nvPr/>
        </p:nvSpPr>
        <p:spPr>
          <a:xfrm>
            <a:off x="3479582" y="4610254"/>
            <a:ext cx="33855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敗北</a:t>
            </a:r>
            <a:endParaRPr lang="ja-JP" altLang="en-US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D6CD78D-2415-40DD-B7B9-2FAFED55FBD5}"/>
              </a:ext>
            </a:extLst>
          </p:cNvPr>
          <p:cNvCxnSpPr>
            <a:cxnSpLocks/>
            <a:stCxn id="117" idx="3"/>
            <a:endCxn id="95" idx="1"/>
          </p:cNvCxnSpPr>
          <p:nvPr/>
        </p:nvCxnSpPr>
        <p:spPr>
          <a:xfrm>
            <a:off x="6171403" y="4109732"/>
            <a:ext cx="184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83B1E0-0D5E-4509-92EC-E7DF40256EBF}"/>
              </a:ext>
            </a:extLst>
          </p:cNvPr>
          <p:cNvSpPr txBox="1"/>
          <p:nvPr/>
        </p:nvSpPr>
        <p:spPr>
          <a:xfrm>
            <a:off x="5044683" y="4940365"/>
            <a:ext cx="1354858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en-US" altLang="ja-JP">
                <a:latin typeface="+mn-ea"/>
              </a:rPr>
              <a:t>bt301.</a:t>
            </a:r>
            <a:r>
              <a:rPr lang="ja-JP" altLang="en-US">
                <a:latin typeface="+mn-ea"/>
              </a:rPr>
              <a:t>クリスタル不足ウィンドウ</a:t>
            </a:r>
            <a:endParaRPr lang="ja-JP" altLang="en-US" dirty="0">
              <a:latin typeface="+mn-ea"/>
            </a:endParaRPr>
          </a:p>
        </p:txBody>
      </p:sp>
      <p:cxnSp>
        <p:nvCxnSpPr>
          <p:cNvPr id="66" name="直線矢印コネクタ 93">
            <a:extLst>
              <a:ext uri="{FF2B5EF4-FFF2-40B4-BE49-F238E27FC236}">
                <a16:creationId xmlns:a16="http://schemas.microsoft.com/office/drawing/2014/main" id="{69822BC8-0CEE-46BC-9490-BB9C09C87C95}"/>
              </a:ext>
            </a:extLst>
          </p:cNvPr>
          <p:cNvCxnSpPr>
            <a:cxnSpLocks/>
            <a:stCxn id="95" idx="2"/>
            <a:endCxn id="10" idx="0"/>
          </p:cNvCxnSpPr>
          <p:nvPr/>
        </p:nvCxnSpPr>
        <p:spPr>
          <a:xfrm rot="5400000" flipH="1">
            <a:off x="3061341" y="561879"/>
            <a:ext cx="2877684" cy="4681074"/>
          </a:xfrm>
          <a:prstGeom prst="bentConnector5">
            <a:avLst>
              <a:gd name="adj1" fmla="val -17628"/>
              <a:gd name="adj2" fmla="val -43571"/>
              <a:gd name="adj3" fmla="val 107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426DBDE-9222-4BB8-92CD-AF756F95E5F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853704" y="2260668"/>
            <a:ext cx="402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ひし形 94">
            <a:extLst>
              <a:ext uri="{FF2B5EF4-FFF2-40B4-BE49-F238E27FC236}">
                <a16:creationId xmlns:a16="http://schemas.microsoft.com/office/drawing/2014/main" id="{F7A2C352-696F-4AC2-9104-26413A194A0D}"/>
              </a:ext>
            </a:extLst>
          </p:cNvPr>
          <p:cNvSpPr/>
          <p:nvPr/>
        </p:nvSpPr>
        <p:spPr>
          <a:xfrm>
            <a:off x="6355650" y="3878207"/>
            <a:ext cx="970139" cy="46305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700">
                <a:solidFill>
                  <a:schemeClr val="tx1"/>
                </a:solidFill>
              </a:rPr>
              <a:t>ボタン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705EA7B-388E-41F7-B794-5789A04B3642}"/>
              </a:ext>
            </a:extLst>
          </p:cNvPr>
          <p:cNvSpPr txBox="1"/>
          <p:nvPr/>
        </p:nvSpPr>
        <p:spPr>
          <a:xfrm>
            <a:off x="7192938" y="3832733"/>
            <a:ext cx="492444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ショップ</a:t>
            </a:r>
            <a:endParaRPr lang="ja-JP" altLang="en-US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49597EC3-727A-4A0A-B904-4A96EEFEA31D}"/>
              </a:ext>
            </a:extLst>
          </p:cNvPr>
          <p:cNvSpPr txBox="1"/>
          <p:nvPr/>
        </p:nvSpPr>
        <p:spPr>
          <a:xfrm>
            <a:off x="6909834" y="4331155"/>
            <a:ext cx="41549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kumimoji="1" sz="600"/>
            </a:lvl1pPr>
          </a:lstStyle>
          <a:p>
            <a:r>
              <a:rPr lang="ja-JP" altLang="en-US"/>
              <a:t>やめる</a:t>
            </a:r>
            <a:endParaRPr lang="ja-JP" altLang="en-US" dirty="0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F37A6660-CBCD-4ED9-9609-3470CC8480E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8537420" y="4109732"/>
            <a:ext cx="336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0ECFD1D-4509-423F-96FC-99B2CA83F510}"/>
              </a:ext>
            </a:extLst>
          </p:cNvPr>
          <p:cNvCxnSpPr>
            <a:cxnSpLocks/>
            <a:stCxn id="95" idx="3"/>
            <a:endCxn id="47" idx="1"/>
          </p:cNvCxnSpPr>
          <p:nvPr/>
        </p:nvCxnSpPr>
        <p:spPr>
          <a:xfrm flipV="1">
            <a:off x="7325789" y="4109732"/>
            <a:ext cx="2366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95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bt200.</a:t>
            </a:r>
            <a:r>
              <a:rPr kumimoji="1" lang="ja-JP" altLang="en-US" sz="1400" b="1" dirty="0"/>
              <a:t>バトルメニュー</a:t>
            </a:r>
          </a:p>
        </p:txBody>
      </p:sp>
      <p:pic>
        <p:nvPicPr>
          <p:cNvPr id="21" name="図 20" descr="バス, モニター, 携帯電話 が含まれている画像&#10;&#10;自動的に生成された説明">
            <a:extLst>
              <a:ext uri="{FF2B5EF4-FFF2-40B4-BE49-F238E27FC236}">
                <a16:creationId xmlns:a16="http://schemas.microsoft.com/office/drawing/2014/main" id="{00659505-9B6C-49A7-9ABF-C1DAB257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7" y="969361"/>
            <a:ext cx="2339333" cy="413747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340198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240170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ウィンドウ見出し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FECFF8-C909-4655-AB54-45AC8EA21A0C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287538" y="1648790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33388CC-AE46-4820-83FD-3518C3E37125}"/>
              </a:ext>
            </a:extLst>
          </p:cNvPr>
          <p:cNvSpPr txBox="1"/>
          <p:nvPr/>
        </p:nvSpPr>
        <p:spPr>
          <a:xfrm>
            <a:off x="3213487" y="1548762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クエスト情報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87538" y="2170367"/>
            <a:ext cx="925949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7585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機能ボタン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7C39D3-6FE4-44FC-B8FD-44B9C6FA76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65825" y="2170367"/>
            <a:ext cx="947662" cy="9266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4A60BA-6575-4ED4-A1E0-F2AE6C807A2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254968" y="2170367"/>
            <a:ext cx="958519" cy="157455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197083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323659" y="3297111"/>
            <a:ext cx="889828" cy="102736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  <a:endParaRPr kumimoji="1" lang="en-US" altLang="ja-JP" sz="1000" b="1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クエスト情報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ステージ名とクエスト名を表示する。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34217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機能ボタン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80438"/>
            <a:ext cx="22365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バトルメニューの各機能のボタン。</a:t>
            </a:r>
            <a:endParaRPr kumimoji="1" lang="en-US" altLang="ja-JP" sz="1000" dirty="0"/>
          </a:p>
          <a:p>
            <a:r>
              <a:rPr kumimoji="1" lang="ja-JP" altLang="en-US" sz="1000" dirty="0"/>
              <a:t>　</a:t>
            </a:r>
            <a:endParaRPr kumimoji="1" lang="en-US" altLang="ja-JP" sz="1000" dirty="0"/>
          </a:p>
          <a:p>
            <a:r>
              <a:rPr kumimoji="1" lang="ja-JP" altLang="en-US" sz="1000" dirty="0"/>
              <a:t>　・ミッション確認</a:t>
            </a:r>
            <a:endParaRPr kumimoji="1" lang="en-US" altLang="ja-JP" sz="1000" dirty="0"/>
          </a:p>
          <a:p>
            <a:r>
              <a:rPr kumimoji="1" lang="ja-JP" altLang="en-US" sz="1000" dirty="0"/>
              <a:t>　・サウンド設定</a:t>
            </a:r>
            <a:endParaRPr kumimoji="1" lang="en-US" altLang="ja-JP" sz="1000" dirty="0"/>
          </a:p>
          <a:p>
            <a:r>
              <a:rPr kumimoji="1" lang="ja-JP" altLang="en-US" sz="1000" dirty="0"/>
              <a:t>　・撤退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2749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ウィンドウを閉じてバトルにもどるボタン。</a:t>
            </a:r>
            <a:endParaRPr kumimoji="1"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0533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白いバックグラウンドのスクリーンショット&#10;&#10;自動的に生成された説明">
            <a:extLst>
              <a:ext uri="{FF2B5EF4-FFF2-40B4-BE49-F238E27FC236}">
                <a16:creationId xmlns:a16="http://schemas.microsoft.com/office/drawing/2014/main" id="{21A4E178-D27E-4B40-808E-5FB57264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01" y="963985"/>
            <a:ext cx="2329563" cy="4135631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14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bt210.</a:t>
            </a:r>
            <a:r>
              <a:rPr kumimoji="1" lang="ja-JP" altLang="en-US" sz="1400" b="1" dirty="0"/>
              <a:t>ミッション確認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3F6E4BC-2751-4B15-AC4A-84E312D503B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265825" y="1459102"/>
            <a:ext cx="947662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EF6CA4-9518-4141-8D0C-F8472B75AAC6}"/>
              </a:ext>
            </a:extLst>
          </p:cNvPr>
          <p:cNvSpPr txBox="1"/>
          <p:nvPr/>
        </p:nvSpPr>
        <p:spPr>
          <a:xfrm>
            <a:off x="3213487" y="1359074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786565" y="2170367"/>
            <a:ext cx="1426922" cy="44716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ミッション情報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975868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06770" y="4075896"/>
            <a:ext cx="806717" cy="10002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ミッション</a:t>
            </a:r>
            <a:r>
              <a:rPr kumimoji="1" lang="ja-JP" altLang="en-US" sz="1000" dirty="0"/>
              <a:t>確認</a:t>
            </a:r>
            <a:r>
              <a:rPr kumimoji="1" lang="ja-JP" altLang="en-US" sz="1000"/>
              <a:t>と</a:t>
            </a:r>
            <a:r>
              <a:rPr kumimoji="1" lang="ja-JP" altLang="en-US" sz="1000" dirty="0"/>
              <a:t>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2351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ミッション情報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3390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通常ミッションを表示する。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クリア済のものは達成マークをつける。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クリア済の隠しミッションがあれば、</a:t>
            </a:r>
            <a:endParaRPr kumimoji="1" lang="en-US" altLang="ja-JP" sz="1000" dirty="0"/>
          </a:p>
          <a:p>
            <a:r>
              <a:rPr kumimoji="1" lang="ja-JP" altLang="en-US" sz="1000" dirty="0"/>
              <a:t>スクロールバーとともに表示する。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ja-JP" altLang="en-US" sz="1000" dirty="0"/>
              <a:t>これらの情報はバトル開始時のもので、</a:t>
            </a:r>
            <a:endParaRPr kumimoji="1" lang="en-US" altLang="ja-JP" sz="1000" dirty="0"/>
          </a:p>
          <a:p>
            <a:r>
              <a:rPr kumimoji="1" lang="ja-JP" altLang="en-US" sz="1000" dirty="0"/>
              <a:t>今回新たに獲得したミッションについては考慮しない。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97118" y="3180316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58488" y="3426537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0D94C5-DF1E-4EE6-8F45-7F398A10B667}"/>
              </a:ext>
            </a:extLst>
          </p:cNvPr>
          <p:cNvSpPr txBox="1"/>
          <p:nvPr/>
        </p:nvSpPr>
        <p:spPr>
          <a:xfrm>
            <a:off x="4130433" y="3918979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・類似画面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A9157D7-5C18-40CD-A4B0-79705FE24BD7}"/>
              </a:ext>
            </a:extLst>
          </p:cNvPr>
          <p:cNvSpPr txBox="1"/>
          <p:nvPr/>
        </p:nvSpPr>
        <p:spPr>
          <a:xfrm>
            <a:off x="4320102" y="4196319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+mn-ea"/>
              </a:rPr>
              <a:t>本画面の表示物は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【GP01】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ステージ選択仕様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_</a:t>
            </a:r>
            <a:r>
              <a:rPr kumimoji="1" lang="ja-JP" altLang="en-US" sz="1000" b="1" dirty="0">
                <a:solidFill>
                  <a:srgbClr val="00B050"/>
                </a:solidFill>
                <a:latin typeface="+mn-ea"/>
              </a:rPr>
              <a:t>［日付］</a:t>
            </a:r>
            <a:r>
              <a:rPr kumimoji="1" lang="en-US" altLang="ja-JP" sz="1000" b="1" dirty="0">
                <a:solidFill>
                  <a:srgbClr val="00B050"/>
                </a:solidFill>
                <a:latin typeface="+mn-ea"/>
              </a:rPr>
              <a:t>.pptx</a:t>
            </a:r>
            <a:r>
              <a:rPr kumimoji="1" lang="ja-JP" altLang="en-US" sz="1000" dirty="0">
                <a:latin typeface="+mn-ea"/>
              </a:rPr>
              <a:t>の</a:t>
            </a:r>
            <a:endParaRPr kumimoji="1" lang="en-US" altLang="ja-JP" sz="1000" dirty="0">
              <a:latin typeface="+mn-ea"/>
            </a:endParaRPr>
          </a:p>
          <a:p>
            <a:r>
              <a:rPr kumimoji="1" lang="en-US" altLang="ja-JP" sz="1000" b="1" dirty="0"/>
              <a:t>st110b.</a:t>
            </a:r>
            <a:r>
              <a:rPr kumimoji="1" lang="ja-JP" altLang="en-US" sz="1000" b="1" dirty="0"/>
              <a:t>ミッション確認ウィンドウ</a:t>
            </a:r>
            <a:endParaRPr kumimoji="1" lang="en-US" altLang="ja-JP" sz="1000" b="1" dirty="0">
              <a:latin typeface="+mn-ea"/>
            </a:endParaRPr>
          </a:p>
          <a:p>
            <a:r>
              <a:rPr kumimoji="1" lang="ja-JP" altLang="en-US" sz="1000" dirty="0">
                <a:latin typeface="+mn-ea"/>
              </a:rPr>
              <a:t>と同様となる。（ボタンの表示が違うが）</a:t>
            </a:r>
            <a:endParaRPr kumimoji="1" lang="en-US" altLang="ja-JP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230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9FA8FAC8-6DB0-4ED0-970C-7481C6E72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6" y="963985"/>
            <a:ext cx="2330603" cy="413747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bt220.</a:t>
            </a:r>
            <a:r>
              <a:rPr kumimoji="1" lang="ja-JP" altLang="en-US" sz="1400" b="1" dirty="0"/>
              <a:t>サウンド設定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310829" y="2170367"/>
            <a:ext cx="1902658" cy="34975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070339"/>
            <a:ext cx="9268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02.ON/OFF</a:t>
            </a:r>
            <a:r>
              <a:rPr kumimoji="1" lang="ja-JP" altLang="en-US" sz="700" dirty="0"/>
              <a:t>ボタン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C7C39D3-6FE4-44FC-B8FD-44B9C6FA763C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271337" y="2170367"/>
            <a:ext cx="1942150" cy="7769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4A60BA-6575-4ED4-A1E0-F2AE6C807A22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1271337" y="2170367"/>
            <a:ext cx="1942150" cy="112674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680477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4408" y="3780505"/>
            <a:ext cx="729079" cy="1310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980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サウンド設定というテキスト。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12394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02.ON/OFF</a:t>
            </a:r>
            <a:r>
              <a:rPr kumimoji="1" lang="ja-JP" altLang="en-US" sz="1000" b="1" dirty="0"/>
              <a:t>ボタン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3627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ボリュームによらず、強制的にミュートするボタン。</a:t>
            </a:r>
            <a:endParaRPr kumimoji="1" lang="en-US" altLang="ja-JP" sz="1000" dirty="0"/>
          </a:p>
          <a:p>
            <a:r>
              <a:rPr kumimoji="1" lang="en-US" altLang="ja-JP" sz="1000" dirty="0"/>
              <a:t>OFF</a:t>
            </a:r>
            <a:r>
              <a:rPr kumimoji="1" lang="ja-JP" altLang="en-US" sz="1000" dirty="0"/>
              <a:t>にすると後述のボリュームバーからツマミがなくなる。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288106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ボリュームバー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534327"/>
            <a:ext cx="37978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0%</a:t>
            </a:r>
            <a:r>
              <a:rPr kumimoji="1" lang="ja-JP" altLang="en-US" sz="1000" dirty="0"/>
              <a:t>～</a:t>
            </a:r>
            <a:r>
              <a:rPr kumimoji="1" lang="en-US" altLang="ja-JP" sz="1000" dirty="0"/>
              <a:t>100</a:t>
            </a:r>
            <a:r>
              <a:rPr kumimoji="1" lang="ja-JP" altLang="en-US" sz="1000" dirty="0"/>
              <a:t>％で音量を調整する。初期値は中央で</a:t>
            </a:r>
            <a:r>
              <a:rPr kumimoji="1" lang="en-US" altLang="ja-JP" sz="1000" dirty="0"/>
              <a:t>50%</a:t>
            </a:r>
            <a:r>
              <a:rPr kumimoji="1" lang="ja-JP" altLang="en-US" sz="1000" dirty="0"/>
              <a:t>。</a:t>
            </a:r>
            <a:endParaRPr kumimoji="1" lang="en-US" altLang="ja-JP" sz="1000" dirty="0"/>
          </a:p>
          <a:p>
            <a:r>
              <a:rPr kumimoji="1" lang="en-US" altLang="ja-JP" sz="1000" dirty="0"/>
              <a:t>0%</a:t>
            </a:r>
            <a:r>
              <a:rPr kumimoji="1" lang="ja-JP" altLang="en-US" sz="1000" dirty="0"/>
              <a:t>と上記</a:t>
            </a:r>
            <a:r>
              <a:rPr kumimoji="1" lang="en-US" altLang="ja-JP" sz="1000" dirty="0"/>
              <a:t>OFF</a:t>
            </a:r>
            <a:r>
              <a:rPr kumimoji="1" lang="ja-JP" altLang="en-US" sz="1000" dirty="0"/>
              <a:t>状態は別物とする。</a:t>
            </a:r>
            <a:endParaRPr kumimoji="1" lang="en-US" altLang="ja-JP" sz="1000" dirty="0"/>
          </a:p>
          <a:p>
            <a:r>
              <a:rPr kumimoji="1" lang="ja-JP" altLang="en-US" sz="1000" dirty="0"/>
              <a:t>（</a:t>
            </a:r>
            <a:r>
              <a:rPr kumimoji="1" lang="en-US" altLang="ja-JP" sz="1000" dirty="0"/>
              <a:t>0%</a:t>
            </a:r>
            <a:r>
              <a:rPr kumimoji="1" lang="ja-JP" altLang="en-US" sz="1000" dirty="0"/>
              <a:t>にしたからといってミュートが</a:t>
            </a:r>
            <a:r>
              <a:rPr kumimoji="1" lang="en-US" altLang="ja-JP" sz="1000" dirty="0"/>
              <a:t>OFF</a:t>
            </a:r>
            <a:r>
              <a:rPr kumimoji="1" lang="ja-JP" altLang="en-US" sz="1000" dirty="0"/>
              <a:t>になるわけではない）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339644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642662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A9E2AD0-999F-4511-B39B-274EE05AF43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323659" y="1739874"/>
            <a:ext cx="889828" cy="29876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65900D-A8AD-4ECD-AFE1-4B221F311047}"/>
              </a:ext>
            </a:extLst>
          </p:cNvPr>
          <p:cNvSpPr txBox="1"/>
          <p:nvPr/>
        </p:nvSpPr>
        <p:spPr>
          <a:xfrm>
            <a:off x="3213487" y="1639846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F395E-448E-4A8C-8863-56C889B5073B}"/>
              </a:ext>
            </a:extLst>
          </p:cNvPr>
          <p:cNvSpPr txBox="1"/>
          <p:nvPr/>
        </p:nvSpPr>
        <p:spPr>
          <a:xfrm>
            <a:off x="3213487" y="2608535"/>
            <a:ext cx="9380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ボリュームバー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D7993B-B195-4036-9211-06E417C9B67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793390" y="2588835"/>
            <a:ext cx="420097" cy="11972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0D46196-14F0-45CF-870C-96B378673EA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93389" y="2708563"/>
            <a:ext cx="420098" cy="24764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846F738-1618-4A25-AC1A-7F37331C769A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762880" y="2708563"/>
            <a:ext cx="450607" cy="65100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4DA3C479-ABFD-455E-97BE-00FF32C67E50}"/>
              </a:ext>
            </a:extLst>
          </p:cNvPr>
          <p:cNvSpPr/>
          <p:nvPr/>
        </p:nvSpPr>
        <p:spPr>
          <a:xfrm>
            <a:off x="4331101" y="4504776"/>
            <a:ext cx="2889849" cy="9273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メモ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音量とミュートの関係がわかりにくかったり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実装が複雑になる場合は要相談。</a:t>
            </a:r>
          </a:p>
        </p:txBody>
      </p:sp>
    </p:spTree>
    <p:extLst>
      <p:ext uri="{BB962C8B-B14F-4D97-AF65-F5344CB8AC3E}">
        <p14:creationId xmlns:p14="http://schemas.microsoft.com/office/powerpoint/2010/main" val="404529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FC4B374B-3755-4573-9DD2-51E3B8A3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5" y="960884"/>
            <a:ext cx="2333960" cy="413747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■バトルメニュー仕様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1B427-6BB8-45E6-A1F2-9E04AE67DC9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EAC0BA1-0B77-4B19-A9A4-872CA309DBB0}"/>
              </a:ext>
            </a:extLst>
          </p:cNvPr>
          <p:cNvSpPr txBox="1"/>
          <p:nvPr/>
        </p:nvSpPr>
        <p:spPr>
          <a:xfrm>
            <a:off x="415419" y="538799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</a:t>
            </a:r>
            <a:r>
              <a:rPr kumimoji="1" lang="en-US" altLang="ja-JP" sz="1400" b="1" dirty="0"/>
              <a:t>bt230.</a:t>
            </a:r>
            <a:r>
              <a:rPr kumimoji="1" lang="ja-JP" altLang="en-US" sz="1400" b="1" dirty="0"/>
              <a:t>ギブアップ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（</a:t>
            </a:r>
            <a:r>
              <a:rPr kumimoji="1" lang="en-US" altLang="ja-JP" sz="1000" b="1" dirty="0">
                <a:solidFill>
                  <a:srgbClr val="FF0000"/>
                </a:solidFill>
              </a:rPr>
              <a:t>20191217</a:t>
            </a:r>
            <a:r>
              <a:rPr kumimoji="1" lang="ja-JP" altLang="en-US" sz="1000" b="1" dirty="0">
                <a:solidFill>
                  <a:srgbClr val="FF0000"/>
                </a:solidFill>
              </a:rPr>
              <a:t>修正）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92928D-1D47-4D74-BBEE-442382FE728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303253" y="2348294"/>
            <a:ext cx="910234" cy="197894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4A2B07-E69C-4D7F-BA91-CF9285DD7C09}"/>
              </a:ext>
            </a:extLst>
          </p:cNvPr>
          <p:cNvSpPr txBox="1"/>
          <p:nvPr/>
        </p:nvSpPr>
        <p:spPr>
          <a:xfrm>
            <a:off x="3213487" y="2248266"/>
            <a:ext cx="4892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02.</a:t>
            </a:r>
            <a:r>
              <a:rPr kumimoji="1" lang="ja-JP" altLang="en-US" sz="700" dirty="0"/>
              <a:t>本文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02C7369-26A3-4B3E-A88F-ECD8FEE220CF}"/>
              </a:ext>
            </a:extLst>
          </p:cNvPr>
          <p:cNvSpPr txBox="1"/>
          <p:nvPr/>
        </p:nvSpPr>
        <p:spPr>
          <a:xfrm>
            <a:off x="3213487" y="3604903"/>
            <a:ext cx="8483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04.</a:t>
            </a:r>
            <a:r>
              <a:rPr kumimoji="1" lang="ja-JP" altLang="en-US" sz="700" dirty="0"/>
              <a:t>とじるボタン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BCF7DB2-FB0B-4897-8548-E408045D67BE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484408" y="3704931"/>
            <a:ext cx="729079" cy="13103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8B17F4-83BC-49E7-8646-4BB5AAB82EF7}"/>
              </a:ext>
            </a:extLst>
          </p:cNvPr>
          <p:cNvSpPr txBox="1"/>
          <p:nvPr/>
        </p:nvSpPr>
        <p:spPr>
          <a:xfrm>
            <a:off x="4197118" y="840875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01.</a:t>
            </a:r>
            <a:r>
              <a:rPr kumimoji="1" lang="ja-JP" altLang="en-US" sz="1000" b="1" dirty="0"/>
              <a:t>ウィンドウ見出し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3F707BD-FF03-45F8-B5E8-579585BAF6ED}"/>
              </a:ext>
            </a:extLst>
          </p:cNvPr>
          <p:cNvSpPr txBox="1"/>
          <p:nvPr/>
        </p:nvSpPr>
        <p:spPr>
          <a:xfrm>
            <a:off x="4458488" y="108709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撤退というテキスト。</a:t>
            </a:r>
            <a:endParaRPr kumimoji="1" lang="en-US" altLang="ja-JP" sz="10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FEB10C-6A1A-4899-B2A4-DC5C4CE11811}"/>
              </a:ext>
            </a:extLst>
          </p:cNvPr>
          <p:cNvSpPr txBox="1"/>
          <p:nvPr/>
        </p:nvSpPr>
        <p:spPr>
          <a:xfrm>
            <a:off x="4197118" y="1487546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02.</a:t>
            </a:r>
            <a:r>
              <a:rPr kumimoji="1" lang="ja-JP" altLang="en-US" sz="1000" b="1" dirty="0"/>
              <a:t>本文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3F89C28-9538-463E-82EE-96C5B648D007}"/>
              </a:ext>
            </a:extLst>
          </p:cNvPr>
          <p:cNvSpPr txBox="1"/>
          <p:nvPr/>
        </p:nvSpPr>
        <p:spPr>
          <a:xfrm>
            <a:off x="4458488" y="1733767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ギブアップ内容のテキスト表示。</a:t>
            </a:r>
            <a:endParaRPr kumimoji="1" lang="en-US" altLang="ja-JP" sz="10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4EE3B5F-B90B-4AE0-84C6-F4AC85D06D7B}"/>
              </a:ext>
            </a:extLst>
          </p:cNvPr>
          <p:cNvSpPr txBox="1"/>
          <p:nvPr/>
        </p:nvSpPr>
        <p:spPr>
          <a:xfrm>
            <a:off x="4197118" y="2126300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03.</a:t>
            </a:r>
            <a:r>
              <a:rPr kumimoji="1" lang="ja-JP" altLang="en-US" sz="1000" b="1" dirty="0"/>
              <a:t>ギブアップボタン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80ACCD-93BB-42BB-AC25-C7B501B903D6}"/>
              </a:ext>
            </a:extLst>
          </p:cNvPr>
          <p:cNvSpPr txBox="1"/>
          <p:nvPr/>
        </p:nvSpPr>
        <p:spPr>
          <a:xfrm>
            <a:off x="4458488" y="2372521"/>
            <a:ext cx="2108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バトルをやめて終了するボタン。</a:t>
            </a:r>
            <a:endParaRPr kumimoji="1" lang="en-US" altLang="ja-JP" sz="1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BC4B77E-E054-4334-8139-73B33D831DE9}"/>
              </a:ext>
            </a:extLst>
          </p:cNvPr>
          <p:cNvSpPr txBox="1"/>
          <p:nvPr/>
        </p:nvSpPr>
        <p:spPr>
          <a:xfrm>
            <a:off x="4157626" y="276505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04.</a:t>
            </a:r>
            <a:r>
              <a:rPr kumimoji="1" lang="ja-JP" altLang="en-US" sz="1000" b="1" dirty="0"/>
              <a:t>とじるボタン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C9FAE8-4010-4865-A202-D3722248F681}"/>
              </a:ext>
            </a:extLst>
          </p:cNvPr>
          <p:cNvSpPr txBox="1"/>
          <p:nvPr/>
        </p:nvSpPr>
        <p:spPr>
          <a:xfrm>
            <a:off x="4418996" y="3011275"/>
            <a:ext cx="3262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ウィンドウを閉じてバトルメニューにもどるボタン。</a:t>
            </a:r>
            <a:endParaRPr kumimoji="1" lang="en-US" altLang="ja-JP" sz="1000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A9E2AD0-999F-4511-B39B-274EE05AF43F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095873" y="2000098"/>
            <a:ext cx="1117614" cy="52543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865900D-A8AD-4ECD-AFE1-4B221F311047}"/>
              </a:ext>
            </a:extLst>
          </p:cNvPr>
          <p:cNvSpPr txBox="1"/>
          <p:nvPr/>
        </p:nvSpPr>
        <p:spPr>
          <a:xfrm>
            <a:off x="3213487" y="1900070"/>
            <a:ext cx="11176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01.</a:t>
            </a:r>
            <a:r>
              <a:rPr kumimoji="1" lang="ja-JP" altLang="en-US" sz="700" dirty="0"/>
              <a:t>ウィンドウタイトル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A3F395E-448E-4A8C-8863-56C889B5073B}"/>
              </a:ext>
            </a:extLst>
          </p:cNvPr>
          <p:cNvSpPr txBox="1"/>
          <p:nvPr/>
        </p:nvSpPr>
        <p:spPr>
          <a:xfrm>
            <a:off x="3213487" y="2946518"/>
            <a:ext cx="10278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/>
              <a:t>03.</a:t>
            </a:r>
            <a:r>
              <a:rPr kumimoji="1" lang="ja-JP" altLang="en-US" sz="700" dirty="0"/>
              <a:t>ギブアップボタン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FD7993B-B195-4036-9211-06E417C9B67C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2639683" y="3046546"/>
            <a:ext cx="573804" cy="26480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0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初期文字メイリオ1.potx" id="{4CC45B49-B3D3-4080-927A-D6BA33902AE7}" vid="{8A81B9CE-A1AC-4B19-889B-2A875DBDC64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B4CBC9-501C-472F-9806-F864F1D97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1341F8-73B8-49A1-B736-240000B1E86E}">
  <ds:schemaRefs>
    <ds:schemaRef ds:uri="http://schemas.openxmlformats.org/package/2006/metadata/core-properties"/>
    <ds:schemaRef ds:uri="http://purl.org/dc/dcmitype/"/>
    <ds:schemaRef ds:uri="0296febf-2773-4faf-ae76-6dee2362d0db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E2BCD03-8628-452D-8DAD-C0573FF8A9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初期文字メイリオ1</Template>
  <TotalTime>4621</TotalTime>
  <Words>1375</Words>
  <Application>Microsoft Office PowerPoint</Application>
  <PresentationFormat>画面に合わせる (4:3)</PresentationFormat>
  <Paragraphs>258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Arial</vt:lpstr>
      <vt:lpstr>游ゴシック</vt:lpstr>
      <vt:lpstr>メイリオ</vt:lpstr>
      <vt:lpstr>Century Gothic</vt:lpstr>
      <vt:lpstr>Bahnschrift Condensed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真吾 宮田</dc:creator>
  <cp:lastModifiedBy>真吾 宮田</cp:lastModifiedBy>
  <cp:revision>233</cp:revision>
  <dcterms:created xsi:type="dcterms:W3CDTF">2019-06-27T02:30:15Z</dcterms:created>
  <dcterms:modified xsi:type="dcterms:W3CDTF">2020-02-06T11:44:03Z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