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4"/>
  </p:sldMasterIdLst>
  <p:notesMasterIdLst>
    <p:notesMasterId r:id="rId21"/>
  </p:notesMasterIdLst>
  <p:sldIdLst>
    <p:sldId id="270" r:id="rId5"/>
    <p:sldId id="271" r:id="rId6"/>
    <p:sldId id="272" r:id="rId7"/>
    <p:sldId id="258" r:id="rId8"/>
    <p:sldId id="261" r:id="rId9"/>
    <p:sldId id="279" r:id="rId10"/>
    <p:sldId id="314" r:id="rId11"/>
    <p:sldId id="280" r:id="rId12"/>
    <p:sldId id="281" r:id="rId13"/>
    <p:sldId id="317" r:id="rId14"/>
    <p:sldId id="282" r:id="rId15"/>
    <p:sldId id="316" r:id="rId16"/>
    <p:sldId id="315" r:id="rId17"/>
    <p:sldId id="273" r:id="rId18"/>
    <p:sldId id="311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CC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074A2-2FD4-4232-B27B-0FCA11E43B97}" v="234" dt="2020-04-01T09:31:53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225CB-F99E-4E8E-933E-4B994E534975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9304C-5710-4C7B-BB42-2B19A086A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01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C300DC5-46D0-4841-9046-FCC53E9A0B51}" type="datetime1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06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6CA8F05-9727-48AF-8278-A51CCC155DB4}" type="datetime1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56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A7035D0-7829-425C-B95E-1289C6D47651}" type="datetime1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07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300" y="6356351"/>
            <a:ext cx="3086100" cy="365125"/>
          </a:xfrm>
        </p:spPr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356351"/>
            <a:ext cx="2057400" cy="365125"/>
          </a:xfrm>
        </p:spPr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92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CF1D809-A240-434B-805E-C511DABADC5B}" type="datetime1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07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74561F1-057C-4C96-B8A6-38E08CB20798}" type="datetime1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60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C5E9D15-BE25-4A11-AEF1-44BE1C13258F}" type="datetime1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63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4B96C73-7EF7-4450-ABE4-869FA4C8EDAD}" type="datetime1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90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983E591-B783-4616-8C38-A6B5F1572C1D}" type="datetime1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14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DC4FA01-3DFD-4B98-8AE5-0F74DE140491}" type="datetime1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57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242803E-A8E7-492D-8521-E06EAF9BD8CA}" type="datetime1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04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</a:defRPr>
            </a:lvl1pPr>
          </a:lstStyle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5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2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image" Target="../media/image17.sv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EBA0994-951E-4FE0-B26A-83BD0CE7793D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●更新履歴</a:t>
            </a:r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E6AEA78D-08BD-4515-B35D-A340838D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081706"/>
              </p:ext>
            </p:extLst>
          </p:nvPr>
        </p:nvGraphicFramePr>
        <p:xfrm>
          <a:off x="599845" y="969361"/>
          <a:ext cx="633903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4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3570605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2055325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2020.03.18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資料作成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/>
                        <a:t>2020.03.24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マップを何枚も進めるのではなく、</a:t>
                      </a:r>
                      <a:endParaRPr kumimoji="1" lang="en-US" altLang="ja-JP" sz="800" dirty="0"/>
                    </a:p>
                    <a:p>
                      <a:r>
                        <a:rPr kumimoji="1" lang="en-US" altLang="ja-JP" sz="800" dirty="0"/>
                        <a:t>4</a:t>
                      </a:r>
                      <a:r>
                        <a:rPr kumimoji="1" lang="ja-JP" altLang="en-US" sz="800" dirty="0"/>
                        <a:t>枚から構成される</a:t>
                      </a:r>
                      <a:r>
                        <a:rPr kumimoji="1" lang="en-US" altLang="ja-JP" sz="800" dirty="0"/>
                        <a:t>10x10</a:t>
                      </a:r>
                      <a:r>
                        <a:rPr kumimoji="1" lang="ja-JP" altLang="en-US" sz="800" dirty="0"/>
                        <a:t>の同一マップに変更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95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2020.04.01</a:t>
                      </a:r>
                    </a:p>
                    <a:p>
                      <a:r>
                        <a:rPr kumimoji="1" lang="ja-JP" altLang="en-US" sz="800" dirty="0"/>
                        <a:t>増本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遷移修正</a:t>
                      </a:r>
                      <a:endParaRPr kumimoji="1" lang="en-US" altLang="ja-JP" sz="800" dirty="0"/>
                    </a:p>
                    <a:p>
                      <a:r>
                        <a:rPr kumimoji="1" lang="ja-JP" altLang="en-US" sz="800" dirty="0"/>
                        <a:t>ランキング修正</a:t>
                      </a:r>
                      <a:endParaRPr kumimoji="1" lang="en-US" altLang="ja-JP" sz="800" dirty="0"/>
                    </a:p>
                    <a:p>
                      <a:r>
                        <a:rPr kumimoji="1" lang="ja-JP" altLang="en-US" sz="800" dirty="0"/>
                        <a:t>リザルトパターン追記</a:t>
                      </a:r>
                      <a:endParaRPr kumimoji="1" lang="en-US" altLang="ja-JP" sz="800" dirty="0"/>
                    </a:p>
                    <a:p>
                      <a:r>
                        <a:rPr kumimoji="1" lang="ja-JP" altLang="en-US" sz="800" dirty="0"/>
                        <a:t>ボス画面追記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46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2020.04.02</a:t>
                      </a:r>
                    </a:p>
                    <a:p>
                      <a:r>
                        <a:rPr kumimoji="1" lang="en-US" altLang="ja-JP" sz="800" dirty="0"/>
                        <a:t>〃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マップパートのリザルトに</a:t>
                      </a:r>
                      <a:endParaRPr kumimoji="1" lang="en-US" altLang="ja-JP" sz="800" dirty="0"/>
                    </a:p>
                    <a:p>
                      <a:r>
                        <a:rPr kumimoji="1" lang="ja-JP" altLang="en-US" sz="800" dirty="0"/>
                        <a:t>怪獣兵器の解放と、強化の遷移を追加。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903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59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sz="800" b="0" i="0" u="none" strike="noStrike" noProof="0" dirty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34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399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011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68534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66A7CDF-7B19-4C0A-B34C-040D7B07B723}"/>
              </a:ext>
            </a:extLst>
          </p:cNvPr>
          <p:cNvSpPr txBox="1"/>
          <p:nvPr/>
        </p:nvSpPr>
        <p:spPr>
          <a:xfrm>
            <a:off x="539400" y="6246652"/>
            <a:ext cx="2364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※</a:t>
            </a:r>
            <a:r>
              <a:rPr kumimoji="1" lang="ja-JP" altLang="en-US" sz="1000" dirty="0"/>
              <a:t>古い更新履歴は最後のページに移動</a:t>
            </a:r>
          </a:p>
        </p:txBody>
      </p:sp>
    </p:spTree>
    <p:extLst>
      <p:ext uri="{BB962C8B-B14F-4D97-AF65-F5344CB8AC3E}">
        <p14:creationId xmlns:p14="http://schemas.microsoft.com/office/powerpoint/2010/main" val="143800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9D8CDF-CC82-49C4-99E1-70BFC02A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7EE627-1F3E-47F6-8067-4236ABFB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15E316-4872-41A3-B531-6699CC37490A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BF822D3-ACC7-4691-BA22-A5F5932D4B11}"/>
              </a:ext>
            </a:extLst>
          </p:cNvPr>
          <p:cNvSpPr txBox="1"/>
          <p:nvPr/>
        </p:nvSpPr>
        <p:spPr>
          <a:xfrm>
            <a:off x="415419" y="538799"/>
            <a:ext cx="544091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マップパートからのリザルト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通常のリザルトに加え、怪獣兵器の解放と、強化を示唆する。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pic>
        <p:nvPicPr>
          <p:cNvPr id="26" name="図 25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04CB99A8-312D-478F-988C-1CC19837D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15" y="1198380"/>
            <a:ext cx="1876360" cy="3444011"/>
          </a:xfrm>
          <a:prstGeom prst="rect">
            <a:avLst/>
          </a:prstGeom>
        </p:spPr>
      </p:pic>
      <p:pic>
        <p:nvPicPr>
          <p:cNvPr id="27" name="図 26" descr="電子機器, ブルー が含まれている画像&#10;&#10;自動的に生成された説明">
            <a:extLst>
              <a:ext uri="{FF2B5EF4-FFF2-40B4-BE49-F238E27FC236}">
                <a16:creationId xmlns:a16="http://schemas.microsoft.com/office/drawing/2014/main" id="{4CEFD748-D410-493D-8259-3B2FC0F5B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898" y="1198176"/>
            <a:ext cx="1876360" cy="3444215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C287DC6-C24F-457C-90B8-F1A294C6AE0C}"/>
              </a:ext>
            </a:extLst>
          </p:cNvPr>
          <p:cNvSpPr txBox="1"/>
          <p:nvPr/>
        </p:nvSpPr>
        <p:spPr>
          <a:xfrm>
            <a:off x="1054043" y="4642391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リザルト１</a:t>
            </a:r>
            <a:endParaRPr lang="en-US" altLang="ja-JP" sz="9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36C4129-911D-42AC-9A7E-6658403127B2}"/>
              </a:ext>
            </a:extLst>
          </p:cNvPr>
          <p:cNvSpPr txBox="1"/>
          <p:nvPr/>
        </p:nvSpPr>
        <p:spPr>
          <a:xfrm>
            <a:off x="3015135" y="4650498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リザルト２</a:t>
            </a:r>
            <a:endParaRPr lang="en-US" altLang="ja-JP" sz="9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pic>
        <p:nvPicPr>
          <p:cNvPr id="36" name="図 35" descr="電子機器, ブルー が含まれている画像&#10;&#10;自動的に生成された説明">
            <a:extLst>
              <a:ext uri="{FF2B5EF4-FFF2-40B4-BE49-F238E27FC236}">
                <a16:creationId xmlns:a16="http://schemas.microsoft.com/office/drawing/2014/main" id="{F825FCC0-2B87-4495-A846-D7382B1A0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81" y="1198176"/>
            <a:ext cx="1876360" cy="3444215"/>
          </a:xfrm>
          <a:prstGeom prst="rect">
            <a:avLst/>
          </a:prstGeom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3F4A9F5-8588-4A8F-9650-F14368E5A93A}"/>
              </a:ext>
            </a:extLst>
          </p:cNvPr>
          <p:cNvSpPr txBox="1"/>
          <p:nvPr/>
        </p:nvSpPr>
        <p:spPr>
          <a:xfrm>
            <a:off x="4931818" y="465049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リザルト３</a:t>
            </a:r>
            <a:endParaRPr lang="en-US" altLang="ja-JP" sz="9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9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解放前</a:t>
            </a:r>
            <a:endParaRPr lang="en-US" altLang="ja-JP" sz="9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B07E52D-BF10-4EEE-AED6-C3BFD7326425}"/>
              </a:ext>
            </a:extLst>
          </p:cNvPr>
          <p:cNvSpPr/>
          <p:nvPr/>
        </p:nvSpPr>
        <p:spPr>
          <a:xfrm>
            <a:off x="4329106" y="1532770"/>
            <a:ext cx="1849444" cy="16905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16949-EB45-463D-A7AB-5CC3AD15A793}"/>
              </a:ext>
            </a:extLst>
          </p:cNvPr>
          <p:cNvSpPr txBox="1"/>
          <p:nvPr/>
        </p:nvSpPr>
        <p:spPr>
          <a:xfrm>
            <a:off x="4329106" y="1595963"/>
            <a:ext cx="111125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</a:rPr>
              <a:t>怪獣兵器名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4CF1B5B-02DC-4FC9-A305-052FC00BCF9C}"/>
              </a:ext>
            </a:extLst>
          </p:cNvPr>
          <p:cNvSpPr txBox="1"/>
          <p:nvPr/>
        </p:nvSpPr>
        <p:spPr>
          <a:xfrm>
            <a:off x="4329106" y="1924854"/>
            <a:ext cx="1849444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700" b="1" dirty="0">
                <a:solidFill>
                  <a:schemeClr val="bg1"/>
                </a:solidFill>
              </a:rPr>
              <a:t>解放まで　　　　　　あと</a:t>
            </a:r>
            <a:r>
              <a:rPr kumimoji="1" lang="en-US" altLang="ja-JP" sz="700" b="1" dirty="0" err="1">
                <a:solidFill>
                  <a:schemeClr val="bg1"/>
                </a:solidFill>
              </a:rPr>
              <a:t>xxx,xxx,xxx</a:t>
            </a:r>
            <a:r>
              <a:rPr kumimoji="1" lang="en-US" altLang="ja-JP" sz="700" b="1" dirty="0">
                <a:solidFill>
                  <a:schemeClr val="bg1"/>
                </a:solidFill>
              </a:rPr>
              <a:t> </a:t>
            </a:r>
            <a:r>
              <a:rPr kumimoji="1" lang="en-US" altLang="ja-JP" sz="700" b="1" dirty="0" err="1">
                <a:solidFill>
                  <a:schemeClr val="bg1"/>
                </a:solidFill>
              </a:rPr>
              <a:t>pt</a:t>
            </a:r>
            <a:endParaRPr kumimoji="1" lang="ja-JP" altLang="en-US" sz="700" b="1" dirty="0">
              <a:solidFill>
                <a:schemeClr val="bg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8C21462-B3FF-48A7-BF54-0F55C27811E4}"/>
              </a:ext>
            </a:extLst>
          </p:cNvPr>
          <p:cNvSpPr/>
          <p:nvPr/>
        </p:nvSpPr>
        <p:spPr>
          <a:xfrm>
            <a:off x="4415336" y="2120474"/>
            <a:ext cx="1624557" cy="1684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480BB77E-548C-4835-9A11-08AA8A70282D}"/>
              </a:ext>
            </a:extLst>
          </p:cNvPr>
          <p:cNvSpPr/>
          <p:nvPr/>
        </p:nvSpPr>
        <p:spPr>
          <a:xfrm>
            <a:off x="4415335" y="2120474"/>
            <a:ext cx="1144089" cy="1684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6623B4B-0D84-49F8-9B51-A01A1133A811}"/>
              </a:ext>
            </a:extLst>
          </p:cNvPr>
          <p:cNvSpPr/>
          <p:nvPr/>
        </p:nvSpPr>
        <p:spPr>
          <a:xfrm>
            <a:off x="5416006" y="2915803"/>
            <a:ext cx="691107" cy="20005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NEXT</a:t>
            </a:r>
            <a:endParaRPr kumimoji="1" lang="ja-JP" altLang="en-US" sz="1400" dirty="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9E09C79D-2700-4893-AFBE-8AD4A191DC68}"/>
              </a:ext>
            </a:extLst>
          </p:cNvPr>
          <p:cNvSpPr/>
          <p:nvPr/>
        </p:nvSpPr>
        <p:spPr>
          <a:xfrm>
            <a:off x="6399741" y="1509484"/>
            <a:ext cx="1849444" cy="16905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5E659DE-B181-40A9-97B0-9D6861DF1707}"/>
              </a:ext>
            </a:extLst>
          </p:cNvPr>
          <p:cNvSpPr txBox="1"/>
          <p:nvPr/>
        </p:nvSpPr>
        <p:spPr>
          <a:xfrm>
            <a:off x="6399741" y="1572677"/>
            <a:ext cx="111125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</a:rPr>
              <a:t>怪獣兵器名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A1DC65B-9933-474B-B99D-80386791C1BC}"/>
              </a:ext>
            </a:extLst>
          </p:cNvPr>
          <p:cNvSpPr txBox="1"/>
          <p:nvPr/>
        </p:nvSpPr>
        <p:spPr>
          <a:xfrm>
            <a:off x="6399741" y="1901568"/>
            <a:ext cx="1849444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700" b="1" dirty="0">
                <a:solidFill>
                  <a:schemeClr val="bg1"/>
                </a:solidFill>
              </a:rPr>
              <a:t>LV.XXX</a:t>
            </a:r>
            <a:r>
              <a:rPr kumimoji="1" lang="ja-JP" altLang="en-US" sz="700" b="1" dirty="0">
                <a:solidFill>
                  <a:schemeClr val="bg1"/>
                </a:solidFill>
              </a:rPr>
              <a:t>　　次のレベルまで </a:t>
            </a:r>
            <a:r>
              <a:rPr kumimoji="1" lang="en-US" altLang="ja-JP" sz="700" b="1" dirty="0" err="1">
                <a:solidFill>
                  <a:schemeClr val="bg1"/>
                </a:solidFill>
              </a:rPr>
              <a:t>xxx,xxx,xxx</a:t>
            </a:r>
            <a:r>
              <a:rPr kumimoji="1" lang="en-US" altLang="ja-JP" sz="700" b="1" dirty="0">
                <a:solidFill>
                  <a:schemeClr val="bg1"/>
                </a:solidFill>
              </a:rPr>
              <a:t> </a:t>
            </a:r>
            <a:r>
              <a:rPr kumimoji="1" lang="en-US" altLang="ja-JP" sz="700" b="1" dirty="0" err="1">
                <a:solidFill>
                  <a:schemeClr val="bg1"/>
                </a:solidFill>
              </a:rPr>
              <a:t>pt</a:t>
            </a:r>
            <a:endParaRPr kumimoji="1" lang="ja-JP" altLang="en-US" sz="700" b="1" dirty="0">
              <a:solidFill>
                <a:schemeClr val="bg1"/>
              </a:solidFill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1975A0B4-206F-48DA-8952-1316BDFC9815}"/>
              </a:ext>
            </a:extLst>
          </p:cNvPr>
          <p:cNvSpPr/>
          <p:nvPr/>
        </p:nvSpPr>
        <p:spPr>
          <a:xfrm>
            <a:off x="6485971" y="2097188"/>
            <a:ext cx="1624557" cy="1684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406EB5B5-6620-4876-A821-416CECF68B74}"/>
              </a:ext>
            </a:extLst>
          </p:cNvPr>
          <p:cNvSpPr/>
          <p:nvPr/>
        </p:nvSpPr>
        <p:spPr>
          <a:xfrm>
            <a:off x="6485970" y="2097188"/>
            <a:ext cx="1144089" cy="1684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7845D411-9708-4B72-87F6-8F014748FDE6}"/>
              </a:ext>
            </a:extLst>
          </p:cNvPr>
          <p:cNvSpPr/>
          <p:nvPr/>
        </p:nvSpPr>
        <p:spPr>
          <a:xfrm>
            <a:off x="7486641" y="2892517"/>
            <a:ext cx="691107" cy="20005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NEXT</a:t>
            </a:r>
            <a:endParaRPr kumimoji="1"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6464CB7-FC74-4F3F-AEF6-CCAB4C647961}"/>
              </a:ext>
            </a:extLst>
          </p:cNvPr>
          <p:cNvSpPr txBox="1"/>
          <p:nvPr/>
        </p:nvSpPr>
        <p:spPr>
          <a:xfrm>
            <a:off x="6955366" y="321877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リザルト３</a:t>
            </a:r>
            <a:endParaRPr lang="en-US" altLang="ja-JP" sz="9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9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解放後</a:t>
            </a:r>
            <a:endParaRPr lang="en-US" altLang="ja-JP" sz="9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EDE2AD6-9035-4C29-A784-A83C0072C2EF}"/>
              </a:ext>
            </a:extLst>
          </p:cNvPr>
          <p:cNvGrpSpPr/>
          <p:nvPr/>
        </p:nvGrpSpPr>
        <p:grpSpPr>
          <a:xfrm>
            <a:off x="5559424" y="3840379"/>
            <a:ext cx="2002525" cy="2045290"/>
            <a:chOff x="6246660" y="3695749"/>
            <a:chExt cx="2260862" cy="2309144"/>
          </a:xfrm>
        </p:grpSpPr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9861E3D2-93B3-4403-9458-D4DAB31499F8}"/>
                </a:ext>
              </a:extLst>
            </p:cNvPr>
            <p:cNvSpPr/>
            <p:nvPr/>
          </p:nvSpPr>
          <p:spPr>
            <a:xfrm>
              <a:off x="6412697" y="3695749"/>
              <a:ext cx="1876360" cy="2038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1447FABF-0ADA-4CDF-AB7A-6E7943F6223B}"/>
                </a:ext>
              </a:extLst>
            </p:cNvPr>
            <p:cNvSpPr txBox="1"/>
            <p:nvPr/>
          </p:nvSpPr>
          <p:spPr>
            <a:xfrm>
              <a:off x="6505876" y="5744282"/>
              <a:ext cx="1746818" cy="260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ja-JP" sz="9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ej104 </a:t>
              </a:r>
              <a:r>
                <a:rPr lang="ja-JP" altLang="en-US" sz="9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解放確認ウィンドウ</a:t>
              </a:r>
              <a:endParaRPr lang="en-US" altLang="ja-JP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endParaRPr>
            </a:p>
          </p:txBody>
        </p:sp>
        <p:sp>
          <p:nvSpPr>
            <p:cNvPr id="65" name="四角形: 角を丸くする 64">
              <a:extLst>
                <a:ext uri="{FF2B5EF4-FFF2-40B4-BE49-F238E27FC236}">
                  <a16:creationId xmlns:a16="http://schemas.microsoft.com/office/drawing/2014/main" id="{BA09D9B6-834F-452F-9324-23DA9B07F241}"/>
                </a:ext>
              </a:extLst>
            </p:cNvPr>
            <p:cNvSpPr/>
            <p:nvPr/>
          </p:nvSpPr>
          <p:spPr>
            <a:xfrm>
              <a:off x="6986907" y="5499597"/>
              <a:ext cx="691107" cy="20005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OK</a:t>
              </a:r>
              <a:endParaRPr kumimoji="1" lang="ja-JP" altLang="en-US" sz="1400" dirty="0"/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121A014F-7A2D-4689-94CA-6C1DFC6699F5}"/>
                </a:ext>
              </a:extLst>
            </p:cNvPr>
            <p:cNvGrpSpPr/>
            <p:nvPr/>
          </p:nvGrpSpPr>
          <p:grpSpPr>
            <a:xfrm>
              <a:off x="7010816" y="3977825"/>
              <a:ext cx="719546" cy="894650"/>
              <a:chOff x="919924" y="2452101"/>
              <a:chExt cx="2718193" cy="3379675"/>
            </a:xfrm>
          </p:grpSpPr>
          <p:pic>
            <p:nvPicPr>
              <p:cNvPr id="66" name="図 65">
                <a:extLst>
                  <a:ext uri="{FF2B5EF4-FFF2-40B4-BE49-F238E27FC236}">
                    <a16:creationId xmlns:a16="http://schemas.microsoft.com/office/drawing/2014/main" id="{53191E64-F624-4900-BAC4-75600B5188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9924" y="2452101"/>
                <a:ext cx="2718193" cy="3379675"/>
              </a:xfrm>
              <a:prstGeom prst="rect">
                <a:avLst/>
              </a:prstGeom>
            </p:spPr>
          </p:pic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BB1EF983-4353-4F0D-AC16-FE5ED66DE247}"/>
                  </a:ext>
                </a:extLst>
              </p:cNvPr>
              <p:cNvSpPr/>
              <p:nvPr/>
            </p:nvSpPr>
            <p:spPr>
              <a:xfrm>
                <a:off x="1423828" y="3010136"/>
                <a:ext cx="1757299" cy="948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900" dirty="0"/>
                  <a:t>怪獣兵器</a:t>
                </a:r>
              </a:p>
            </p:txBody>
          </p:sp>
        </p:grp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5ABAC50D-9858-48E7-9F1D-4A0C8168DF36}"/>
                </a:ext>
              </a:extLst>
            </p:cNvPr>
            <p:cNvSpPr txBox="1"/>
            <p:nvPr/>
          </p:nvSpPr>
          <p:spPr>
            <a:xfrm>
              <a:off x="6821466" y="3713402"/>
              <a:ext cx="111125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b="1" dirty="0">
                  <a:solidFill>
                    <a:schemeClr val="bg1"/>
                  </a:solidFill>
                </a:rPr>
                <a:t>怪獣兵器名</a:t>
              </a: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F3DC56A2-8D0A-4D25-8B82-8C3745A79577}"/>
                </a:ext>
              </a:extLst>
            </p:cNvPr>
            <p:cNvSpPr txBox="1"/>
            <p:nvPr/>
          </p:nvSpPr>
          <p:spPr>
            <a:xfrm>
              <a:off x="6246660" y="5048507"/>
              <a:ext cx="2260862" cy="2953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b="1" dirty="0">
                  <a:solidFill>
                    <a:schemeClr val="bg1"/>
                  </a:solidFill>
                </a:rPr>
                <a:t>が開放されました！</a:t>
              </a:r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4A63D663-6FF7-44F6-8499-724D50F81B3A}"/>
              </a:ext>
            </a:extLst>
          </p:cNvPr>
          <p:cNvGrpSpPr/>
          <p:nvPr/>
        </p:nvGrpSpPr>
        <p:grpSpPr>
          <a:xfrm>
            <a:off x="7394986" y="3832408"/>
            <a:ext cx="1696738" cy="2258900"/>
            <a:chOff x="6412697" y="3686750"/>
            <a:chExt cx="1915627" cy="2550311"/>
          </a:xfrm>
        </p:grpSpPr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7BAF6582-87E1-4FA6-96A3-423A38E522F4}"/>
                </a:ext>
              </a:extLst>
            </p:cNvPr>
            <p:cNvSpPr/>
            <p:nvPr/>
          </p:nvSpPr>
          <p:spPr>
            <a:xfrm>
              <a:off x="6412697" y="3695749"/>
              <a:ext cx="1876360" cy="2038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06DE488A-1811-4C4C-97B0-8BFA8679AE12}"/>
                </a:ext>
              </a:extLst>
            </p:cNvPr>
            <p:cNvSpPr txBox="1"/>
            <p:nvPr/>
          </p:nvSpPr>
          <p:spPr>
            <a:xfrm>
              <a:off x="6425862" y="5820083"/>
              <a:ext cx="1902462" cy="416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ja-JP" altLang="en-US" sz="9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レベルアップ確認ウィンドウ</a:t>
              </a:r>
              <a:endParaRPr lang="en-US" altLang="ja-JP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endParaRPr>
            </a:p>
            <a:p>
              <a:r>
                <a:rPr lang="en-US" altLang="ja-JP" sz="9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ej104</a:t>
              </a:r>
            </a:p>
          </p:txBody>
        </p:sp>
        <p:sp>
          <p:nvSpPr>
            <p:cNvPr id="83" name="四角形: 角を丸くする 82">
              <a:extLst>
                <a:ext uri="{FF2B5EF4-FFF2-40B4-BE49-F238E27FC236}">
                  <a16:creationId xmlns:a16="http://schemas.microsoft.com/office/drawing/2014/main" id="{63FBCD89-F2C2-4995-821B-517DA3EA1C8F}"/>
                </a:ext>
              </a:extLst>
            </p:cNvPr>
            <p:cNvSpPr/>
            <p:nvPr/>
          </p:nvSpPr>
          <p:spPr>
            <a:xfrm>
              <a:off x="6986907" y="5499597"/>
              <a:ext cx="691107" cy="20005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OK</a:t>
              </a:r>
              <a:endParaRPr kumimoji="1" lang="ja-JP" altLang="en-US" sz="1400" dirty="0"/>
            </a:p>
          </p:txBody>
        </p:sp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CDE496B3-1854-439F-9B9E-7F244E3020E7}"/>
                </a:ext>
              </a:extLst>
            </p:cNvPr>
            <p:cNvGrpSpPr/>
            <p:nvPr/>
          </p:nvGrpSpPr>
          <p:grpSpPr>
            <a:xfrm>
              <a:off x="6986907" y="3966069"/>
              <a:ext cx="719546" cy="894650"/>
              <a:chOff x="829604" y="2407689"/>
              <a:chExt cx="2718193" cy="3379675"/>
            </a:xfrm>
          </p:grpSpPr>
          <p:pic>
            <p:nvPicPr>
              <p:cNvPr id="87" name="図 86">
                <a:extLst>
                  <a:ext uri="{FF2B5EF4-FFF2-40B4-BE49-F238E27FC236}">
                    <a16:creationId xmlns:a16="http://schemas.microsoft.com/office/drawing/2014/main" id="{76600D32-08EA-4C4E-BA3A-CF2B14784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9604" y="2407689"/>
                <a:ext cx="2718193" cy="3379675"/>
              </a:xfrm>
              <a:prstGeom prst="rect">
                <a:avLst/>
              </a:prstGeom>
            </p:spPr>
          </p:pic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FB4B6568-1BBB-467D-BBBC-A95F99F02389}"/>
                  </a:ext>
                </a:extLst>
              </p:cNvPr>
              <p:cNvSpPr/>
              <p:nvPr/>
            </p:nvSpPr>
            <p:spPr>
              <a:xfrm>
                <a:off x="1333508" y="2965725"/>
                <a:ext cx="1757299" cy="948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900" dirty="0"/>
                  <a:t>怪獣兵器</a:t>
                </a:r>
              </a:p>
            </p:txBody>
          </p:sp>
        </p:grp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48F6BCE9-AA34-4F9A-BC9A-415E6900D3C2}"/>
                </a:ext>
              </a:extLst>
            </p:cNvPr>
            <p:cNvSpPr txBox="1"/>
            <p:nvPr/>
          </p:nvSpPr>
          <p:spPr>
            <a:xfrm>
              <a:off x="6791502" y="3686750"/>
              <a:ext cx="111125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b="1" dirty="0">
                  <a:solidFill>
                    <a:schemeClr val="bg1"/>
                  </a:solidFill>
                </a:rPr>
                <a:t>怪獣兵器名</a:t>
              </a:r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E9F8FB32-C3C8-403C-84F4-FF2723C63438}"/>
                </a:ext>
              </a:extLst>
            </p:cNvPr>
            <p:cNvSpPr txBox="1"/>
            <p:nvPr/>
          </p:nvSpPr>
          <p:spPr>
            <a:xfrm>
              <a:off x="6543667" y="4845431"/>
              <a:ext cx="1672308" cy="2953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b="1" dirty="0">
                  <a:solidFill>
                    <a:schemeClr val="bg1"/>
                  </a:solidFill>
                </a:rPr>
                <a:t>LEVEL  UP!</a:t>
              </a:r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72C4BC95-3269-4D24-8BE9-B6C397A9C4DA}"/>
                </a:ext>
              </a:extLst>
            </p:cNvPr>
            <p:cNvSpPr txBox="1"/>
            <p:nvPr/>
          </p:nvSpPr>
          <p:spPr>
            <a:xfrm>
              <a:off x="6543667" y="5038075"/>
              <a:ext cx="1672308" cy="416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900" b="1" dirty="0">
                  <a:solidFill>
                    <a:schemeClr val="bg1"/>
                  </a:solidFill>
                </a:rPr>
                <a:t>POWER</a:t>
              </a:r>
              <a:r>
                <a:rPr kumimoji="1" lang="ja-JP" altLang="en-US" sz="9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900" b="1" dirty="0">
                  <a:solidFill>
                    <a:schemeClr val="bg1"/>
                  </a:solidFill>
                </a:rPr>
                <a:t>111,111 -&gt; </a:t>
              </a:r>
              <a:r>
                <a:rPr kumimoji="1" lang="en-US" altLang="ja-JP" sz="900" b="1" dirty="0">
                  <a:solidFill>
                    <a:schemeClr val="accent2"/>
                  </a:solidFill>
                </a:rPr>
                <a:t>999,999</a:t>
              </a:r>
            </a:p>
            <a:p>
              <a:pPr algn="ctr"/>
              <a:r>
                <a:rPr kumimoji="1" lang="en-US" altLang="ja-JP" sz="900" b="1" dirty="0">
                  <a:solidFill>
                    <a:schemeClr val="bg1"/>
                  </a:solidFill>
                </a:rPr>
                <a:t>TIME </a:t>
              </a:r>
              <a:r>
                <a:rPr kumimoji="1" lang="ja-JP" altLang="en-US" sz="900" b="1" dirty="0">
                  <a:solidFill>
                    <a:schemeClr val="bg1"/>
                  </a:solidFill>
                </a:rPr>
                <a:t>　</a:t>
              </a:r>
              <a:r>
                <a:rPr kumimoji="1" lang="en-US" altLang="ja-JP" sz="900" b="1" dirty="0">
                  <a:solidFill>
                    <a:schemeClr val="bg1"/>
                  </a:solidFill>
                </a:rPr>
                <a:t>45sec -&gt; </a:t>
              </a:r>
              <a:r>
                <a:rPr kumimoji="1" lang="en-US" altLang="ja-JP" sz="900" b="1" dirty="0">
                  <a:solidFill>
                    <a:schemeClr val="accent2"/>
                  </a:solidFill>
                </a:rPr>
                <a:t>44sec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6471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9D8CDF-CC82-49C4-99E1-70BFC02A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7EE627-1F3E-47F6-8067-4236ABFB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3395F9-3C91-4AE1-8522-DE582CD9A698}"/>
              </a:ext>
            </a:extLst>
          </p:cNvPr>
          <p:cNvSpPr txBox="1"/>
          <p:nvPr/>
        </p:nvSpPr>
        <p:spPr>
          <a:xfrm>
            <a:off x="407799" y="538799"/>
            <a:ext cx="2257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</a:t>
            </a:r>
            <a:r>
              <a:rPr kumimoji="1" lang="en-US" altLang="ja-JP" sz="1400" b="1" dirty="0"/>
              <a:t>BOSS</a:t>
            </a:r>
            <a:r>
              <a:rPr kumimoji="1" lang="ja-JP" altLang="en-US" sz="1400" b="1" dirty="0"/>
              <a:t>パート画面 </a:t>
            </a:r>
            <a:r>
              <a:rPr kumimoji="1" lang="en-US" altLang="ja-JP" sz="1400" b="1" dirty="0"/>
              <a:t>(ej102) 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15E316-4872-41A3-B531-6699CC37490A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6331027-74CC-4DE4-BEC5-F80F5A024CCA}"/>
              </a:ext>
            </a:extLst>
          </p:cNvPr>
          <p:cNvSpPr txBox="1"/>
          <p:nvPr/>
        </p:nvSpPr>
        <p:spPr>
          <a:xfrm>
            <a:off x="4626165" y="1399531"/>
            <a:ext cx="441930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● 解放条件</a:t>
            </a:r>
            <a:endParaRPr kumimoji="1"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BOSS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メーターが満タンになった場合、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マップパートはマス目のものではなく、ボス討伐画面に変更する。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・ボス討伐中も、敵は復活を続ける。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・ボス討伐後は元の画面にもどる。位置や進行状況に変化は無し。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全ての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● 特徴</a:t>
            </a:r>
            <a:endParaRPr kumimoji="1"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BOSS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はポイントが高い。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戦闘は大怪獣討伐と同様のルール。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kumimoji="1"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1E1FCBEB-D34D-4ED9-B7A9-4C76D77C5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8" y="1372769"/>
            <a:ext cx="2454715" cy="43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4B44069-B1BB-4931-AB29-3E62D2C2B36C}"/>
              </a:ext>
            </a:extLst>
          </p:cNvPr>
          <p:cNvSpPr/>
          <p:nvPr/>
        </p:nvSpPr>
        <p:spPr>
          <a:xfrm>
            <a:off x="443869" y="2307945"/>
            <a:ext cx="2454714" cy="30147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35A3185-B3A1-4D58-9283-01697785BC0E}"/>
              </a:ext>
            </a:extLst>
          </p:cNvPr>
          <p:cNvSpPr txBox="1"/>
          <p:nvPr/>
        </p:nvSpPr>
        <p:spPr>
          <a:xfrm>
            <a:off x="429992" y="1974933"/>
            <a:ext cx="245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制圧マップ</a:t>
            </a:r>
            <a:endParaRPr kumimoji="1" lang="en-US" altLang="ja-JP" sz="1200" dirty="0">
              <a:solidFill>
                <a:schemeClr val="bg1"/>
              </a:solidFill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B6F07871-D233-4E8D-8152-E87461402431}"/>
              </a:ext>
            </a:extLst>
          </p:cNvPr>
          <p:cNvSpPr/>
          <p:nvPr/>
        </p:nvSpPr>
        <p:spPr>
          <a:xfrm>
            <a:off x="599687" y="2305436"/>
            <a:ext cx="2143234" cy="2453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200" b="1" dirty="0">
                <a:solidFill>
                  <a:schemeClr val="tx1"/>
                </a:solidFill>
              </a:rPr>
              <a:t>BP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 </a:t>
            </a:r>
            <a:r>
              <a:rPr kumimoji="1" lang="ja-JP" altLang="en-US" sz="900" b="1" dirty="0">
                <a:solidFill>
                  <a:schemeClr val="tx1"/>
                </a:solidFill>
              </a:rPr>
              <a:t>●●●●〇  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4/5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 </a:t>
            </a:r>
            <a:r>
              <a:rPr kumimoji="1" lang="en-US" altLang="ja-JP" sz="800" b="1" dirty="0">
                <a:solidFill>
                  <a:schemeClr val="tx1"/>
                </a:solidFill>
              </a:rPr>
              <a:t>HH:MM </a:t>
            </a:r>
            <a:r>
              <a:rPr kumimoji="1" lang="ja-JP" altLang="en-US" sz="800" b="1" dirty="0">
                <a:solidFill>
                  <a:schemeClr val="tx1"/>
                </a:solidFill>
              </a:rPr>
              <a:t>に全回復</a:t>
            </a:r>
            <a:endParaRPr kumimoji="1" lang="en-US" altLang="ja-JP" sz="800" b="1" dirty="0">
              <a:solidFill>
                <a:schemeClr val="tx1"/>
              </a:solidFill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77487214-32AE-43F4-AFD9-189397115F73}"/>
              </a:ext>
            </a:extLst>
          </p:cNvPr>
          <p:cNvSpPr/>
          <p:nvPr/>
        </p:nvSpPr>
        <p:spPr>
          <a:xfrm>
            <a:off x="599687" y="2561470"/>
            <a:ext cx="2143234" cy="1431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500" b="1" dirty="0">
                <a:solidFill>
                  <a:schemeClr val="tx1"/>
                </a:solidFill>
              </a:rPr>
              <a:t>BOSS</a:t>
            </a: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2951A14B-D3C8-4FEE-B59D-ED6C0A6017FC}"/>
              </a:ext>
            </a:extLst>
          </p:cNvPr>
          <p:cNvSpPr/>
          <p:nvPr/>
        </p:nvSpPr>
        <p:spPr>
          <a:xfrm>
            <a:off x="894880" y="2575959"/>
            <a:ext cx="1823376" cy="111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FDD1232C-563D-4476-8461-577F52789223}"/>
              </a:ext>
            </a:extLst>
          </p:cNvPr>
          <p:cNvSpPr/>
          <p:nvPr/>
        </p:nvSpPr>
        <p:spPr>
          <a:xfrm>
            <a:off x="909729" y="2575894"/>
            <a:ext cx="1815043" cy="12581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 b="1" dirty="0">
                <a:solidFill>
                  <a:schemeClr val="bg1"/>
                </a:solidFill>
              </a:rPr>
              <a:t>100/100</a:t>
            </a:r>
            <a:endParaRPr kumimoji="1" lang="ja-JP" altLang="en-US" sz="600" b="1" dirty="0">
              <a:solidFill>
                <a:schemeClr val="bg1"/>
              </a:solidFill>
            </a:endParaRPr>
          </a:p>
        </p:txBody>
      </p:sp>
      <p:pic>
        <p:nvPicPr>
          <p:cNvPr id="6" name="グラフィックス 5" descr="ブロントサウルス">
            <a:extLst>
              <a:ext uri="{FF2B5EF4-FFF2-40B4-BE49-F238E27FC236}">
                <a16:creationId xmlns:a16="http://schemas.microsoft.com/office/drawing/2014/main" id="{AE44C1E8-A0F0-4766-88B1-76599203E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183215">
            <a:off x="780216" y="3256087"/>
            <a:ext cx="1421793" cy="1421793"/>
          </a:xfrm>
          <a:prstGeom prst="rect">
            <a:avLst/>
          </a:prstGeom>
        </p:spPr>
      </p:pic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2CB01966-8DE4-43CF-ABAF-15A6F760F3F2}"/>
              </a:ext>
            </a:extLst>
          </p:cNvPr>
          <p:cNvSpPr txBox="1"/>
          <p:nvPr/>
        </p:nvSpPr>
        <p:spPr>
          <a:xfrm>
            <a:off x="443868" y="2794567"/>
            <a:ext cx="24547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BOSS</a:t>
            </a:r>
            <a:r>
              <a:rPr kumimoji="1" lang="ja-JP" altLang="en-US" sz="1000" dirty="0">
                <a:solidFill>
                  <a:schemeClr val="bg1"/>
                </a:solidFill>
              </a:rPr>
              <a:t> オナマーエドラゴン</a:t>
            </a:r>
            <a:endParaRPr kumimoji="1" lang="en-US" altLang="ja-JP" sz="1000" dirty="0">
              <a:solidFill>
                <a:schemeClr val="bg1"/>
              </a:solidFill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796323BF-764F-453B-B96E-7CB5168AA0BA}"/>
              </a:ext>
            </a:extLst>
          </p:cNvPr>
          <p:cNvSpPr/>
          <p:nvPr/>
        </p:nvSpPr>
        <p:spPr>
          <a:xfrm>
            <a:off x="728391" y="3015614"/>
            <a:ext cx="1823376" cy="111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6780785B-2A37-4374-9688-241F68EC3DA8}"/>
              </a:ext>
            </a:extLst>
          </p:cNvPr>
          <p:cNvSpPr/>
          <p:nvPr/>
        </p:nvSpPr>
        <p:spPr>
          <a:xfrm>
            <a:off x="736724" y="3019928"/>
            <a:ext cx="1524029" cy="10564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 b="1" dirty="0">
                <a:solidFill>
                  <a:schemeClr val="tx1"/>
                </a:solidFill>
              </a:rPr>
              <a:t>7777/10000</a:t>
            </a:r>
            <a:endParaRPr kumimoji="1" lang="ja-JP" altLang="en-US" sz="600" b="1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64A35CD-3B9A-4B4E-B52C-59F9F53E878F}"/>
              </a:ext>
            </a:extLst>
          </p:cNvPr>
          <p:cNvSpPr/>
          <p:nvPr/>
        </p:nvSpPr>
        <p:spPr>
          <a:xfrm>
            <a:off x="488317" y="4633183"/>
            <a:ext cx="2362200" cy="696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058DC11E-D5F3-4935-90BF-D7D74B94CBEE}"/>
              </a:ext>
            </a:extLst>
          </p:cNvPr>
          <p:cNvSpPr/>
          <p:nvPr/>
        </p:nvSpPr>
        <p:spPr>
          <a:xfrm>
            <a:off x="2020203" y="4920489"/>
            <a:ext cx="545348" cy="305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" dirty="0">
                <a:solidFill>
                  <a:schemeClr val="tx1"/>
                </a:solidFill>
              </a:rPr>
              <a:t>全力討伐</a:t>
            </a:r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BP</a:t>
            </a:r>
            <a:r>
              <a:rPr kumimoji="1" lang="ja-JP" altLang="en-US" sz="600" dirty="0">
                <a:solidFill>
                  <a:schemeClr val="tx1"/>
                </a:solidFill>
              </a:rPr>
              <a:t> </a:t>
            </a:r>
            <a:r>
              <a:rPr kumimoji="1" lang="en-US" altLang="ja-JP" sz="600" dirty="0">
                <a:solidFill>
                  <a:schemeClr val="tx1"/>
                </a:solidFill>
              </a:rPr>
              <a:t>5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956CFCD3-DCF7-40AB-8BF6-1F25EFF5A4D1}"/>
              </a:ext>
            </a:extLst>
          </p:cNvPr>
          <p:cNvSpPr/>
          <p:nvPr/>
        </p:nvSpPr>
        <p:spPr>
          <a:xfrm>
            <a:off x="778928" y="4920488"/>
            <a:ext cx="545348" cy="305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" dirty="0">
                <a:solidFill>
                  <a:schemeClr val="tx1"/>
                </a:solidFill>
              </a:rPr>
              <a:t>通常討伐</a:t>
            </a:r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BP</a:t>
            </a:r>
            <a:r>
              <a:rPr kumimoji="1" lang="ja-JP" altLang="en-US" sz="600" dirty="0">
                <a:solidFill>
                  <a:schemeClr val="tx1"/>
                </a:solidFill>
              </a:rPr>
              <a:t> </a:t>
            </a:r>
            <a:r>
              <a:rPr kumimoji="1" lang="en-US" altLang="ja-JP" sz="600" dirty="0">
                <a:solidFill>
                  <a:schemeClr val="tx1"/>
                </a:solidFill>
              </a:rPr>
              <a:t>1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E6306BD5-9B3A-4421-B643-7D2D18476CB5}"/>
              </a:ext>
            </a:extLst>
          </p:cNvPr>
          <p:cNvSpPr/>
          <p:nvPr/>
        </p:nvSpPr>
        <p:spPr>
          <a:xfrm>
            <a:off x="1401243" y="4920489"/>
            <a:ext cx="545348" cy="305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">
                <a:solidFill>
                  <a:schemeClr val="tx1"/>
                </a:solidFill>
              </a:rPr>
              <a:t>強力討伐</a:t>
            </a:r>
            <a:endParaRPr kumimoji="1" lang="en-US" altLang="ja-JP" sz="60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600">
                <a:solidFill>
                  <a:schemeClr val="tx1"/>
                </a:solidFill>
              </a:rPr>
              <a:t>BP</a:t>
            </a:r>
            <a:r>
              <a:rPr kumimoji="1" lang="ja-JP" altLang="en-US" sz="600">
                <a:solidFill>
                  <a:schemeClr val="tx1"/>
                </a:solidFill>
              </a:rPr>
              <a:t> </a:t>
            </a:r>
            <a:r>
              <a:rPr kumimoji="1" lang="en-US" altLang="ja-JP" sz="6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CA18BC81-8B5F-428B-A07B-CD55854A0C51}"/>
              </a:ext>
            </a:extLst>
          </p:cNvPr>
          <p:cNvSpPr txBox="1"/>
          <p:nvPr/>
        </p:nvSpPr>
        <p:spPr>
          <a:xfrm>
            <a:off x="655505" y="4682239"/>
            <a:ext cx="24547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bg1"/>
                </a:solidFill>
              </a:rPr>
              <a:t>xx</a:t>
            </a:r>
            <a:r>
              <a:rPr kumimoji="1" lang="ja-JP" altLang="en-US" sz="1000" dirty="0">
                <a:solidFill>
                  <a:schemeClr val="bg1"/>
                </a:solidFill>
              </a:rPr>
              <a:t>人参加中！ ダメージ </a:t>
            </a:r>
            <a:r>
              <a:rPr kumimoji="1" lang="en-US" altLang="ja-JP" sz="1000" dirty="0" err="1">
                <a:solidFill>
                  <a:schemeClr val="bg1"/>
                </a:solidFill>
              </a:rPr>
              <a:t>xxx%UP</a:t>
            </a:r>
            <a:r>
              <a:rPr kumimoji="1" lang="en-US" altLang="ja-JP" sz="1000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83407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9D8CDF-CC82-49C4-99E1-70BFC02A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7EE627-1F3E-47F6-8067-4236ABFB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15E316-4872-41A3-B531-6699CC37490A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BF822D3-ACC7-4691-BA22-A5F5932D4B11}"/>
              </a:ext>
            </a:extLst>
          </p:cNvPr>
          <p:cNvSpPr txBox="1"/>
          <p:nvPr/>
        </p:nvSpPr>
        <p:spPr>
          <a:xfrm>
            <a:off x="415419" y="538799"/>
            <a:ext cx="6955750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</a:t>
            </a:r>
            <a:r>
              <a:rPr lang="en-US" altLang="ja-JP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BOSS</a:t>
            </a:r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パートからのリザルト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</a:t>
            </a:r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大怪獣バトルと同様のもの。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 火力と、ポイント報酬には人数のボーナスを示唆する。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 勝利時と、敗北時で遷移を分ける。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勝利時：一番風呂を含め、通常通りのリザルト。そこに今回の討伐した怪獣の情報を追加する。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敗北時：お風呂演出無し。戦闘画面にその時点でのダメージ量、</a:t>
            </a:r>
            <a:r>
              <a:rPr lang="en-US" altLang="ja-JP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HP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を表示する。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　　ウィンドウ確認後は、ボスの表示されたマップパート画面に遷移する</a:t>
            </a:r>
            <a:r>
              <a:rPr lang="en-US" altLang="ja-JP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(</a:t>
            </a:r>
            <a:r>
              <a:rPr lang="en-US" altLang="ja-JP" sz="1200" dirty="0"/>
              <a:t>ID.</a:t>
            </a:r>
            <a:r>
              <a:rPr kumimoji="1" lang="en-US" altLang="ja-JP" sz="1200" dirty="0"/>
              <a:t>ej101)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0058835-E933-405C-86D7-C980B94E90A7}"/>
              </a:ext>
            </a:extLst>
          </p:cNvPr>
          <p:cNvGrpSpPr/>
          <p:nvPr/>
        </p:nvGrpSpPr>
        <p:grpSpPr>
          <a:xfrm>
            <a:off x="415419" y="2361184"/>
            <a:ext cx="5709728" cy="3691058"/>
            <a:chOff x="-2178804" y="1771664"/>
            <a:chExt cx="7778189" cy="4862296"/>
          </a:xfrm>
        </p:grpSpPr>
        <p:pic>
          <p:nvPicPr>
            <p:cNvPr id="26" name="図 25" descr="文字と写真のスクリーンショット&#10;&#10;自動的に生成された説明">
              <a:extLst>
                <a:ext uri="{FF2B5EF4-FFF2-40B4-BE49-F238E27FC236}">
                  <a16:creationId xmlns:a16="http://schemas.microsoft.com/office/drawing/2014/main" id="{04CB99A8-312D-478F-988C-1CC19837D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238" y="1782345"/>
              <a:ext cx="2556108" cy="4536856"/>
            </a:xfrm>
            <a:prstGeom prst="rect">
              <a:avLst/>
            </a:prstGeom>
          </p:spPr>
        </p:pic>
        <p:pic>
          <p:nvPicPr>
            <p:cNvPr id="27" name="図 26" descr="電子機器, ブルー が含まれている画像&#10;&#10;自動的に生成された説明">
              <a:extLst>
                <a:ext uri="{FF2B5EF4-FFF2-40B4-BE49-F238E27FC236}">
                  <a16:creationId xmlns:a16="http://schemas.microsoft.com/office/drawing/2014/main" id="{4CEFD748-D410-493D-8259-3B2FC0F5B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3277" y="1782076"/>
              <a:ext cx="2556108" cy="4537125"/>
            </a:xfrm>
            <a:prstGeom prst="rect">
              <a:avLst/>
            </a:prstGeom>
          </p:spPr>
        </p:pic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C287DC6-C24F-457C-90B8-F1A294C6AE0C}"/>
                </a:ext>
              </a:extLst>
            </p:cNvPr>
            <p:cNvSpPr txBox="1"/>
            <p:nvPr/>
          </p:nvSpPr>
          <p:spPr>
            <a:xfrm>
              <a:off x="1205773" y="6319201"/>
              <a:ext cx="1037705" cy="30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ja-JP" altLang="en-US" sz="9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リザルト１</a:t>
              </a:r>
              <a:endParaRPr lang="en-US" altLang="ja-JP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836C4129-911D-42AC-9A7E-6658403127B2}"/>
                </a:ext>
              </a:extLst>
            </p:cNvPr>
            <p:cNvSpPr txBox="1"/>
            <p:nvPr/>
          </p:nvSpPr>
          <p:spPr>
            <a:xfrm>
              <a:off x="3877308" y="6329881"/>
              <a:ext cx="1037705" cy="30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ja-JP" altLang="en-US" sz="9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リザルト２</a:t>
              </a:r>
              <a:endParaRPr lang="en-US" altLang="ja-JP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endParaRPr>
            </a:p>
          </p:txBody>
        </p: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3E39B8A8-EE2A-4EE6-985C-F0BA24E7F844}"/>
                </a:ext>
              </a:extLst>
            </p:cNvPr>
            <p:cNvGrpSpPr/>
            <p:nvPr/>
          </p:nvGrpSpPr>
          <p:grpSpPr>
            <a:xfrm>
              <a:off x="-2178804" y="1771664"/>
              <a:ext cx="2556111" cy="4851616"/>
              <a:chOff x="3182912" y="1782344"/>
              <a:chExt cx="2556111" cy="4851616"/>
            </a:xfrm>
          </p:grpSpPr>
          <p:pic>
            <p:nvPicPr>
              <p:cNvPr id="31" name="図 30">
                <a:extLst>
                  <a:ext uri="{FF2B5EF4-FFF2-40B4-BE49-F238E27FC236}">
                    <a16:creationId xmlns:a16="http://schemas.microsoft.com/office/drawing/2014/main" id="{A1F2D854-E7CC-4642-B6AB-234656E6E9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82913" y="1782344"/>
                <a:ext cx="2556109" cy="4536857"/>
              </a:xfrm>
              <a:prstGeom prst="rect">
                <a:avLst/>
              </a:prstGeom>
            </p:spPr>
          </p:pic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8510E7C0-732C-4853-8092-8D0F519B459A}"/>
                  </a:ext>
                </a:extLst>
              </p:cNvPr>
              <p:cNvSpPr/>
              <p:nvPr/>
            </p:nvSpPr>
            <p:spPr>
              <a:xfrm>
                <a:off x="3182912" y="2192958"/>
                <a:ext cx="2556110" cy="214532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 dirty="0"/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E822B96-272D-4D17-B34F-B2B7829D4880}"/>
                  </a:ext>
                </a:extLst>
              </p:cNvPr>
              <p:cNvSpPr txBox="1"/>
              <p:nvPr/>
            </p:nvSpPr>
            <p:spPr>
              <a:xfrm>
                <a:off x="3182913" y="2192957"/>
                <a:ext cx="2556110" cy="1074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100" dirty="0">
                    <a:solidFill>
                      <a:schemeClr val="bg1"/>
                    </a:solidFill>
                  </a:rPr>
                  <a:t>討伐タイトル</a:t>
                </a:r>
                <a:endParaRPr kumimoji="1" lang="en-US" altLang="ja-JP" sz="1100" dirty="0">
                  <a:solidFill>
                    <a:schemeClr val="bg1"/>
                  </a:solidFill>
                </a:endParaRPr>
              </a:p>
              <a:p>
                <a:endParaRPr kumimoji="1" lang="en-US" altLang="ja-JP" sz="900" dirty="0">
                  <a:solidFill>
                    <a:schemeClr val="bg1"/>
                  </a:solidFill>
                </a:endParaRPr>
              </a:p>
              <a:p>
                <a:r>
                  <a:rPr kumimoji="1" lang="ja-JP" altLang="en-US" sz="1000" dirty="0">
                    <a:solidFill>
                      <a:schemeClr val="bg1"/>
                    </a:solidFill>
                  </a:rPr>
                  <a:t>怪獣名　御名前龍</a:t>
                </a:r>
                <a:endParaRPr kumimoji="1" lang="en-US" altLang="ja-JP" sz="1000" dirty="0">
                  <a:solidFill>
                    <a:schemeClr val="bg1"/>
                  </a:solidFill>
                </a:endParaRPr>
              </a:p>
              <a:p>
                <a:r>
                  <a:rPr kumimoji="1" lang="ja-JP" altLang="en-US" sz="1000" dirty="0">
                    <a:solidFill>
                      <a:schemeClr val="bg1"/>
                    </a:solidFill>
                  </a:rPr>
                  <a:t>レベル　</a:t>
                </a:r>
                <a:r>
                  <a:rPr kumimoji="1" lang="en-US" altLang="ja-JP" sz="1000" dirty="0">
                    <a:solidFill>
                      <a:schemeClr val="bg1"/>
                    </a:solidFill>
                  </a:rPr>
                  <a:t>400</a:t>
                </a:r>
                <a:r>
                  <a:rPr kumimoji="1" lang="ja-JP" altLang="en-US" sz="1000" dirty="0">
                    <a:solidFill>
                      <a:schemeClr val="bg1"/>
                    </a:solidFill>
                  </a:rPr>
                  <a:t>　　　</a:t>
                </a:r>
                <a:endParaRPr kumimoji="1" lang="en-US" altLang="ja-JP" sz="200" dirty="0">
                  <a:solidFill>
                    <a:schemeClr val="bg1"/>
                  </a:solidFill>
                </a:endParaRPr>
              </a:p>
              <a:p>
                <a:endParaRPr kumimoji="1" lang="en-US" altLang="ja-JP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四角形: 角を丸くする 33">
                <a:extLst>
                  <a:ext uri="{FF2B5EF4-FFF2-40B4-BE49-F238E27FC236}">
                    <a16:creationId xmlns:a16="http://schemas.microsoft.com/office/drawing/2014/main" id="{0F54B8F8-B5FD-47F4-A4EC-6EA5927FF78D}"/>
                  </a:ext>
                </a:extLst>
              </p:cNvPr>
              <p:cNvSpPr/>
              <p:nvPr/>
            </p:nvSpPr>
            <p:spPr>
              <a:xfrm>
                <a:off x="4958117" y="3983413"/>
                <a:ext cx="718081" cy="2774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100" dirty="0"/>
                  <a:t>NEXT</a:t>
                </a:r>
                <a:endParaRPr kumimoji="1" lang="ja-JP" altLang="en-US" sz="1100" dirty="0"/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44E58AB7-14D7-4AD6-8AD0-FB6A46D36645}"/>
                  </a:ext>
                </a:extLst>
              </p:cNvPr>
              <p:cNvSpPr txBox="1"/>
              <p:nvPr/>
            </p:nvSpPr>
            <p:spPr>
              <a:xfrm>
                <a:off x="3199656" y="3518574"/>
                <a:ext cx="1758461" cy="243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600" dirty="0">
                    <a:solidFill>
                      <a:schemeClr val="bg1"/>
                    </a:solidFill>
                  </a:rPr>
                  <a:t>〇〇人参加中！</a:t>
                </a:r>
                <a:r>
                  <a:rPr kumimoji="1" lang="en-US" altLang="ja-JP" sz="600" dirty="0">
                    <a:solidFill>
                      <a:schemeClr val="bg1"/>
                    </a:solidFill>
                  </a:rPr>
                  <a:t>ATK+100%</a:t>
                </a:r>
                <a:endParaRPr kumimoji="1" lang="ja-JP" altLang="en-US" sz="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30EE8D5D-EDB1-47C4-A102-D68727FFE014}"/>
                  </a:ext>
                </a:extLst>
              </p:cNvPr>
              <p:cNvSpPr txBox="1"/>
              <p:nvPr/>
            </p:nvSpPr>
            <p:spPr>
              <a:xfrm>
                <a:off x="3754651" y="6329881"/>
                <a:ext cx="1037705" cy="304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ja-JP" altLang="en-US" sz="900" dirty="0">
                    <a:solidFill>
                      <a:prstClr val="black"/>
                    </a:solidFill>
                    <a:latin typeface="Century Gothic" panose="020F0302020204030204"/>
                    <a:ea typeface="メイリオ" panose="020B0604030504040204" pitchFamily="50" charset="-128"/>
                  </a:rPr>
                  <a:t>大怪獣進捗</a:t>
                </a:r>
                <a:endParaRPr lang="en-US" altLang="ja-JP" sz="9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endParaRPr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A20292B-46A0-4E45-8F03-0B01E0713E17}"/>
                  </a:ext>
                </a:extLst>
              </p:cNvPr>
              <p:cNvSpPr txBox="1"/>
              <p:nvPr/>
            </p:nvSpPr>
            <p:spPr>
              <a:xfrm>
                <a:off x="3893687" y="3744512"/>
                <a:ext cx="972327" cy="222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500" dirty="0">
                    <a:solidFill>
                      <a:schemeClr val="bg1"/>
                    </a:solidFill>
                  </a:rPr>
                  <a:t>ポイント</a:t>
                </a:r>
                <a:r>
                  <a:rPr kumimoji="1" lang="en-US" altLang="ja-JP" sz="500" dirty="0">
                    <a:solidFill>
                      <a:schemeClr val="bg1"/>
                    </a:solidFill>
                  </a:rPr>
                  <a:t>+100%</a:t>
                </a:r>
                <a:endParaRPr kumimoji="1" lang="ja-JP" altLang="en-US" sz="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B8B4280-622D-4DFC-BD86-C798309B7047}"/>
                  </a:ext>
                </a:extLst>
              </p:cNvPr>
              <p:cNvSpPr txBox="1"/>
              <p:nvPr/>
            </p:nvSpPr>
            <p:spPr>
              <a:xfrm>
                <a:off x="3199654" y="3312908"/>
                <a:ext cx="1372346" cy="263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700" dirty="0">
                    <a:solidFill>
                      <a:schemeClr val="bg1"/>
                    </a:solidFill>
                  </a:rPr>
                  <a:t>参加人数ボーナス</a:t>
                </a:r>
              </a:p>
            </p:txBody>
          </p:sp>
        </p:grpSp>
      </p:grp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15CDC5D8-DABF-47DF-AA53-DDD0EEFCF002}"/>
              </a:ext>
            </a:extLst>
          </p:cNvPr>
          <p:cNvSpPr/>
          <p:nvPr/>
        </p:nvSpPr>
        <p:spPr>
          <a:xfrm>
            <a:off x="6526636" y="2369088"/>
            <a:ext cx="2382473" cy="2995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CE8A9F9-7D5D-49A5-ACD7-BD4CA066BAF4}"/>
              </a:ext>
            </a:extLst>
          </p:cNvPr>
          <p:cNvSpPr txBox="1"/>
          <p:nvPr/>
        </p:nvSpPr>
        <p:spPr>
          <a:xfrm>
            <a:off x="7114982" y="2138255"/>
            <a:ext cx="1436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ボス</a:t>
            </a:r>
            <a:r>
              <a:rPr lang="ja-JP" altLang="en-US" sz="900" b="1" dirty="0"/>
              <a:t>撤退</a:t>
            </a:r>
            <a:r>
              <a:rPr lang="ja-JP" altLang="en-US" sz="9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リザルト </a:t>
            </a:r>
            <a:r>
              <a:rPr lang="en-US" altLang="ja-JP" sz="9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ej103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B6F64F8-A47F-4E7D-AE7C-C53A2E1D7733}"/>
              </a:ext>
            </a:extLst>
          </p:cNvPr>
          <p:cNvSpPr txBox="1"/>
          <p:nvPr/>
        </p:nvSpPr>
        <p:spPr>
          <a:xfrm>
            <a:off x="7456398" y="24674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200" dirty="0">
                <a:solidFill>
                  <a:schemeClr val="bg1"/>
                </a:solidFill>
                <a:latin typeface="Century Gothic" panose="020F0302020204030204"/>
                <a:ea typeface="メイリオ" panose="020B0604030504040204" pitchFamily="50" charset="-128"/>
              </a:rPr>
              <a:t>撤退</a:t>
            </a:r>
            <a:endParaRPr lang="en-US" altLang="ja-JP" sz="1200" dirty="0">
              <a:solidFill>
                <a:schemeClr val="bg1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8EEDC94-CBF3-4BD9-93EF-15F6B7709427}"/>
              </a:ext>
            </a:extLst>
          </p:cNvPr>
          <p:cNvSpPr txBox="1"/>
          <p:nvPr/>
        </p:nvSpPr>
        <p:spPr>
          <a:xfrm>
            <a:off x="6648587" y="3865176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200" dirty="0">
                <a:solidFill>
                  <a:schemeClr val="bg1"/>
                </a:solidFill>
                <a:latin typeface="Century Gothic" panose="020F0302020204030204"/>
                <a:ea typeface="メイリオ" panose="020B0604030504040204" pitchFamily="50" charset="-128"/>
              </a:rPr>
              <a:t>ダメージ　</a:t>
            </a:r>
            <a:r>
              <a:rPr lang="en-US" altLang="ja-JP" sz="1200" dirty="0">
                <a:solidFill>
                  <a:schemeClr val="bg1"/>
                </a:solidFill>
                <a:latin typeface="Century Gothic" panose="020F0302020204030204"/>
                <a:ea typeface="メイリオ" panose="020B0604030504040204" pitchFamily="50" charset="-128"/>
              </a:rPr>
              <a:t>999,999,999</a:t>
            </a: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7F198EAF-AED6-4799-9384-B2C2213E1C57}"/>
              </a:ext>
            </a:extLst>
          </p:cNvPr>
          <p:cNvSpPr/>
          <p:nvPr/>
        </p:nvSpPr>
        <p:spPr>
          <a:xfrm>
            <a:off x="6764782" y="4400490"/>
            <a:ext cx="1988410" cy="27699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A8108EC4-8584-49B2-9696-C8026BE0321B}"/>
              </a:ext>
            </a:extLst>
          </p:cNvPr>
          <p:cNvSpPr/>
          <p:nvPr/>
        </p:nvSpPr>
        <p:spPr>
          <a:xfrm>
            <a:off x="6764782" y="4400489"/>
            <a:ext cx="1321376" cy="2769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24A353-6B85-402C-96D6-EA37701A01B0}"/>
              </a:ext>
            </a:extLst>
          </p:cNvPr>
          <p:cNvSpPr txBox="1"/>
          <p:nvPr/>
        </p:nvSpPr>
        <p:spPr>
          <a:xfrm>
            <a:off x="6648587" y="4137101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 sz="1200" dirty="0">
                <a:solidFill>
                  <a:schemeClr val="bg1"/>
                </a:solidFill>
                <a:latin typeface="Century Gothic" panose="020F0302020204030204"/>
                <a:ea typeface="メイリオ" panose="020B0604030504040204" pitchFamily="50" charset="-128"/>
              </a:rPr>
              <a:t>HP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990F3DD-8A99-46A1-8AA6-3EC157E270EF}"/>
              </a:ext>
            </a:extLst>
          </p:cNvPr>
          <p:cNvSpPr txBox="1"/>
          <p:nvPr/>
        </p:nvSpPr>
        <p:spPr>
          <a:xfrm>
            <a:off x="7491095" y="494941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 sz="1200" b="1" dirty="0">
                <a:solidFill>
                  <a:schemeClr val="bg1"/>
                </a:solidFill>
                <a:latin typeface="Century Gothic" panose="020F0302020204030204"/>
                <a:ea typeface="メイリオ" panose="020B0604030504040204" pitchFamily="50" charset="-128"/>
              </a:rPr>
              <a:t>[ OK ]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DBED0F4-85FE-4267-B6E1-2BDABE45A436}"/>
              </a:ext>
            </a:extLst>
          </p:cNvPr>
          <p:cNvSpPr txBox="1"/>
          <p:nvPr/>
        </p:nvSpPr>
        <p:spPr>
          <a:xfrm>
            <a:off x="6648587" y="2864247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怪獣名　御名前龍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r>
              <a:rPr kumimoji="1" lang="ja-JP" altLang="en-US" sz="1200" dirty="0">
                <a:solidFill>
                  <a:schemeClr val="bg1"/>
                </a:solidFill>
              </a:rPr>
              <a:t>レベル　</a:t>
            </a:r>
            <a:r>
              <a:rPr kumimoji="1" lang="en-US" altLang="ja-JP" sz="1200" dirty="0">
                <a:solidFill>
                  <a:schemeClr val="bg1"/>
                </a:solidFill>
              </a:rPr>
              <a:t>400</a:t>
            </a:r>
            <a:r>
              <a:rPr kumimoji="1" lang="ja-JP" altLang="en-US" sz="1200" dirty="0">
                <a:solidFill>
                  <a:schemeClr val="bg1"/>
                </a:solidFill>
              </a:rPr>
              <a:t>　　　</a:t>
            </a:r>
            <a:endParaRPr kumimoji="1" lang="en-US" altLang="ja-JP" sz="500" dirty="0">
              <a:solidFill>
                <a:schemeClr val="bg1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5AA6A19-683B-41C1-9A3D-9D98FF3E4B84}"/>
              </a:ext>
            </a:extLst>
          </p:cNvPr>
          <p:cNvSpPr txBox="1"/>
          <p:nvPr/>
        </p:nvSpPr>
        <p:spPr>
          <a:xfrm>
            <a:off x="6658009" y="3553135"/>
            <a:ext cx="12908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bg1"/>
                </a:solidFill>
              </a:rPr>
              <a:t>〇〇人参加中！</a:t>
            </a:r>
            <a:r>
              <a:rPr kumimoji="1" lang="en-US" altLang="ja-JP" sz="700" dirty="0">
                <a:solidFill>
                  <a:schemeClr val="bg1"/>
                </a:solidFill>
              </a:rPr>
              <a:t>ATK+100%</a:t>
            </a:r>
            <a:endParaRPr kumimoji="1" lang="ja-JP" altLang="en-US" sz="700" dirty="0">
              <a:solidFill>
                <a:schemeClr val="bg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170FE6A-71DF-4CF8-A416-53B0932F855D}"/>
              </a:ext>
            </a:extLst>
          </p:cNvPr>
          <p:cNvSpPr txBox="1"/>
          <p:nvPr/>
        </p:nvSpPr>
        <p:spPr>
          <a:xfrm>
            <a:off x="6648587" y="3370612"/>
            <a:ext cx="10073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参加人数ボーナス</a:t>
            </a:r>
          </a:p>
        </p:txBody>
      </p:sp>
    </p:spTree>
    <p:extLst>
      <p:ext uri="{BB962C8B-B14F-4D97-AF65-F5344CB8AC3E}">
        <p14:creationId xmlns:p14="http://schemas.microsoft.com/office/powerpoint/2010/main" val="2329084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9D8CDF-CC82-49C4-99E1-70BFC02A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7EE627-1F3E-47F6-8067-4236ABFB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3395F9-3C91-4AE1-8522-DE582CD9A698}"/>
              </a:ext>
            </a:extLst>
          </p:cNvPr>
          <p:cNvSpPr txBox="1"/>
          <p:nvPr/>
        </p:nvSpPr>
        <p:spPr>
          <a:xfrm>
            <a:off x="415419" y="538799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●怪獣兵器：解放と強化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15E316-4872-41A3-B531-6699CC37490A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4B6AE6A-CD7F-475F-BD65-05E907F11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04" y="1971850"/>
            <a:ext cx="2718193" cy="337967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6331027-74CC-4DE4-BEC5-F80F5A024CCA}"/>
              </a:ext>
            </a:extLst>
          </p:cNvPr>
          <p:cNvSpPr txBox="1"/>
          <p:nvPr/>
        </p:nvSpPr>
        <p:spPr>
          <a:xfrm>
            <a:off x="4626165" y="1399531"/>
            <a:ext cx="44193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● 解放条件</a:t>
            </a:r>
            <a:endParaRPr kumimoji="1"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怪獣を倒して、ポイントを貯める。</a:t>
            </a:r>
            <a:endParaRPr kumimoji="1"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マップが進むほど、敵がつよくなり獲得ポイントがアップ。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● 強化方法</a:t>
            </a:r>
            <a:endParaRPr kumimoji="1"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兵器解放後、怪獣を倒して、ポイントを貯める。</a:t>
            </a:r>
            <a:endParaRPr kumimoji="1"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マップが進むほど、敵がつよくなり獲得ポイントがアップ。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想定イメージ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解放：ボス５体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最大強化：ボス５０体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復刻も視野にいれた枚数に設定する。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506B2FF-006B-4E0A-99D2-4EC0C26BC615}"/>
              </a:ext>
            </a:extLst>
          </p:cNvPr>
          <p:cNvSpPr/>
          <p:nvPr/>
        </p:nvSpPr>
        <p:spPr>
          <a:xfrm>
            <a:off x="1333507" y="2529884"/>
            <a:ext cx="1757300" cy="948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怪獣兵器</a:t>
            </a:r>
          </a:p>
        </p:txBody>
      </p:sp>
    </p:spTree>
    <p:extLst>
      <p:ext uri="{BB962C8B-B14F-4D97-AF65-F5344CB8AC3E}">
        <p14:creationId xmlns:p14="http://schemas.microsoft.com/office/powerpoint/2010/main" val="303359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9D8CDF-CC82-49C4-99E1-70BFC02A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7EE627-1F3E-47F6-8067-4236ABFB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3395F9-3C91-4AE1-8522-DE582CD9A698}"/>
              </a:ext>
            </a:extLst>
          </p:cNvPr>
          <p:cNvSpPr txBox="1"/>
          <p:nvPr/>
        </p:nvSpPr>
        <p:spPr>
          <a:xfrm>
            <a:off x="415419" y="538799"/>
            <a:ext cx="4801314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●ランキング</a:t>
            </a:r>
            <a:endParaRPr kumimoji="1" lang="en-US" altLang="ja-JP" sz="1400" b="1" dirty="0"/>
          </a:p>
          <a:p>
            <a:endParaRPr kumimoji="1" lang="en-US" altLang="ja-JP" sz="1400" b="1" dirty="0"/>
          </a:p>
          <a:p>
            <a:r>
              <a:rPr kumimoji="1" lang="ja-JP" altLang="en-US" sz="1000" b="1" dirty="0"/>
              <a:t>　・ 師団ランキング</a:t>
            </a:r>
            <a:r>
              <a:rPr kumimoji="1" lang="en-US" altLang="ja-JP" sz="1000" b="1" dirty="0"/>
              <a:t>(</a:t>
            </a:r>
            <a:r>
              <a:rPr kumimoji="1" lang="ja-JP" altLang="en-US" sz="1000" b="1" dirty="0"/>
              <a:t>報酬：最高　難易度：最高</a:t>
            </a:r>
            <a:r>
              <a:rPr kumimoji="1" lang="en-US" altLang="ja-JP" sz="1000" b="1" dirty="0"/>
              <a:t>)</a:t>
            </a:r>
          </a:p>
          <a:p>
            <a:r>
              <a:rPr kumimoji="1" lang="ja-JP" altLang="en-US" sz="1000" b="1" dirty="0"/>
              <a:t>　　　</a:t>
            </a:r>
            <a:r>
              <a:rPr kumimoji="1" lang="ja-JP" altLang="en-US" sz="1000" dirty="0"/>
              <a:t>全師団で怪獣の討伐数を競う。</a:t>
            </a:r>
            <a:endParaRPr kumimoji="1" lang="en-US" altLang="ja-JP" sz="1000" dirty="0"/>
          </a:p>
          <a:p>
            <a:r>
              <a:rPr kumimoji="1" lang="ja-JP" altLang="en-US" sz="1000" dirty="0"/>
              <a:t>　　　大変貴重なものを獲得することができる。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　</a:t>
            </a:r>
            <a:r>
              <a:rPr kumimoji="1" lang="ja-JP" altLang="en-US" sz="1000" b="1" dirty="0"/>
              <a:t>・ キャラランキング</a:t>
            </a:r>
            <a:r>
              <a:rPr kumimoji="1" lang="en-US" altLang="ja-JP" sz="1000" b="1" dirty="0"/>
              <a:t>(</a:t>
            </a:r>
            <a:r>
              <a:rPr kumimoji="1" lang="ja-JP" altLang="en-US" sz="1000" b="1" dirty="0"/>
              <a:t>報酬：小　難易度：高</a:t>
            </a:r>
            <a:r>
              <a:rPr kumimoji="1" lang="en-US" altLang="ja-JP" sz="1000" b="1" dirty="0"/>
              <a:t>)</a:t>
            </a:r>
          </a:p>
          <a:p>
            <a:r>
              <a:rPr kumimoji="1" lang="ja-JP" altLang="en-US" sz="1000" b="1" dirty="0"/>
              <a:t>　　　</a:t>
            </a:r>
            <a:r>
              <a:rPr kumimoji="1" lang="ja-JP" altLang="en-US" sz="1000" dirty="0"/>
              <a:t>怪獣討伐ポイント獲得時、</a:t>
            </a:r>
            <a:endParaRPr kumimoji="1" lang="en-US" altLang="ja-JP" sz="1000" dirty="0"/>
          </a:p>
          <a:p>
            <a:r>
              <a:rPr kumimoji="1" lang="ja-JP" altLang="en-US" sz="1000" dirty="0"/>
              <a:t>　　　リーダーのキャラそれぞれにその分ポイントを計上。</a:t>
            </a:r>
            <a:endParaRPr kumimoji="1" lang="en-US" altLang="ja-JP" sz="1000" dirty="0"/>
          </a:p>
          <a:p>
            <a:r>
              <a:rPr kumimoji="1" lang="ja-JP" altLang="en-US" sz="1000" dirty="0"/>
              <a:t>　　　各キャラへのプレーヤー貢献度をランキングにし、上位に称号などを付与</a:t>
            </a:r>
            <a:endParaRPr kumimoji="1" lang="en-US" altLang="ja-JP" sz="1000" dirty="0"/>
          </a:p>
          <a:p>
            <a:endParaRPr kumimoji="1" lang="en-US" altLang="ja-JP" sz="10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15E316-4872-41A3-B531-6699CC37490A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</p:spTree>
    <p:extLst>
      <p:ext uri="{BB962C8B-B14F-4D97-AF65-F5344CB8AC3E}">
        <p14:creationId xmlns:p14="http://schemas.microsoft.com/office/powerpoint/2010/main" val="2476679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64E073D-D7F0-4AE3-8F99-5405962573ED}"/>
              </a:ext>
            </a:extLst>
          </p:cNvPr>
          <p:cNvSpPr txBox="1"/>
          <p:nvPr/>
        </p:nvSpPr>
        <p:spPr>
          <a:xfrm>
            <a:off x="17674" y="108237"/>
            <a:ext cx="2874505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メイリオ"/>
                <a:ea typeface="メイリオ"/>
              </a:rPr>
              <a:t>■</a:t>
            </a:r>
            <a:r>
              <a:rPr lang="ja-JP" altLang="en-US" sz="1400" b="1">
                <a:latin typeface="メイリオ"/>
                <a:ea typeface="メイリオ"/>
              </a:rPr>
              <a:t>イベント</a:t>
            </a:r>
            <a:r>
              <a:rPr lang="en-US" altLang="ja-JP" sz="1400" b="1">
                <a:latin typeface="メイリオ"/>
                <a:ea typeface="メイリオ"/>
              </a:rPr>
              <a:t>(</a:t>
            </a:r>
            <a:r>
              <a:rPr lang="ja-JP" altLang="en-US" sz="1400" b="1">
                <a:latin typeface="メイリオ"/>
                <a:ea typeface="メイリオ"/>
              </a:rPr>
              <a:t>大怪獣討伐</a:t>
            </a:r>
            <a:r>
              <a:rPr lang="en-US" altLang="ja-JP" sz="1400" b="1">
                <a:latin typeface="メイリオ"/>
                <a:ea typeface="メイリオ"/>
              </a:rPr>
              <a:t>)</a:t>
            </a:r>
            <a:r>
              <a:rPr lang="ja-JP" altLang="en-US" sz="1400" b="1">
                <a:latin typeface="メイリオ"/>
                <a:ea typeface="メイリオ"/>
              </a:rPr>
              <a:t>画面仕様</a:t>
            </a:r>
            <a:endParaRPr kumimoji="1" lang="ja-JP" altLang="en-US" sz="1400" b="1">
              <a:latin typeface="メイリオ"/>
              <a:ea typeface="メイリオ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D0A0C0-624F-45B9-B830-D1D201A70FD3}"/>
              </a:ext>
            </a:extLst>
          </p:cNvPr>
          <p:cNvSpPr txBox="1"/>
          <p:nvPr/>
        </p:nvSpPr>
        <p:spPr>
          <a:xfrm>
            <a:off x="677513" y="846576"/>
            <a:ext cx="184731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スライド番号プレースホルダー 69">
            <a:extLst>
              <a:ext uri="{FF2B5EF4-FFF2-40B4-BE49-F238E27FC236}">
                <a16:creationId xmlns:a16="http://schemas.microsoft.com/office/drawing/2014/main" id="{581AB6EA-A17F-4B40-B407-35FA4E0A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14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ADE7CAE-55BD-4777-89D3-75030C4A7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812" y="1400574"/>
            <a:ext cx="2454715" cy="43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872AF16-AFB5-4CB6-AD1D-DB185370A72D}"/>
              </a:ext>
            </a:extLst>
          </p:cNvPr>
          <p:cNvSpPr/>
          <p:nvPr/>
        </p:nvSpPr>
        <p:spPr>
          <a:xfrm>
            <a:off x="4063811" y="1954572"/>
            <a:ext cx="2454715" cy="3445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54DEBD-7FD9-4738-B0A2-B42DE75A46B8}"/>
              </a:ext>
            </a:extLst>
          </p:cNvPr>
          <p:cNvSpPr txBox="1"/>
          <p:nvPr/>
        </p:nvSpPr>
        <p:spPr>
          <a:xfrm>
            <a:off x="4599728" y="1960686"/>
            <a:ext cx="138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chemeClr val="bg1"/>
                </a:solidFill>
              </a:rPr>
              <a:t>ランキング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C4981F4-6DDB-44ED-8568-1DE686C3BD9A}"/>
              </a:ext>
            </a:extLst>
          </p:cNvPr>
          <p:cNvSpPr/>
          <p:nvPr/>
        </p:nvSpPr>
        <p:spPr>
          <a:xfrm>
            <a:off x="4063809" y="2268498"/>
            <a:ext cx="2454715" cy="324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9707EB6-8608-4EDD-8A74-7E55C39F0478}"/>
              </a:ext>
            </a:extLst>
          </p:cNvPr>
          <p:cNvSpPr/>
          <p:nvPr/>
        </p:nvSpPr>
        <p:spPr>
          <a:xfrm>
            <a:off x="4098907" y="2758358"/>
            <a:ext cx="2384517" cy="272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BB3D6B6-EBBE-4303-BB0A-4042C34DF627}"/>
              </a:ext>
            </a:extLst>
          </p:cNvPr>
          <p:cNvSpPr/>
          <p:nvPr/>
        </p:nvSpPr>
        <p:spPr>
          <a:xfrm>
            <a:off x="4098906" y="2321870"/>
            <a:ext cx="2384517" cy="254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[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師団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]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討伐数ランキング</a:t>
            </a:r>
            <a:endParaRPr kumimoji="1" lang="ja-JP" altLang="en-US" sz="105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9E859E3-8414-41DB-8609-1BEBE71730AF}"/>
              </a:ext>
            </a:extLst>
          </p:cNvPr>
          <p:cNvSpPr/>
          <p:nvPr/>
        </p:nvSpPr>
        <p:spPr>
          <a:xfrm>
            <a:off x="4132284" y="3077594"/>
            <a:ext cx="2171623" cy="2322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>
                <a:solidFill>
                  <a:schemeClr val="tx1"/>
                </a:solidFill>
              </a:rPr>
              <a:t>1</a:t>
            </a:r>
            <a:r>
              <a:rPr kumimoji="1" lang="ja-JP" altLang="en-US" sz="1100">
                <a:solidFill>
                  <a:schemeClr val="tx1"/>
                </a:solidFill>
              </a:rPr>
              <a:t>位   </a:t>
            </a:r>
            <a:r>
              <a:rPr kumimoji="1" lang="ja-JP" altLang="en-US" sz="700">
                <a:solidFill>
                  <a:schemeClr val="tx1"/>
                </a:solidFill>
              </a:rPr>
              <a:t>師団名師団名師団名師団名   </a:t>
            </a:r>
            <a:r>
              <a:rPr kumimoji="1" lang="en-US" altLang="ja-JP" sz="1100">
                <a:solidFill>
                  <a:schemeClr val="tx1"/>
                </a:solidFill>
              </a:rPr>
              <a:t>xxx</a:t>
            </a:r>
            <a:r>
              <a:rPr kumimoji="1" lang="ja-JP" altLang="en-US" sz="1050">
                <a:solidFill>
                  <a:schemeClr val="tx1"/>
                </a:solidFill>
              </a:rPr>
              <a:t>体</a:t>
            </a:r>
            <a:endParaRPr kumimoji="1" lang="en-US" altLang="ja-JP" sz="1100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8822762-4F70-42C2-A9FC-BE4B04B92728}"/>
              </a:ext>
            </a:extLst>
          </p:cNvPr>
          <p:cNvSpPr txBox="1"/>
          <p:nvPr/>
        </p:nvSpPr>
        <p:spPr>
          <a:xfrm>
            <a:off x="4232057" y="2558303"/>
            <a:ext cx="23215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700">
                <a:solidFill>
                  <a:schemeClr val="bg1"/>
                </a:solidFill>
              </a:rPr>
              <a:t>YYYY:MM:DD </a:t>
            </a:r>
            <a:r>
              <a:rPr kumimoji="1" lang="ja-JP" altLang="en-US" sz="700">
                <a:solidFill>
                  <a:schemeClr val="bg1"/>
                </a:solidFill>
              </a:rPr>
              <a:t>更新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7FF6F452-054E-4E99-9044-7566FB73D0B4}"/>
              </a:ext>
            </a:extLst>
          </p:cNvPr>
          <p:cNvSpPr/>
          <p:nvPr/>
        </p:nvSpPr>
        <p:spPr>
          <a:xfrm>
            <a:off x="6341883" y="3048910"/>
            <a:ext cx="104057" cy="233351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D4ABD791-CEAD-4696-940B-5643564B69B0}"/>
              </a:ext>
            </a:extLst>
          </p:cNvPr>
          <p:cNvSpPr/>
          <p:nvPr/>
        </p:nvSpPr>
        <p:spPr>
          <a:xfrm>
            <a:off x="6359777" y="3035187"/>
            <a:ext cx="70192" cy="9212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4460F38-4050-4703-84D4-56A7D2473A57}"/>
              </a:ext>
            </a:extLst>
          </p:cNvPr>
          <p:cNvSpPr/>
          <p:nvPr/>
        </p:nvSpPr>
        <p:spPr>
          <a:xfrm>
            <a:off x="4132776" y="3321539"/>
            <a:ext cx="2171623" cy="2322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>
                <a:solidFill>
                  <a:schemeClr val="tx1"/>
                </a:solidFill>
              </a:rPr>
              <a:t>2</a:t>
            </a:r>
            <a:r>
              <a:rPr kumimoji="1" lang="ja-JP" altLang="en-US" sz="1100">
                <a:solidFill>
                  <a:schemeClr val="tx1"/>
                </a:solidFill>
              </a:rPr>
              <a:t>位   </a:t>
            </a:r>
            <a:r>
              <a:rPr kumimoji="1" lang="ja-JP" altLang="en-US" sz="700">
                <a:solidFill>
                  <a:schemeClr val="tx1"/>
                </a:solidFill>
              </a:rPr>
              <a:t>師団名師団名師団名師団名   </a:t>
            </a:r>
            <a:r>
              <a:rPr kumimoji="1" lang="en-US" altLang="ja-JP" sz="1100">
                <a:solidFill>
                  <a:schemeClr val="tx1"/>
                </a:solidFill>
              </a:rPr>
              <a:t>xxx</a:t>
            </a:r>
            <a:r>
              <a:rPr kumimoji="1" lang="ja-JP" altLang="en-US" sz="1050">
                <a:solidFill>
                  <a:schemeClr val="tx1"/>
                </a:solidFill>
              </a:rPr>
              <a:t>体</a:t>
            </a:r>
            <a:endParaRPr kumimoji="1" lang="en-US" altLang="ja-JP" sz="110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232DC1-6FFE-405E-8F55-887F161EB967}"/>
              </a:ext>
            </a:extLst>
          </p:cNvPr>
          <p:cNvSpPr/>
          <p:nvPr/>
        </p:nvSpPr>
        <p:spPr>
          <a:xfrm>
            <a:off x="4132283" y="3545078"/>
            <a:ext cx="2171623" cy="23225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>
                <a:solidFill>
                  <a:schemeClr val="tx1"/>
                </a:solidFill>
              </a:rPr>
              <a:t>3</a:t>
            </a:r>
            <a:r>
              <a:rPr kumimoji="1" lang="ja-JP" altLang="en-US" sz="1100">
                <a:solidFill>
                  <a:schemeClr val="tx1"/>
                </a:solidFill>
              </a:rPr>
              <a:t>位   </a:t>
            </a:r>
            <a:r>
              <a:rPr kumimoji="1" lang="ja-JP" altLang="en-US" sz="700">
                <a:solidFill>
                  <a:schemeClr val="tx1"/>
                </a:solidFill>
              </a:rPr>
              <a:t>師団名師団名師団名師団名   </a:t>
            </a:r>
            <a:r>
              <a:rPr kumimoji="1" lang="en-US" altLang="ja-JP" sz="1100">
                <a:solidFill>
                  <a:schemeClr val="tx1"/>
                </a:solidFill>
              </a:rPr>
              <a:t>xxx</a:t>
            </a:r>
            <a:r>
              <a:rPr kumimoji="1" lang="ja-JP" altLang="en-US" sz="1050">
                <a:solidFill>
                  <a:schemeClr val="tx1"/>
                </a:solidFill>
              </a:rPr>
              <a:t>体</a:t>
            </a:r>
            <a:endParaRPr kumimoji="1" lang="en-US" altLang="ja-JP" sz="110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E0BE718-C0AE-4270-B5EF-9F493CE51D31}"/>
              </a:ext>
            </a:extLst>
          </p:cNvPr>
          <p:cNvSpPr/>
          <p:nvPr/>
        </p:nvSpPr>
        <p:spPr>
          <a:xfrm>
            <a:off x="4132283" y="3783767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/>
              <a:t>4</a:t>
            </a:r>
            <a:r>
              <a:rPr kumimoji="1" lang="ja-JP" altLang="en-US" sz="1100"/>
              <a:t>位   </a:t>
            </a:r>
            <a:r>
              <a:rPr kumimoji="1" lang="ja-JP" altLang="en-US" sz="700"/>
              <a:t>師団名師団名師団名師団名   </a:t>
            </a:r>
            <a:r>
              <a:rPr kumimoji="1" lang="en-US" altLang="ja-JP" sz="1100"/>
              <a:t>xxx</a:t>
            </a:r>
            <a:r>
              <a:rPr kumimoji="1" lang="ja-JP" altLang="en-US" sz="1050"/>
              <a:t>体</a:t>
            </a:r>
            <a:endParaRPr kumimoji="1" lang="en-US" altLang="ja-JP" sz="110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826F076-2198-4441-9682-64B7DAE650BC}"/>
              </a:ext>
            </a:extLst>
          </p:cNvPr>
          <p:cNvSpPr/>
          <p:nvPr/>
        </p:nvSpPr>
        <p:spPr>
          <a:xfrm>
            <a:off x="4115841" y="2764548"/>
            <a:ext cx="1178044" cy="25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自分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E889F89-DE3A-44C0-91A5-C37E3C9443C2}"/>
              </a:ext>
            </a:extLst>
          </p:cNvPr>
          <p:cNvSpPr/>
          <p:nvPr/>
        </p:nvSpPr>
        <p:spPr>
          <a:xfrm>
            <a:off x="5416302" y="2777202"/>
            <a:ext cx="907417" cy="250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上位１００位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58AA8A5-A61F-485B-B291-52C9E0A75B42}"/>
              </a:ext>
            </a:extLst>
          </p:cNvPr>
          <p:cNvSpPr/>
          <p:nvPr/>
        </p:nvSpPr>
        <p:spPr>
          <a:xfrm>
            <a:off x="4132284" y="4028044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/>
              <a:t>5</a:t>
            </a:r>
            <a:r>
              <a:rPr kumimoji="1" lang="ja-JP" altLang="en-US" sz="1100"/>
              <a:t>位   </a:t>
            </a:r>
            <a:r>
              <a:rPr kumimoji="1" lang="ja-JP" altLang="en-US" sz="700"/>
              <a:t>師団名師団名師団名師団名   </a:t>
            </a:r>
            <a:r>
              <a:rPr kumimoji="1" lang="en-US" altLang="ja-JP" sz="1100"/>
              <a:t>xxx</a:t>
            </a:r>
            <a:r>
              <a:rPr kumimoji="1" lang="ja-JP" altLang="en-US" sz="1050"/>
              <a:t>体</a:t>
            </a:r>
            <a:endParaRPr kumimoji="1" lang="en-US" altLang="ja-JP" sz="110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D680189-96C5-456B-9A4F-12467F5A086A}"/>
              </a:ext>
            </a:extLst>
          </p:cNvPr>
          <p:cNvSpPr/>
          <p:nvPr/>
        </p:nvSpPr>
        <p:spPr>
          <a:xfrm>
            <a:off x="4132776" y="4271989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/>
              <a:t>6</a:t>
            </a:r>
            <a:r>
              <a:rPr kumimoji="1" lang="ja-JP" altLang="en-US" sz="1100"/>
              <a:t>位   </a:t>
            </a:r>
            <a:r>
              <a:rPr kumimoji="1" lang="ja-JP" altLang="en-US" sz="700"/>
              <a:t>師団名師団名師団名師団名   </a:t>
            </a:r>
            <a:r>
              <a:rPr kumimoji="1" lang="en-US" altLang="ja-JP" sz="1100"/>
              <a:t>xxx</a:t>
            </a:r>
            <a:r>
              <a:rPr kumimoji="1" lang="ja-JP" altLang="en-US" sz="1050"/>
              <a:t>体</a:t>
            </a:r>
            <a:endParaRPr kumimoji="1" lang="en-US" altLang="ja-JP" sz="110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EEEF404-276D-47DD-A6F2-EBD1EFE33498}"/>
              </a:ext>
            </a:extLst>
          </p:cNvPr>
          <p:cNvSpPr/>
          <p:nvPr/>
        </p:nvSpPr>
        <p:spPr>
          <a:xfrm>
            <a:off x="4132283" y="4495528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/>
              <a:t>7</a:t>
            </a:r>
            <a:r>
              <a:rPr kumimoji="1" lang="ja-JP" altLang="en-US" sz="1100"/>
              <a:t>位   </a:t>
            </a:r>
            <a:r>
              <a:rPr kumimoji="1" lang="ja-JP" altLang="en-US" sz="700"/>
              <a:t>師団名師団名師団名師団名   </a:t>
            </a:r>
            <a:r>
              <a:rPr kumimoji="1" lang="en-US" altLang="ja-JP" sz="1100"/>
              <a:t>xxx</a:t>
            </a:r>
            <a:r>
              <a:rPr kumimoji="1" lang="ja-JP" altLang="en-US" sz="1050"/>
              <a:t>体</a:t>
            </a:r>
            <a:endParaRPr kumimoji="1" lang="en-US" altLang="ja-JP" sz="110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81D2B3E-AEE9-43A3-9D87-20734E0DBCC7}"/>
              </a:ext>
            </a:extLst>
          </p:cNvPr>
          <p:cNvSpPr/>
          <p:nvPr/>
        </p:nvSpPr>
        <p:spPr>
          <a:xfrm>
            <a:off x="4132283" y="4734217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/>
              <a:t>8</a:t>
            </a:r>
            <a:r>
              <a:rPr kumimoji="1" lang="ja-JP" altLang="en-US" sz="1100"/>
              <a:t>位   </a:t>
            </a:r>
            <a:r>
              <a:rPr kumimoji="1" lang="ja-JP" altLang="en-US" sz="700"/>
              <a:t>師団名師団名師団名師団名   </a:t>
            </a:r>
            <a:r>
              <a:rPr kumimoji="1" lang="en-US" altLang="ja-JP" sz="1100"/>
              <a:t>xxx</a:t>
            </a:r>
            <a:r>
              <a:rPr kumimoji="1" lang="ja-JP" altLang="en-US" sz="1050"/>
              <a:t>体</a:t>
            </a:r>
            <a:endParaRPr kumimoji="1" lang="en-US" altLang="ja-JP" sz="110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B89CE8F-51D8-4305-B2C2-F6D5380DE248}"/>
              </a:ext>
            </a:extLst>
          </p:cNvPr>
          <p:cNvSpPr/>
          <p:nvPr/>
        </p:nvSpPr>
        <p:spPr>
          <a:xfrm>
            <a:off x="4132283" y="4969256"/>
            <a:ext cx="2171623" cy="232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/>
              <a:t>9</a:t>
            </a:r>
            <a:r>
              <a:rPr kumimoji="1" lang="ja-JP" altLang="en-US" sz="1100"/>
              <a:t>位   </a:t>
            </a:r>
            <a:r>
              <a:rPr kumimoji="1" lang="ja-JP" altLang="en-US" sz="700"/>
              <a:t>師団名師団名師団名師団名   </a:t>
            </a:r>
            <a:r>
              <a:rPr kumimoji="1" lang="en-US" altLang="ja-JP" sz="1100"/>
              <a:t>xxx</a:t>
            </a:r>
            <a:r>
              <a:rPr kumimoji="1" lang="ja-JP" altLang="en-US" sz="1050"/>
              <a:t>体</a:t>
            </a:r>
            <a:endParaRPr kumimoji="1" lang="en-US" altLang="ja-JP" sz="110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FC67042-3CCE-40CA-883A-DF08BAF7C369}"/>
              </a:ext>
            </a:extLst>
          </p:cNvPr>
          <p:cNvSpPr/>
          <p:nvPr/>
        </p:nvSpPr>
        <p:spPr>
          <a:xfrm>
            <a:off x="4132283" y="5202887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/>
              <a:t>10</a:t>
            </a:r>
            <a:r>
              <a:rPr kumimoji="1" lang="ja-JP" altLang="en-US" sz="1100"/>
              <a:t>位   </a:t>
            </a:r>
            <a:r>
              <a:rPr kumimoji="1" lang="ja-JP" altLang="en-US" sz="700"/>
              <a:t>師団名師団名師団名師団名   </a:t>
            </a:r>
            <a:r>
              <a:rPr kumimoji="1" lang="en-US" altLang="ja-JP" sz="1100"/>
              <a:t>xxx</a:t>
            </a:r>
            <a:r>
              <a:rPr kumimoji="1" lang="ja-JP" altLang="en-US" sz="1050"/>
              <a:t>体</a:t>
            </a:r>
            <a:endParaRPr kumimoji="1" lang="en-US" altLang="ja-JP" sz="1100"/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6AE1658B-1147-4B80-B9BE-1C10EE0D037C}"/>
              </a:ext>
            </a:extLst>
          </p:cNvPr>
          <p:cNvSpPr/>
          <p:nvPr/>
        </p:nvSpPr>
        <p:spPr>
          <a:xfrm rot="5400000">
            <a:off x="6238946" y="2319725"/>
            <a:ext cx="205873" cy="19188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二等辺三角形 52">
            <a:extLst>
              <a:ext uri="{FF2B5EF4-FFF2-40B4-BE49-F238E27FC236}">
                <a16:creationId xmlns:a16="http://schemas.microsoft.com/office/drawing/2014/main" id="{910E0243-7E7F-4A4A-99D5-DDEA8DC8A1C9}"/>
              </a:ext>
            </a:extLst>
          </p:cNvPr>
          <p:cNvSpPr/>
          <p:nvPr/>
        </p:nvSpPr>
        <p:spPr>
          <a:xfrm rot="16200000">
            <a:off x="4137516" y="2326079"/>
            <a:ext cx="205873" cy="19188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id="{EAC682D7-BFF3-449F-AE4D-F94644DC6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506" y="1400574"/>
            <a:ext cx="2454715" cy="43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253BD3AB-9543-4CBA-B4D9-E73B7166F0D6}"/>
              </a:ext>
            </a:extLst>
          </p:cNvPr>
          <p:cNvSpPr/>
          <p:nvPr/>
        </p:nvSpPr>
        <p:spPr>
          <a:xfrm>
            <a:off x="6556505" y="1954572"/>
            <a:ext cx="2454715" cy="3445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D884189-16DB-40DD-8EB4-DA49120EAF32}"/>
              </a:ext>
            </a:extLst>
          </p:cNvPr>
          <p:cNvSpPr txBox="1"/>
          <p:nvPr/>
        </p:nvSpPr>
        <p:spPr>
          <a:xfrm>
            <a:off x="7092422" y="1960686"/>
            <a:ext cx="138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chemeClr val="bg1"/>
                </a:solidFill>
              </a:rPr>
              <a:t>ランキング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B4E5D7DA-769A-44DE-8D67-0A72DE269D2B}"/>
              </a:ext>
            </a:extLst>
          </p:cNvPr>
          <p:cNvSpPr/>
          <p:nvPr/>
        </p:nvSpPr>
        <p:spPr>
          <a:xfrm>
            <a:off x="6556503" y="2268498"/>
            <a:ext cx="2454715" cy="324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40CC516-F087-467E-8831-8E0052B2F33A}"/>
              </a:ext>
            </a:extLst>
          </p:cNvPr>
          <p:cNvSpPr/>
          <p:nvPr/>
        </p:nvSpPr>
        <p:spPr>
          <a:xfrm>
            <a:off x="6591601" y="2758358"/>
            <a:ext cx="2384517" cy="272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AF9F27A0-5185-4D27-9EAD-3D05CC5D3074}"/>
              </a:ext>
            </a:extLst>
          </p:cNvPr>
          <p:cNvSpPr/>
          <p:nvPr/>
        </p:nvSpPr>
        <p:spPr>
          <a:xfrm>
            <a:off x="6591600" y="2321870"/>
            <a:ext cx="2384517" cy="254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[</a:t>
            </a:r>
            <a:r>
              <a:rPr lang="ja-JP" altLang="en-US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キャラ</a:t>
            </a:r>
            <a:r>
              <a:rPr lang="en-US" altLang="ja-JP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]</a:t>
            </a:r>
            <a:r>
              <a:rPr lang="ja-JP" altLang="en-US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ランキング</a:t>
            </a:r>
            <a:endParaRPr lang="en-US" altLang="ja-JP" sz="9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algn="ctr"/>
            <a:r>
              <a:rPr lang="ja-JP" altLang="en-US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キャラ名キャラ名キャラ名キャラ名</a:t>
            </a:r>
            <a:endParaRPr kumimoji="1" lang="ja-JP" altLang="en-US" sz="900" dirty="0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96F8081F-C520-4F57-B534-02C17CC5712E}"/>
              </a:ext>
            </a:extLst>
          </p:cNvPr>
          <p:cNvSpPr/>
          <p:nvPr/>
        </p:nvSpPr>
        <p:spPr>
          <a:xfrm>
            <a:off x="6624978" y="3092834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15</a:t>
            </a:r>
            <a:r>
              <a:rPr kumimoji="1" lang="ja-JP" altLang="en-US" sz="1050" dirty="0"/>
              <a:t>位  </a:t>
            </a:r>
            <a:r>
              <a:rPr kumimoji="1" lang="ja-JP" altLang="en-US" sz="600" dirty="0"/>
              <a:t>名２３４５６７８８９０１名  </a:t>
            </a:r>
            <a:r>
              <a:rPr kumimoji="1" lang="en-US" altLang="ja-JP" sz="900" dirty="0" err="1"/>
              <a:t>xxx,xxx,xxx</a:t>
            </a:r>
            <a:r>
              <a:rPr kumimoji="1" lang="en-US" altLang="ja-JP" sz="900" dirty="0"/>
              <a:t> </a:t>
            </a:r>
            <a:r>
              <a:rPr kumimoji="1" lang="en-US" altLang="ja-JP" sz="900" dirty="0" err="1"/>
              <a:t>pt</a:t>
            </a:r>
            <a:endParaRPr kumimoji="1" lang="en-US" altLang="ja-JP" sz="9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7CA138D-5921-4A5B-886A-103990FDCA25}"/>
              </a:ext>
            </a:extLst>
          </p:cNvPr>
          <p:cNvSpPr txBox="1"/>
          <p:nvPr/>
        </p:nvSpPr>
        <p:spPr>
          <a:xfrm>
            <a:off x="6724751" y="2558303"/>
            <a:ext cx="23215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700">
                <a:solidFill>
                  <a:schemeClr val="bg1"/>
                </a:solidFill>
              </a:rPr>
              <a:t>YYYY:MM:DD </a:t>
            </a:r>
            <a:r>
              <a:rPr kumimoji="1" lang="ja-JP" altLang="en-US" sz="700">
                <a:solidFill>
                  <a:schemeClr val="bg1"/>
                </a:solidFill>
              </a:rPr>
              <a:t>更新</a:t>
            </a: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711FACD2-5190-476D-A94A-CCB4B17A3E68}"/>
              </a:ext>
            </a:extLst>
          </p:cNvPr>
          <p:cNvSpPr/>
          <p:nvPr/>
        </p:nvSpPr>
        <p:spPr>
          <a:xfrm>
            <a:off x="8834577" y="3048910"/>
            <a:ext cx="104057" cy="233351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56C13C9B-5266-4CA7-A000-997B293BD76B}"/>
              </a:ext>
            </a:extLst>
          </p:cNvPr>
          <p:cNvSpPr/>
          <p:nvPr/>
        </p:nvSpPr>
        <p:spPr>
          <a:xfrm>
            <a:off x="8852471" y="3035187"/>
            <a:ext cx="70192" cy="9212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F90B009-9CD1-4AED-A681-A37BA546BC17}"/>
              </a:ext>
            </a:extLst>
          </p:cNvPr>
          <p:cNvSpPr/>
          <p:nvPr/>
        </p:nvSpPr>
        <p:spPr>
          <a:xfrm>
            <a:off x="6624975" y="2817987"/>
            <a:ext cx="1178044" cy="250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自分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CEB50FEB-5F9D-47FB-995B-8E53B4E48F57}"/>
              </a:ext>
            </a:extLst>
          </p:cNvPr>
          <p:cNvSpPr/>
          <p:nvPr/>
        </p:nvSpPr>
        <p:spPr>
          <a:xfrm>
            <a:off x="7803513" y="2769081"/>
            <a:ext cx="993088" cy="30372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上位１００位</a:t>
            </a:r>
          </a:p>
        </p:txBody>
      </p:sp>
      <p:sp>
        <p:nvSpPr>
          <p:cNvPr id="76" name="二等辺三角形 75">
            <a:extLst>
              <a:ext uri="{FF2B5EF4-FFF2-40B4-BE49-F238E27FC236}">
                <a16:creationId xmlns:a16="http://schemas.microsoft.com/office/drawing/2014/main" id="{F36DA70B-2994-44F3-9245-0708DB58905D}"/>
              </a:ext>
            </a:extLst>
          </p:cNvPr>
          <p:cNvSpPr/>
          <p:nvPr/>
        </p:nvSpPr>
        <p:spPr>
          <a:xfrm rot="5400000">
            <a:off x="8731640" y="2319725"/>
            <a:ext cx="205873" cy="19188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二等辺三角形 76">
            <a:extLst>
              <a:ext uri="{FF2B5EF4-FFF2-40B4-BE49-F238E27FC236}">
                <a16:creationId xmlns:a16="http://schemas.microsoft.com/office/drawing/2014/main" id="{BDB0F36B-BCD3-4ACB-8594-B5B1E045D21D}"/>
              </a:ext>
            </a:extLst>
          </p:cNvPr>
          <p:cNvSpPr/>
          <p:nvPr/>
        </p:nvSpPr>
        <p:spPr>
          <a:xfrm rot="16200000">
            <a:off x="6630210" y="2326079"/>
            <a:ext cx="205873" cy="19188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9E3E8BD5-FC26-4E7C-974D-11E037F6EA79}"/>
              </a:ext>
            </a:extLst>
          </p:cNvPr>
          <p:cNvSpPr/>
          <p:nvPr/>
        </p:nvSpPr>
        <p:spPr>
          <a:xfrm>
            <a:off x="6624978" y="3337938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16</a:t>
            </a:r>
            <a:r>
              <a:rPr kumimoji="1" lang="ja-JP" altLang="en-US" sz="1050"/>
              <a:t>位  </a:t>
            </a:r>
            <a:r>
              <a:rPr kumimoji="1" lang="ja-JP" altLang="en-US" sz="600"/>
              <a:t>名２３４５６７８８９０１名  </a:t>
            </a:r>
            <a:r>
              <a:rPr kumimoji="1" lang="en-US" altLang="ja-JP" sz="900" err="1"/>
              <a:t>xxx,xxx,xxx</a:t>
            </a:r>
            <a:r>
              <a:rPr kumimoji="1" lang="en-US" altLang="ja-JP" sz="900"/>
              <a:t> </a:t>
            </a:r>
            <a:r>
              <a:rPr kumimoji="1" lang="en-US" altLang="ja-JP" sz="900" err="1"/>
              <a:t>pt</a:t>
            </a:r>
            <a:endParaRPr kumimoji="1" lang="en-US" altLang="ja-JP" sz="900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E4C085EA-25BE-4A17-AF1B-6E84D1257D1A}"/>
              </a:ext>
            </a:extLst>
          </p:cNvPr>
          <p:cNvSpPr/>
          <p:nvPr/>
        </p:nvSpPr>
        <p:spPr>
          <a:xfrm>
            <a:off x="6624978" y="3586491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17</a:t>
            </a:r>
            <a:r>
              <a:rPr kumimoji="1" lang="ja-JP" altLang="en-US" sz="1050" dirty="0"/>
              <a:t>位  </a:t>
            </a:r>
            <a:r>
              <a:rPr kumimoji="1" lang="ja-JP" altLang="en-US" sz="600" dirty="0"/>
              <a:t>名２３４５６７８８９０１名  </a:t>
            </a:r>
            <a:r>
              <a:rPr kumimoji="1" lang="en-US" altLang="ja-JP" sz="900" dirty="0" err="1"/>
              <a:t>xxx,xxx,xxx</a:t>
            </a:r>
            <a:r>
              <a:rPr kumimoji="1" lang="en-US" altLang="ja-JP" sz="900" dirty="0"/>
              <a:t> </a:t>
            </a:r>
            <a:r>
              <a:rPr kumimoji="1" lang="en-US" altLang="ja-JP" sz="900" dirty="0" err="1"/>
              <a:t>pt</a:t>
            </a:r>
            <a:endParaRPr kumimoji="1" lang="en-US" altLang="ja-JP" sz="900" dirty="0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6B305C9B-6A99-4298-95CD-67416A378A3F}"/>
              </a:ext>
            </a:extLst>
          </p:cNvPr>
          <p:cNvSpPr/>
          <p:nvPr/>
        </p:nvSpPr>
        <p:spPr>
          <a:xfrm>
            <a:off x="6624978" y="3798692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18</a:t>
            </a:r>
            <a:r>
              <a:rPr kumimoji="1" lang="ja-JP" altLang="en-US" sz="1050"/>
              <a:t>位  </a:t>
            </a:r>
            <a:r>
              <a:rPr kumimoji="1" lang="ja-JP" altLang="en-US" sz="600"/>
              <a:t>名２３４５６７８８９０１名  </a:t>
            </a:r>
            <a:r>
              <a:rPr kumimoji="1" lang="en-US" altLang="ja-JP" sz="900" err="1"/>
              <a:t>xxx,xxx,xxx</a:t>
            </a:r>
            <a:r>
              <a:rPr kumimoji="1" lang="en-US" altLang="ja-JP" sz="900"/>
              <a:t> </a:t>
            </a:r>
            <a:r>
              <a:rPr kumimoji="1" lang="en-US" altLang="ja-JP" sz="900" err="1"/>
              <a:t>pt</a:t>
            </a:r>
            <a:endParaRPr kumimoji="1" lang="en-US" altLang="ja-JP" sz="90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09F7CB5A-39A7-4A6C-A0CE-5B17715B5881}"/>
              </a:ext>
            </a:extLst>
          </p:cNvPr>
          <p:cNvSpPr/>
          <p:nvPr/>
        </p:nvSpPr>
        <p:spPr>
          <a:xfrm>
            <a:off x="6624978" y="4034404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19</a:t>
            </a:r>
            <a:r>
              <a:rPr kumimoji="1" lang="ja-JP" altLang="en-US" sz="1050" dirty="0"/>
              <a:t>位  </a:t>
            </a:r>
            <a:r>
              <a:rPr kumimoji="1" lang="ja-JP" altLang="en-US" sz="600" dirty="0"/>
              <a:t>名２３４５６７８８９０１名  </a:t>
            </a:r>
            <a:r>
              <a:rPr kumimoji="1" lang="en-US" altLang="ja-JP" sz="900" dirty="0" err="1"/>
              <a:t>xxx,xxx,xxx</a:t>
            </a:r>
            <a:r>
              <a:rPr kumimoji="1" lang="en-US" altLang="ja-JP" sz="900" dirty="0"/>
              <a:t> </a:t>
            </a:r>
            <a:r>
              <a:rPr kumimoji="1" lang="en-US" altLang="ja-JP" sz="900" dirty="0" err="1"/>
              <a:t>pt</a:t>
            </a:r>
            <a:endParaRPr kumimoji="1" lang="en-US" altLang="ja-JP" sz="900" dirty="0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45EC2CA8-3E35-4D1A-8086-BCA671D89428}"/>
              </a:ext>
            </a:extLst>
          </p:cNvPr>
          <p:cNvSpPr/>
          <p:nvPr/>
        </p:nvSpPr>
        <p:spPr>
          <a:xfrm>
            <a:off x="6624978" y="4277090"/>
            <a:ext cx="2171623" cy="2322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20</a:t>
            </a:r>
            <a:r>
              <a:rPr kumimoji="1" lang="ja-JP" altLang="en-US" sz="1050" dirty="0"/>
              <a:t>位  </a:t>
            </a:r>
            <a:r>
              <a:rPr kumimoji="1" lang="ja-JP" altLang="en-US" sz="600" dirty="0"/>
              <a:t>名２３４５６７８８９０１名  </a:t>
            </a:r>
            <a:r>
              <a:rPr kumimoji="1" lang="en-US" altLang="ja-JP" sz="900" dirty="0" err="1"/>
              <a:t>xxx,xxx,xxx</a:t>
            </a:r>
            <a:r>
              <a:rPr kumimoji="1" lang="en-US" altLang="ja-JP" sz="900" dirty="0"/>
              <a:t> </a:t>
            </a:r>
            <a:r>
              <a:rPr kumimoji="1" lang="en-US" altLang="ja-JP" sz="900" dirty="0" err="1"/>
              <a:t>pt</a:t>
            </a:r>
            <a:endParaRPr kumimoji="1" lang="en-US" altLang="ja-JP" sz="900" dirty="0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D7F6FDD-A113-4272-B7B1-F76F0D749C1B}"/>
              </a:ext>
            </a:extLst>
          </p:cNvPr>
          <p:cNvSpPr/>
          <p:nvPr/>
        </p:nvSpPr>
        <p:spPr>
          <a:xfrm>
            <a:off x="6624978" y="4516071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21</a:t>
            </a:r>
            <a:r>
              <a:rPr kumimoji="1" lang="ja-JP" altLang="en-US" sz="1050" dirty="0"/>
              <a:t>位  </a:t>
            </a:r>
            <a:r>
              <a:rPr kumimoji="1" lang="ja-JP" altLang="en-US" sz="600" dirty="0"/>
              <a:t>名２３４５６７８８９０１名  </a:t>
            </a:r>
            <a:r>
              <a:rPr kumimoji="1" lang="en-US" altLang="ja-JP" sz="900" dirty="0" err="1"/>
              <a:t>xxx,xxx,xxx</a:t>
            </a:r>
            <a:r>
              <a:rPr kumimoji="1" lang="en-US" altLang="ja-JP" sz="900" dirty="0"/>
              <a:t> </a:t>
            </a:r>
            <a:r>
              <a:rPr kumimoji="1" lang="en-US" altLang="ja-JP" sz="900" dirty="0" err="1"/>
              <a:t>pt</a:t>
            </a:r>
            <a:endParaRPr kumimoji="1" lang="en-US" altLang="ja-JP" sz="900" dirty="0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F5FAAC44-79C9-44F9-9A8D-0B6A7F1587F6}"/>
              </a:ext>
            </a:extLst>
          </p:cNvPr>
          <p:cNvSpPr/>
          <p:nvPr/>
        </p:nvSpPr>
        <p:spPr>
          <a:xfrm>
            <a:off x="6624978" y="4748326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22</a:t>
            </a:r>
            <a:r>
              <a:rPr kumimoji="1" lang="ja-JP" altLang="en-US" sz="1050"/>
              <a:t>位  </a:t>
            </a:r>
            <a:r>
              <a:rPr kumimoji="1" lang="ja-JP" altLang="en-US" sz="600"/>
              <a:t>名２３４５６７８８９０１名  </a:t>
            </a:r>
            <a:r>
              <a:rPr kumimoji="1" lang="en-US" altLang="ja-JP" sz="900" err="1"/>
              <a:t>xxx,xxx,xxx</a:t>
            </a:r>
            <a:r>
              <a:rPr kumimoji="1" lang="en-US" altLang="ja-JP" sz="900"/>
              <a:t> </a:t>
            </a:r>
            <a:r>
              <a:rPr kumimoji="1" lang="en-US" altLang="ja-JP" sz="900" err="1"/>
              <a:t>pt</a:t>
            </a:r>
            <a:endParaRPr kumimoji="1" lang="en-US" altLang="ja-JP" sz="900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52620022-15DE-468D-8C7F-25EB84E08F03}"/>
              </a:ext>
            </a:extLst>
          </p:cNvPr>
          <p:cNvSpPr/>
          <p:nvPr/>
        </p:nvSpPr>
        <p:spPr>
          <a:xfrm>
            <a:off x="6624978" y="4966472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23</a:t>
            </a:r>
            <a:r>
              <a:rPr kumimoji="1" lang="ja-JP" altLang="en-US" sz="1050"/>
              <a:t>位  </a:t>
            </a:r>
            <a:r>
              <a:rPr kumimoji="1" lang="ja-JP" altLang="en-US" sz="600"/>
              <a:t>名２３４５６７８８９０１名  </a:t>
            </a:r>
            <a:r>
              <a:rPr kumimoji="1" lang="en-US" altLang="ja-JP" sz="900" err="1"/>
              <a:t>xxx,xxx,xxx</a:t>
            </a:r>
            <a:r>
              <a:rPr kumimoji="1" lang="en-US" altLang="ja-JP" sz="900"/>
              <a:t> </a:t>
            </a:r>
            <a:r>
              <a:rPr kumimoji="1" lang="en-US" altLang="ja-JP" sz="900" err="1"/>
              <a:t>pt</a:t>
            </a:r>
            <a:endParaRPr kumimoji="1" lang="en-US" altLang="ja-JP" sz="900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80D0B56B-A670-4B1D-AABA-71E8D16494B3}"/>
              </a:ext>
            </a:extLst>
          </p:cNvPr>
          <p:cNvSpPr/>
          <p:nvPr/>
        </p:nvSpPr>
        <p:spPr>
          <a:xfrm>
            <a:off x="6624978" y="5189093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24</a:t>
            </a:r>
            <a:r>
              <a:rPr kumimoji="1" lang="ja-JP" altLang="en-US" sz="1050"/>
              <a:t>位  </a:t>
            </a:r>
            <a:r>
              <a:rPr kumimoji="1" lang="ja-JP" altLang="en-US" sz="600"/>
              <a:t>名２３４５６７８８９０１名  </a:t>
            </a:r>
            <a:r>
              <a:rPr kumimoji="1" lang="en-US" altLang="ja-JP" sz="900" err="1"/>
              <a:t>xxx,xxx,xxx</a:t>
            </a:r>
            <a:r>
              <a:rPr kumimoji="1" lang="en-US" altLang="ja-JP" sz="900"/>
              <a:t> </a:t>
            </a:r>
            <a:r>
              <a:rPr kumimoji="1" lang="en-US" altLang="ja-JP" sz="900" err="1"/>
              <a:t>pt</a:t>
            </a:r>
            <a:endParaRPr kumimoji="1" lang="en-US" altLang="ja-JP" sz="90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7C4F1C54-3B17-4D19-96DD-49F540ED6FB5}"/>
              </a:ext>
            </a:extLst>
          </p:cNvPr>
          <p:cNvSpPr txBox="1"/>
          <p:nvPr/>
        </p:nvSpPr>
        <p:spPr>
          <a:xfrm>
            <a:off x="88260" y="536124"/>
            <a:ext cx="3682418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ランキング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 </a:t>
            </a:r>
            <a:r>
              <a:rPr lang="ja-JP" altLang="en-US" sz="11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２</a:t>
            </a:r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種類のランキング表示を切り替える。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１．師団討伐数ランキング</a:t>
            </a:r>
            <a:endParaRPr lang="en-US" altLang="ja-JP" sz="12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画面スワイプ </a:t>
            </a:r>
            <a:r>
              <a:rPr lang="en-US" altLang="ja-JP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or </a:t>
            </a:r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左右の三角にタップで切り替える。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・自分・上位１００位を切り替えることができる。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・表示</a:t>
            </a:r>
            <a:r>
              <a:rPr lang="en-US" altLang="ja-JP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(</a:t>
            </a:r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自分</a:t>
            </a:r>
            <a:r>
              <a:rPr lang="en-US" altLang="ja-JP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)</a:t>
            </a: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r>
              <a:rPr lang="en-US" altLang="ja-JP" sz="10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10</a:t>
            </a:r>
            <a:r>
              <a:rPr lang="ja-JP" altLang="en-US" sz="10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件表示 </a:t>
            </a:r>
            <a:r>
              <a:rPr lang="en-US" altLang="ja-JP" sz="7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※</a:t>
            </a:r>
            <a:r>
              <a:rPr lang="ja-JP" altLang="en-US" sz="7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もっと少なくても構わないです。</a:t>
            </a:r>
            <a:endParaRPr lang="en-US" altLang="ja-JP" sz="7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① 自分が上位１画面に収まる場合そのまま表示する。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② 自分が上位１面に入らない場合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自分を中央に表示し、上位５人、下位４人を表示する。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③ 自分が下位１画面に収まる場合そのまま表示する。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上位３組は、なんとなく光らせたい。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金・銀・銅の王冠でも可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・詳細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イベントの詳細ウィンドウの表示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・報酬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それぞれ同率を許容し、報それぞれに配布する。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・更新タイミング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更新は１５分ごと。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終了時刻１時間前から、集計中と表示する。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２．キャラランキング</a:t>
            </a:r>
            <a:endParaRPr lang="en-US" altLang="ja-JP" sz="12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endParaRPr lang="en-US" altLang="ja-JP" sz="12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・キャラごとにページをもつ。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・表示の方法は他ランキングと同じ。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grpSp>
        <p:nvGrpSpPr>
          <p:cNvPr id="169" name="グループ化 168">
            <a:extLst>
              <a:ext uri="{FF2B5EF4-FFF2-40B4-BE49-F238E27FC236}">
                <a16:creationId xmlns:a16="http://schemas.microsoft.com/office/drawing/2014/main" id="{168ECD44-E128-45C8-8DB6-095D2DDC49BD}"/>
              </a:ext>
            </a:extLst>
          </p:cNvPr>
          <p:cNvGrpSpPr/>
          <p:nvPr/>
        </p:nvGrpSpPr>
        <p:grpSpPr>
          <a:xfrm>
            <a:off x="2846000" y="4256601"/>
            <a:ext cx="1429552" cy="2504892"/>
            <a:chOff x="783783" y="1380759"/>
            <a:chExt cx="2489809" cy="4362698"/>
          </a:xfrm>
        </p:grpSpPr>
        <p:pic>
          <p:nvPicPr>
            <p:cNvPr id="145" name="Picture 4">
              <a:extLst>
                <a:ext uri="{FF2B5EF4-FFF2-40B4-BE49-F238E27FC236}">
                  <a16:creationId xmlns:a16="http://schemas.microsoft.com/office/drawing/2014/main" id="{8ADDEAE6-C4A7-4DAA-BA78-D68EC541E4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786" y="1380759"/>
              <a:ext cx="2454715" cy="4362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A32D0D12-9043-4060-8E9F-561202B65570}"/>
                </a:ext>
              </a:extLst>
            </p:cNvPr>
            <p:cNvSpPr/>
            <p:nvPr/>
          </p:nvSpPr>
          <p:spPr>
            <a:xfrm>
              <a:off x="783785" y="1934757"/>
              <a:ext cx="2454715" cy="34457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147" name="テキスト ボックス 146">
              <a:extLst>
                <a:ext uri="{FF2B5EF4-FFF2-40B4-BE49-F238E27FC236}">
                  <a16:creationId xmlns:a16="http://schemas.microsoft.com/office/drawing/2014/main" id="{ABF097D3-7C97-4313-9543-8355C2C0EB6E}"/>
                </a:ext>
              </a:extLst>
            </p:cNvPr>
            <p:cNvSpPr txBox="1"/>
            <p:nvPr/>
          </p:nvSpPr>
          <p:spPr>
            <a:xfrm>
              <a:off x="1319702" y="1940872"/>
              <a:ext cx="1382880" cy="750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>
                  <a:solidFill>
                    <a:schemeClr val="bg1"/>
                  </a:solidFill>
                </a:rPr>
                <a:t>ランキング</a:t>
              </a:r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F56741CD-B0EC-4E2C-BC6F-04169A9C8265}"/>
                </a:ext>
              </a:extLst>
            </p:cNvPr>
            <p:cNvSpPr/>
            <p:nvPr/>
          </p:nvSpPr>
          <p:spPr>
            <a:xfrm>
              <a:off x="783783" y="2248683"/>
              <a:ext cx="2454715" cy="3249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149" name="正方形/長方形 148">
              <a:extLst>
                <a:ext uri="{FF2B5EF4-FFF2-40B4-BE49-F238E27FC236}">
                  <a16:creationId xmlns:a16="http://schemas.microsoft.com/office/drawing/2014/main" id="{0DB038C8-F95C-43F4-8442-F43F239523A6}"/>
                </a:ext>
              </a:extLst>
            </p:cNvPr>
            <p:cNvSpPr/>
            <p:nvPr/>
          </p:nvSpPr>
          <p:spPr>
            <a:xfrm>
              <a:off x="818881" y="2738543"/>
              <a:ext cx="2384517" cy="2723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150" name="四角形: 角を丸くする 149">
              <a:extLst>
                <a:ext uri="{FF2B5EF4-FFF2-40B4-BE49-F238E27FC236}">
                  <a16:creationId xmlns:a16="http://schemas.microsoft.com/office/drawing/2014/main" id="{703DE4E0-8D57-4188-A799-0C060037FB37}"/>
                </a:ext>
              </a:extLst>
            </p:cNvPr>
            <p:cNvSpPr/>
            <p:nvPr/>
          </p:nvSpPr>
          <p:spPr>
            <a:xfrm>
              <a:off x="818880" y="2302055"/>
              <a:ext cx="2384517" cy="254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[</a:t>
              </a:r>
              <a:r>
                <a:rPr lang="ja-JP" altLang="en-US" sz="60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師団</a:t>
              </a:r>
              <a:r>
                <a:rPr lang="en-US" altLang="ja-JP" sz="60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]</a:t>
              </a:r>
              <a:r>
                <a:rPr lang="ja-JP" altLang="en-US" sz="60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討伐数ランキング</a:t>
              </a:r>
              <a:endParaRPr kumimoji="1" lang="ja-JP" altLang="en-US" sz="600"/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A07DDEA9-B527-410A-AFC5-48698DF4BE5C}"/>
                </a:ext>
              </a:extLst>
            </p:cNvPr>
            <p:cNvSpPr/>
            <p:nvPr/>
          </p:nvSpPr>
          <p:spPr>
            <a:xfrm>
              <a:off x="852258" y="3057779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/>
                <a:t>1</a:t>
              </a:r>
              <a:r>
                <a:rPr kumimoji="1" lang="ja-JP" altLang="en-US" sz="700"/>
                <a:t>位   </a:t>
              </a:r>
              <a:r>
                <a:rPr kumimoji="1" lang="ja-JP" altLang="en-US" sz="200"/>
                <a:t>師団名師団名師団名師団名   </a:t>
              </a:r>
              <a:r>
                <a:rPr kumimoji="1" lang="en-US" altLang="ja-JP" sz="700"/>
                <a:t>xxx</a:t>
              </a:r>
              <a:r>
                <a:rPr kumimoji="1" lang="ja-JP" altLang="en-US" sz="600"/>
                <a:t>体</a:t>
              </a:r>
              <a:endParaRPr kumimoji="1" lang="en-US" altLang="ja-JP" sz="700"/>
            </a:p>
          </p:txBody>
        </p:sp>
        <p:sp>
          <p:nvSpPr>
            <p:cNvPr id="152" name="テキスト ボックス 151">
              <a:extLst>
                <a:ext uri="{FF2B5EF4-FFF2-40B4-BE49-F238E27FC236}">
                  <a16:creationId xmlns:a16="http://schemas.microsoft.com/office/drawing/2014/main" id="{714AE9B5-D66A-442B-B3A1-A6EEB31082EC}"/>
                </a:ext>
              </a:extLst>
            </p:cNvPr>
            <p:cNvSpPr txBox="1"/>
            <p:nvPr/>
          </p:nvSpPr>
          <p:spPr>
            <a:xfrm>
              <a:off x="952030" y="2538488"/>
              <a:ext cx="2321562" cy="214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200">
                  <a:solidFill>
                    <a:schemeClr val="bg1"/>
                  </a:solidFill>
                </a:rPr>
                <a:t>YYYY:MM:DD </a:t>
              </a:r>
              <a:r>
                <a:rPr kumimoji="1" lang="ja-JP" altLang="en-US" sz="200">
                  <a:solidFill>
                    <a:schemeClr val="bg1"/>
                  </a:solidFill>
                </a:rPr>
                <a:t>更新</a:t>
              </a:r>
            </a:p>
          </p:txBody>
        </p:sp>
        <p:sp>
          <p:nvSpPr>
            <p:cNvPr id="153" name="四角形: 角を丸くする 152">
              <a:extLst>
                <a:ext uri="{FF2B5EF4-FFF2-40B4-BE49-F238E27FC236}">
                  <a16:creationId xmlns:a16="http://schemas.microsoft.com/office/drawing/2014/main" id="{F9FA1AE1-96DE-410C-A56A-148A7C00AE94}"/>
                </a:ext>
              </a:extLst>
            </p:cNvPr>
            <p:cNvSpPr/>
            <p:nvPr/>
          </p:nvSpPr>
          <p:spPr>
            <a:xfrm>
              <a:off x="3061857" y="3029095"/>
              <a:ext cx="104057" cy="233351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700"/>
            </a:p>
          </p:txBody>
        </p:sp>
        <p:sp>
          <p:nvSpPr>
            <p:cNvPr id="154" name="四角形: 角を丸くする 153">
              <a:extLst>
                <a:ext uri="{FF2B5EF4-FFF2-40B4-BE49-F238E27FC236}">
                  <a16:creationId xmlns:a16="http://schemas.microsoft.com/office/drawing/2014/main" id="{6ACBBB6B-1891-450D-B298-4088E75D5A0F}"/>
                </a:ext>
              </a:extLst>
            </p:cNvPr>
            <p:cNvSpPr/>
            <p:nvPr/>
          </p:nvSpPr>
          <p:spPr>
            <a:xfrm>
              <a:off x="3079751" y="3015372"/>
              <a:ext cx="70192" cy="92125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700"/>
            </a:p>
          </p:txBody>
        </p:sp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0F5D5351-0125-40BD-BF0A-D58B1EDEBFA1}"/>
                </a:ext>
              </a:extLst>
            </p:cNvPr>
            <p:cNvSpPr/>
            <p:nvPr/>
          </p:nvSpPr>
          <p:spPr>
            <a:xfrm>
              <a:off x="852750" y="3301724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/>
                <a:t>2</a:t>
              </a:r>
              <a:r>
                <a:rPr kumimoji="1" lang="ja-JP" altLang="en-US" sz="700"/>
                <a:t>位   </a:t>
              </a:r>
              <a:r>
                <a:rPr kumimoji="1" lang="ja-JP" altLang="en-US" sz="200"/>
                <a:t>師団名師団名師団名師団名   </a:t>
              </a:r>
              <a:r>
                <a:rPr kumimoji="1" lang="en-US" altLang="ja-JP" sz="700"/>
                <a:t>xxx</a:t>
              </a:r>
              <a:r>
                <a:rPr kumimoji="1" lang="ja-JP" altLang="en-US" sz="600"/>
                <a:t>体</a:t>
              </a:r>
              <a:endParaRPr kumimoji="1" lang="en-US" altLang="ja-JP" sz="700"/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C84108AA-1744-4C76-A6D4-DE88B277C501}"/>
                </a:ext>
              </a:extLst>
            </p:cNvPr>
            <p:cNvSpPr/>
            <p:nvPr/>
          </p:nvSpPr>
          <p:spPr>
            <a:xfrm>
              <a:off x="852257" y="3525263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/>
                <a:t>3</a:t>
              </a:r>
              <a:r>
                <a:rPr kumimoji="1" lang="ja-JP" altLang="en-US" sz="700"/>
                <a:t>位   </a:t>
              </a:r>
              <a:r>
                <a:rPr kumimoji="1" lang="ja-JP" altLang="en-US" sz="200"/>
                <a:t>師団名師団名師団名師団名   </a:t>
              </a:r>
              <a:r>
                <a:rPr kumimoji="1" lang="en-US" altLang="ja-JP" sz="700"/>
                <a:t>xxx</a:t>
              </a:r>
              <a:r>
                <a:rPr kumimoji="1" lang="ja-JP" altLang="en-US" sz="600"/>
                <a:t>体</a:t>
              </a:r>
              <a:endParaRPr kumimoji="1" lang="en-US" altLang="ja-JP" sz="700"/>
            </a:p>
          </p:txBody>
        </p:sp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9AC9D17D-4DA1-409E-BD0C-2158269BAFE0}"/>
                </a:ext>
              </a:extLst>
            </p:cNvPr>
            <p:cNvSpPr/>
            <p:nvPr/>
          </p:nvSpPr>
          <p:spPr>
            <a:xfrm>
              <a:off x="852257" y="3763952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/>
                <a:t>4</a:t>
              </a:r>
              <a:r>
                <a:rPr kumimoji="1" lang="ja-JP" altLang="en-US" sz="700"/>
                <a:t>位   </a:t>
              </a:r>
              <a:r>
                <a:rPr kumimoji="1" lang="ja-JP" altLang="en-US" sz="200"/>
                <a:t>師団名師団名師団名師団名   </a:t>
              </a:r>
              <a:r>
                <a:rPr kumimoji="1" lang="en-US" altLang="ja-JP" sz="700"/>
                <a:t>xxx</a:t>
              </a:r>
              <a:r>
                <a:rPr kumimoji="1" lang="ja-JP" altLang="en-US" sz="600"/>
                <a:t>体</a:t>
              </a:r>
              <a:endParaRPr kumimoji="1" lang="en-US" altLang="ja-JP" sz="700"/>
            </a:p>
          </p:txBody>
        </p: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9877F613-A73F-4057-8C82-FE7266C2A124}"/>
                </a:ext>
              </a:extLst>
            </p:cNvPr>
            <p:cNvSpPr/>
            <p:nvPr/>
          </p:nvSpPr>
          <p:spPr>
            <a:xfrm>
              <a:off x="835815" y="2744733"/>
              <a:ext cx="1178044" cy="250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/>
                <a:t>自分</a:t>
              </a:r>
            </a:p>
          </p:txBody>
        </p:sp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CF01D7EE-D430-4B33-BF33-68E42DEC6344}"/>
                </a:ext>
              </a:extLst>
            </p:cNvPr>
            <p:cNvSpPr/>
            <p:nvPr/>
          </p:nvSpPr>
          <p:spPr>
            <a:xfrm>
              <a:off x="2136276" y="2757387"/>
              <a:ext cx="907417" cy="2509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"/>
                <a:t>上位１００位</a:t>
              </a:r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73046831-1473-4BEA-A6BA-667F3CD84718}"/>
                </a:ext>
              </a:extLst>
            </p:cNvPr>
            <p:cNvSpPr/>
            <p:nvPr/>
          </p:nvSpPr>
          <p:spPr>
            <a:xfrm>
              <a:off x="852258" y="4008229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/>
                <a:t>5</a:t>
              </a:r>
              <a:r>
                <a:rPr kumimoji="1" lang="ja-JP" altLang="en-US" sz="700"/>
                <a:t>位   </a:t>
              </a:r>
              <a:r>
                <a:rPr kumimoji="1" lang="ja-JP" altLang="en-US" sz="200"/>
                <a:t>師団名師団名師団名師団名   </a:t>
              </a:r>
              <a:r>
                <a:rPr kumimoji="1" lang="en-US" altLang="ja-JP" sz="700"/>
                <a:t>xxx</a:t>
              </a:r>
              <a:r>
                <a:rPr kumimoji="1" lang="ja-JP" altLang="en-US" sz="600"/>
                <a:t>体</a:t>
              </a:r>
              <a:endParaRPr kumimoji="1" lang="en-US" altLang="ja-JP" sz="700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51F7C13B-135D-439C-A37E-3E722463B787}"/>
                </a:ext>
              </a:extLst>
            </p:cNvPr>
            <p:cNvSpPr/>
            <p:nvPr/>
          </p:nvSpPr>
          <p:spPr>
            <a:xfrm>
              <a:off x="852750" y="4252174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/>
                <a:t>6</a:t>
              </a:r>
              <a:r>
                <a:rPr kumimoji="1" lang="ja-JP" altLang="en-US" sz="700"/>
                <a:t>位   </a:t>
              </a:r>
              <a:r>
                <a:rPr kumimoji="1" lang="ja-JP" altLang="en-US" sz="200"/>
                <a:t>師団名師団名師団名師団名   </a:t>
              </a:r>
              <a:r>
                <a:rPr kumimoji="1" lang="en-US" altLang="ja-JP" sz="700"/>
                <a:t>xxx</a:t>
              </a:r>
              <a:r>
                <a:rPr kumimoji="1" lang="ja-JP" altLang="en-US" sz="600"/>
                <a:t>体</a:t>
              </a:r>
              <a:endParaRPr kumimoji="1" lang="en-US" altLang="ja-JP" sz="700"/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25242DB4-A91D-456F-8931-045DE5E1ABAC}"/>
                </a:ext>
              </a:extLst>
            </p:cNvPr>
            <p:cNvSpPr/>
            <p:nvPr/>
          </p:nvSpPr>
          <p:spPr>
            <a:xfrm>
              <a:off x="852257" y="4475713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/>
                <a:t>7</a:t>
              </a:r>
              <a:r>
                <a:rPr kumimoji="1" lang="ja-JP" altLang="en-US" sz="700"/>
                <a:t>位   </a:t>
              </a:r>
              <a:r>
                <a:rPr kumimoji="1" lang="ja-JP" altLang="en-US" sz="200"/>
                <a:t>師団名師団名師団名師団名   </a:t>
              </a:r>
              <a:r>
                <a:rPr kumimoji="1" lang="en-US" altLang="ja-JP" sz="700"/>
                <a:t>xxx</a:t>
              </a:r>
              <a:r>
                <a:rPr kumimoji="1" lang="ja-JP" altLang="en-US" sz="600"/>
                <a:t>体</a:t>
              </a:r>
              <a:endParaRPr kumimoji="1" lang="en-US" altLang="ja-JP" sz="700"/>
            </a:p>
          </p:txBody>
        </p:sp>
        <p:sp>
          <p:nvSpPr>
            <p:cNvPr id="163" name="正方形/長方形 162">
              <a:extLst>
                <a:ext uri="{FF2B5EF4-FFF2-40B4-BE49-F238E27FC236}">
                  <a16:creationId xmlns:a16="http://schemas.microsoft.com/office/drawing/2014/main" id="{6427C2EF-331B-4E39-B45E-314C8B6EE0B4}"/>
                </a:ext>
              </a:extLst>
            </p:cNvPr>
            <p:cNvSpPr/>
            <p:nvPr/>
          </p:nvSpPr>
          <p:spPr>
            <a:xfrm>
              <a:off x="852257" y="4714402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/>
                <a:t>8</a:t>
              </a:r>
              <a:r>
                <a:rPr kumimoji="1" lang="ja-JP" altLang="en-US" sz="700"/>
                <a:t>位   </a:t>
              </a:r>
              <a:r>
                <a:rPr kumimoji="1" lang="ja-JP" altLang="en-US" sz="200"/>
                <a:t>師団名師団名師団名師団名   </a:t>
              </a:r>
              <a:r>
                <a:rPr kumimoji="1" lang="en-US" altLang="ja-JP" sz="700"/>
                <a:t>xxx</a:t>
              </a:r>
              <a:r>
                <a:rPr kumimoji="1" lang="ja-JP" altLang="en-US" sz="600"/>
                <a:t>体</a:t>
              </a:r>
              <a:endParaRPr kumimoji="1" lang="en-US" altLang="ja-JP" sz="700"/>
            </a:p>
          </p:txBody>
        </p:sp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8B6758B7-C399-416A-AEA3-DB0DAD9B5BD2}"/>
                </a:ext>
              </a:extLst>
            </p:cNvPr>
            <p:cNvSpPr/>
            <p:nvPr/>
          </p:nvSpPr>
          <p:spPr>
            <a:xfrm>
              <a:off x="852257" y="4949441"/>
              <a:ext cx="2171623" cy="2322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/>
                <a:t>9</a:t>
              </a:r>
              <a:r>
                <a:rPr kumimoji="1" lang="ja-JP" altLang="en-US" sz="700"/>
                <a:t>位   </a:t>
              </a:r>
              <a:r>
                <a:rPr kumimoji="1" lang="ja-JP" altLang="en-US" sz="200"/>
                <a:t>師団名師団名師団名師団名   </a:t>
              </a:r>
              <a:r>
                <a:rPr kumimoji="1" lang="en-US" altLang="ja-JP" sz="700"/>
                <a:t>xxx</a:t>
              </a:r>
              <a:r>
                <a:rPr kumimoji="1" lang="ja-JP" altLang="en-US" sz="600"/>
                <a:t>体</a:t>
              </a:r>
              <a:endParaRPr kumimoji="1" lang="en-US" altLang="ja-JP" sz="700"/>
            </a:p>
          </p:txBody>
        </p: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9F69A9B1-D647-485A-94DB-2D9519E37937}"/>
                </a:ext>
              </a:extLst>
            </p:cNvPr>
            <p:cNvSpPr/>
            <p:nvPr/>
          </p:nvSpPr>
          <p:spPr>
            <a:xfrm>
              <a:off x="852257" y="5183072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/>
                <a:t>10</a:t>
              </a:r>
              <a:r>
                <a:rPr kumimoji="1" lang="ja-JP" altLang="en-US" sz="700"/>
                <a:t>位   </a:t>
              </a:r>
              <a:r>
                <a:rPr kumimoji="1" lang="ja-JP" altLang="en-US" sz="200"/>
                <a:t>師団名師団名師団名師団名   </a:t>
              </a:r>
              <a:r>
                <a:rPr kumimoji="1" lang="en-US" altLang="ja-JP" sz="700"/>
                <a:t>xxx</a:t>
              </a:r>
              <a:r>
                <a:rPr kumimoji="1" lang="ja-JP" altLang="en-US" sz="600"/>
                <a:t>体</a:t>
              </a:r>
              <a:endParaRPr kumimoji="1" lang="en-US" altLang="ja-JP" sz="700"/>
            </a:p>
          </p:txBody>
        </p:sp>
        <p:sp>
          <p:nvSpPr>
            <p:cNvPr id="166" name="二等辺三角形 165">
              <a:extLst>
                <a:ext uri="{FF2B5EF4-FFF2-40B4-BE49-F238E27FC236}">
                  <a16:creationId xmlns:a16="http://schemas.microsoft.com/office/drawing/2014/main" id="{EFB82813-C6B0-4447-9486-F162179AAA13}"/>
                </a:ext>
              </a:extLst>
            </p:cNvPr>
            <p:cNvSpPr/>
            <p:nvPr/>
          </p:nvSpPr>
          <p:spPr>
            <a:xfrm rot="5400000">
              <a:off x="2958920" y="2299910"/>
              <a:ext cx="205873" cy="191887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167" name="二等辺三角形 166">
              <a:extLst>
                <a:ext uri="{FF2B5EF4-FFF2-40B4-BE49-F238E27FC236}">
                  <a16:creationId xmlns:a16="http://schemas.microsoft.com/office/drawing/2014/main" id="{8138ED6D-56EB-490D-A6B0-069ADA20C528}"/>
                </a:ext>
              </a:extLst>
            </p:cNvPr>
            <p:cNvSpPr/>
            <p:nvPr/>
          </p:nvSpPr>
          <p:spPr>
            <a:xfrm rot="16200000">
              <a:off x="857490" y="2306264"/>
              <a:ext cx="205873" cy="191887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BBD7484A-7FFB-4936-A855-23673558CE5B}"/>
                </a:ext>
              </a:extLst>
            </p:cNvPr>
            <p:cNvSpPr/>
            <p:nvPr/>
          </p:nvSpPr>
          <p:spPr>
            <a:xfrm>
              <a:off x="2288676" y="2909787"/>
              <a:ext cx="907417" cy="2509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"/>
                <a:t>上位１０位</a:t>
              </a:r>
            </a:p>
          </p:txBody>
        </p:sp>
      </p:grp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61990F3A-ADB2-4DF3-B947-AABEA689C580}"/>
              </a:ext>
            </a:extLst>
          </p:cNvPr>
          <p:cNvSpPr/>
          <p:nvPr/>
        </p:nvSpPr>
        <p:spPr>
          <a:xfrm>
            <a:off x="2850764" y="5020922"/>
            <a:ext cx="1402404" cy="157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集計中</a:t>
            </a:r>
            <a:endParaRPr kumimoji="1" lang="en-US" altLang="ja-JP"/>
          </a:p>
          <a:p>
            <a:pPr algn="ctr"/>
            <a:r>
              <a:rPr kumimoji="1" lang="en-US" altLang="ja-JP" sz="1000"/>
              <a:t>(YYYY:MM:DD HH:MM </a:t>
            </a:r>
            <a:r>
              <a:rPr kumimoji="1" lang="ja-JP" altLang="en-US" sz="1000"/>
              <a:t>頃発表予定。</a:t>
            </a:r>
            <a:r>
              <a:rPr kumimoji="1" lang="en-US" altLang="ja-JP" sz="1000"/>
              <a:t>)</a:t>
            </a:r>
          </a:p>
        </p:txBody>
      </p:sp>
      <p:sp>
        <p:nvSpPr>
          <p:cNvPr id="170" name="四角形: 角を丸くする 169">
            <a:extLst>
              <a:ext uri="{FF2B5EF4-FFF2-40B4-BE49-F238E27FC236}">
                <a16:creationId xmlns:a16="http://schemas.microsoft.com/office/drawing/2014/main" id="{958B3524-A87E-451B-B59A-187A32BE36BE}"/>
              </a:ext>
            </a:extLst>
          </p:cNvPr>
          <p:cNvSpPr/>
          <p:nvPr/>
        </p:nvSpPr>
        <p:spPr>
          <a:xfrm>
            <a:off x="5911350" y="2012875"/>
            <a:ext cx="545348" cy="2151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>
                <a:solidFill>
                  <a:schemeClr val="tx1"/>
                </a:solidFill>
              </a:rPr>
              <a:t>戻る</a:t>
            </a:r>
            <a:endParaRPr kumimoji="1" lang="en-US" altLang="ja-JP" sz="600">
              <a:solidFill>
                <a:schemeClr val="tx1"/>
              </a:solidFill>
            </a:endParaRPr>
          </a:p>
        </p:txBody>
      </p:sp>
      <p:sp>
        <p:nvSpPr>
          <p:cNvPr id="171" name="四角形: 角を丸くする 170">
            <a:extLst>
              <a:ext uri="{FF2B5EF4-FFF2-40B4-BE49-F238E27FC236}">
                <a16:creationId xmlns:a16="http://schemas.microsoft.com/office/drawing/2014/main" id="{5CF7B250-059F-4BB6-BC90-7100D80FD632}"/>
              </a:ext>
            </a:extLst>
          </p:cNvPr>
          <p:cNvSpPr/>
          <p:nvPr/>
        </p:nvSpPr>
        <p:spPr>
          <a:xfrm>
            <a:off x="8428818" y="2012875"/>
            <a:ext cx="545348" cy="2151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>
                <a:solidFill>
                  <a:schemeClr val="tx1"/>
                </a:solidFill>
              </a:rPr>
              <a:t>戻る</a:t>
            </a:r>
            <a:endParaRPr kumimoji="1" lang="en-US" altLang="ja-JP" sz="600">
              <a:solidFill>
                <a:schemeClr val="tx1"/>
              </a:solidFill>
            </a:endParaRPr>
          </a:p>
        </p:txBody>
      </p:sp>
      <p:sp>
        <p:nvSpPr>
          <p:cNvPr id="172" name="四角形: 角を丸くする 171">
            <a:extLst>
              <a:ext uri="{FF2B5EF4-FFF2-40B4-BE49-F238E27FC236}">
                <a16:creationId xmlns:a16="http://schemas.microsoft.com/office/drawing/2014/main" id="{9697B1F6-E747-4551-8FF3-30BA7142B51B}"/>
              </a:ext>
            </a:extLst>
          </p:cNvPr>
          <p:cNvSpPr/>
          <p:nvPr/>
        </p:nvSpPr>
        <p:spPr>
          <a:xfrm>
            <a:off x="6598235" y="2012875"/>
            <a:ext cx="545348" cy="2151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>
                <a:solidFill>
                  <a:schemeClr val="tx1"/>
                </a:solidFill>
              </a:rPr>
              <a:t>詳細</a:t>
            </a:r>
            <a:endParaRPr kumimoji="1" lang="en-US" altLang="ja-JP" sz="600">
              <a:solidFill>
                <a:schemeClr val="tx1"/>
              </a:solidFill>
            </a:endParaRPr>
          </a:p>
        </p:txBody>
      </p:sp>
      <p:sp>
        <p:nvSpPr>
          <p:cNvPr id="173" name="四角形: 角を丸くする 172">
            <a:extLst>
              <a:ext uri="{FF2B5EF4-FFF2-40B4-BE49-F238E27FC236}">
                <a16:creationId xmlns:a16="http://schemas.microsoft.com/office/drawing/2014/main" id="{68B39105-7623-49B6-8E18-0EB99C03B793}"/>
              </a:ext>
            </a:extLst>
          </p:cNvPr>
          <p:cNvSpPr/>
          <p:nvPr/>
        </p:nvSpPr>
        <p:spPr>
          <a:xfrm>
            <a:off x="4098906" y="2012875"/>
            <a:ext cx="545348" cy="2151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>
                <a:solidFill>
                  <a:schemeClr val="tx1"/>
                </a:solidFill>
              </a:rPr>
              <a:t>詳細</a:t>
            </a:r>
            <a:endParaRPr kumimoji="1" lang="en-US" altLang="ja-JP" sz="600">
              <a:solidFill>
                <a:schemeClr val="tx1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2DE38F82-45E7-40A0-8D9B-1469E07060AA}"/>
              </a:ext>
            </a:extLst>
          </p:cNvPr>
          <p:cNvSpPr txBox="1"/>
          <p:nvPr/>
        </p:nvSpPr>
        <p:spPr>
          <a:xfrm>
            <a:off x="3959930" y="450559"/>
            <a:ext cx="35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ランキング（師団討伐数ランキング）</a:t>
            </a:r>
            <a:r>
              <a:rPr lang="en-US" altLang="ja-JP" sz="1200" dirty="0"/>
              <a:t>(ej110a)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058C630A-16CB-4034-9F5D-99B43BEF1AA2}"/>
              </a:ext>
            </a:extLst>
          </p:cNvPr>
          <p:cNvSpPr txBox="1"/>
          <p:nvPr/>
        </p:nvSpPr>
        <p:spPr>
          <a:xfrm>
            <a:off x="3959930" y="714251"/>
            <a:ext cx="4199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ランキング（キャラランキング）</a:t>
            </a:r>
            <a:r>
              <a:rPr lang="en-US" altLang="ja-JP" sz="1200" dirty="0"/>
              <a:t>(em110b)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ED6D81B6-7AAD-474A-815C-F411DEFDF8C0}"/>
              </a:ext>
            </a:extLst>
          </p:cNvPr>
          <p:cNvSpPr txBox="1"/>
          <p:nvPr/>
        </p:nvSpPr>
        <p:spPr>
          <a:xfrm>
            <a:off x="3959930" y="206452"/>
            <a:ext cx="291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ランキング確認中画面</a:t>
            </a:r>
            <a:r>
              <a:rPr lang="en-US" altLang="ja-JP" sz="1200" dirty="0"/>
              <a:t>(ej110)</a:t>
            </a:r>
          </a:p>
        </p:txBody>
      </p:sp>
    </p:spTree>
    <p:extLst>
      <p:ext uri="{BB962C8B-B14F-4D97-AF65-F5344CB8AC3E}">
        <p14:creationId xmlns:p14="http://schemas.microsoft.com/office/powerpoint/2010/main" val="1343820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9873D2-0AB7-42D6-B315-8752A650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0DFA1B-FD9C-4529-8115-E7D6A059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609C8E-F818-4622-A885-64B3E1161B91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57CD913-49CE-405F-875E-6380347723C4}"/>
              </a:ext>
            </a:extLst>
          </p:cNvPr>
          <p:cNvSpPr txBox="1"/>
          <p:nvPr/>
        </p:nvSpPr>
        <p:spPr>
          <a:xfrm>
            <a:off x="415419" y="53879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●ポイントと報酬</a:t>
            </a: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想定</a:t>
            </a:r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イメージ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8" name="表 2">
            <a:extLst>
              <a:ext uri="{FF2B5EF4-FFF2-40B4-BE49-F238E27FC236}">
                <a16:creationId xmlns:a16="http://schemas.microsoft.com/office/drawing/2014/main" id="{E19AC569-0BDD-45D7-95BD-92AAE67D366C}"/>
              </a:ext>
            </a:extLst>
          </p:cNvPr>
          <p:cNvGraphicFramePr>
            <a:graphicFrameLocks noGrp="1"/>
          </p:cNvGraphicFramePr>
          <p:nvPr/>
        </p:nvGraphicFramePr>
        <p:xfrm>
          <a:off x="320999" y="1641645"/>
          <a:ext cx="2347227" cy="48382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5892">
                  <a:extLst>
                    <a:ext uri="{9D8B030D-6E8A-4147-A177-3AD203B41FA5}">
                      <a16:colId xmlns:a16="http://schemas.microsoft.com/office/drawing/2014/main" val="33408626"/>
                    </a:ext>
                  </a:extLst>
                </a:gridCol>
                <a:gridCol w="535892">
                  <a:extLst>
                    <a:ext uri="{9D8B030D-6E8A-4147-A177-3AD203B41FA5}">
                      <a16:colId xmlns:a16="http://schemas.microsoft.com/office/drawing/2014/main" val="4052829336"/>
                    </a:ext>
                  </a:extLst>
                </a:gridCol>
                <a:gridCol w="628041">
                  <a:extLst>
                    <a:ext uri="{9D8B030D-6E8A-4147-A177-3AD203B41FA5}">
                      <a16:colId xmlns:a16="http://schemas.microsoft.com/office/drawing/2014/main" val="1600708988"/>
                    </a:ext>
                  </a:extLst>
                </a:gridCol>
                <a:gridCol w="647402">
                  <a:extLst>
                    <a:ext uri="{9D8B030D-6E8A-4147-A177-3AD203B41FA5}">
                      <a16:colId xmlns:a16="http://schemas.microsoft.com/office/drawing/2014/main" val="226234839"/>
                    </a:ext>
                  </a:extLst>
                </a:gridCol>
              </a:tblGrid>
              <a:tr h="106305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難易度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レベル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ポイント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BP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37353189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低</a:t>
                      </a:r>
                      <a:endParaRPr kumimoji="1" lang="en-US" altLang="ja-JP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49911657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300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74197405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911443134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734741788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71153671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82655772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45224229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8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85609806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9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476280511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8,000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655577534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中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84080497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中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12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11,000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89937133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中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13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12,000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343565566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中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14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13,000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467093025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中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15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14,000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63621330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高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16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15,000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808317247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高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17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16,000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087661510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高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18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17,000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4381547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極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19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18,000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14148191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極極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19,000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39094128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極極極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MAX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20,000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972508868"/>
                  </a:ext>
                </a:extLst>
              </a:tr>
            </a:tbl>
          </a:graphicData>
        </a:graphic>
      </p:graphicFrame>
      <p:graphicFrame>
        <p:nvGraphicFramePr>
          <p:cNvPr id="9" name="表 2">
            <a:extLst>
              <a:ext uri="{FF2B5EF4-FFF2-40B4-BE49-F238E27FC236}">
                <a16:creationId xmlns:a16="http://schemas.microsoft.com/office/drawing/2014/main" id="{53ECF0AC-65E2-4A26-96C0-E7B15C1087B6}"/>
              </a:ext>
            </a:extLst>
          </p:cNvPr>
          <p:cNvGraphicFramePr>
            <a:graphicFrameLocks noGrp="1"/>
          </p:cNvGraphicFramePr>
          <p:nvPr/>
        </p:nvGraphicFramePr>
        <p:xfrm>
          <a:off x="2799259" y="1641645"/>
          <a:ext cx="1954284" cy="4838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184">
                  <a:extLst>
                    <a:ext uri="{9D8B030D-6E8A-4147-A177-3AD203B41FA5}">
                      <a16:colId xmlns:a16="http://schemas.microsoft.com/office/drawing/2014/main" val="4052829336"/>
                    </a:ext>
                  </a:extLst>
                </a:gridCol>
                <a:gridCol w="1138100">
                  <a:extLst>
                    <a:ext uri="{9D8B030D-6E8A-4147-A177-3AD203B41FA5}">
                      <a16:colId xmlns:a16="http://schemas.microsoft.com/office/drawing/2014/main" val="1600708988"/>
                    </a:ext>
                  </a:extLst>
                </a:gridCol>
              </a:tblGrid>
              <a:tr h="106305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ポイント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報酬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37353189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ゴールド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小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49911657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小</a:t>
                      </a:r>
                      <a:r>
                        <a:rPr kumimoji="1" lang="en-US" altLang="ja-JP" sz="1000" dirty="0"/>
                        <a:t>)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74197405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プレゼント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小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911443134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小</a:t>
                      </a:r>
                      <a:r>
                        <a:rPr kumimoji="1" lang="en-US" altLang="ja-JP" sz="1000" dirty="0"/>
                        <a:t>)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734741788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A</a:t>
                      </a:r>
                      <a:r>
                        <a:rPr kumimoji="1" lang="ja-JP" altLang="en-US" sz="1000" dirty="0"/>
                        <a:t> </a:t>
                      </a:r>
                      <a:r>
                        <a:rPr kumimoji="1" lang="en-US" altLang="ja-JP" sz="1000" dirty="0"/>
                        <a:t>_1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53671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プレゼント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小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82655772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800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小</a:t>
                      </a:r>
                      <a:r>
                        <a:rPr kumimoji="1" lang="en-US" altLang="ja-JP" sz="1000" dirty="0"/>
                        <a:t>)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45224229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回復アイテム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85609806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1,500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B_1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280511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ゴールド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小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655577534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84080497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プレゼント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89937133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8,000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A_2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565566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回復アイテム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467093025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15,000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63621330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レンタル抽出装置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808317247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25,000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B_2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661510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ゴールド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4381547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35,000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14148191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プレゼント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39094128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45,000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A_3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08868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C5C55E0-45F9-4491-AAAF-88E2F517C69B}"/>
              </a:ext>
            </a:extLst>
          </p:cNvPr>
          <p:cNvSpPr txBox="1"/>
          <p:nvPr/>
        </p:nvSpPr>
        <p:spPr>
          <a:xfrm>
            <a:off x="282752" y="1413489"/>
            <a:ext cx="20726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/>
              <a:t>怪獣レベルと基礎討伐ポイント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EE37B5-E354-4AB1-8E04-DBACB1DEA415}"/>
              </a:ext>
            </a:extLst>
          </p:cNvPr>
          <p:cNvSpPr txBox="1"/>
          <p:nvPr/>
        </p:nvSpPr>
        <p:spPr>
          <a:xfrm>
            <a:off x="2744356" y="1413489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b="1" dirty="0"/>
              <a:t>累計獲得ポイント①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874020B-77CE-4053-9724-53B5795FEB90}"/>
              </a:ext>
            </a:extLst>
          </p:cNvPr>
          <p:cNvSpPr txBox="1"/>
          <p:nvPr/>
        </p:nvSpPr>
        <p:spPr>
          <a:xfrm>
            <a:off x="4784042" y="1413489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b="1" dirty="0"/>
              <a:t>②</a:t>
            </a:r>
          </a:p>
        </p:txBody>
      </p:sp>
      <p:graphicFrame>
        <p:nvGraphicFramePr>
          <p:cNvPr id="13" name="表 2">
            <a:extLst>
              <a:ext uri="{FF2B5EF4-FFF2-40B4-BE49-F238E27FC236}">
                <a16:creationId xmlns:a16="http://schemas.microsoft.com/office/drawing/2014/main" id="{31103F05-283A-44DF-81CD-957772E70E1D}"/>
              </a:ext>
            </a:extLst>
          </p:cNvPr>
          <p:cNvGraphicFramePr>
            <a:graphicFrameLocks noGrp="1"/>
          </p:cNvGraphicFramePr>
          <p:nvPr/>
        </p:nvGraphicFramePr>
        <p:xfrm>
          <a:off x="4829672" y="1641645"/>
          <a:ext cx="1954284" cy="4838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184">
                  <a:extLst>
                    <a:ext uri="{9D8B030D-6E8A-4147-A177-3AD203B41FA5}">
                      <a16:colId xmlns:a16="http://schemas.microsoft.com/office/drawing/2014/main" val="4052829336"/>
                    </a:ext>
                  </a:extLst>
                </a:gridCol>
                <a:gridCol w="1138100">
                  <a:extLst>
                    <a:ext uri="{9D8B030D-6E8A-4147-A177-3AD203B41FA5}">
                      <a16:colId xmlns:a16="http://schemas.microsoft.com/office/drawing/2014/main" val="1600708988"/>
                    </a:ext>
                  </a:extLst>
                </a:gridCol>
              </a:tblGrid>
              <a:tr h="106305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ポイント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報酬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37353189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50,000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プレゼント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49911657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60,000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レンタル抽出装置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74197405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TR</a:t>
                      </a:r>
                      <a:r>
                        <a:rPr kumimoji="1" lang="ja-JP" altLang="en-US" sz="1000"/>
                        <a:t>強化素材</a:t>
                      </a:r>
                      <a:r>
                        <a:rPr kumimoji="1" lang="en-US" altLang="ja-JP" sz="1000"/>
                        <a:t>(</a:t>
                      </a:r>
                      <a:r>
                        <a:rPr kumimoji="1" lang="ja-JP" altLang="en-US" sz="1000"/>
                        <a:t>中</a:t>
                      </a:r>
                      <a:r>
                        <a:rPr kumimoji="1" lang="en-US" altLang="ja-JP" sz="100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911443134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80,000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B_3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741788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90,000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ゴールド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71153671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100,000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回復アイテム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82655772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115,000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プレゼント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45224229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130,000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A_4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09806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145,000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476280511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160,000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レンタル抽出装置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655577534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175,000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ゴールド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84080497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200,000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B_4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7133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225,000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プレゼント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343565566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250,000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回復アイテム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467093025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275,000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63621330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300,000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A_5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317247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350,000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ゴールド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087661510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400,000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回復アイテム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4381547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450,000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ゴールド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14148191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500,000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B_5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94128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550,000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ゴールド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972508868"/>
                  </a:ext>
                </a:extLst>
              </a:tr>
            </a:tbl>
          </a:graphicData>
        </a:graphic>
      </p:graphicFrame>
      <p:graphicFrame>
        <p:nvGraphicFramePr>
          <p:cNvPr id="14" name="表 2">
            <a:extLst>
              <a:ext uri="{FF2B5EF4-FFF2-40B4-BE49-F238E27FC236}">
                <a16:creationId xmlns:a16="http://schemas.microsoft.com/office/drawing/2014/main" id="{E0BBF6DA-4417-4804-8383-94D149BB0C06}"/>
              </a:ext>
            </a:extLst>
          </p:cNvPr>
          <p:cNvGraphicFramePr>
            <a:graphicFrameLocks noGrp="1"/>
          </p:cNvGraphicFramePr>
          <p:nvPr/>
        </p:nvGraphicFramePr>
        <p:xfrm>
          <a:off x="6860085" y="1641645"/>
          <a:ext cx="2187200" cy="118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600">
                  <a:extLst>
                    <a:ext uri="{9D8B030D-6E8A-4147-A177-3AD203B41FA5}">
                      <a16:colId xmlns:a16="http://schemas.microsoft.com/office/drawing/2014/main" val="4052829336"/>
                    </a:ext>
                  </a:extLst>
                </a:gridCol>
                <a:gridCol w="1093600">
                  <a:extLst>
                    <a:ext uri="{9D8B030D-6E8A-4147-A177-3AD203B41FA5}">
                      <a16:colId xmlns:a16="http://schemas.microsoft.com/office/drawing/2014/main" val="16007089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ポイント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報酬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373531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600,000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プレゼント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49911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en-US" altLang="ja-JP" sz="1000" dirty="0"/>
                    </a:p>
                    <a:p>
                      <a:r>
                        <a:rPr kumimoji="1" lang="en-US" altLang="ja-JP" sz="1000" dirty="0"/>
                        <a:t>100,000</a:t>
                      </a:r>
                      <a:r>
                        <a:rPr kumimoji="1" lang="ja-JP" altLang="en-US" sz="1000" dirty="0"/>
                        <a:t>毎</a:t>
                      </a:r>
                      <a:endParaRPr kumimoji="1" lang="en-US" altLang="ja-JP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ゴールド（大）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911443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734741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プレゼント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71153671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4239366-5B0E-4DEA-8C60-7A5F031DCAB6}"/>
              </a:ext>
            </a:extLst>
          </p:cNvPr>
          <p:cNvSpPr txBox="1"/>
          <p:nvPr/>
        </p:nvSpPr>
        <p:spPr>
          <a:xfrm>
            <a:off x="6874286" y="1413489"/>
            <a:ext cx="3193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/>
              <a:t>③</a:t>
            </a:r>
          </a:p>
        </p:txBody>
      </p:sp>
      <p:graphicFrame>
        <p:nvGraphicFramePr>
          <p:cNvPr id="16" name="表 4">
            <a:extLst>
              <a:ext uri="{FF2B5EF4-FFF2-40B4-BE49-F238E27FC236}">
                <a16:creationId xmlns:a16="http://schemas.microsoft.com/office/drawing/2014/main" id="{4132378E-E794-45A0-AA3C-06D308A6DCFD}"/>
              </a:ext>
            </a:extLst>
          </p:cNvPr>
          <p:cNvGraphicFramePr>
            <a:graphicFrameLocks noGrp="1"/>
          </p:cNvGraphicFramePr>
          <p:nvPr/>
        </p:nvGraphicFramePr>
        <p:xfrm>
          <a:off x="2799259" y="520314"/>
          <a:ext cx="3386530" cy="8240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93265">
                  <a:extLst>
                    <a:ext uri="{9D8B030D-6E8A-4147-A177-3AD203B41FA5}">
                      <a16:colId xmlns:a16="http://schemas.microsoft.com/office/drawing/2014/main" val="2980204733"/>
                    </a:ext>
                  </a:extLst>
                </a:gridCol>
                <a:gridCol w="1693265">
                  <a:extLst>
                    <a:ext uri="{9D8B030D-6E8A-4147-A177-3AD203B41FA5}">
                      <a16:colId xmlns:a16="http://schemas.microsoft.com/office/drawing/2014/main" val="2020425911"/>
                    </a:ext>
                  </a:extLst>
                </a:gridCol>
              </a:tblGrid>
              <a:tr h="206014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クエスト</a:t>
                      </a:r>
                    </a:p>
                  </a:txBody>
                  <a:tcPr marL="50798" marR="50798" marT="25399" marB="25399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基礎討伐ポイント</a:t>
                      </a:r>
                    </a:p>
                  </a:txBody>
                  <a:tcPr marL="50798" marR="50798" marT="25399" marB="25399"/>
                </a:tc>
                <a:extLst>
                  <a:ext uri="{0D108BD9-81ED-4DB2-BD59-A6C34878D82A}">
                    <a16:rowId xmlns:a16="http://schemas.microsoft.com/office/drawing/2014/main" val="1967754064"/>
                  </a:ext>
                </a:extLst>
              </a:tr>
              <a:tr h="206014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クエスト①</a:t>
                      </a:r>
                    </a:p>
                  </a:txBody>
                  <a:tcPr marL="50798" marR="50798" marT="25399" marB="25399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10</a:t>
                      </a:r>
                      <a:endParaRPr kumimoji="1" lang="ja-JP" altLang="en-US" sz="1000" dirty="0"/>
                    </a:p>
                  </a:txBody>
                  <a:tcPr marL="50798" marR="50798" marT="25399" marB="25399"/>
                </a:tc>
                <a:extLst>
                  <a:ext uri="{0D108BD9-81ED-4DB2-BD59-A6C34878D82A}">
                    <a16:rowId xmlns:a16="http://schemas.microsoft.com/office/drawing/2014/main" val="3779963740"/>
                  </a:ext>
                </a:extLst>
              </a:tr>
              <a:tr h="206014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クエスト②</a:t>
                      </a:r>
                    </a:p>
                  </a:txBody>
                  <a:tcPr marL="50798" marR="50798" marT="25399" marB="25399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20</a:t>
                      </a:r>
                      <a:endParaRPr kumimoji="1" lang="ja-JP" altLang="en-US" sz="1000" dirty="0"/>
                    </a:p>
                  </a:txBody>
                  <a:tcPr marL="50798" marR="50798" marT="25399" marB="25399"/>
                </a:tc>
                <a:extLst>
                  <a:ext uri="{0D108BD9-81ED-4DB2-BD59-A6C34878D82A}">
                    <a16:rowId xmlns:a16="http://schemas.microsoft.com/office/drawing/2014/main" val="609481025"/>
                  </a:ext>
                </a:extLst>
              </a:tr>
              <a:tr h="206014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クエスト③</a:t>
                      </a:r>
                    </a:p>
                  </a:txBody>
                  <a:tcPr marL="50798" marR="50798" marT="25399" marB="25399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50</a:t>
                      </a:r>
                      <a:endParaRPr kumimoji="1" lang="ja-JP" altLang="en-US" sz="1000" dirty="0"/>
                    </a:p>
                  </a:txBody>
                  <a:tcPr marL="50798" marR="50798" marT="25399" marB="25399"/>
                </a:tc>
                <a:extLst>
                  <a:ext uri="{0D108BD9-81ED-4DB2-BD59-A6C34878D82A}">
                    <a16:rowId xmlns:a16="http://schemas.microsoft.com/office/drawing/2014/main" val="3169170609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10248E1-78C2-478E-A829-AFD8430369E1}"/>
              </a:ext>
            </a:extLst>
          </p:cNvPr>
          <p:cNvSpPr txBox="1"/>
          <p:nvPr/>
        </p:nvSpPr>
        <p:spPr>
          <a:xfrm>
            <a:off x="2744356" y="310735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b="1" dirty="0"/>
              <a:t>クエストクリアポイント</a:t>
            </a:r>
          </a:p>
        </p:txBody>
      </p:sp>
      <p:graphicFrame>
        <p:nvGraphicFramePr>
          <p:cNvPr id="18" name="表 2">
            <a:extLst>
              <a:ext uri="{FF2B5EF4-FFF2-40B4-BE49-F238E27FC236}">
                <a16:creationId xmlns:a16="http://schemas.microsoft.com/office/drawing/2014/main" id="{6A3F333E-73DC-42FF-92B6-8366E60E9E1E}"/>
              </a:ext>
            </a:extLst>
          </p:cNvPr>
          <p:cNvGraphicFramePr>
            <a:graphicFrameLocks noGrp="1"/>
          </p:cNvGraphicFramePr>
          <p:nvPr/>
        </p:nvGraphicFramePr>
        <p:xfrm>
          <a:off x="6860084" y="3391144"/>
          <a:ext cx="2187200" cy="31017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48892">
                  <a:extLst>
                    <a:ext uri="{9D8B030D-6E8A-4147-A177-3AD203B41FA5}">
                      <a16:colId xmlns:a16="http://schemas.microsoft.com/office/drawing/2014/main" val="4052829336"/>
                    </a:ext>
                  </a:extLst>
                </a:gridCol>
                <a:gridCol w="1238308">
                  <a:extLst>
                    <a:ext uri="{9D8B030D-6E8A-4147-A177-3AD203B41FA5}">
                      <a16:colId xmlns:a16="http://schemas.microsoft.com/office/drawing/2014/main" val="16007089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大怪獣討伐数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報酬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373531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49911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武器強化素材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911443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回復アイテム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734741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71153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武器強化素材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625924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15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回復アイテム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4262402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938715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25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武器強化素材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58788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レンタル抽出装置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88157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35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498161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レンタル抽出装置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823491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45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武器強化素材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257955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レンタル抽出装置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661580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100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983677247"/>
                  </a:ext>
                </a:extLst>
              </a:tr>
            </a:tbl>
          </a:graphicData>
        </a:graphic>
      </p:graphicFrame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489AEE4-9E07-4164-8B5A-C4AE113CA8F8}"/>
              </a:ext>
            </a:extLst>
          </p:cNvPr>
          <p:cNvSpPr txBox="1"/>
          <p:nvPr/>
        </p:nvSpPr>
        <p:spPr>
          <a:xfrm>
            <a:off x="6783956" y="3154652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b="1" dirty="0"/>
              <a:t>ランキング</a:t>
            </a:r>
          </a:p>
        </p:txBody>
      </p:sp>
    </p:spTree>
    <p:extLst>
      <p:ext uri="{BB962C8B-B14F-4D97-AF65-F5344CB8AC3E}">
        <p14:creationId xmlns:p14="http://schemas.microsoft.com/office/powerpoint/2010/main" val="155527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5F7ACD3-6B0B-4D59-9145-62D4BF90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60B8E29-D3F9-425C-8311-5AEDB8FB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1368D49-8501-477C-B745-1F3C18256D59}"/>
              </a:ext>
            </a:extLst>
          </p:cNvPr>
          <p:cNvSpPr/>
          <p:nvPr/>
        </p:nvSpPr>
        <p:spPr>
          <a:xfrm>
            <a:off x="137819" y="913792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HOME</a:t>
            </a:r>
          </a:p>
          <a:p>
            <a:pPr algn="ctr"/>
            <a:r>
              <a:rPr kumimoji="1" lang="ja-JP" altLang="en-US" sz="1200" dirty="0"/>
              <a:t>イベントバナー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7E7FB1-7AE4-4449-88A2-A6EF954E7DCE}"/>
              </a:ext>
            </a:extLst>
          </p:cNvPr>
          <p:cNvSpPr txBox="1"/>
          <p:nvPr/>
        </p:nvSpPr>
        <p:spPr>
          <a:xfrm>
            <a:off x="415419" y="53879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●画面フロー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1B1ADEF-960C-4B62-9A9E-D2AAE3440C24}"/>
              </a:ext>
            </a:extLst>
          </p:cNvPr>
          <p:cNvSpPr/>
          <p:nvPr/>
        </p:nvSpPr>
        <p:spPr>
          <a:xfrm>
            <a:off x="4830044" y="3473244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イベント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詳細</a:t>
            </a:r>
            <a:r>
              <a:rPr kumimoji="1" lang="ja-JP" altLang="en-US" sz="800" dirty="0"/>
              <a:t>ウィンドウ</a:t>
            </a:r>
            <a:endParaRPr kumimoji="1" lang="ja-JP" altLang="en-US" sz="1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93ACF40-08F3-4B11-8349-94FD626C2329}"/>
              </a:ext>
            </a:extLst>
          </p:cNvPr>
          <p:cNvSpPr/>
          <p:nvPr/>
        </p:nvSpPr>
        <p:spPr>
          <a:xfrm>
            <a:off x="4817304" y="4872626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SHOP</a:t>
            </a:r>
          </a:p>
          <a:p>
            <a:pPr algn="ctr"/>
            <a:r>
              <a:rPr kumimoji="1" lang="ja-JP" altLang="en-US" sz="1400" dirty="0"/>
              <a:t>交換所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5EB5CF9-6B5C-46A2-AFFA-9038FBC5C221}"/>
              </a:ext>
            </a:extLst>
          </p:cNvPr>
          <p:cNvSpPr/>
          <p:nvPr/>
        </p:nvSpPr>
        <p:spPr>
          <a:xfrm>
            <a:off x="3747976" y="910263"/>
            <a:ext cx="738554" cy="958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マップパート</a:t>
            </a:r>
            <a:endParaRPr kumimoji="1"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画面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D0AD62C-7465-4B43-9A21-478E2D4C1405}"/>
              </a:ext>
            </a:extLst>
          </p:cNvPr>
          <p:cNvSpPr/>
          <p:nvPr/>
        </p:nvSpPr>
        <p:spPr>
          <a:xfrm>
            <a:off x="7011003" y="2171269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ゲーム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オーバー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8806557-F6B5-4BA2-8C2E-FA13D2D3D523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4486530" y="1389652"/>
            <a:ext cx="321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34A2E398-A70F-423A-995A-A2945152DEAE}"/>
              </a:ext>
            </a:extLst>
          </p:cNvPr>
          <p:cNvCxnSpPr>
            <a:cxnSpLocks/>
            <a:stCxn id="12" idx="3"/>
            <a:endCxn id="11" idx="0"/>
          </p:cNvCxnSpPr>
          <p:nvPr/>
        </p:nvCxnSpPr>
        <p:spPr>
          <a:xfrm flipH="1" flipV="1">
            <a:off x="4117253" y="910263"/>
            <a:ext cx="3632304" cy="1740395"/>
          </a:xfrm>
          <a:prstGeom prst="bentConnector4">
            <a:avLst>
              <a:gd name="adj1" fmla="val -33456"/>
              <a:gd name="adj2" fmla="val 1131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75C57E-974D-4D80-9766-C28B208F1014}"/>
              </a:ext>
            </a:extLst>
          </p:cNvPr>
          <p:cNvSpPr txBox="1"/>
          <p:nvPr/>
        </p:nvSpPr>
        <p:spPr>
          <a:xfrm>
            <a:off x="4796995" y="4377058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ej100a</a:t>
            </a:r>
            <a:endParaRPr kumimoji="1" lang="ja-JP" altLang="en-US" sz="12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33FE712-1EE1-413A-B158-7D146E2CBF39}"/>
              </a:ext>
            </a:extLst>
          </p:cNvPr>
          <p:cNvSpPr/>
          <p:nvPr/>
        </p:nvSpPr>
        <p:spPr>
          <a:xfrm>
            <a:off x="5989135" y="902522"/>
            <a:ext cx="738554" cy="958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バトル</a:t>
            </a:r>
            <a:endParaRPr kumimoji="1"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クエスト</a:t>
            </a:r>
            <a:endParaRPr kumimoji="1"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700" dirty="0">
                <a:solidFill>
                  <a:schemeClr val="tx1"/>
                </a:solidFill>
              </a:rPr>
              <a:t>（ボス以外）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D91C27D-3BC1-4EF1-A92F-9D04A7471ABA}"/>
              </a:ext>
            </a:extLst>
          </p:cNvPr>
          <p:cNvSpPr/>
          <p:nvPr/>
        </p:nvSpPr>
        <p:spPr>
          <a:xfrm>
            <a:off x="4807777" y="910263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部隊編成画面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F274FE5-4D28-4A0D-A042-DCC68AD73DDC}"/>
              </a:ext>
            </a:extLst>
          </p:cNvPr>
          <p:cNvSpPr/>
          <p:nvPr/>
        </p:nvSpPr>
        <p:spPr>
          <a:xfrm>
            <a:off x="1032211" y="910264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イベント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詳細</a:t>
            </a:r>
            <a:r>
              <a:rPr kumimoji="1" lang="ja-JP" altLang="en-US" sz="800" dirty="0"/>
              <a:t>ウィンドウ</a:t>
            </a:r>
            <a:endParaRPr kumimoji="1" lang="ja-JP" altLang="en-US" sz="1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D9B1AFA-BEE4-4815-AEAF-A21ED7878024}"/>
              </a:ext>
            </a:extLst>
          </p:cNvPr>
          <p:cNvSpPr txBox="1"/>
          <p:nvPr/>
        </p:nvSpPr>
        <p:spPr>
          <a:xfrm>
            <a:off x="1124973" y="1820215"/>
            <a:ext cx="85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ej100a</a:t>
            </a:r>
          </a:p>
          <a:p>
            <a:r>
              <a:rPr kumimoji="1" lang="en-US" altLang="ja-JP" sz="800" dirty="0"/>
              <a:t>※</a:t>
            </a:r>
            <a:r>
              <a:rPr kumimoji="1" lang="ja-JP" altLang="en-US" sz="800" dirty="0"/>
              <a:t>初回遷移</a:t>
            </a:r>
            <a:endParaRPr kumimoji="1" lang="ja-JP" altLang="en-US" sz="1200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0CB35D2-19A6-410A-AA6B-2BB0912417AC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 flipV="1">
            <a:off x="5546331" y="1381911"/>
            <a:ext cx="442804" cy="7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CB96079-FDD0-4D45-A255-F25BF069E149}"/>
              </a:ext>
            </a:extLst>
          </p:cNvPr>
          <p:cNvSpPr/>
          <p:nvPr/>
        </p:nvSpPr>
        <p:spPr>
          <a:xfrm>
            <a:off x="7021223" y="910710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リザルト</a:t>
            </a:r>
            <a:endParaRPr kumimoji="1" lang="ja-JP" altLang="en-US" sz="1050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7FD301B-F272-486A-924E-A119C4467995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>
            <a:off x="6727689" y="1381911"/>
            <a:ext cx="293534" cy="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B39DB9EA-2285-42B9-BBE8-451309E07880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>
            <a:off x="6727689" y="1381911"/>
            <a:ext cx="283314" cy="12687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98BFAC73-6395-4F39-AE85-C8DD17DB99F9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 flipV="1">
            <a:off x="876373" y="1389653"/>
            <a:ext cx="155838" cy="35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56452886-BBF7-4258-BD32-3D830F7A0E5B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4486530" y="1389652"/>
            <a:ext cx="330774" cy="3962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8DCA8C8A-6D95-40E3-AA73-88653FD535CF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4486530" y="1389652"/>
            <a:ext cx="343514" cy="25629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265F9EB-2A1B-4311-AB46-AB89E2C80C36}"/>
              </a:ext>
            </a:extLst>
          </p:cNvPr>
          <p:cNvSpPr/>
          <p:nvPr/>
        </p:nvSpPr>
        <p:spPr>
          <a:xfrm>
            <a:off x="1890143" y="910264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討伐済み報酬確認</a:t>
            </a:r>
            <a:r>
              <a:rPr kumimoji="1" lang="ja-JP" altLang="en-US" sz="800" dirty="0"/>
              <a:t>ウィンドウ</a:t>
            </a:r>
            <a:endParaRPr kumimoji="1" lang="ja-JP" altLang="en-US" sz="14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E08B9B1-9F4B-4AF2-B22F-7673A2E402E6}"/>
              </a:ext>
            </a:extLst>
          </p:cNvPr>
          <p:cNvSpPr txBox="1"/>
          <p:nvPr/>
        </p:nvSpPr>
        <p:spPr>
          <a:xfrm>
            <a:off x="1925619" y="1820215"/>
            <a:ext cx="9323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ej100b</a:t>
            </a:r>
          </a:p>
          <a:p>
            <a:r>
              <a:rPr kumimoji="1" lang="ja-JP" altLang="en-US" sz="700" dirty="0"/>
              <a:t>（未確認の討伐がある場合）</a:t>
            </a:r>
            <a:endParaRPr kumimoji="1" lang="ja-JP" altLang="en-US" sz="12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C2A8A71F-1F8F-438B-A334-7C3970BC37FE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>
          <a:xfrm>
            <a:off x="1770765" y="1389653"/>
            <a:ext cx="119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B6D3CD5-E361-473F-98CE-E8C258C8D8EE}"/>
              </a:ext>
            </a:extLst>
          </p:cNvPr>
          <p:cNvSpPr/>
          <p:nvPr/>
        </p:nvSpPr>
        <p:spPr>
          <a:xfrm>
            <a:off x="111063" y="2370347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ステージ選択画面</a:t>
            </a:r>
            <a:endParaRPr lang="en-US" altLang="ja-JP" sz="1050" dirty="0"/>
          </a:p>
          <a:p>
            <a:pPr algn="ctr"/>
            <a:r>
              <a:rPr kumimoji="1" lang="en-US" altLang="ja-JP" sz="1050" dirty="0"/>
              <a:t>[</a:t>
            </a:r>
            <a:r>
              <a:rPr kumimoji="1" lang="ja-JP" altLang="en-US" sz="1000" dirty="0"/>
              <a:t>イベントバナー</a:t>
            </a:r>
            <a:r>
              <a:rPr kumimoji="1" lang="en-US" altLang="ja-JP" sz="1050" dirty="0"/>
              <a:t>]</a:t>
            </a:r>
            <a:endParaRPr kumimoji="1" lang="ja-JP" altLang="en-US" sz="1200" dirty="0"/>
          </a:p>
        </p:txBody>
      </p: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F34A0EDB-955F-46DE-B6C6-B405788CBF87}"/>
              </a:ext>
            </a:extLst>
          </p:cNvPr>
          <p:cNvCxnSpPr>
            <a:cxnSpLocks/>
            <a:stCxn id="45" idx="3"/>
            <a:endCxn id="21" idx="1"/>
          </p:cNvCxnSpPr>
          <p:nvPr/>
        </p:nvCxnSpPr>
        <p:spPr>
          <a:xfrm flipV="1">
            <a:off x="849617" y="1389653"/>
            <a:ext cx="182594" cy="14600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20366B4-4BB1-4D5C-A2B2-F10B570D2BAA}"/>
              </a:ext>
            </a:extLst>
          </p:cNvPr>
          <p:cNvSpPr/>
          <p:nvPr/>
        </p:nvSpPr>
        <p:spPr>
          <a:xfrm>
            <a:off x="2762584" y="910263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50" dirty="0"/>
              <a:t>イベント</a:t>
            </a:r>
            <a:endParaRPr kumimoji="1" lang="en-US" altLang="ja-JP" sz="1050" dirty="0"/>
          </a:p>
          <a:p>
            <a:pPr algn="ctr"/>
            <a:r>
              <a:rPr kumimoji="1" lang="en-US" altLang="ja-JP" sz="1600" dirty="0"/>
              <a:t>TOP</a:t>
            </a:r>
            <a:endParaRPr kumimoji="1" lang="ja-JP" altLang="en-US" sz="1050" dirty="0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0AC3A7AD-A8AD-45E9-ADDF-99495867F225}"/>
              </a:ext>
            </a:extLst>
          </p:cNvPr>
          <p:cNvCxnSpPr>
            <a:cxnSpLocks/>
            <a:stCxn id="38" idx="3"/>
            <a:endCxn id="48" idx="1"/>
          </p:cNvCxnSpPr>
          <p:nvPr/>
        </p:nvCxnSpPr>
        <p:spPr>
          <a:xfrm flipV="1">
            <a:off x="2628697" y="1389652"/>
            <a:ext cx="1338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2DB4D87E-DED3-43D0-BF32-10BD0DA96779}"/>
              </a:ext>
            </a:extLst>
          </p:cNvPr>
          <p:cNvCxnSpPr>
            <a:cxnSpLocks/>
            <a:stCxn id="48" idx="3"/>
            <a:endCxn id="11" idx="1"/>
          </p:cNvCxnSpPr>
          <p:nvPr/>
        </p:nvCxnSpPr>
        <p:spPr>
          <a:xfrm>
            <a:off x="3501138" y="1389652"/>
            <a:ext cx="246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0788B1A-45B3-4939-BFB2-B3F9BF31455C}"/>
              </a:ext>
            </a:extLst>
          </p:cNvPr>
          <p:cNvSpPr txBox="1"/>
          <p:nvPr/>
        </p:nvSpPr>
        <p:spPr>
          <a:xfrm>
            <a:off x="2724566" y="1820214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ej100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B8A183-A32D-4E08-BACB-94F423B74820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DCA174E-E120-4E6A-81A7-E06662F2E1FD}"/>
              </a:ext>
            </a:extLst>
          </p:cNvPr>
          <p:cNvSpPr/>
          <p:nvPr/>
        </p:nvSpPr>
        <p:spPr>
          <a:xfrm>
            <a:off x="3761301" y="4069176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/>
              <a:t>ランキング</a:t>
            </a:r>
            <a:endParaRPr kumimoji="1" lang="ja-JP" altLang="en-US" sz="1000"/>
          </a:p>
        </p:txBody>
      </p: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0A1E4091-253F-4C52-88F7-682E2189679B}"/>
              </a:ext>
            </a:extLst>
          </p:cNvPr>
          <p:cNvCxnSpPr>
            <a:cxnSpLocks/>
            <a:stCxn id="48" idx="3"/>
            <a:endCxn id="36" idx="1"/>
          </p:cNvCxnSpPr>
          <p:nvPr/>
        </p:nvCxnSpPr>
        <p:spPr>
          <a:xfrm>
            <a:off x="3501138" y="1389652"/>
            <a:ext cx="260163" cy="31589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F8518D9-8653-4F32-BABE-B8695E40ACA8}"/>
              </a:ext>
            </a:extLst>
          </p:cNvPr>
          <p:cNvSpPr txBox="1"/>
          <p:nvPr/>
        </p:nvSpPr>
        <p:spPr>
          <a:xfrm>
            <a:off x="3783498" y="1820214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ej101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EDD9A30-F7F2-4BA3-8513-0CB26FA9C1CE}"/>
              </a:ext>
            </a:extLst>
          </p:cNvPr>
          <p:cNvSpPr/>
          <p:nvPr/>
        </p:nvSpPr>
        <p:spPr>
          <a:xfrm>
            <a:off x="7011003" y="3344342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コンテニュー</a:t>
            </a:r>
          </a:p>
        </p:txBody>
      </p: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EC93D846-4723-476A-87BC-F002F7732473}"/>
              </a:ext>
            </a:extLst>
          </p:cNvPr>
          <p:cNvCxnSpPr>
            <a:cxnSpLocks/>
            <a:stCxn id="18" idx="3"/>
            <a:endCxn id="42" idx="1"/>
          </p:cNvCxnSpPr>
          <p:nvPr/>
        </p:nvCxnSpPr>
        <p:spPr>
          <a:xfrm>
            <a:off x="6727689" y="1381911"/>
            <a:ext cx="283314" cy="24418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DB4CBB80-7B6C-47E1-86E5-3BCC945A28D4}"/>
              </a:ext>
            </a:extLst>
          </p:cNvPr>
          <p:cNvCxnSpPr>
            <a:cxnSpLocks/>
            <a:stCxn id="42" idx="3"/>
            <a:endCxn id="18" idx="2"/>
          </p:cNvCxnSpPr>
          <p:nvPr/>
        </p:nvCxnSpPr>
        <p:spPr>
          <a:xfrm flipH="1" flipV="1">
            <a:off x="6358412" y="1861299"/>
            <a:ext cx="1391145" cy="1962432"/>
          </a:xfrm>
          <a:prstGeom prst="bentConnector4">
            <a:avLst>
              <a:gd name="adj1" fmla="val -10667"/>
              <a:gd name="adj2" fmla="val -395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77D11D9C-89FD-4060-BA57-8BBC523409ED}"/>
              </a:ext>
            </a:extLst>
          </p:cNvPr>
          <p:cNvSpPr/>
          <p:nvPr/>
        </p:nvSpPr>
        <p:spPr>
          <a:xfrm>
            <a:off x="3779258" y="2488627"/>
            <a:ext cx="738554" cy="958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ボス</a:t>
            </a:r>
            <a:endParaRPr kumimoji="1"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パート</a:t>
            </a:r>
            <a:endParaRPr kumimoji="1"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画面</a:t>
            </a:r>
          </a:p>
        </p:txBody>
      </p:sp>
      <p:cxnSp>
        <p:nvCxnSpPr>
          <p:cNvPr id="55" name="コネクタ: カギ線 54">
            <a:extLst>
              <a:ext uri="{FF2B5EF4-FFF2-40B4-BE49-F238E27FC236}">
                <a16:creationId xmlns:a16="http://schemas.microsoft.com/office/drawing/2014/main" id="{E5D9A9CA-4864-480B-82BF-F2E82467011D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3501138" y="1389652"/>
            <a:ext cx="278120" cy="1578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D8871A00-1272-4CC4-A2D6-CEFD1619586D}"/>
              </a:ext>
            </a:extLst>
          </p:cNvPr>
          <p:cNvSpPr/>
          <p:nvPr/>
        </p:nvSpPr>
        <p:spPr>
          <a:xfrm>
            <a:off x="7021223" y="5183278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ボス</a:t>
            </a:r>
            <a:endParaRPr lang="en-US" altLang="ja-JP" sz="1050" dirty="0"/>
          </a:p>
          <a:p>
            <a:pPr algn="ctr"/>
            <a:r>
              <a:rPr lang="ja-JP" altLang="en-US" sz="1050" dirty="0"/>
              <a:t>リザルト</a:t>
            </a:r>
            <a:endParaRPr kumimoji="1" lang="ja-JP" altLang="en-US" sz="1050" dirty="0"/>
          </a:p>
        </p:txBody>
      </p:sp>
      <p:cxnSp>
        <p:nvCxnSpPr>
          <p:cNvPr id="58" name="コネクタ: カギ線 57">
            <a:extLst>
              <a:ext uri="{FF2B5EF4-FFF2-40B4-BE49-F238E27FC236}">
                <a16:creationId xmlns:a16="http://schemas.microsoft.com/office/drawing/2014/main" id="{CCEFCB6A-8EF6-4C45-B183-F37778C52CEF}"/>
              </a:ext>
            </a:extLst>
          </p:cNvPr>
          <p:cNvCxnSpPr>
            <a:cxnSpLocks/>
            <a:stCxn id="56" idx="3"/>
            <a:endCxn id="11" idx="0"/>
          </p:cNvCxnSpPr>
          <p:nvPr/>
        </p:nvCxnSpPr>
        <p:spPr>
          <a:xfrm flipH="1" flipV="1">
            <a:off x="4117253" y="910263"/>
            <a:ext cx="3642524" cy="4752404"/>
          </a:xfrm>
          <a:prstGeom prst="bentConnector4">
            <a:avLst>
              <a:gd name="adj1" fmla="val -33361"/>
              <a:gd name="adj2" fmla="val 104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B5CACFFA-7327-4CB8-B22B-D5E666AAE400}"/>
              </a:ext>
            </a:extLst>
          </p:cNvPr>
          <p:cNvSpPr/>
          <p:nvPr/>
        </p:nvSpPr>
        <p:spPr>
          <a:xfrm>
            <a:off x="4830044" y="2090042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宝箱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獲得</a:t>
            </a:r>
            <a:endParaRPr kumimoji="1" lang="en-US" altLang="ja-JP" sz="1100" dirty="0"/>
          </a:p>
          <a:p>
            <a:pPr algn="ctr"/>
            <a:r>
              <a:rPr kumimoji="1" lang="ja-JP" altLang="en-US" sz="800" dirty="0"/>
              <a:t>ウィンドウ</a:t>
            </a:r>
          </a:p>
        </p:txBody>
      </p: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61DB7AED-2766-45BB-9431-B99D8D317FE9}"/>
              </a:ext>
            </a:extLst>
          </p:cNvPr>
          <p:cNvCxnSpPr>
            <a:cxnSpLocks/>
            <a:stCxn id="11" idx="3"/>
            <a:endCxn id="66" idx="1"/>
          </p:cNvCxnSpPr>
          <p:nvPr/>
        </p:nvCxnSpPr>
        <p:spPr>
          <a:xfrm>
            <a:off x="4486530" y="1389652"/>
            <a:ext cx="343514" cy="1179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9F10339-3725-4E5E-AC3F-D7119B281254}"/>
              </a:ext>
            </a:extLst>
          </p:cNvPr>
          <p:cNvSpPr txBox="1"/>
          <p:nvPr/>
        </p:nvSpPr>
        <p:spPr>
          <a:xfrm>
            <a:off x="4796995" y="3003938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ej101a</a:t>
            </a:r>
            <a:endParaRPr kumimoji="1" lang="ja-JP" altLang="en-US" sz="12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8B798415-1CA6-4132-B17A-8C229098A847}"/>
              </a:ext>
            </a:extLst>
          </p:cNvPr>
          <p:cNvSpPr txBox="1"/>
          <p:nvPr/>
        </p:nvSpPr>
        <p:spPr>
          <a:xfrm>
            <a:off x="3783498" y="3429000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ej102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EF84361-EEB7-40D1-A1E5-D7E8DB3B2104}"/>
              </a:ext>
            </a:extLst>
          </p:cNvPr>
          <p:cNvSpPr txBox="1"/>
          <p:nvPr/>
        </p:nvSpPr>
        <p:spPr>
          <a:xfrm>
            <a:off x="3757503" y="5024528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ej110</a:t>
            </a:r>
          </a:p>
        </p:txBody>
      </p: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F91890E5-86B3-4848-B604-6F512AFC524E}"/>
              </a:ext>
            </a:extLst>
          </p:cNvPr>
          <p:cNvCxnSpPr>
            <a:cxnSpLocks/>
            <a:stCxn id="53" idx="3"/>
            <a:endCxn id="20" idx="1"/>
          </p:cNvCxnSpPr>
          <p:nvPr/>
        </p:nvCxnSpPr>
        <p:spPr>
          <a:xfrm flipV="1">
            <a:off x="4517812" y="1389652"/>
            <a:ext cx="289965" cy="1578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4792D6EA-E7D5-4934-8374-DAA4EAB2E58D}"/>
              </a:ext>
            </a:extLst>
          </p:cNvPr>
          <p:cNvSpPr/>
          <p:nvPr/>
        </p:nvSpPr>
        <p:spPr>
          <a:xfrm>
            <a:off x="5989518" y="5183278"/>
            <a:ext cx="738554" cy="958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バトル</a:t>
            </a:r>
            <a:endParaRPr kumimoji="1"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クエスト</a:t>
            </a:r>
            <a:endParaRPr kumimoji="1"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(</a:t>
            </a:r>
            <a:r>
              <a:rPr kumimoji="1" lang="ja-JP" altLang="en-US" sz="1050" dirty="0">
                <a:solidFill>
                  <a:schemeClr val="tx1"/>
                </a:solidFill>
              </a:rPr>
              <a:t>ボス</a:t>
            </a:r>
            <a:r>
              <a:rPr kumimoji="1" lang="en-US" altLang="ja-JP" sz="1050" dirty="0">
                <a:solidFill>
                  <a:schemeClr val="tx1"/>
                </a:solidFill>
              </a:rPr>
              <a:t>)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cxnSp>
        <p:nvCxnSpPr>
          <p:cNvPr id="93" name="コネクタ: カギ線 92">
            <a:extLst>
              <a:ext uri="{FF2B5EF4-FFF2-40B4-BE49-F238E27FC236}">
                <a16:creationId xmlns:a16="http://schemas.microsoft.com/office/drawing/2014/main" id="{88F07DA0-79E7-419A-BCD5-0325F0CC55C0}"/>
              </a:ext>
            </a:extLst>
          </p:cNvPr>
          <p:cNvCxnSpPr>
            <a:cxnSpLocks/>
            <a:stCxn id="20" idx="3"/>
            <a:endCxn id="92" idx="1"/>
          </p:cNvCxnSpPr>
          <p:nvPr/>
        </p:nvCxnSpPr>
        <p:spPr>
          <a:xfrm>
            <a:off x="5546331" y="1389652"/>
            <a:ext cx="443187" cy="42730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コネクタ: カギ線 95">
            <a:extLst>
              <a:ext uri="{FF2B5EF4-FFF2-40B4-BE49-F238E27FC236}">
                <a16:creationId xmlns:a16="http://schemas.microsoft.com/office/drawing/2014/main" id="{B2A6B368-C9A7-4234-AA17-033F7BA1427A}"/>
              </a:ext>
            </a:extLst>
          </p:cNvPr>
          <p:cNvCxnSpPr>
            <a:cxnSpLocks/>
            <a:stCxn id="92" idx="3"/>
            <a:endCxn id="56" idx="1"/>
          </p:cNvCxnSpPr>
          <p:nvPr/>
        </p:nvCxnSpPr>
        <p:spPr>
          <a:xfrm>
            <a:off x="6728072" y="5662667"/>
            <a:ext cx="29315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CA8BE1F0-6B02-4C7B-B4EB-23FA7B51DEF4}"/>
              </a:ext>
            </a:extLst>
          </p:cNvPr>
          <p:cNvSpPr txBox="1"/>
          <p:nvPr/>
        </p:nvSpPr>
        <p:spPr>
          <a:xfrm>
            <a:off x="7043150" y="6101418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ej103</a:t>
            </a:r>
            <a:endParaRPr kumimoji="1" lang="ja-JP" altLang="en-US" sz="1200" dirty="0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C7749C2C-D920-4982-83FC-96EC89A545BF}"/>
              </a:ext>
            </a:extLst>
          </p:cNvPr>
          <p:cNvSpPr/>
          <p:nvPr/>
        </p:nvSpPr>
        <p:spPr>
          <a:xfrm>
            <a:off x="7997627" y="1636549"/>
            <a:ext cx="793447" cy="583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怪獣兵器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解放確認</a:t>
            </a:r>
            <a:endParaRPr kumimoji="1" lang="en-US" altLang="ja-JP" sz="1050" dirty="0"/>
          </a:p>
          <a:p>
            <a:pPr algn="ctr"/>
            <a:r>
              <a:rPr kumimoji="1" lang="en-US" altLang="ja-JP" sz="700" dirty="0"/>
              <a:t>(</a:t>
            </a:r>
            <a:r>
              <a:rPr kumimoji="1" lang="ja-JP" altLang="en-US" sz="700" dirty="0"/>
              <a:t>レベルアップ</a:t>
            </a:r>
            <a:r>
              <a:rPr kumimoji="1" lang="en-US" altLang="ja-JP" sz="700" dirty="0"/>
              <a:t>)</a:t>
            </a:r>
            <a:r>
              <a:rPr kumimoji="1" lang="ja-JP" altLang="en-US" sz="900" dirty="0"/>
              <a:t>ウィンドウ</a:t>
            </a:r>
            <a:endParaRPr kumimoji="1" lang="en-US" altLang="ja-JP" sz="700" dirty="0"/>
          </a:p>
        </p:txBody>
      </p:sp>
      <p:cxnSp>
        <p:nvCxnSpPr>
          <p:cNvPr id="105" name="コネクタ: カギ線 104">
            <a:extLst>
              <a:ext uri="{FF2B5EF4-FFF2-40B4-BE49-F238E27FC236}">
                <a16:creationId xmlns:a16="http://schemas.microsoft.com/office/drawing/2014/main" id="{76A79967-07AF-427C-BE61-26C315B97349}"/>
              </a:ext>
            </a:extLst>
          </p:cNvPr>
          <p:cNvCxnSpPr>
            <a:cxnSpLocks/>
            <a:stCxn id="24" idx="3"/>
            <a:endCxn id="11" idx="0"/>
          </p:cNvCxnSpPr>
          <p:nvPr/>
        </p:nvCxnSpPr>
        <p:spPr>
          <a:xfrm flipH="1" flipV="1">
            <a:off x="4117253" y="910263"/>
            <a:ext cx="3642524" cy="479836"/>
          </a:xfrm>
          <a:prstGeom prst="bentConnector4">
            <a:avLst>
              <a:gd name="adj1" fmla="val -32921"/>
              <a:gd name="adj2" fmla="val 1476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コネクタ: カギ線 108">
            <a:extLst>
              <a:ext uri="{FF2B5EF4-FFF2-40B4-BE49-F238E27FC236}">
                <a16:creationId xmlns:a16="http://schemas.microsoft.com/office/drawing/2014/main" id="{ADBFBE6C-3873-4880-9ED0-2D0FC90B9298}"/>
              </a:ext>
            </a:extLst>
          </p:cNvPr>
          <p:cNvCxnSpPr>
            <a:cxnSpLocks/>
            <a:stCxn id="24" idx="3"/>
            <a:endCxn id="103" idx="1"/>
          </p:cNvCxnSpPr>
          <p:nvPr/>
        </p:nvCxnSpPr>
        <p:spPr>
          <a:xfrm>
            <a:off x="7759777" y="1390099"/>
            <a:ext cx="237850" cy="5383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コネクタ: カギ線 119">
            <a:extLst>
              <a:ext uri="{FF2B5EF4-FFF2-40B4-BE49-F238E27FC236}">
                <a16:creationId xmlns:a16="http://schemas.microsoft.com/office/drawing/2014/main" id="{AB70C056-0744-4C31-9DDA-4E9DA8FEEDC7}"/>
              </a:ext>
            </a:extLst>
          </p:cNvPr>
          <p:cNvCxnSpPr>
            <a:cxnSpLocks/>
            <a:stCxn id="103" idx="3"/>
            <a:endCxn id="11" idx="0"/>
          </p:cNvCxnSpPr>
          <p:nvPr/>
        </p:nvCxnSpPr>
        <p:spPr>
          <a:xfrm flipH="1" flipV="1">
            <a:off x="4117253" y="910263"/>
            <a:ext cx="4673821" cy="1018174"/>
          </a:xfrm>
          <a:prstGeom prst="bentConnector4">
            <a:avLst>
              <a:gd name="adj1" fmla="val -4205"/>
              <a:gd name="adj2" fmla="val 122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826C4F24-422A-40EB-8AF4-753801CF8684}"/>
              </a:ext>
            </a:extLst>
          </p:cNvPr>
          <p:cNvSpPr txBox="1"/>
          <p:nvPr/>
        </p:nvSpPr>
        <p:spPr>
          <a:xfrm>
            <a:off x="7990596" y="2211628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ej104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5904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9D8CDF-CC82-49C4-99E1-70BFC02A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7EE627-1F3E-47F6-8067-4236ABFB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3395F9-3C91-4AE1-8522-DE582CD9A698}"/>
              </a:ext>
            </a:extLst>
          </p:cNvPr>
          <p:cNvSpPr txBox="1"/>
          <p:nvPr/>
        </p:nvSpPr>
        <p:spPr>
          <a:xfrm>
            <a:off x="415419" y="538799"/>
            <a:ext cx="3496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●共同戦線概要（ポイント ＋ ドロップ）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15E316-4872-41A3-B531-6699CC37490A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3CD2E56-EF49-4885-AED9-AC549AA48966}"/>
              </a:ext>
            </a:extLst>
          </p:cNvPr>
          <p:cNvSpPr/>
          <p:nvPr/>
        </p:nvSpPr>
        <p:spPr>
          <a:xfrm>
            <a:off x="415419" y="969361"/>
            <a:ext cx="8027377" cy="93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◆</a:t>
            </a:r>
            <a:r>
              <a:rPr kumimoji="1" lang="ja-JP" altLang="en-US" dirty="0"/>
              <a:t>目的</a:t>
            </a:r>
            <a:endParaRPr kumimoji="1" lang="en-US" altLang="ja-JP" dirty="0"/>
          </a:p>
          <a:p>
            <a:r>
              <a:rPr kumimoji="1" lang="ja-JP" altLang="en-US" dirty="0"/>
              <a:t>プレーヤー：怪獣兵器の獲得、各種強化素材の収集</a:t>
            </a:r>
            <a:endParaRPr kumimoji="1" lang="en-US" altLang="ja-JP" dirty="0"/>
          </a:p>
          <a:p>
            <a:r>
              <a:rPr kumimoji="1" lang="ja-JP" altLang="en-US" dirty="0"/>
              <a:t>　　　運営：ガチャ・スタミナ回復アイテムの訴求</a:t>
            </a:r>
            <a:endParaRPr kumimoji="1" lang="en-US" altLang="ja-JP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825A238-F337-4E33-A2AD-D18E06E855B0}"/>
              </a:ext>
            </a:extLst>
          </p:cNvPr>
          <p:cNvSpPr/>
          <p:nvPr/>
        </p:nvSpPr>
        <p:spPr>
          <a:xfrm>
            <a:off x="415419" y="2013354"/>
            <a:ext cx="5332909" cy="2143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400" dirty="0"/>
          </a:p>
          <a:p>
            <a:r>
              <a:rPr kumimoji="1" lang="ja-JP" altLang="en-US" sz="1400" dirty="0"/>
              <a:t>・マップ上の怪獣を討伐していく。</a:t>
            </a:r>
            <a:endParaRPr kumimoji="1" lang="en-US" altLang="ja-JP" sz="1400" dirty="0"/>
          </a:p>
          <a:p>
            <a:r>
              <a:rPr kumimoji="1" lang="ja-JP" altLang="en-US" sz="1400" dirty="0"/>
              <a:t>・自陣に隣接した怪獣と戦闘を行うことができる。</a:t>
            </a:r>
            <a:endParaRPr kumimoji="1" lang="en-US" altLang="ja-JP" sz="1400" dirty="0"/>
          </a:p>
          <a:p>
            <a:r>
              <a:rPr kumimoji="1" lang="ja-JP" altLang="en-US" sz="1400" dirty="0"/>
              <a:t>・一定時間毎に戦闘外で怪獣兵器を使用しダメージを与える。</a:t>
            </a:r>
            <a:endParaRPr kumimoji="1" lang="en-US" altLang="ja-JP" sz="1400" dirty="0"/>
          </a:p>
          <a:p>
            <a:r>
              <a:rPr kumimoji="1" lang="ja-JP" altLang="en-US" sz="1400" dirty="0"/>
              <a:t>・討伐、怪獣兵器でのダメージは共有される。</a:t>
            </a:r>
            <a:endParaRPr kumimoji="1" lang="en-US" altLang="ja-JP" sz="1400" dirty="0"/>
          </a:p>
          <a:p>
            <a:r>
              <a:rPr kumimoji="1" lang="ja-JP" altLang="en-US" sz="1400" dirty="0"/>
              <a:t>・倒した数に応じて怪獣兵器の解放、強化が行われる。</a:t>
            </a:r>
            <a:endParaRPr kumimoji="1" lang="en-US" altLang="ja-JP" sz="1400" dirty="0"/>
          </a:p>
          <a:p>
            <a:r>
              <a:rPr kumimoji="1" lang="ja-JP" altLang="en-US" sz="1400" dirty="0"/>
              <a:t>・他人が戦闘中のマスに参加することはできない。</a:t>
            </a:r>
            <a:endParaRPr kumimoji="1" lang="en-US" altLang="ja-JP" sz="14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D922CA6-01CB-460D-8989-66354C9079F2}"/>
              </a:ext>
            </a:extLst>
          </p:cNvPr>
          <p:cNvSpPr/>
          <p:nvPr/>
        </p:nvSpPr>
        <p:spPr>
          <a:xfrm>
            <a:off x="415420" y="4212923"/>
            <a:ext cx="2491906" cy="2143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/>
              <a:t>・</a:t>
            </a:r>
            <a:r>
              <a:rPr kumimoji="1" lang="en-US" altLang="ja-JP" sz="1400" dirty="0"/>
              <a:t>BP</a:t>
            </a:r>
            <a:r>
              <a:rPr kumimoji="1" lang="ja-JP" altLang="en-US" sz="1400" dirty="0"/>
              <a:t>を使用する。</a:t>
            </a:r>
            <a:endParaRPr kumimoji="1" lang="en-US" altLang="ja-JP" sz="1400" dirty="0"/>
          </a:p>
          <a:p>
            <a:r>
              <a:rPr kumimoji="1" lang="ja-JP" altLang="en-US" sz="1400" dirty="0"/>
              <a:t>・使用した</a:t>
            </a:r>
            <a:r>
              <a:rPr kumimoji="1" lang="en-US" altLang="ja-JP" sz="1400" dirty="0"/>
              <a:t>BP</a:t>
            </a:r>
            <a:r>
              <a:rPr kumimoji="1" lang="ja-JP" altLang="en-US" sz="1400" dirty="0"/>
              <a:t>ボーナス</a:t>
            </a:r>
            <a:endParaRPr kumimoji="1" lang="en-US" altLang="ja-JP" sz="1400" dirty="0"/>
          </a:p>
          <a:p>
            <a:r>
              <a:rPr kumimoji="1" lang="ja-JP" altLang="en-US" sz="1400" dirty="0"/>
              <a:t>・コンティニュー可能</a:t>
            </a:r>
            <a:endParaRPr kumimoji="1" lang="en-US" altLang="ja-JP" sz="1400" dirty="0"/>
          </a:p>
          <a:p>
            <a:endParaRPr kumimoji="1" lang="ja-JP" altLang="en-US" sz="14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31A275D-4C4F-4716-AF9E-36BFD5008BF2}"/>
              </a:ext>
            </a:extLst>
          </p:cNvPr>
          <p:cNvSpPr/>
          <p:nvPr/>
        </p:nvSpPr>
        <p:spPr>
          <a:xfrm>
            <a:off x="5804350" y="4212923"/>
            <a:ext cx="2638443" cy="2143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400" dirty="0"/>
          </a:p>
          <a:p>
            <a:r>
              <a:rPr kumimoji="1" lang="ja-JP" altLang="en-US" sz="1400" dirty="0"/>
              <a:t>欠片や強化素材、ゴールド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・師団累計討伐数報酬</a:t>
            </a:r>
            <a:endParaRPr kumimoji="1" lang="en-US" altLang="ja-JP" sz="1400" dirty="0"/>
          </a:p>
          <a:p>
            <a:r>
              <a:rPr kumimoji="1" lang="ja-JP" altLang="en-US" sz="1400" dirty="0"/>
              <a:t>・個人累計討伐数報酬</a:t>
            </a:r>
            <a:endParaRPr kumimoji="1" lang="en-US" altLang="ja-JP" sz="1400" dirty="0"/>
          </a:p>
          <a:p>
            <a:r>
              <a:rPr kumimoji="1" lang="ja-JP" altLang="en-US" sz="1400" dirty="0"/>
              <a:t>・ショップ交換</a:t>
            </a:r>
            <a:endParaRPr kumimoji="1" lang="en-US" altLang="ja-JP" sz="1400" dirty="0"/>
          </a:p>
          <a:p>
            <a:endParaRPr kumimoji="1" lang="en-US" altLang="ja-JP" sz="14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D57E3D8C-D7FE-474A-9F2A-50E5EB6FAA0B}"/>
              </a:ext>
            </a:extLst>
          </p:cNvPr>
          <p:cNvSpPr/>
          <p:nvPr/>
        </p:nvSpPr>
        <p:spPr>
          <a:xfrm>
            <a:off x="5804350" y="2024126"/>
            <a:ext cx="2638443" cy="2143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/>
              <a:t>・師団ランキング</a:t>
            </a:r>
            <a:endParaRPr kumimoji="1" lang="en-US" altLang="ja-JP" sz="1400" dirty="0"/>
          </a:p>
          <a:p>
            <a:r>
              <a:rPr kumimoji="1" lang="ja-JP" altLang="en-US" sz="1400" dirty="0"/>
              <a:t>・制圧キャラランキング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A73BDA-7B37-4F5B-BE77-5CC5EC4932CD}"/>
              </a:ext>
            </a:extLst>
          </p:cNvPr>
          <p:cNvSpPr txBox="1"/>
          <p:nvPr/>
        </p:nvSpPr>
        <p:spPr>
          <a:xfrm>
            <a:off x="547520" y="2116657"/>
            <a:ext cx="196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◆ マップパート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73C411D-9F29-49D3-97B3-A42773028AFB}"/>
              </a:ext>
            </a:extLst>
          </p:cNvPr>
          <p:cNvSpPr txBox="1"/>
          <p:nvPr/>
        </p:nvSpPr>
        <p:spPr>
          <a:xfrm>
            <a:off x="547520" y="4286376"/>
            <a:ext cx="196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◆ バトルパート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3541CC9-0489-4489-AD56-C68E58E3D60F}"/>
              </a:ext>
            </a:extLst>
          </p:cNvPr>
          <p:cNvSpPr txBox="1"/>
          <p:nvPr/>
        </p:nvSpPr>
        <p:spPr>
          <a:xfrm>
            <a:off x="5880429" y="2116657"/>
            <a:ext cx="196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◇ランキング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18D1F8F-C8D0-4108-A878-7B77FCA8C2EB}"/>
              </a:ext>
            </a:extLst>
          </p:cNvPr>
          <p:cNvSpPr txBox="1"/>
          <p:nvPr/>
        </p:nvSpPr>
        <p:spPr>
          <a:xfrm>
            <a:off x="5880429" y="4286376"/>
            <a:ext cx="196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◇ 報酬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22DF5FD7-E737-4D04-8A60-2FB0F122FE9A}"/>
              </a:ext>
            </a:extLst>
          </p:cNvPr>
          <p:cNvSpPr/>
          <p:nvPr/>
        </p:nvSpPr>
        <p:spPr>
          <a:xfrm>
            <a:off x="2963347" y="4212923"/>
            <a:ext cx="2784981" cy="2143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/>
              <a:t>・ピックアップガチャ</a:t>
            </a:r>
            <a:endParaRPr kumimoji="1" lang="en-US" altLang="ja-JP" sz="1400" dirty="0"/>
          </a:p>
          <a:p>
            <a:r>
              <a:rPr kumimoji="1" lang="ja-JP" altLang="en-US" sz="1100" dirty="0"/>
              <a:t>　対象キャラ能力・ポイントボーナス</a:t>
            </a:r>
          </a:p>
          <a:p>
            <a:endParaRPr kumimoji="1" lang="ja-JP" altLang="en-US" sz="1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A6E176E-E9F2-41C6-B13B-31C22C6AB575}"/>
              </a:ext>
            </a:extLst>
          </p:cNvPr>
          <p:cNvSpPr txBox="1"/>
          <p:nvPr/>
        </p:nvSpPr>
        <p:spPr>
          <a:xfrm>
            <a:off x="3081873" y="4286376"/>
            <a:ext cx="196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◇ ガチャ</a:t>
            </a:r>
          </a:p>
        </p:txBody>
      </p:sp>
    </p:spTree>
    <p:extLst>
      <p:ext uri="{BB962C8B-B14F-4D97-AF65-F5344CB8AC3E}">
        <p14:creationId xmlns:p14="http://schemas.microsoft.com/office/powerpoint/2010/main" val="109073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" name="図 1023">
            <a:extLst>
              <a:ext uri="{FF2B5EF4-FFF2-40B4-BE49-F238E27FC236}">
                <a16:creationId xmlns:a16="http://schemas.microsoft.com/office/drawing/2014/main" id="{D155898D-02B1-CB40-BC5B-53BCB3E079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4822527"/>
            <a:ext cx="1076508" cy="928986"/>
          </a:xfrm>
          <a:prstGeom prst="rect">
            <a:avLst/>
          </a:prstGeom>
        </p:spPr>
      </p:pic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162608" y="575409"/>
            <a:ext cx="4184159" cy="3239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イベント</a:t>
            </a:r>
            <a:r>
              <a:rPr lang="en-US" altLang="ja-JP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TOP(ID.ej100)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HOME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のイベントバナー、クエストの「イベント」から遷移。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TOP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内イベントバナー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終了時間を表示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(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開催期間 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xx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月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xx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日 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xx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時まで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)</a:t>
            </a: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※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 イベント終了後は、交換期間を表示。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実際の、日付と獲得した所持ポイントは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サーバーからの値で随時更新する。　　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・イベント</a:t>
            </a:r>
            <a:r>
              <a:rPr lang="en-US" altLang="ja-JP" sz="105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TOP</a:t>
            </a: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クエストのイベントタブ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    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※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 初回遷移時はイベント詳細ウィンドウを表示　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・詳細</a:t>
            </a:r>
            <a:endParaRPr lang="en-US" altLang="ja-JP" sz="105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遊びかたのウィンドウを表示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・交換所</a:t>
            </a:r>
            <a:endParaRPr lang="en-US" altLang="ja-JP" sz="105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交換所ウィンドウの表示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SHOP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のイベント用交換所へ遷移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D0A0C0-624F-45B9-B830-D1D201A70FD3}"/>
              </a:ext>
            </a:extLst>
          </p:cNvPr>
          <p:cNvSpPr txBox="1"/>
          <p:nvPr/>
        </p:nvSpPr>
        <p:spPr>
          <a:xfrm>
            <a:off x="591845" y="846576"/>
            <a:ext cx="184731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563C622-0F62-4948-8C8F-EABC96E7C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8" y="1372769"/>
            <a:ext cx="2454715" cy="43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5D2FF59-CF89-4BA8-B3AA-1CFDA3D636E8}"/>
              </a:ext>
            </a:extLst>
          </p:cNvPr>
          <p:cNvSpPr txBox="1"/>
          <p:nvPr/>
        </p:nvSpPr>
        <p:spPr>
          <a:xfrm>
            <a:off x="393749" y="1140263"/>
            <a:ext cx="2644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イベント</a:t>
            </a:r>
            <a:r>
              <a:rPr kumimoji="1" lang="en-US" altLang="ja-JP" sz="1200" dirty="0"/>
              <a:t>TOP (ej.100)</a:t>
            </a:r>
            <a:endParaRPr kumimoji="1" lang="ja-JP" altLang="en-US" sz="1200" dirty="0"/>
          </a:p>
        </p:txBody>
      </p:sp>
      <p:sp>
        <p:nvSpPr>
          <p:cNvPr id="89" name="四角形: 角を丸くする 88">
            <a:extLst>
              <a:ext uri="{FF2B5EF4-FFF2-40B4-BE49-F238E27FC236}">
                <a16:creationId xmlns:a16="http://schemas.microsoft.com/office/drawing/2014/main" id="{B84E00CB-00D1-4725-A5EA-60E2DB270B8A}"/>
              </a:ext>
            </a:extLst>
          </p:cNvPr>
          <p:cNvSpPr/>
          <p:nvPr/>
        </p:nvSpPr>
        <p:spPr>
          <a:xfrm>
            <a:off x="452693" y="4291466"/>
            <a:ext cx="2220711" cy="5135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F5270D29-AA2C-4CEA-9BEF-64EE7D01827A}"/>
              </a:ext>
            </a:extLst>
          </p:cNvPr>
          <p:cNvSpPr/>
          <p:nvPr/>
        </p:nvSpPr>
        <p:spPr>
          <a:xfrm>
            <a:off x="1181774" y="2318982"/>
            <a:ext cx="928719" cy="305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イベント</a:t>
            </a:r>
            <a:endParaRPr kumimoji="1" lang="ja-JP" altLang="en-US" sz="1200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B0292B7B-B51C-D642-AF12-C97AE934A5A1}"/>
              </a:ext>
            </a:extLst>
          </p:cNvPr>
          <p:cNvSpPr/>
          <p:nvPr/>
        </p:nvSpPr>
        <p:spPr>
          <a:xfrm>
            <a:off x="492867" y="2626546"/>
            <a:ext cx="2373281" cy="2643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角丸四角形 114">
            <a:extLst>
              <a:ext uri="{FF2B5EF4-FFF2-40B4-BE49-F238E27FC236}">
                <a16:creationId xmlns:a16="http://schemas.microsoft.com/office/drawing/2014/main" id="{3901D81F-96BB-7443-A261-BE9417177F2F}"/>
              </a:ext>
            </a:extLst>
          </p:cNvPr>
          <p:cNvSpPr/>
          <p:nvPr/>
        </p:nvSpPr>
        <p:spPr>
          <a:xfrm>
            <a:off x="514145" y="2240913"/>
            <a:ext cx="2348329" cy="29455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[</a:t>
            </a:r>
            <a:r>
              <a:rPr kumimoji="1" lang="ja-JP" altLang="en-US" sz="1600" dirty="0"/>
              <a:t>イベントタイトル</a:t>
            </a:r>
            <a:r>
              <a:rPr kumimoji="1" lang="en-US" altLang="ja-JP" sz="1600" dirty="0"/>
              <a:t>]</a:t>
            </a:r>
            <a:endParaRPr lang="en-US" altLang="ja-JP" dirty="0"/>
          </a:p>
          <a:p>
            <a:pPr algn="ctr"/>
            <a:r>
              <a:rPr kumimoji="1" lang="ja-JP" altLang="en-US" sz="900" dirty="0"/>
              <a:t>開催期間</a:t>
            </a:r>
            <a:r>
              <a:rPr lang="ja-JP" altLang="en-US" sz="900" dirty="0"/>
              <a:t> </a:t>
            </a:r>
            <a:r>
              <a:rPr kumimoji="1" lang="en-US" altLang="ja-JP" sz="900" dirty="0"/>
              <a:t>MM:DD:HH</a:t>
            </a:r>
            <a:r>
              <a:rPr kumimoji="1" lang="ja-JP" altLang="en-US" sz="900" dirty="0"/>
              <a:t> まで</a:t>
            </a:r>
            <a:endParaRPr kumimoji="1" lang="en-US" altLang="ja-JP" sz="900" dirty="0"/>
          </a:p>
          <a:p>
            <a:pPr algn="ctr"/>
            <a:endParaRPr lang="en-US" altLang="ja-JP" sz="1000" dirty="0"/>
          </a:p>
          <a:p>
            <a:pPr algn="ctr"/>
            <a:r>
              <a:rPr lang="ja-JP" altLang="en-US" sz="2800" dirty="0">
                <a:latin typeface="Hiragino Mincho Pro W3" panose="02020300000000000000" pitchFamily="18" charset="-128"/>
                <a:ea typeface="Hiragino Mincho Pro W3" panose="02020300000000000000" pitchFamily="18" charset="-128"/>
              </a:rPr>
              <a:t>強そうな絵</a:t>
            </a:r>
            <a:endParaRPr lang="en-US" altLang="ja-JP" sz="2800" dirty="0">
              <a:latin typeface="Hiragino Mincho Pro W3" panose="02020300000000000000" pitchFamily="18" charset="-128"/>
              <a:ea typeface="Hiragino Mincho Pro W3" panose="02020300000000000000" pitchFamily="18" charset="-128"/>
            </a:endParaRPr>
          </a:p>
          <a:p>
            <a:pPr algn="ctr"/>
            <a:endParaRPr lang="en-US" altLang="ja-JP" sz="700" dirty="0"/>
          </a:p>
          <a:p>
            <a:pPr algn="ctr"/>
            <a:r>
              <a:rPr kumimoji="1" lang="ja-JP" altLang="en-US" sz="1200" dirty="0"/>
              <a:t>ど</a:t>
            </a:r>
            <a:r>
              <a:rPr kumimoji="1" lang="ja-JP" altLang="en-US" sz="1100" dirty="0"/>
              <a:t>ういうイベントです！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遊びたくなる文！敵の強襲！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強くなる分！夢の報酬！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0CAB82A5-F380-4D61-9C34-83743A0060A6}"/>
              </a:ext>
            </a:extLst>
          </p:cNvPr>
          <p:cNvSpPr/>
          <p:nvPr/>
        </p:nvSpPr>
        <p:spPr>
          <a:xfrm>
            <a:off x="568512" y="2289254"/>
            <a:ext cx="614142" cy="296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詳細</a:t>
            </a:r>
            <a:endParaRPr kumimoji="1" lang="ja-JP" altLang="en-US" sz="1200"/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38F06024-E75C-4636-8DB5-7DF47E31A2B8}"/>
              </a:ext>
            </a:extLst>
          </p:cNvPr>
          <p:cNvSpPr/>
          <p:nvPr/>
        </p:nvSpPr>
        <p:spPr>
          <a:xfrm>
            <a:off x="669508" y="4812252"/>
            <a:ext cx="814675" cy="30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交換所</a:t>
            </a:r>
            <a:endParaRPr kumimoji="1" lang="en-US" altLang="ja-JP" sz="1200"/>
          </a:p>
          <a:p>
            <a:pPr algn="ctr"/>
            <a:endParaRPr kumimoji="1" lang="ja-JP" altLang="en-US" sz="400"/>
          </a:p>
        </p:txBody>
      </p:sp>
      <p:sp>
        <p:nvSpPr>
          <p:cNvPr id="119" name="四角形: 角を丸くする 89">
            <a:extLst>
              <a:ext uri="{FF2B5EF4-FFF2-40B4-BE49-F238E27FC236}">
                <a16:creationId xmlns:a16="http://schemas.microsoft.com/office/drawing/2014/main" id="{C2411AC3-F526-1643-A1E6-4DE0F23F3F5B}"/>
              </a:ext>
            </a:extLst>
          </p:cNvPr>
          <p:cNvSpPr/>
          <p:nvPr/>
        </p:nvSpPr>
        <p:spPr>
          <a:xfrm>
            <a:off x="1894218" y="4822527"/>
            <a:ext cx="814675" cy="30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クエスト</a:t>
            </a:r>
            <a:r>
              <a:rPr lang="ja-JP" altLang="en-US" sz="900"/>
              <a:t>へ</a:t>
            </a:r>
            <a:endParaRPr kumimoji="1" lang="ja-JP" altLang="en-US" sz="90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5056CF87-3084-004F-81AC-BBE0B3C06F70}"/>
              </a:ext>
            </a:extLst>
          </p:cNvPr>
          <p:cNvSpPr txBox="1"/>
          <p:nvPr/>
        </p:nvSpPr>
        <p:spPr>
          <a:xfrm>
            <a:off x="657940" y="4982527"/>
            <a:ext cx="11085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>
                <a:solidFill>
                  <a:schemeClr val="bg1"/>
                </a:solidFill>
              </a:rPr>
              <a:t>所持 </a:t>
            </a:r>
            <a:r>
              <a:rPr lang="en-US" altLang="ja-JP" sz="600">
                <a:solidFill>
                  <a:schemeClr val="bg1"/>
                </a:solidFill>
              </a:rPr>
              <a:t>999,999,999pt</a:t>
            </a:r>
            <a:endParaRPr kumimoji="1" lang="ja-JP" altLang="en-US" sz="600">
              <a:solidFill>
                <a:schemeClr val="bg1"/>
              </a:solidFill>
            </a:endParaRPr>
          </a:p>
        </p:txBody>
      </p:sp>
      <p:sp>
        <p:nvSpPr>
          <p:cNvPr id="110" name="四角形: 角を丸くする 89">
            <a:extLst>
              <a:ext uri="{FF2B5EF4-FFF2-40B4-BE49-F238E27FC236}">
                <a16:creationId xmlns:a16="http://schemas.microsoft.com/office/drawing/2014/main" id="{D5B7797C-90DE-4DD8-88D1-B17D298EBB36}"/>
              </a:ext>
            </a:extLst>
          </p:cNvPr>
          <p:cNvSpPr/>
          <p:nvPr/>
        </p:nvSpPr>
        <p:spPr>
          <a:xfrm>
            <a:off x="658522" y="4481084"/>
            <a:ext cx="814675" cy="30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ランキング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938581D4-F48A-4A58-8460-4DB6445CFE5E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</p:spTree>
    <p:extLst>
      <p:ext uri="{BB962C8B-B14F-4D97-AF65-F5344CB8AC3E}">
        <p14:creationId xmlns:p14="http://schemas.microsoft.com/office/powerpoint/2010/main" val="182310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15419" y="538799"/>
            <a:ext cx="4897495" cy="1408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</a:t>
            </a:r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イベント詳細ウィンドウ</a:t>
            </a:r>
            <a:r>
              <a:rPr lang="en-US" altLang="ja-JP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(ID.ej100a)</a:t>
            </a: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お知らせで表示している内容と同様。イベントの期間、内容、報酬など。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　イベント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TOP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画面の詳細からも遷移可能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・イベント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TOP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初回遷移時に表示する。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・左右にスワイプしてページ遷移。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・閉じるボタンで閉じる。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D0A0C0-624F-45B9-B830-D1D201A70FD3}"/>
              </a:ext>
            </a:extLst>
          </p:cNvPr>
          <p:cNvSpPr txBox="1"/>
          <p:nvPr/>
        </p:nvSpPr>
        <p:spPr>
          <a:xfrm>
            <a:off x="591845" y="846576"/>
            <a:ext cx="184731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22B8FF5-F6C2-44B8-8D8B-3176E2B42AE8}"/>
              </a:ext>
            </a:extLst>
          </p:cNvPr>
          <p:cNvSpPr/>
          <p:nvPr/>
        </p:nvSpPr>
        <p:spPr>
          <a:xfrm>
            <a:off x="669932" y="2127547"/>
            <a:ext cx="2422792" cy="3155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533EA547-1141-46EC-9CB1-BF283AC6902C}"/>
              </a:ext>
            </a:extLst>
          </p:cNvPr>
          <p:cNvSpPr/>
          <p:nvPr/>
        </p:nvSpPr>
        <p:spPr>
          <a:xfrm>
            <a:off x="713755" y="2291066"/>
            <a:ext cx="2358031" cy="25801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50"/>
              <a:t>イベント終了までｘｘ日</a:t>
            </a:r>
            <a:endParaRPr kumimoji="1" lang="en-US" altLang="ja-JP" sz="1050"/>
          </a:p>
          <a:p>
            <a:pPr algn="ctr"/>
            <a:endParaRPr kumimoji="1" lang="en-US" altLang="ja-JP"/>
          </a:p>
          <a:p>
            <a:pPr algn="ctr"/>
            <a:r>
              <a:rPr kumimoji="1" lang="en-US" altLang="ja-JP"/>
              <a:t>[</a:t>
            </a:r>
            <a:r>
              <a:rPr kumimoji="1" lang="ja-JP" altLang="en-US"/>
              <a:t>イベントバナー</a:t>
            </a:r>
            <a:r>
              <a:rPr kumimoji="1" lang="en-US" altLang="ja-JP"/>
              <a:t>]</a:t>
            </a:r>
          </a:p>
          <a:p>
            <a:pPr algn="ctr"/>
            <a:endParaRPr lang="en-US" altLang="ja-JP"/>
          </a:p>
          <a:p>
            <a:pPr algn="ctr"/>
            <a:r>
              <a:rPr lang="ja-JP" altLang="en-US"/>
              <a:t>遊び方の説明</a:t>
            </a:r>
            <a:endParaRPr lang="en-US" altLang="ja-JP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F4BA3BE-5C6B-4C1D-AD40-D65433527E54}"/>
              </a:ext>
            </a:extLst>
          </p:cNvPr>
          <p:cNvSpPr txBox="1"/>
          <p:nvPr/>
        </p:nvSpPr>
        <p:spPr>
          <a:xfrm>
            <a:off x="696773" y="1893499"/>
            <a:ext cx="2661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イベント詳細ウィンドウ</a:t>
            </a:r>
            <a:r>
              <a:rPr lang="en-US" altLang="ja-JP" sz="1200" dirty="0"/>
              <a:t>(ej100a)</a:t>
            </a:r>
            <a:endParaRPr kumimoji="1" lang="ja-JP" altLang="en-US" sz="12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CD66655-6688-0448-8884-62FAC4CC618C}"/>
              </a:ext>
            </a:extLst>
          </p:cNvPr>
          <p:cNvSpPr/>
          <p:nvPr/>
        </p:nvSpPr>
        <p:spPr>
          <a:xfrm>
            <a:off x="1560024" y="4919257"/>
            <a:ext cx="622300" cy="284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閉じる</a:t>
            </a:r>
            <a:endParaRPr kumimoji="1" lang="en-US" altLang="ja-JP" sz="1200"/>
          </a:p>
        </p:txBody>
      </p:sp>
      <p:sp>
        <p:nvSpPr>
          <p:cNvPr id="59" name="スライド番号プレースホルダー 69">
            <a:extLst>
              <a:ext uri="{FF2B5EF4-FFF2-40B4-BE49-F238E27FC236}">
                <a16:creationId xmlns:a16="http://schemas.microsoft.com/office/drawing/2014/main" id="{581AB6EA-A17F-4B40-B407-35FA4E0A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29211278-8EA1-8648-9E29-4C04FB4405BD}"/>
              </a:ext>
            </a:extLst>
          </p:cNvPr>
          <p:cNvSpPr/>
          <p:nvPr/>
        </p:nvSpPr>
        <p:spPr>
          <a:xfrm>
            <a:off x="1449378" y="4637680"/>
            <a:ext cx="110646" cy="1106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02D6B89B-8350-0D4C-B258-79C47053D59E}"/>
              </a:ext>
            </a:extLst>
          </p:cNvPr>
          <p:cNvSpPr/>
          <p:nvPr/>
        </p:nvSpPr>
        <p:spPr>
          <a:xfrm>
            <a:off x="1721980" y="4637680"/>
            <a:ext cx="110646" cy="110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483F0363-8293-8F46-A0E4-4D6AEA7B9B51}"/>
              </a:ext>
            </a:extLst>
          </p:cNvPr>
          <p:cNvSpPr/>
          <p:nvPr/>
        </p:nvSpPr>
        <p:spPr>
          <a:xfrm>
            <a:off x="1994582" y="4637680"/>
            <a:ext cx="110646" cy="110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9D0CFE4D-C7DD-D249-9CA1-5E19B1DFC700}"/>
              </a:ext>
            </a:extLst>
          </p:cNvPr>
          <p:cNvSpPr/>
          <p:nvPr/>
        </p:nvSpPr>
        <p:spPr>
          <a:xfrm>
            <a:off x="2267184" y="4637680"/>
            <a:ext cx="110646" cy="110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図 68">
            <a:extLst>
              <a:ext uri="{FF2B5EF4-FFF2-40B4-BE49-F238E27FC236}">
                <a16:creationId xmlns:a16="http://schemas.microsoft.com/office/drawing/2014/main" id="{8B5C8812-BD8C-2F49-842C-B0B3E3D555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9" b="6905"/>
          <a:stretch/>
        </p:blipFill>
        <p:spPr>
          <a:xfrm>
            <a:off x="7365082" y="2346111"/>
            <a:ext cx="1750824" cy="3001169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75FA6314-34E3-B845-BAC0-E827B985E4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9" b="6905"/>
          <a:stretch/>
        </p:blipFill>
        <p:spPr>
          <a:xfrm>
            <a:off x="5500794" y="2346111"/>
            <a:ext cx="1750824" cy="3001169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0547BF08-C269-7F49-ABA8-180ED9BFFD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9" b="6905"/>
          <a:stretch/>
        </p:blipFill>
        <p:spPr>
          <a:xfrm>
            <a:off x="3608412" y="2346111"/>
            <a:ext cx="1750824" cy="3001169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7B9BB26-180F-4C4A-BEB3-59B3AAAA885F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</p:spTree>
    <p:extLst>
      <p:ext uri="{BB962C8B-B14F-4D97-AF65-F5344CB8AC3E}">
        <p14:creationId xmlns:p14="http://schemas.microsoft.com/office/powerpoint/2010/main" val="29458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9D8CDF-CC82-49C4-99E1-70BFC02A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7EE627-1F3E-47F6-8067-4236ABFB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3395F9-3C91-4AE1-8522-DE582CD9A698}"/>
              </a:ext>
            </a:extLst>
          </p:cNvPr>
          <p:cNvSpPr txBox="1"/>
          <p:nvPr/>
        </p:nvSpPr>
        <p:spPr>
          <a:xfrm>
            <a:off x="415419" y="538799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 マップパート</a:t>
            </a:r>
            <a:endParaRPr kumimoji="1" lang="en-US" altLang="ja-JP" sz="1400" b="1" dirty="0"/>
          </a:p>
          <a:p>
            <a:r>
              <a:rPr kumimoji="1" lang="ja-JP" altLang="en-US" sz="1400" b="1" dirty="0"/>
              <a:t>　</a:t>
            </a:r>
            <a:r>
              <a:rPr kumimoji="1" lang="ja-JP" altLang="en-US" sz="1400" dirty="0"/>
              <a:t>自陣の確認・怪獣兵器の使用・敵の選択からバトルに入るまでの画面</a:t>
            </a:r>
            <a:endParaRPr kumimoji="1" lang="ja-JP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15E316-4872-41A3-B531-6699CC37490A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BC7F9E-BBF2-4304-A611-8C9637900475}"/>
              </a:ext>
            </a:extLst>
          </p:cNvPr>
          <p:cNvSpPr txBox="1"/>
          <p:nvPr/>
        </p:nvSpPr>
        <p:spPr>
          <a:xfrm>
            <a:off x="429992" y="1974933"/>
            <a:ext cx="245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制圧マップ</a:t>
            </a:r>
            <a:endParaRPr kumimoji="1" lang="en-US" altLang="ja-JP" sz="1200" dirty="0">
              <a:solidFill>
                <a:schemeClr val="bg1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BFAB43F-220A-4480-80EF-C30153FE042E}"/>
              </a:ext>
            </a:extLst>
          </p:cNvPr>
          <p:cNvSpPr txBox="1"/>
          <p:nvPr/>
        </p:nvSpPr>
        <p:spPr>
          <a:xfrm>
            <a:off x="4610392" y="1686181"/>
            <a:ext cx="4419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 各マスの詳細については次ページ</a:t>
            </a:r>
            <a:endParaRPr kumimoji="1" lang="en-US" altLang="ja-JP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● マップについて</a:t>
            </a:r>
            <a:endParaRPr kumimoji="1" lang="en-US" altLang="ja-JP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・４画面（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10x10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 ）で構成。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・マップ上部に行くほど、敵が強い。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・怪獣を倒すとマップが空白になる。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分に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体空白マスに怪獣が沸く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要調整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pic>
        <p:nvPicPr>
          <p:cNvPr id="64" name="図 63">
            <a:extLst>
              <a:ext uri="{FF2B5EF4-FFF2-40B4-BE49-F238E27FC236}">
                <a16:creationId xmlns:a16="http://schemas.microsoft.com/office/drawing/2014/main" id="{9091D15A-2FCE-48AA-8196-0FB4FEFC0EE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522" y="2127155"/>
            <a:ext cx="1700637" cy="170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8A3E90C6-CAA7-482A-98A2-7BA349C01F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056" y="3819877"/>
            <a:ext cx="1700637" cy="170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0FBE645-AFEE-482C-A261-08B19887E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420" y="2471011"/>
            <a:ext cx="689402" cy="33499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C501C70-DBB4-4351-893E-13C903CEF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420" y="2140945"/>
            <a:ext cx="689402" cy="33499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4E84664-0467-41A1-A984-84FEF9358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195" y="2806001"/>
            <a:ext cx="1677521" cy="670059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89F2735A-1312-4DF9-9DB3-C1E3ADE7E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737" y="3149818"/>
            <a:ext cx="1677521" cy="67005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85E8595-AD53-4CBC-B680-C2DFBF7A0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4458" y="3808625"/>
            <a:ext cx="1683258" cy="1692768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6D6D438E-56E5-4243-BCEE-4FF802059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4458" y="3852102"/>
            <a:ext cx="314500" cy="309735"/>
          </a:xfrm>
          <a:prstGeom prst="rect">
            <a:avLst/>
          </a:prstGeom>
        </p:spPr>
      </p:pic>
      <p:pic>
        <p:nvPicPr>
          <p:cNvPr id="81" name="図 80">
            <a:extLst>
              <a:ext uri="{FF2B5EF4-FFF2-40B4-BE49-F238E27FC236}">
                <a16:creationId xmlns:a16="http://schemas.microsoft.com/office/drawing/2014/main" id="{A1A5A5B2-3522-4F93-BD29-AC1D36AB00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3907" y="3497114"/>
            <a:ext cx="314500" cy="309735"/>
          </a:xfrm>
          <a:prstGeom prst="rect">
            <a:avLst/>
          </a:prstGeom>
        </p:spPr>
      </p:pic>
      <p:pic>
        <p:nvPicPr>
          <p:cNvPr id="87" name="図 86">
            <a:extLst>
              <a:ext uri="{FF2B5EF4-FFF2-40B4-BE49-F238E27FC236}">
                <a16:creationId xmlns:a16="http://schemas.microsoft.com/office/drawing/2014/main" id="{D883C360-4737-4276-B98C-D52BAD6ED5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62" y="2127155"/>
            <a:ext cx="1700637" cy="170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図 87">
            <a:extLst>
              <a:ext uri="{FF2B5EF4-FFF2-40B4-BE49-F238E27FC236}">
                <a16:creationId xmlns:a16="http://schemas.microsoft.com/office/drawing/2014/main" id="{282694A5-9512-407F-AC55-F2DF7F19F3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88" y="3819877"/>
            <a:ext cx="1700637" cy="170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図 88">
            <a:extLst>
              <a:ext uri="{FF2B5EF4-FFF2-40B4-BE49-F238E27FC236}">
                <a16:creationId xmlns:a16="http://schemas.microsoft.com/office/drawing/2014/main" id="{92E46D92-D76F-48F5-9D15-3C1C43C70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60" y="2471011"/>
            <a:ext cx="689402" cy="334991"/>
          </a:xfrm>
          <a:prstGeom prst="rect">
            <a:avLst/>
          </a:prstGeom>
        </p:spPr>
      </p:pic>
      <p:pic>
        <p:nvPicPr>
          <p:cNvPr id="90" name="図 89">
            <a:extLst>
              <a:ext uri="{FF2B5EF4-FFF2-40B4-BE49-F238E27FC236}">
                <a16:creationId xmlns:a16="http://schemas.microsoft.com/office/drawing/2014/main" id="{D7F859D0-996B-4461-B480-C2AC5B27A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60" y="2140945"/>
            <a:ext cx="689402" cy="334991"/>
          </a:xfrm>
          <a:prstGeom prst="rect">
            <a:avLst/>
          </a:prstGeom>
        </p:spPr>
      </p:pic>
      <p:pic>
        <p:nvPicPr>
          <p:cNvPr id="91" name="図 90">
            <a:extLst>
              <a:ext uri="{FF2B5EF4-FFF2-40B4-BE49-F238E27FC236}">
                <a16:creationId xmlns:a16="http://schemas.microsoft.com/office/drawing/2014/main" id="{6F728EE9-EB11-40CD-AEDD-ED446A3DA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35" y="2806001"/>
            <a:ext cx="1677521" cy="670059"/>
          </a:xfrm>
          <a:prstGeom prst="rect">
            <a:avLst/>
          </a:prstGeom>
        </p:spPr>
      </p:pic>
      <p:pic>
        <p:nvPicPr>
          <p:cNvPr id="92" name="図 91">
            <a:extLst>
              <a:ext uri="{FF2B5EF4-FFF2-40B4-BE49-F238E27FC236}">
                <a16:creationId xmlns:a16="http://schemas.microsoft.com/office/drawing/2014/main" id="{C6B22A4A-ACFC-4EBE-9A8D-B818D3A4A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77" y="3149818"/>
            <a:ext cx="1677521" cy="670059"/>
          </a:xfrm>
          <a:prstGeom prst="rect">
            <a:avLst/>
          </a:prstGeom>
        </p:spPr>
      </p:pic>
      <p:pic>
        <p:nvPicPr>
          <p:cNvPr id="93" name="図 92">
            <a:extLst>
              <a:ext uri="{FF2B5EF4-FFF2-40B4-BE49-F238E27FC236}">
                <a16:creationId xmlns:a16="http://schemas.microsoft.com/office/drawing/2014/main" id="{F302E33F-EE18-4E9D-A6D0-B2FBCF1C8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798" y="3808625"/>
            <a:ext cx="1683258" cy="1692768"/>
          </a:xfrm>
          <a:prstGeom prst="rect">
            <a:avLst/>
          </a:prstGeom>
        </p:spPr>
      </p:pic>
      <p:pic>
        <p:nvPicPr>
          <p:cNvPr id="94" name="図 93">
            <a:extLst>
              <a:ext uri="{FF2B5EF4-FFF2-40B4-BE49-F238E27FC236}">
                <a16:creationId xmlns:a16="http://schemas.microsoft.com/office/drawing/2014/main" id="{D1C71763-7F01-48CE-A8FF-84231F0F0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42" y="2817253"/>
            <a:ext cx="314500" cy="309735"/>
          </a:xfrm>
          <a:prstGeom prst="rect">
            <a:avLst/>
          </a:prstGeom>
        </p:spPr>
      </p:pic>
      <p:pic>
        <p:nvPicPr>
          <p:cNvPr id="95" name="図 94">
            <a:extLst>
              <a:ext uri="{FF2B5EF4-FFF2-40B4-BE49-F238E27FC236}">
                <a16:creationId xmlns:a16="http://schemas.microsoft.com/office/drawing/2014/main" id="{3F1C47DB-E2F7-4A44-9BBC-6D7A759A45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8247" y="3497114"/>
            <a:ext cx="314500" cy="3097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6BC64853-30D9-4ACC-8547-7BAB1A5BF9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9034" y="3837828"/>
            <a:ext cx="346634" cy="346634"/>
          </a:xfrm>
          <a:prstGeom prst="rect">
            <a:avLst/>
          </a:prstGeom>
        </p:spPr>
      </p:pic>
      <p:pic>
        <p:nvPicPr>
          <p:cNvPr id="83" name="図 82">
            <a:extLst>
              <a:ext uri="{FF2B5EF4-FFF2-40B4-BE49-F238E27FC236}">
                <a16:creationId xmlns:a16="http://schemas.microsoft.com/office/drawing/2014/main" id="{A4B2D7CF-8335-44D8-99CD-6E0275BEA4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2409" y="5153848"/>
            <a:ext cx="346634" cy="346634"/>
          </a:xfrm>
          <a:prstGeom prst="rect">
            <a:avLst/>
          </a:prstGeom>
        </p:spPr>
      </p:pic>
      <p:pic>
        <p:nvPicPr>
          <p:cNvPr id="84" name="図 83">
            <a:extLst>
              <a:ext uri="{FF2B5EF4-FFF2-40B4-BE49-F238E27FC236}">
                <a16:creationId xmlns:a16="http://schemas.microsoft.com/office/drawing/2014/main" id="{61F9C18C-3423-47AF-8ECE-EDE4DF0B9B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7983" y="4457895"/>
            <a:ext cx="346634" cy="346634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A5B4997-1701-45DC-9A95-DEBC2195B140}"/>
              </a:ext>
            </a:extLst>
          </p:cNvPr>
          <p:cNvSpPr/>
          <p:nvPr/>
        </p:nvSpPr>
        <p:spPr>
          <a:xfrm>
            <a:off x="445862" y="3819877"/>
            <a:ext cx="3369862" cy="16796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96" name="図 95">
            <a:extLst>
              <a:ext uri="{FF2B5EF4-FFF2-40B4-BE49-F238E27FC236}">
                <a16:creationId xmlns:a16="http://schemas.microsoft.com/office/drawing/2014/main" id="{1F8C0457-CEDD-4CE2-8875-83DED70189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8937" y="3823359"/>
            <a:ext cx="346634" cy="346634"/>
          </a:xfrm>
          <a:prstGeom prst="rect">
            <a:avLst/>
          </a:prstGeom>
        </p:spPr>
      </p:pic>
      <p:pic>
        <p:nvPicPr>
          <p:cNvPr id="97" name="図 96">
            <a:extLst>
              <a:ext uri="{FF2B5EF4-FFF2-40B4-BE49-F238E27FC236}">
                <a16:creationId xmlns:a16="http://schemas.microsoft.com/office/drawing/2014/main" id="{572386EF-8AFE-4ADE-B6E4-E3E058C6A8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6044" y="4489936"/>
            <a:ext cx="346634" cy="346634"/>
          </a:xfrm>
          <a:prstGeom prst="rect">
            <a:avLst/>
          </a:prstGeom>
        </p:spPr>
      </p:pic>
      <p:pic>
        <p:nvPicPr>
          <p:cNvPr id="98" name="図 97">
            <a:extLst>
              <a:ext uri="{FF2B5EF4-FFF2-40B4-BE49-F238E27FC236}">
                <a16:creationId xmlns:a16="http://schemas.microsoft.com/office/drawing/2014/main" id="{3420C597-D6B9-41A0-B562-528CE34645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9084" y="4455071"/>
            <a:ext cx="346634" cy="346634"/>
          </a:xfrm>
          <a:prstGeom prst="rect">
            <a:avLst/>
          </a:prstGeom>
        </p:spPr>
      </p:pic>
      <p:pic>
        <p:nvPicPr>
          <p:cNvPr id="99" name="図 98">
            <a:extLst>
              <a:ext uri="{FF2B5EF4-FFF2-40B4-BE49-F238E27FC236}">
                <a16:creationId xmlns:a16="http://schemas.microsoft.com/office/drawing/2014/main" id="{E97AD5BF-727A-462B-A6E4-A918D4F975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9671" y="3833652"/>
            <a:ext cx="346634" cy="346634"/>
          </a:xfrm>
          <a:prstGeom prst="rect">
            <a:avLst/>
          </a:prstGeom>
        </p:spPr>
      </p:pic>
      <p:pic>
        <p:nvPicPr>
          <p:cNvPr id="100" name="図 99">
            <a:extLst>
              <a:ext uri="{FF2B5EF4-FFF2-40B4-BE49-F238E27FC236}">
                <a16:creationId xmlns:a16="http://schemas.microsoft.com/office/drawing/2014/main" id="{A4098E4B-F94C-443B-B58A-768FB2E057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821" y="4127105"/>
            <a:ext cx="346634" cy="346634"/>
          </a:xfrm>
          <a:prstGeom prst="rect">
            <a:avLst/>
          </a:prstGeom>
        </p:spPr>
      </p:pic>
      <p:pic>
        <p:nvPicPr>
          <p:cNvPr id="101" name="図 100">
            <a:extLst>
              <a:ext uri="{FF2B5EF4-FFF2-40B4-BE49-F238E27FC236}">
                <a16:creationId xmlns:a16="http://schemas.microsoft.com/office/drawing/2014/main" id="{52C37553-6DCA-4A83-82FF-6BF93B48E9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2668" y="4465349"/>
            <a:ext cx="346634" cy="346634"/>
          </a:xfrm>
          <a:prstGeom prst="rect">
            <a:avLst/>
          </a:prstGeom>
        </p:spPr>
      </p:pic>
      <p:pic>
        <p:nvPicPr>
          <p:cNvPr id="102" name="図 101">
            <a:extLst>
              <a:ext uri="{FF2B5EF4-FFF2-40B4-BE49-F238E27FC236}">
                <a16:creationId xmlns:a16="http://schemas.microsoft.com/office/drawing/2014/main" id="{AF6A82A8-36DA-4E58-944A-73DC1125CB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9491" y="4157701"/>
            <a:ext cx="346634" cy="346634"/>
          </a:xfrm>
          <a:prstGeom prst="rect">
            <a:avLst/>
          </a:prstGeom>
        </p:spPr>
      </p:pic>
      <p:pic>
        <p:nvPicPr>
          <p:cNvPr id="103" name="図 102">
            <a:extLst>
              <a:ext uri="{FF2B5EF4-FFF2-40B4-BE49-F238E27FC236}">
                <a16:creationId xmlns:a16="http://schemas.microsoft.com/office/drawing/2014/main" id="{16AD92B4-6C91-4E74-8772-536F574B95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1165" y="4799233"/>
            <a:ext cx="346634" cy="346634"/>
          </a:xfrm>
          <a:prstGeom prst="rect">
            <a:avLst/>
          </a:prstGeom>
        </p:spPr>
      </p:pic>
      <p:pic>
        <p:nvPicPr>
          <p:cNvPr id="104" name="図 103">
            <a:extLst>
              <a:ext uri="{FF2B5EF4-FFF2-40B4-BE49-F238E27FC236}">
                <a16:creationId xmlns:a16="http://schemas.microsoft.com/office/drawing/2014/main" id="{E62846C5-6523-44E5-A471-274EBCC040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5190" y="4822981"/>
            <a:ext cx="346634" cy="346634"/>
          </a:xfrm>
          <a:prstGeom prst="rect">
            <a:avLst/>
          </a:prstGeom>
        </p:spPr>
      </p:pic>
      <p:pic>
        <p:nvPicPr>
          <p:cNvPr id="105" name="図 104">
            <a:extLst>
              <a:ext uri="{FF2B5EF4-FFF2-40B4-BE49-F238E27FC236}">
                <a16:creationId xmlns:a16="http://schemas.microsoft.com/office/drawing/2014/main" id="{CD02F43F-FC1D-451D-AF59-5326C7A777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252" y="4793995"/>
            <a:ext cx="346634" cy="346634"/>
          </a:xfrm>
          <a:prstGeom prst="rect">
            <a:avLst/>
          </a:prstGeom>
        </p:spPr>
      </p:pic>
      <p:pic>
        <p:nvPicPr>
          <p:cNvPr id="106" name="図 105">
            <a:extLst>
              <a:ext uri="{FF2B5EF4-FFF2-40B4-BE49-F238E27FC236}">
                <a16:creationId xmlns:a16="http://schemas.microsoft.com/office/drawing/2014/main" id="{9EC9978A-3E37-4855-8A0E-9FD79CECA4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631" y="5136734"/>
            <a:ext cx="346634" cy="346634"/>
          </a:xfrm>
          <a:prstGeom prst="rect">
            <a:avLst/>
          </a:prstGeom>
        </p:spPr>
      </p:pic>
      <p:pic>
        <p:nvPicPr>
          <p:cNvPr id="107" name="図 106">
            <a:extLst>
              <a:ext uri="{FF2B5EF4-FFF2-40B4-BE49-F238E27FC236}">
                <a16:creationId xmlns:a16="http://schemas.microsoft.com/office/drawing/2014/main" id="{A41EACC6-3211-4310-AD85-22E1B955A5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1082" y="3833652"/>
            <a:ext cx="346634" cy="346634"/>
          </a:xfrm>
          <a:prstGeom prst="rect">
            <a:avLst/>
          </a:prstGeom>
        </p:spPr>
      </p:pic>
      <p:pic>
        <p:nvPicPr>
          <p:cNvPr id="108" name="図 107">
            <a:extLst>
              <a:ext uri="{FF2B5EF4-FFF2-40B4-BE49-F238E27FC236}">
                <a16:creationId xmlns:a16="http://schemas.microsoft.com/office/drawing/2014/main" id="{4DFD2FB5-1C45-4E66-91FD-0ABF2E5D6B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2909" y="4149460"/>
            <a:ext cx="346634" cy="346634"/>
          </a:xfrm>
          <a:prstGeom prst="rect">
            <a:avLst/>
          </a:prstGeom>
        </p:spPr>
      </p:pic>
      <p:pic>
        <p:nvPicPr>
          <p:cNvPr id="109" name="図 108">
            <a:extLst>
              <a:ext uri="{FF2B5EF4-FFF2-40B4-BE49-F238E27FC236}">
                <a16:creationId xmlns:a16="http://schemas.microsoft.com/office/drawing/2014/main" id="{A86D0FEC-5BC1-43FE-8E6E-FA5106C70B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4996" y="4801705"/>
            <a:ext cx="346634" cy="346634"/>
          </a:xfrm>
          <a:prstGeom prst="rect">
            <a:avLst/>
          </a:prstGeom>
        </p:spPr>
      </p:pic>
      <p:pic>
        <p:nvPicPr>
          <p:cNvPr id="110" name="図 109">
            <a:extLst>
              <a:ext uri="{FF2B5EF4-FFF2-40B4-BE49-F238E27FC236}">
                <a16:creationId xmlns:a16="http://schemas.microsoft.com/office/drawing/2014/main" id="{23437000-E061-4007-A7D4-0F631A1869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5729" y="4835377"/>
            <a:ext cx="346634" cy="346634"/>
          </a:xfrm>
          <a:prstGeom prst="rect">
            <a:avLst/>
          </a:prstGeom>
        </p:spPr>
      </p:pic>
      <p:pic>
        <p:nvPicPr>
          <p:cNvPr id="112" name="図 111">
            <a:extLst>
              <a:ext uri="{FF2B5EF4-FFF2-40B4-BE49-F238E27FC236}">
                <a16:creationId xmlns:a16="http://schemas.microsoft.com/office/drawing/2014/main" id="{6EA7665C-FE06-46C4-A1F9-32EF34BEC5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3524" y="4468762"/>
            <a:ext cx="346634" cy="346634"/>
          </a:xfrm>
          <a:prstGeom prst="rect">
            <a:avLst/>
          </a:prstGeom>
        </p:spPr>
      </p:pic>
      <p:pic>
        <p:nvPicPr>
          <p:cNvPr id="113" name="図 112">
            <a:extLst>
              <a:ext uri="{FF2B5EF4-FFF2-40B4-BE49-F238E27FC236}">
                <a16:creationId xmlns:a16="http://schemas.microsoft.com/office/drawing/2014/main" id="{982E90F9-11EE-4190-A07C-0AB2D50EBC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0377" y="5126274"/>
            <a:ext cx="346634" cy="346634"/>
          </a:xfrm>
          <a:prstGeom prst="rect">
            <a:avLst/>
          </a:prstGeom>
        </p:spPr>
      </p:pic>
      <p:pic>
        <p:nvPicPr>
          <p:cNvPr id="136" name="図 135">
            <a:extLst>
              <a:ext uri="{FF2B5EF4-FFF2-40B4-BE49-F238E27FC236}">
                <a16:creationId xmlns:a16="http://schemas.microsoft.com/office/drawing/2014/main" id="{405A2B43-8D25-47CE-99DB-8FBD4777B4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6644" y="3143817"/>
            <a:ext cx="335074" cy="336843"/>
          </a:xfrm>
          <a:prstGeom prst="rect">
            <a:avLst/>
          </a:prstGeom>
        </p:spPr>
      </p:pic>
      <p:pic>
        <p:nvPicPr>
          <p:cNvPr id="137" name="図 136">
            <a:extLst>
              <a:ext uri="{FF2B5EF4-FFF2-40B4-BE49-F238E27FC236}">
                <a16:creationId xmlns:a16="http://schemas.microsoft.com/office/drawing/2014/main" id="{1A3E47FD-5EA2-41FD-84D3-3A60EBE13B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0568" y="3468295"/>
            <a:ext cx="335074" cy="336843"/>
          </a:xfrm>
          <a:prstGeom prst="rect">
            <a:avLst/>
          </a:prstGeom>
        </p:spPr>
      </p:pic>
      <p:pic>
        <p:nvPicPr>
          <p:cNvPr id="138" name="図 137">
            <a:extLst>
              <a:ext uri="{FF2B5EF4-FFF2-40B4-BE49-F238E27FC236}">
                <a16:creationId xmlns:a16="http://schemas.microsoft.com/office/drawing/2014/main" id="{741B4B24-028A-45EC-8E0D-D6929D1C1E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5329" y="3806281"/>
            <a:ext cx="335074" cy="336843"/>
          </a:xfrm>
          <a:prstGeom prst="rect">
            <a:avLst/>
          </a:prstGeom>
        </p:spPr>
      </p:pic>
      <p:pic>
        <p:nvPicPr>
          <p:cNvPr id="139" name="図 138">
            <a:extLst>
              <a:ext uri="{FF2B5EF4-FFF2-40B4-BE49-F238E27FC236}">
                <a16:creationId xmlns:a16="http://schemas.microsoft.com/office/drawing/2014/main" id="{15DDAE48-8328-47EB-A660-5323F4506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7983" y="4152182"/>
            <a:ext cx="335074" cy="336843"/>
          </a:xfrm>
          <a:prstGeom prst="rect">
            <a:avLst/>
          </a:prstGeom>
        </p:spPr>
      </p:pic>
      <p:pic>
        <p:nvPicPr>
          <p:cNvPr id="140" name="図 139">
            <a:extLst>
              <a:ext uri="{FF2B5EF4-FFF2-40B4-BE49-F238E27FC236}">
                <a16:creationId xmlns:a16="http://schemas.microsoft.com/office/drawing/2014/main" id="{0571699C-5D9A-4CBC-A9D5-DA1F4618CE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355" y="3840863"/>
            <a:ext cx="335074" cy="336843"/>
          </a:xfrm>
          <a:prstGeom prst="rect">
            <a:avLst/>
          </a:prstGeom>
        </p:spPr>
      </p:pic>
      <p:pic>
        <p:nvPicPr>
          <p:cNvPr id="141" name="図 140">
            <a:extLst>
              <a:ext uri="{FF2B5EF4-FFF2-40B4-BE49-F238E27FC236}">
                <a16:creationId xmlns:a16="http://schemas.microsoft.com/office/drawing/2014/main" id="{DBE53679-ABD3-4396-83A1-7A44EF45FF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009" y="3478840"/>
            <a:ext cx="335074" cy="336843"/>
          </a:xfrm>
          <a:prstGeom prst="rect">
            <a:avLst/>
          </a:prstGeom>
        </p:spPr>
      </p:pic>
      <p:pic>
        <p:nvPicPr>
          <p:cNvPr id="142" name="図 141">
            <a:extLst>
              <a:ext uri="{FF2B5EF4-FFF2-40B4-BE49-F238E27FC236}">
                <a16:creationId xmlns:a16="http://schemas.microsoft.com/office/drawing/2014/main" id="{918AD1FF-CDC4-4259-ADC9-ABDF62E6B2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009" y="3147238"/>
            <a:ext cx="335074" cy="336843"/>
          </a:xfrm>
          <a:prstGeom prst="rect">
            <a:avLst/>
          </a:prstGeom>
        </p:spPr>
      </p:pic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7A60E505-95DE-4526-9EDF-0228FC88E371}"/>
              </a:ext>
            </a:extLst>
          </p:cNvPr>
          <p:cNvSpPr/>
          <p:nvPr/>
        </p:nvSpPr>
        <p:spPr>
          <a:xfrm>
            <a:off x="459488" y="2123525"/>
            <a:ext cx="3369862" cy="16796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81015607-6DB6-4E6F-9071-5ACF863B9A34}"/>
              </a:ext>
            </a:extLst>
          </p:cNvPr>
          <p:cNvSpPr/>
          <p:nvPr/>
        </p:nvSpPr>
        <p:spPr>
          <a:xfrm>
            <a:off x="529678" y="2155654"/>
            <a:ext cx="1556122" cy="159602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AB1FF2CD-2CAE-4D19-827F-F37DFF2418D3}"/>
              </a:ext>
            </a:extLst>
          </p:cNvPr>
          <p:cNvSpPr/>
          <p:nvPr/>
        </p:nvSpPr>
        <p:spPr>
          <a:xfrm>
            <a:off x="535408" y="3852766"/>
            <a:ext cx="1556122" cy="159602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AB43C967-4D6A-41B4-9151-F348D7F84A3B}"/>
              </a:ext>
            </a:extLst>
          </p:cNvPr>
          <p:cNvSpPr/>
          <p:nvPr/>
        </p:nvSpPr>
        <p:spPr>
          <a:xfrm>
            <a:off x="2190894" y="2151398"/>
            <a:ext cx="1556122" cy="159602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937693AE-E21F-4E9B-9AA8-8443CFEC300F}"/>
              </a:ext>
            </a:extLst>
          </p:cNvPr>
          <p:cNvSpPr/>
          <p:nvPr/>
        </p:nvSpPr>
        <p:spPr>
          <a:xfrm>
            <a:off x="2190894" y="3850258"/>
            <a:ext cx="1556122" cy="159602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612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9D8CDF-CC82-49C4-99E1-70BFC02A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7EE627-1F3E-47F6-8067-4236ABFB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3395F9-3C91-4AE1-8522-DE582CD9A698}"/>
              </a:ext>
            </a:extLst>
          </p:cNvPr>
          <p:cNvSpPr txBox="1"/>
          <p:nvPr/>
        </p:nvSpPr>
        <p:spPr>
          <a:xfrm>
            <a:off x="415419" y="538799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 マップパート</a:t>
            </a:r>
            <a:r>
              <a:rPr kumimoji="1" lang="en-US" altLang="ja-JP" sz="1400" b="1" dirty="0"/>
              <a:t>(ej101)</a:t>
            </a:r>
          </a:p>
          <a:p>
            <a:r>
              <a:rPr kumimoji="1" lang="ja-JP" altLang="en-US" sz="1400" b="1" dirty="0"/>
              <a:t>　</a:t>
            </a:r>
            <a:r>
              <a:rPr kumimoji="1" lang="ja-JP" altLang="en-US" sz="1400" dirty="0"/>
              <a:t>自陣の確認・怪獣兵器の使用・敵の選択からバトルに入るまでの画面</a:t>
            </a:r>
            <a:endParaRPr kumimoji="1" lang="ja-JP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15E316-4872-41A3-B531-6699CC37490A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B31FBFB0-9B0B-482F-ABE5-F5BE49C2D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8" y="1372769"/>
            <a:ext cx="2454715" cy="43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7CC185B-4FD9-4CB8-9F7E-257C386ECB27}"/>
              </a:ext>
            </a:extLst>
          </p:cNvPr>
          <p:cNvSpPr txBox="1"/>
          <p:nvPr/>
        </p:nvSpPr>
        <p:spPr>
          <a:xfrm>
            <a:off x="415419" y="1122532"/>
            <a:ext cx="245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ej101</a:t>
            </a:r>
            <a:r>
              <a:rPr kumimoji="1" lang="ja-JP" altLang="en-US" sz="1200" dirty="0"/>
              <a:t> マップパート画面</a:t>
            </a:r>
            <a:endParaRPr kumimoji="1" lang="en-US" altLang="ja-JP" sz="12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D756D56-4E89-4AE2-98B3-767FA05BC398}"/>
              </a:ext>
            </a:extLst>
          </p:cNvPr>
          <p:cNvSpPr/>
          <p:nvPr/>
        </p:nvSpPr>
        <p:spPr>
          <a:xfrm>
            <a:off x="443869" y="2251932"/>
            <a:ext cx="2454714" cy="30147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BC7F9E-BBF2-4304-A611-8C9637900475}"/>
              </a:ext>
            </a:extLst>
          </p:cNvPr>
          <p:cNvSpPr txBox="1"/>
          <p:nvPr/>
        </p:nvSpPr>
        <p:spPr>
          <a:xfrm>
            <a:off x="429992" y="1974933"/>
            <a:ext cx="245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制圧マップ</a:t>
            </a:r>
            <a:endParaRPr kumimoji="1" lang="en-US" altLang="ja-JP" sz="1200" dirty="0">
              <a:solidFill>
                <a:schemeClr val="bg1"/>
              </a:solidFill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454007E8-A6AD-4F47-B730-39EBEC7CD0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01" y="2623700"/>
            <a:ext cx="3548380" cy="223139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7129EC0-8787-44A9-ACBB-E9D4A150507F}"/>
              </a:ext>
            </a:extLst>
          </p:cNvPr>
          <p:cNvSpPr txBox="1"/>
          <p:nvPr/>
        </p:nvSpPr>
        <p:spPr>
          <a:xfrm>
            <a:off x="519263" y="4811652"/>
            <a:ext cx="650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MAP.1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95B51E0-DDDD-46F0-824A-9C0F70A8D1A9}"/>
              </a:ext>
            </a:extLst>
          </p:cNvPr>
          <p:cNvSpPr/>
          <p:nvPr/>
        </p:nvSpPr>
        <p:spPr>
          <a:xfrm>
            <a:off x="2972926" y="5078254"/>
            <a:ext cx="571501" cy="214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/>
              <a:t>使用する</a:t>
            </a: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E2E85EC8-73D7-4494-B7DF-6D4DC650C9AA}"/>
              </a:ext>
            </a:extLst>
          </p:cNvPr>
          <p:cNvGrpSpPr/>
          <p:nvPr/>
        </p:nvGrpSpPr>
        <p:grpSpPr>
          <a:xfrm>
            <a:off x="544446" y="3598064"/>
            <a:ext cx="558113" cy="337407"/>
            <a:chOff x="566905" y="3598064"/>
            <a:chExt cx="558113" cy="337407"/>
          </a:xfrm>
        </p:grpSpPr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DC0B60B3-56D0-4DCA-88CD-04CEE97E670C}"/>
                </a:ext>
              </a:extLst>
            </p:cNvPr>
            <p:cNvSpPr/>
            <p:nvPr/>
          </p:nvSpPr>
          <p:spPr>
            <a:xfrm>
              <a:off x="664136" y="3598064"/>
              <a:ext cx="363653" cy="3374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62C99E05-A43E-4D92-B7BD-FE7006F67288}"/>
                </a:ext>
              </a:extLst>
            </p:cNvPr>
            <p:cNvSpPr txBox="1"/>
            <p:nvPr/>
          </p:nvSpPr>
          <p:spPr>
            <a:xfrm>
              <a:off x="566905" y="3650854"/>
              <a:ext cx="5581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solidFill>
                    <a:schemeClr val="bg1"/>
                  </a:solidFill>
                </a:rPr>
                <a:t>交戦中</a:t>
              </a:r>
              <a:endParaRPr kumimoji="1" lang="en-US" altLang="ja-JP" sz="9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8C886CBC-FF81-494B-98AF-1B84D0C51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455" y="4414616"/>
            <a:ext cx="406187" cy="42193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C7BC88B4-6035-4BC4-BF8F-E00EABAC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1522" y="4414128"/>
            <a:ext cx="420342" cy="422905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D3FCDCA-FC47-4F5C-9AAB-53F99C54672E}"/>
              </a:ext>
            </a:extLst>
          </p:cNvPr>
          <p:cNvSpPr txBox="1"/>
          <p:nvPr/>
        </p:nvSpPr>
        <p:spPr>
          <a:xfrm>
            <a:off x="1244877" y="4829115"/>
            <a:ext cx="1671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err="1">
                <a:solidFill>
                  <a:schemeClr val="bg1"/>
                </a:solidFill>
              </a:rPr>
              <a:t>xxx,xxx</a:t>
            </a:r>
            <a:r>
              <a:rPr kumimoji="1" lang="ja-JP" altLang="en-US" sz="1100" dirty="0">
                <a:solidFill>
                  <a:schemeClr val="bg1"/>
                </a:solidFill>
              </a:rPr>
              <a:t>位 </a:t>
            </a:r>
            <a:r>
              <a:rPr kumimoji="1" lang="en-US" altLang="ja-JP" sz="1100" dirty="0" err="1">
                <a:solidFill>
                  <a:schemeClr val="bg1"/>
                </a:solidFill>
              </a:rPr>
              <a:t>xxx,xxx,xxx</a:t>
            </a:r>
            <a:r>
              <a:rPr kumimoji="1" lang="ja-JP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ja-JP" sz="1100" dirty="0" err="1">
                <a:solidFill>
                  <a:schemeClr val="bg1"/>
                </a:solidFill>
              </a:rPr>
              <a:t>pt</a:t>
            </a:r>
            <a:endParaRPr kumimoji="1" lang="en-US" altLang="ja-JP" sz="1100" dirty="0">
              <a:solidFill>
                <a:schemeClr val="bg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BB0EA23-EBA9-4047-A4C9-6FDAED9144A9}"/>
              </a:ext>
            </a:extLst>
          </p:cNvPr>
          <p:cNvSpPr/>
          <p:nvPr/>
        </p:nvSpPr>
        <p:spPr>
          <a:xfrm>
            <a:off x="1487213" y="3146787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95951D2-4E5A-4BA5-BCC6-8518F996BCCD}"/>
              </a:ext>
            </a:extLst>
          </p:cNvPr>
          <p:cNvSpPr/>
          <p:nvPr/>
        </p:nvSpPr>
        <p:spPr>
          <a:xfrm>
            <a:off x="1911234" y="3579656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D623CA12-D54F-455B-8799-B1D0FE403C56}"/>
              </a:ext>
            </a:extLst>
          </p:cNvPr>
          <p:cNvSpPr/>
          <p:nvPr/>
        </p:nvSpPr>
        <p:spPr>
          <a:xfrm>
            <a:off x="1911234" y="3991742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F5DABD2-5F1F-4C13-90A8-484E10794E86}"/>
              </a:ext>
            </a:extLst>
          </p:cNvPr>
          <p:cNvSpPr/>
          <p:nvPr/>
        </p:nvSpPr>
        <p:spPr>
          <a:xfrm>
            <a:off x="2358875" y="4455219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4B35442-DEF7-4DB6-A2C0-89D7074C22A6}"/>
              </a:ext>
            </a:extLst>
          </p:cNvPr>
          <p:cNvSpPr/>
          <p:nvPr/>
        </p:nvSpPr>
        <p:spPr>
          <a:xfrm>
            <a:off x="633930" y="4444859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D9CCFFA-D850-4A9B-A111-987E2DE24DD0}"/>
              </a:ext>
            </a:extLst>
          </p:cNvPr>
          <p:cNvSpPr/>
          <p:nvPr/>
        </p:nvSpPr>
        <p:spPr>
          <a:xfrm>
            <a:off x="635310" y="4007050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1D68362E-F700-4D36-8FAE-46979C416682}"/>
              </a:ext>
            </a:extLst>
          </p:cNvPr>
          <p:cNvSpPr/>
          <p:nvPr/>
        </p:nvSpPr>
        <p:spPr>
          <a:xfrm>
            <a:off x="596558" y="2306071"/>
            <a:ext cx="2143234" cy="2453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200" b="1" dirty="0">
                <a:solidFill>
                  <a:schemeClr val="tx1"/>
                </a:solidFill>
              </a:rPr>
              <a:t>BP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 </a:t>
            </a:r>
            <a:r>
              <a:rPr kumimoji="1" lang="ja-JP" altLang="en-US" sz="900" b="1" dirty="0">
                <a:solidFill>
                  <a:schemeClr val="tx1"/>
                </a:solidFill>
              </a:rPr>
              <a:t>●●●●〇  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4/5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 </a:t>
            </a:r>
            <a:r>
              <a:rPr kumimoji="1" lang="en-US" altLang="ja-JP" sz="800" b="1" dirty="0">
                <a:solidFill>
                  <a:schemeClr val="tx1"/>
                </a:solidFill>
              </a:rPr>
              <a:t>HH:MM </a:t>
            </a:r>
            <a:r>
              <a:rPr kumimoji="1" lang="ja-JP" altLang="en-US" sz="800" b="1" dirty="0">
                <a:solidFill>
                  <a:schemeClr val="tx1"/>
                </a:solidFill>
              </a:rPr>
              <a:t>に全回復</a:t>
            </a:r>
            <a:endParaRPr kumimoji="1" lang="en-US" altLang="ja-JP" sz="800" b="1" dirty="0">
              <a:solidFill>
                <a:schemeClr val="tx1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BFAB43F-220A-4480-80EF-C30153FE042E}"/>
              </a:ext>
            </a:extLst>
          </p:cNvPr>
          <p:cNvSpPr txBox="1"/>
          <p:nvPr/>
        </p:nvSpPr>
        <p:spPr>
          <a:xfrm>
            <a:off x="4626165" y="1151775"/>
            <a:ext cx="44193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● マスの種類</a:t>
            </a:r>
            <a:endParaRPr kumimoji="1" lang="en-US" altLang="ja-JP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・ 怪獣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 ボス・ザコ強・ザコ弱の難易度が設定されており、それぞれ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MAP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が進むごとに強くなる。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 既に他団員が戦闘しているマスは「交戦中」と表示されます。選択することはできません。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・ 障害物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 選択することが出来ず、自陣になることもない妨害マス。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 勢力圏と隣接した場合、宝箱のアイコンがある場合はタップし、獲得することができる。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・ 自勢力圏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 討伐し、制圧した自勢力圏。討伐した時のパーティリーダーアイコンが設定される。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・ 自陣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 マップ初期位置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・ 攻撃可能エリア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 自勢力圏に隣接しているマス。黄色く明滅する。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●表示内容</a:t>
            </a:r>
            <a:endParaRPr kumimoji="1" lang="en-US" altLang="ja-JP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・ 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BP</a:t>
            </a: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大怪獣と同様。現在の所持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BP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と回復までに時間を表示。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BOSS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メーター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 怪獣を倒すと加算。一定の値になると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BOSS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が出現。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・ マップ番号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現在攻略しているマップ番号。ボス怪獣討伐時に新しい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MAP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に代わり、数字が進む。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・ 順位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今回の師団の順位と、獲得ポイントが表示される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・ 怪獣兵器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CT(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クールタイム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次の使用までクールタイムが表示される。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残り時間がある場合は時間が表示され、時間が経つと「使用する」ボタンとなる。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解放している兵器が無い場合は、グレーアウトさせる。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・ マップ移動アイコン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他の画面に遷移する。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9FD5FDB-48BC-4AB4-B723-22B45B302A8F}"/>
              </a:ext>
            </a:extLst>
          </p:cNvPr>
          <p:cNvCxnSpPr/>
          <p:nvPr/>
        </p:nvCxnSpPr>
        <p:spPr>
          <a:xfrm flipH="1">
            <a:off x="1696311" y="3917240"/>
            <a:ext cx="1395278" cy="30936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1" name="グラフィックス 50" descr="ブリーフケース">
            <a:extLst>
              <a:ext uri="{FF2B5EF4-FFF2-40B4-BE49-F238E27FC236}">
                <a16:creationId xmlns:a16="http://schemas.microsoft.com/office/drawing/2014/main" id="{DE06B909-39EA-427E-86A1-E7DB70B3E81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2474" y="3170481"/>
            <a:ext cx="341126" cy="341126"/>
          </a:xfrm>
          <a:prstGeom prst="rect">
            <a:avLst/>
          </a:prstGeom>
        </p:spPr>
      </p:pic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CCB9B358-E39D-4573-9E80-D6A03C6B6CE2}"/>
              </a:ext>
            </a:extLst>
          </p:cNvPr>
          <p:cNvSpPr/>
          <p:nvPr/>
        </p:nvSpPr>
        <p:spPr>
          <a:xfrm>
            <a:off x="1061157" y="3153249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3" name="グラフィックス 52" descr="ブリーフケース">
            <a:extLst>
              <a:ext uri="{FF2B5EF4-FFF2-40B4-BE49-F238E27FC236}">
                <a16:creationId xmlns:a16="http://schemas.microsoft.com/office/drawing/2014/main" id="{25A8F730-E4E5-4125-AB04-93A8630DBB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64286" y="3590334"/>
            <a:ext cx="341126" cy="341126"/>
          </a:xfrm>
          <a:prstGeom prst="rect">
            <a:avLst/>
          </a:prstGeom>
        </p:spPr>
      </p:pic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BA0F438-38FD-4AA5-916E-5115E45226DA}"/>
              </a:ext>
            </a:extLst>
          </p:cNvPr>
          <p:cNvCxnSpPr>
            <a:cxnSpLocks/>
          </p:cNvCxnSpPr>
          <p:nvPr/>
        </p:nvCxnSpPr>
        <p:spPr>
          <a:xfrm flipH="1">
            <a:off x="2571792" y="4553564"/>
            <a:ext cx="483516" cy="13430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C31FBD-2BA6-4E1A-8D9A-FFF1D12799A6}"/>
              </a:ext>
            </a:extLst>
          </p:cNvPr>
          <p:cNvSpPr txBox="1"/>
          <p:nvPr/>
        </p:nvSpPr>
        <p:spPr>
          <a:xfrm>
            <a:off x="3062437" y="4418289"/>
            <a:ext cx="1083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b="1" dirty="0"/>
              <a:t>攻撃可能エリア</a:t>
            </a:r>
            <a:endParaRPr kumimoji="1" lang="en-US" altLang="ja-JP" sz="9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187DDE0-E381-4CE9-B80D-FF9D5E56E130}"/>
              </a:ext>
            </a:extLst>
          </p:cNvPr>
          <p:cNvSpPr txBox="1"/>
          <p:nvPr/>
        </p:nvSpPr>
        <p:spPr>
          <a:xfrm>
            <a:off x="3604059" y="1938026"/>
            <a:ext cx="1083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BP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B1FF767-DCD6-4BE8-8D5C-D26668FC9428}"/>
              </a:ext>
            </a:extLst>
          </p:cNvPr>
          <p:cNvSpPr txBox="1"/>
          <p:nvPr/>
        </p:nvSpPr>
        <p:spPr>
          <a:xfrm>
            <a:off x="3626518" y="3312827"/>
            <a:ext cx="1083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b="1" dirty="0"/>
              <a:t>マップ番号</a:t>
            </a:r>
            <a:endParaRPr kumimoji="1" lang="en-US" altLang="ja-JP" sz="9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7DE6F69-3973-473F-9799-DD492F4FFA87}"/>
              </a:ext>
            </a:extLst>
          </p:cNvPr>
          <p:cNvSpPr txBox="1"/>
          <p:nvPr/>
        </p:nvSpPr>
        <p:spPr>
          <a:xfrm>
            <a:off x="3624629" y="3622469"/>
            <a:ext cx="1083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b="1" dirty="0"/>
              <a:t>順位</a:t>
            </a:r>
            <a:endParaRPr kumimoji="1" lang="en-US" altLang="ja-JP" sz="1050" b="1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CC08702-2003-433B-BCF0-393CB53494C5}"/>
              </a:ext>
            </a:extLst>
          </p:cNvPr>
          <p:cNvSpPr txBox="1"/>
          <p:nvPr/>
        </p:nvSpPr>
        <p:spPr>
          <a:xfrm>
            <a:off x="3624629" y="3934856"/>
            <a:ext cx="1083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b="1" dirty="0"/>
              <a:t>怪獣兵器</a:t>
            </a:r>
            <a:r>
              <a:rPr kumimoji="1" lang="en-US" altLang="ja-JP" sz="900" b="1" dirty="0"/>
              <a:t>CT</a:t>
            </a: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505D23E4-3331-42C0-8BF7-4AE8C4FD2091}"/>
              </a:ext>
            </a:extLst>
          </p:cNvPr>
          <p:cNvCxnSpPr>
            <a:cxnSpLocks/>
          </p:cNvCxnSpPr>
          <p:nvPr/>
        </p:nvCxnSpPr>
        <p:spPr>
          <a:xfrm flipH="1">
            <a:off x="2571792" y="2075486"/>
            <a:ext cx="1411445" cy="35047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D23095DF-7A1D-4156-84EC-5930AEA350CA}"/>
              </a:ext>
            </a:extLst>
          </p:cNvPr>
          <p:cNvCxnSpPr>
            <a:cxnSpLocks/>
          </p:cNvCxnSpPr>
          <p:nvPr/>
        </p:nvCxnSpPr>
        <p:spPr>
          <a:xfrm flipH="1">
            <a:off x="2681299" y="4059029"/>
            <a:ext cx="1146532" cy="10462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4F4693A-0715-4C04-9526-65BDFEE66711}"/>
              </a:ext>
            </a:extLst>
          </p:cNvPr>
          <p:cNvSpPr/>
          <p:nvPr/>
        </p:nvSpPr>
        <p:spPr>
          <a:xfrm>
            <a:off x="1060870" y="3994010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792334B-DCD3-4955-AE04-73D2D84E902E}"/>
              </a:ext>
            </a:extLst>
          </p:cNvPr>
          <p:cNvSpPr/>
          <p:nvPr/>
        </p:nvSpPr>
        <p:spPr>
          <a:xfrm>
            <a:off x="521951" y="5063220"/>
            <a:ext cx="2289763" cy="280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dirty="0"/>
              <a:t>怪獣兵器使用可能まで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0FCAF54-9B29-48DB-81B7-3AB1D22A61FA}"/>
              </a:ext>
            </a:extLst>
          </p:cNvPr>
          <p:cNvSpPr/>
          <p:nvPr/>
        </p:nvSpPr>
        <p:spPr>
          <a:xfrm>
            <a:off x="2190750" y="5083206"/>
            <a:ext cx="571501" cy="2146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/>
              <a:t>hh:mm</a:t>
            </a:r>
            <a:endParaRPr kumimoji="1" lang="ja-JP" altLang="en-US" sz="8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BA0762D-B9C7-4DBA-828D-1698F844FA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6642" y="3567393"/>
            <a:ext cx="447423" cy="408175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94A46329-B59F-43E4-844A-EEC298E7C4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2037" y="3567292"/>
            <a:ext cx="447423" cy="408175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6561BCAE-073D-43BA-A9CB-F08328F15B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4361" y="4432359"/>
            <a:ext cx="447423" cy="408175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29D51B74-89B1-482E-99BD-70BB2BD601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5445" y="4424626"/>
            <a:ext cx="447423" cy="408175"/>
          </a:xfrm>
          <a:prstGeom prst="rect">
            <a:avLst/>
          </a:prstGeom>
        </p:spPr>
      </p:pic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B0097F02-3C8F-46BB-AC6D-C7767F98E366}"/>
              </a:ext>
            </a:extLst>
          </p:cNvPr>
          <p:cNvCxnSpPr>
            <a:cxnSpLocks/>
          </p:cNvCxnSpPr>
          <p:nvPr/>
        </p:nvCxnSpPr>
        <p:spPr>
          <a:xfrm flipH="1">
            <a:off x="1027789" y="3434944"/>
            <a:ext cx="2820312" cy="148195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825F63B0-51FC-4A78-90D0-1389FF437893}"/>
              </a:ext>
            </a:extLst>
          </p:cNvPr>
          <p:cNvCxnSpPr>
            <a:cxnSpLocks/>
          </p:cNvCxnSpPr>
          <p:nvPr/>
        </p:nvCxnSpPr>
        <p:spPr>
          <a:xfrm flipH="1">
            <a:off x="1956080" y="3728184"/>
            <a:ext cx="2034578" cy="12026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498E4306-F86F-44B6-833C-1732347476FE}"/>
              </a:ext>
            </a:extLst>
          </p:cNvPr>
          <p:cNvSpPr/>
          <p:nvPr/>
        </p:nvSpPr>
        <p:spPr>
          <a:xfrm>
            <a:off x="1589183" y="2615877"/>
            <a:ext cx="214256" cy="184704"/>
          </a:xfrm>
          <a:prstGeom prst="triangl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二等辺三角形 56">
            <a:extLst>
              <a:ext uri="{FF2B5EF4-FFF2-40B4-BE49-F238E27FC236}">
                <a16:creationId xmlns:a16="http://schemas.microsoft.com/office/drawing/2014/main" id="{669FB42E-6EDC-4970-96B5-FC7AD5ED6D34}"/>
              </a:ext>
            </a:extLst>
          </p:cNvPr>
          <p:cNvSpPr/>
          <p:nvPr/>
        </p:nvSpPr>
        <p:spPr>
          <a:xfrm rot="16200000">
            <a:off x="452341" y="3666373"/>
            <a:ext cx="214256" cy="184704"/>
          </a:xfrm>
          <a:prstGeom prst="triangl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CFE9A3F-3E0B-4EC4-8DB4-B9A025809A04}"/>
              </a:ext>
            </a:extLst>
          </p:cNvPr>
          <p:cNvSpPr txBox="1"/>
          <p:nvPr/>
        </p:nvSpPr>
        <p:spPr>
          <a:xfrm>
            <a:off x="3649023" y="5261661"/>
            <a:ext cx="1083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b="1" dirty="0"/>
              <a:t>マップ</a:t>
            </a:r>
            <a:endParaRPr kumimoji="1" lang="en-US" altLang="ja-JP" sz="800" b="1" dirty="0"/>
          </a:p>
          <a:p>
            <a:pPr algn="ctr"/>
            <a:r>
              <a:rPr kumimoji="1" lang="ja-JP" altLang="en-US" sz="800" b="1" dirty="0"/>
              <a:t>移動アイコン</a:t>
            </a:r>
            <a:endParaRPr kumimoji="1" lang="en-US" altLang="ja-JP" sz="800" b="1" dirty="0"/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7851D117-537E-4490-BB9B-6C301AFFDF79}"/>
              </a:ext>
            </a:extLst>
          </p:cNvPr>
          <p:cNvCxnSpPr>
            <a:cxnSpLocks/>
            <a:endCxn id="57" idx="3"/>
          </p:cNvCxnSpPr>
          <p:nvPr/>
        </p:nvCxnSpPr>
        <p:spPr>
          <a:xfrm flipH="1" flipV="1">
            <a:off x="651821" y="3758725"/>
            <a:ext cx="3346858" cy="16342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0762C8FC-5332-486F-BA01-35127B5DEC12}"/>
              </a:ext>
            </a:extLst>
          </p:cNvPr>
          <p:cNvSpPr/>
          <p:nvPr/>
        </p:nvSpPr>
        <p:spPr>
          <a:xfrm>
            <a:off x="596558" y="2540089"/>
            <a:ext cx="2143234" cy="1431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500" b="1" dirty="0">
                <a:solidFill>
                  <a:schemeClr val="tx1"/>
                </a:solidFill>
              </a:rPr>
              <a:t>BOSS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C16CF90-84D1-478B-8164-C53630A09B0E}"/>
              </a:ext>
            </a:extLst>
          </p:cNvPr>
          <p:cNvSpPr txBox="1"/>
          <p:nvPr/>
        </p:nvSpPr>
        <p:spPr>
          <a:xfrm>
            <a:off x="3635650" y="2135305"/>
            <a:ext cx="1083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b="1" dirty="0"/>
              <a:t>BOSS</a:t>
            </a:r>
          </a:p>
          <a:p>
            <a:pPr algn="ctr"/>
            <a:r>
              <a:rPr kumimoji="1" lang="ja-JP" altLang="en-US" sz="700" b="1" dirty="0"/>
              <a:t>メーター</a:t>
            </a:r>
            <a:endParaRPr kumimoji="1" lang="en-US" altLang="ja-JP" sz="700" b="1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3A0F7856-34C8-4D87-B88B-A37511524D29}"/>
              </a:ext>
            </a:extLst>
          </p:cNvPr>
          <p:cNvSpPr/>
          <p:nvPr/>
        </p:nvSpPr>
        <p:spPr>
          <a:xfrm>
            <a:off x="891751" y="2554578"/>
            <a:ext cx="1823376" cy="111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3FE6610A-D666-4A10-BA54-D0472251AC15}"/>
              </a:ext>
            </a:extLst>
          </p:cNvPr>
          <p:cNvSpPr/>
          <p:nvPr/>
        </p:nvSpPr>
        <p:spPr>
          <a:xfrm>
            <a:off x="900084" y="2558892"/>
            <a:ext cx="1524029" cy="10564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 b="1" dirty="0">
                <a:solidFill>
                  <a:schemeClr val="tx1"/>
                </a:solidFill>
              </a:rPr>
              <a:t>90/100</a:t>
            </a:r>
            <a:endParaRPr kumimoji="1" lang="ja-JP" altLang="en-US" sz="600" b="1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4D9A7B3-3D51-4FD4-A91A-1BD37EFDF933}"/>
              </a:ext>
            </a:extLst>
          </p:cNvPr>
          <p:cNvCxnSpPr>
            <a:cxnSpLocks/>
          </p:cNvCxnSpPr>
          <p:nvPr/>
        </p:nvCxnSpPr>
        <p:spPr>
          <a:xfrm flipH="1">
            <a:off x="2554382" y="2273226"/>
            <a:ext cx="1411445" cy="35047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06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9D8CDF-CC82-49C4-99E1-70BFC02A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7EE627-1F3E-47F6-8067-4236ABFB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3395F9-3C91-4AE1-8522-DE582CD9A698}"/>
              </a:ext>
            </a:extLst>
          </p:cNvPr>
          <p:cNvSpPr txBox="1"/>
          <p:nvPr/>
        </p:nvSpPr>
        <p:spPr>
          <a:xfrm>
            <a:off x="415419" y="538799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 制圧の流れ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15E316-4872-41A3-B531-6699CC37490A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pic>
        <p:nvPicPr>
          <p:cNvPr id="104" name="Picture 4">
            <a:extLst>
              <a:ext uri="{FF2B5EF4-FFF2-40B4-BE49-F238E27FC236}">
                <a16:creationId xmlns:a16="http://schemas.microsoft.com/office/drawing/2014/main" id="{84E3858F-134D-43CC-9F90-D2E0AFBF3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8" y="1372769"/>
            <a:ext cx="2454715" cy="43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9D683CFF-35EB-40DE-A2A2-12D4732CB220}"/>
              </a:ext>
            </a:extLst>
          </p:cNvPr>
          <p:cNvSpPr txBox="1"/>
          <p:nvPr/>
        </p:nvSpPr>
        <p:spPr>
          <a:xfrm>
            <a:off x="415419" y="1122532"/>
            <a:ext cx="245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ej101</a:t>
            </a:r>
            <a:r>
              <a:rPr kumimoji="1" lang="ja-JP" altLang="en-US" sz="1200" dirty="0"/>
              <a:t> マップパート画面</a:t>
            </a:r>
            <a:endParaRPr kumimoji="1" lang="en-US" altLang="ja-JP" sz="1200" dirty="0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F6CF5221-CE0D-4916-8DC3-86CB3BC20867}"/>
              </a:ext>
            </a:extLst>
          </p:cNvPr>
          <p:cNvSpPr/>
          <p:nvPr/>
        </p:nvSpPr>
        <p:spPr>
          <a:xfrm>
            <a:off x="443869" y="2251932"/>
            <a:ext cx="2454714" cy="30147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AF09F455-6F5E-4857-887D-94F1646C1901}"/>
              </a:ext>
            </a:extLst>
          </p:cNvPr>
          <p:cNvSpPr txBox="1"/>
          <p:nvPr/>
        </p:nvSpPr>
        <p:spPr>
          <a:xfrm>
            <a:off x="429992" y="1974933"/>
            <a:ext cx="245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制圧マップ</a:t>
            </a:r>
            <a:endParaRPr kumimoji="1" lang="en-US" altLang="ja-JP" sz="1200" dirty="0">
              <a:solidFill>
                <a:schemeClr val="bg1"/>
              </a:solidFill>
            </a:endParaRPr>
          </a:p>
        </p:txBody>
      </p:sp>
      <p:pic>
        <p:nvPicPr>
          <p:cNvPr id="108" name="図 107">
            <a:extLst>
              <a:ext uri="{FF2B5EF4-FFF2-40B4-BE49-F238E27FC236}">
                <a16:creationId xmlns:a16="http://schemas.microsoft.com/office/drawing/2014/main" id="{663C22D3-3462-43EB-B5FE-F3EF923CF9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01" y="2623700"/>
            <a:ext cx="3548380" cy="223139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C814B115-DD14-4899-8846-AE7B0423D0E4}"/>
              </a:ext>
            </a:extLst>
          </p:cNvPr>
          <p:cNvSpPr txBox="1"/>
          <p:nvPr/>
        </p:nvSpPr>
        <p:spPr>
          <a:xfrm>
            <a:off x="519263" y="4811652"/>
            <a:ext cx="650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MAP.1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E96D1CF0-7533-4CB8-A90A-857DE637B8DA}"/>
              </a:ext>
            </a:extLst>
          </p:cNvPr>
          <p:cNvSpPr txBox="1"/>
          <p:nvPr/>
        </p:nvSpPr>
        <p:spPr>
          <a:xfrm>
            <a:off x="518212" y="5078254"/>
            <a:ext cx="1515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>
                <a:solidFill>
                  <a:schemeClr val="bg1"/>
                </a:solidFill>
              </a:rPr>
              <a:t>怪獣兵器使用可能まで　</a:t>
            </a:r>
            <a:endParaRPr kumimoji="1" lang="en-US" altLang="ja-JP" sz="1000" dirty="0">
              <a:solidFill>
                <a:schemeClr val="bg1"/>
              </a:solidFill>
            </a:endParaRPr>
          </a:p>
        </p:txBody>
      </p:sp>
      <p:sp>
        <p:nvSpPr>
          <p:cNvPr id="111" name="四角形: 角を丸くする 110">
            <a:extLst>
              <a:ext uri="{FF2B5EF4-FFF2-40B4-BE49-F238E27FC236}">
                <a16:creationId xmlns:a16="http://schemas.microsoft.com/office/drawing/2014/main" id="{86B81539-4892-4568-AE06-CA1F50333907}"/>
              </a:ext>
            </a:extLst>
          </p:cNvPr>
          <p:cNvSpPr/>
          <p:nvPr/>
        </p:nvSpPr>
        <p:spPr>
          <a:xfrm>
            <a:off x="2190750" y="5083206"/>
            <a:ext cx="571501" cy="2146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/>
              <a:t>hh:mm</a:t>
            </a:r>
            <a:endParaRPr kumimoji="1" lang="ja-JP" altLang="en-US" sz="800" dirty="0"/>
          </a:p>
        </p:txBody>
      </p: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AE5F102F-3E8F-4344-960E-CF2ABDA4DF71}"/>
              </a:ext>
            </a:extLst>
          </p:cNvPr>
          <p:cNvGrpSpPr/>
          <p:nvPr/>
        </p:nvGrpSpPr>
        <p:grpSpPr>
          <a:xfrm>
            <a:off x="544446" y="3598064"/>
            <a:ext cx="558113" cy="337407"/>
            <a:chOff x="566905" y="3598064"/>
            <a:chExt cx="558113" cy="337407"/>
          </a:xfrm>
        </p:grpSpPr>
        <p:sp>
          <p:nvSpPr>
            <p:cNvPr id="114" name="四角形: 角を丸くする 113">
              <a:extLst>
                <a:ext uri="{FF2B5EF4-FFF2-40B4-BE49-F238E27FC236}">
                  <a16:creationId xmlns:a16="http://schemas.microsoft.com/office/drawing/2014/main" id="{6F04C584-FF12-4DF4-9D9E-68A5EE9AA3B3}"/>
                </a:ext>
              </a:extLst>
            </p:cNvPr>
            <p:cNvSpPr/>
            <p:nvPr/>
          </p:nvSpPr>
          <p:spPr>
            <a:xfrm>
              <a:off x="664136" y="3598064"/>
              <a:ext cx="363653" cy="3374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A1508AC6-1C92-428F-BB25-F01FCDFCE1AA}"/>
                </a:ext>
              </a:extLst>
            </p:cNvPr>
            <p:cNvSpPr txBox="1"/>
            <p:nvPr/>
          </p:nvSpPr>
          <p:spPr>
            <a:xfrm>
              <a:off x="566905" y="3650854"/>
              <a:ext cx="5581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solidFill>
                    <a:schemeClr val="bg1"/>
                  </a:solidFill>
                </a:rPr>
                <a:t>交戦中</a:t>
              </a:r>
              <a:endParaRPr kumimoji="1" lang="en-US" altLang="ja-JP" sz="9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6" name="図 115">
            <a:extLst>
              <a:ext uri="{FF2B5EF4-FFF2-40B4-BE49-F238E27FC236}">
                <a16:creationId xmlns:a16="http://schemas.microsoft.com/office/drawing/2014/main" id="{7F993C03-7504-4870-BD3E-BDB3402E1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455" y="4414616"/>
            <a:ext cx="406187" cy="421931"/>
          </a:xfrm>
          <a:prstGeom prst="rect">
            <a:avLst/>
          </a:prstGeom>
        </p:spPr>
      </p:pic>
      <p:pic>
        <p:nvPicPr>
          <p:cNvPr id="117" name="図 116">
            <a:extLst>
              <a:ext uri="{FF2B5EF4-FFF2-40B4-BE49-F238E27FC236}">
                <a16:creationId xmlns:a16="http://schemas.microsoft.com/office/drawing/2014/main" id="{1F4130E6-0089-40AF-A344-AB8ABDAA4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1522" y="4414128"/>
            <a:ext cx="420342" cy="422905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CB504D1F-C2AA-40F0-89CD-B02DE18F2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579" y="3556666"/>
            <a:ext cx="406187" cy="421931"/>
          </a:xfrm>
          <a:prstGeom prst="rect">
            <a:avLst/>
          </a:prstGeom>
        </p:spPr>
      </p:pic>
      <p:pic>
        <p:nvPicPr>
          <p:cNvPr id="119" name="図 118">
            <a:extLst>
              <a:ext uri="{FF2B5EF4-FFF2-40B4-BE49-F238E27FC236}">
                <a16:creationId xmlns:a16="http://schemas.microsoft.com/office/drawing/2014/main" id="{05428FDC-AD20-4554-9581-A597021D6D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188" y="3552129"/>
            <a:ext cx="427698" cy="422905"/>
          </a:xfrm>
          <a:prstGeom prst="rect">
            <a:avLst/>
          </a:prstGeom>
        </p:spPr>
      </p:pic>
      <p:pic>
        <p:nvPicPr>
          <p:cNvPr id="120" name="図 119">
            <a:extLst>
              <a:ext uri="{FF2B5EF4-FFF2-40B4-BE49-F238E27FC236}">
                <a16:creationId xmlns:a16="http://schemas.microsoft.com/office/drawing/2014/main" id="{39F9C2AD-3096-46E3-B980-66FD4ABB3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846" y="3122743"/>
            <a:ext cx="420342" cy="422905"/>
          </a:xfrm>
          <a:prstGeom prst="rect">
            <a:avLst/>
          </a:prstGeom>
        </p:spPr>
      </p:pic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928E7EE2-3F87-4A55-B0EB-15EA05FC8D61}"/>
              </a:ext>
            </a:extLst>
          </p:cNvPr>
          <p:cNvSpPr txBox="1"/>
          <p:nvPr/>
        </p:nvSpPr>
        <p:spPr>
          <a:xfrm>
            <a:off x="1244877" y="4829115"/>
            <a:ext cx="1671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err="1">
                <a:solidFill>
                  <a:schemeClr val="bg1"/>
                </a:solidFill>
              </a:rPr>
              <a:t>xxx,xxx</a:t>
            </a:r>
            <a:r>
              <a:rPr kumimoji="1" lang="ja-JP" altLang="en-US" sz="1100" dirty="0">
                <a:solidFill>
                  <a:schemeClr val="bg1"/>
                </a:solidFill>
              </a:rPr>
              <a:t>位 </a:t>
            </a:r>
            <a:r>
              <a:rPr kumimoji="1" lang="en-US" altLang="ja-JP" sz="1100" dirty="0" err="1">
                <a:solidFill>
                  <a:schemeClr val="bg1"/>
                </a:solidFill>
              </a:rPr>
              <a:t>xxx,xxx,xxx</a:t>
            </a:r>
            <a:r>
              <a:rPr kumimoji="1" lang="ja-JP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ja-JP" sz="1100" dirty="0" err="1">
                <a:solidFill>
                  <a:schemeClr val="bg1"/>
                </a:solidFill>
              </a:rPr>
              <a:t>pt</a:t>
            </a:r>
            <a:endParaRPr kumimoji="1" lang="en-US" altLang="ja-JP" sz="1100" dirty="0">
              <a:solidFill>
                <a:schemeClr val="bg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B0ACA4F8-1848-4C87-9331-1697BD9F40FA}"/>
              </a:ext>
            </a:extLst>
          </p:cNvPr>
          <p:cNvSpPr/>
          <p:nvPr/>
        </p:nvSpPr>
        <p:spPr>
          <a:xfrm>
            <a:off x="628558" y="2726922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C947ED6E-9EBE-4AA5-89F0-71EB6297A70A}"/>
              </a:ext>
            </a:extLst>
          </p:cNvPr>
          <p:cNvSpPr/>
          <p:nvPr/>
        </p:nvSpPr>
        <p:spPr>
          <a:xfrm>
            <a:off x="1487213" y="3146787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F003EF3-BA88-419C-BA2D-2A54CF93DB76}"/>
              </a:ext>
            </a:extLst>
          </p:cNvPr>
          <p:cNvSpPr/>
          <p:nvPr/>
        </p:nvSpPr>
        <p:spPr>
          <a:xfrm>
            <a:off x="1911234" y="3579656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83ED0200-2A0C-4632-86C7-F94D151B749C}"/>
              </a:ext>
            </a:extLst>
          </p:cNvPr>
          <p:cNvSpPr/>
          <p:nvPr/>
        </p:nvSpPr>
        <p:spPr>
          <a:xfrm>
            <a:off x="1911234" y="3991742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7EC6E35F-0120-46BC-B343-15C467619919}"/>
              </a:ext>
            </a:extLst>
          </p:cNvPr>
          <p:cNvSpPr/>
          <p:nvPr/>
        </p:nvSpPr>
        <p:spPr>
          <a:xfrm>
            <a:off x="2358875" y="4455219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517D2A37-228C-41EE-893C-DE05EABAF3C8}"/>
              </a:ext>
            </a:extLst>
          </p:cNvPr>
          <p:cNvSpPr/>
          <p:nvPr/>
        </p:nvSpPr>
        <p:spPr>
          <a:xfrm>
            <a:off x="633930" y="4444859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EE3A3FCF-38FF-4B1D-83AE-EB52B9EBA5F2}"/>
              </a:ext>
            </a:extLst>
          </p:cNvPr>
          <p:cNvSpPr/>
          <p:nvPr/>
        </p:nvSpPr>
        <p:spPr>
          <a:xfrm>
            <a:off x="635310" y="4007050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30" name="図 129">
            <a:extLst>
              <a:ext uri="{FF2B5EF4-FFF2-40B4-BE49-F238E27FC236}">
                <a16:creationId xmlns:a16="http://schemas.microsoft.com/office/drawing/2014/main" id="{F32B80F5-D8DE-454F-BD3A-291AF2B1D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652" y="3987967"/>
            <a:ext cx="420342" cy="422905"/>
          </a:xfrm>
          <a:prstGeom prst="rect">
            <a:avLst/>
          </a:prstGeom>
        </p:spPr>
      </p:pic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6F6F3346-A5C6-4A86-9D4C-FAAA97DBB240}"/>
              </a:ext>
            </a:extLst>
          </p:cNvPr>
          <p:cNvCxnSpPr/>
          <p:nvPr/>
        </p:nvCxnSpPr>
        <p:spPr>
          <a:xfrm flipH="1">
            <a:off x="1696311" y="3917240"/>
            <a:ext cx="1395278" cy="30936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32" name="グラフィックス 131" descr="ブリーフケース">
            <a:extLst>
              <a:ext uri="{FF2B5EF4-FFF2-40B4-BE49-F238E27FC236}">
                <a16:creationId xmlns:a16="http://schemas.microsoft.com/office/drawing/2014/main" id="{4C27B502-8470-4C7A-8631-6B3BC0845A0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2474" y="3170481"/>
            <a:ext cx="341126" cy="341126"/>
          </a:xfrm>
          <a:prstGeom prst="rect">
            <a:avLst/>
          </a:prstGeom>
        </p:spPr>
      </p:pic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B0A4A6B9-F7AD-45A3-9CEB-678189BD0BF4}"/>
              </a:ext>
            </a:extLst>
          </p:cNvPr>
          <p:cNvSpPr/>
          <p:nvPr/>
        </p:nvSpPr>
        <p:spPr>
          <a:xfrm>
            <a:off x="1061157" y="3153249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34" name="グラフィックス 133" descr="ブリーフケース">
            <a:extLst>
              <a:ext uri="{FF2B5EF4-FFF2-40B4-BE49-F238E27FC236}">
                <a16:creationId xmlns:a16="http://schemas.microsoft.com/office/drawing/2014/main" id="{31BA9ED1-4052-4AA2-9D67-E39FA18571D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286" y="3590334"/>
            <a:ext cx="341126" cy="341126"/>
          </a:xfrm>
          <a:prstGeom prst="rect">
            <a:avLst/>
          </a:prstGeom>
        </p:spPr>
      </p:pic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7B96F748-EED3-42E5-862E-4D51DF590180}"/>
              </a:ext>
            </a:extLst>
          </p:cNvPr>
          <p:cNvCxnSpPr>
            <a:cxnSpLocks/>
          </p:cNvCxnSpPr>
          <p:nvPr/>
        </p:nvCxnSpPr>
        <p:spPr>
          <a:xfrm flipH="1">
            <a:off x="2571792" y="4553564"/>
            <a:ext cx="483516" cy="13430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947CE0E6-3BEE-41C9-898D-8E9CF364645F}"/>
              </a:ext>
            </a:extLst>
          </p:cNvPr>
          <p:cNvSpPr txBox="1"/>
          <p:nvPr/>
        </p:nvSpPr>
        <p:spPr>
          <a:xfrm>
            <a:off x="3062437" y="4418289"/>
            <a:ext cx="1083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b="1" dirty="0"/>
              <a:t>攻撃可能エリア</a:t>
            </a:r>
            <a:endParaRPr kumimoji="1" lang="en-US" altLang="ja-JP" sz="900" b="1" dirty="0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1F8F0EE4-C35B-4933-BFD0-15681BD64057}"/>
              </a:ext>
            </a:extLst>
          </p:cNvPr>
          <p:cNvSpPr/>
          <p:nvPr/>
        </p:nvSpPr>
        <p:spPr>
          <a:xfrm>
            <a:off x="1060870" y="3994010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B9723194-6967-4BC0-AA50-3A08C091ABE0}"/>
              </a:ext>
            </a:extLst>
          </p:cNvPr>
          <p:cNvSpPr txBox="1"/>
          <p:nvPr/>
        </p:nvSpPr>
        <p:spPr>
          <a:xfrm>
            <a:off x="4176546" y="4708233"/>
            <a:ext cx="441930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● 選択</a:t>
            </a:r>
            <a:endParaRPr kumimoji="1" lang="en-US" altLang="ja-JP" sz="10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・ 怪獣</a:t>
            </a:r>
            <a:endParaRPr kumimoji="1"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　 使用する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BP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の数を指定し、出撃確認画面に遷移</a:t>
            </a:r>
            <a:endParaRPr kumimoji="1"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・ 障害物</a:t>
            </a:r>
            <a:endParaRPr kumimoji="1"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　 アイテムが設置されていたらアイテム獲得ウィンドウ</a:t>
            </a:r>
            <a:endParaRPr kumimoji="1"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　 何もなければ無反応</a:t>
            </a:r>
            <a:endParaRPr kumimoji="1"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・ 自勢力圏</a:t>
            </a:r>
            <a:endParaRPr kumimoji="1"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　 無反応</a:t>
            </a:r>
            <a:endParaRPr kumimoji="1"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・ 自陣</a:t>
            </a:r>
            <a:endParaRPr kumimoji="1"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 　無反応</a:t>
            </a:r>
            <a:endParaRPr kumimoji="1"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FF94E6-A2FE-44F7-BA5E-028E39952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7" y="408147"/>
            <a:ext cx="10001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7B3F5AF0-5251-4257-B157-3C42A5B1B5CC}"/>
              </a:ext>
            </a:extLst>
          </p:cNvPr>
          <p:cNvSpPr txBox="1"/>
          <p:nvPr/>
        </p:nvSpPr>
        <p:spPr>
          <a:xfrm>
            <a:off x="6451251" y="2171523"/>
            <a:ext cx="1227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バトル前準備</a:t>
            </a:r>
            <a:endParaRPr kumimoji="1" lang="en-US" altLang="ja-JP" sz="1200" dirty="0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33825903-C118-447E-A429-AD41081820E3}"/>
              </a:ext>
            </a:extLst>
          </p:cNvPr>
          <p:cNvSpPr/>
          <p:nvPr/>
        </p:nvSpPr>
        <p:spPr>
          <a:xfrm>
            <a:off x="7958570" y="409754"/>
            <a:ext cx="1000125" cy="1760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バトル</a:t>
            </a: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E2111623-EE1F-4977-BA4A-B141F5EDEFB8}"/>
              </a:ext>
            </a:extLst>
          </p:cNvPr>
          <p:cNvSpPr txBox="1"/>
          <p:nvPr/>
        </p:nvSpPr>
        <p:spPr>
          <a:xfrm>
            <a:off x="3969318" y="2132844"/>
            <a:ext cx="1227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BP</a:t>
            </a:r>
            <a:r>
              <a:rPr kumimoji="1" lang="ja-JP" altLang="en-US" sz="1000" dirty="0"/>
              <a:t>確認ウィンドウ</a:t>
            </a:r>
            <a:endParaRPr kumimoji="1" lang="en-US" altLang="ja-JP" sz="1000" dirty="0"/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80984550-B060-486C-81C7-A2368149975F}"/>
              </a:ext>
            </a:extLst>
          </p:cNvPr>
          <p:cNvSpPr/>
          <p:nvPr/>
        </p:nvSpPr>
        <p:spPr>
          <a:xfrm>
            <a:off x="3626725" y="423817"/>
            <a:ext cx="1859241" cy="16884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怪獣討伐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強さを選択してください。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所持</a:t>
            </a:r>
            <a:r>
              <a:rPr kumimoji="1" lang="en-US" altLang="ja-JP" sz="1000" dirty="0">
                <a:solidFill>
                  <a:schemeClr val="tx1"/>
                </a:solidFill>
              </a:rPr>
              <a:t>BP</a:t>
            </a:r>
            <a:r>
              <a:rPr kumimoji="1" lang="ja-JP" altLang="en-US" sz="1000" dirty="0">
                <a:solidFill>
                  <a:schemeClr val="tx1"/>
                </a:solidFill>
              </a:rPr>
              <a:t>：ｘｘ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pPr algn="ctr"/>
            <a:endParaRPr kumimoji="1" lang="en-US" altLang="ja-JP" sz="10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ja-JP" altLang="en-US" sz="600" dirty="0">
              <a:solidFill>
                <a:schemeClr val="tx1"/>
              </a:solidFill>
            </a:endParaRPr>
          </a:p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3C811D98-B20F-4527-AD83-ADE8FF2FD19C}"/>
              </a:ext>
            </a:extLst>
          </p:cNvPr>
          <p:cNvSpPr/>
          <p:nvPr/>
        </p:nvSpPr>
        <p:spPr>
          <a:xfrm>
            <a:off x="4901536" y="1362926"/>
            <a:ext cx="545348" cy="305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">
                <a:solidFill>
                  <a:schemeClr val="tx1"/>
                </a:solidFill>
              </a:rPr>
              <a:t>全力討伐</a:t>
            </a:r>
            <a:endParaRPr kumimoji="1" lang="en-US" altLang="ja-JP" sz="60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600">
                <a:solidFill>
                  <a:schemeClr val="tx1"/>
                </a:solidFill>
              </a:rPr>
              <a:t>BP</a:t>
            </a:r>
            <a:r>
              <a:rPr kumimoji="1" lang="ja-JP" altLang="en-US" sz="600">
                <a:solidFill>
                  <a:schemeClr val="tx1"/>
                </a:solidFill>
              </a:rPr>
              <a:t> </a:t>
            </a:r>
            <a:r>
              <a:rPr kumimoji="1" lang="en-US" altLang="ja-JP" sz="600">
                <a:solidFill>
                  <a:schemeClr val="tx1"/>
                </a:solidFill>
              </a:rPr>
              <a:t>5</a:t>
            </a:r>
            <a:endParaRPr kumimoji="1" lang="ja-JP" altLang="en-US" sz="600">
              <a:solidFill>
                <a:schemeClr val="tx1"/>
              </a:solidFill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552E67A3-DDDA-471A-BE4D-3C97590C20CF}"/>
              </a:ext>
            </a:extLst>
          </p:cNvPr>
          <p:cNvSpPr/>
          <p:nvPr/>
        </p:nvSpPr>
        <p:spPr>
          <a:xfrm>
            <a:off x="3660261" y="1362925"/>
            <a:ext cx="545348" cy="305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">
                <a:solidFill>
                  <a:schemeClr val="tx1"/>
                </a:solidFill>
              </a:rPr>
              <a:t>通常討伐</a:t>
            </a:r>
            <a:endParaRPr kumimoji="1" lang="en-US" altLang="ja-JP" sz="60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600">
                <a:solidFill>
                  <a:schemeClr val="tx1"/>
                </a:solidFill>
              </a:rPr>
              <a:t>BP</a:t>
            </a:r>
            <a:r>
              <a:rPr kumimoji="1" lang="ja-JP" altLang="en-US" sz="600">
                <a:solidFill>
                  <a:schemeClr val="tx1"/>
                </a:solidFill>
              </a:rPr>
              <a:t> </a:t>
            </a:r>
            <a:r>
              <a:rPr kumimoji="1" lang="en-US" altLang="ja-JP" sz="600">
                <a:solidFill>
                  <a:schemeClr val="tx1"/>
                </a:solidFill>
              </a:rPr>
              <a:t>1</a:t>
            </a:r>
            <a:endParaRPr kumimoji="1" lang="ja-JP" altLang="en-US" sz="600">
              <a:solidFill>
                <a:schemeClr val="tx1"/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4EE466F0-E090-40D2-80A6-6E39F251A9B8}"/>
              </a:ext>
            </a:extLst>
          </p:cNvPr>
          <p:cNvSpPr/>
          <p:nvPr/>
        </p:nvSpPr>
        <p:spPr>
          <a:xfrm>
            <a:off x="4282576" y="1362926"/>
            <a:ext cx="545348" cy="305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">
                <a:solidFill>
                  <a:schemeClr val="tx1"/>
                </a:solidFill>
              </a:rPr>
              <a:t>強力討伐</a:t>
            </a:r>
            <a:endParaRPr kumimoji="1" lang="en-US" altLang="ja-JP" sz="60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600">
                <a:solidFill>
                  <a:schemeClr val="tx1"/>
                </a:solidFill>
              </a:rPr>
              <a:t>BP</a:t>
            </a:r>
            <a:r>
              <a:rPr kumimoji="1" lang="ja-JP" altLang="en-US" sz="600">
                <a:solidFill>
                  <a:schemeClr val="tx1"/>
                </a:solidFill>
              </a:rPr>
              <a:t> </a:t>
            </a:r>
            <a:r>
              <a:rPr kumimoji="1" lang="en-US" altLang="ja-JP" sz="6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D54D7C9D-854C-4AD9-BC19-C0A6939F041F}"/>
              </a:ext>
            </a:extLst>
          </p:cNvPr>
          <p:cNvSpPr/>
          <p:nvPr/>
        </p:nvSpPr>
        <p:spPr>
          <a:xfrm>
            <a:off x="4269522" y="1721156"/>
            <a:ext cx="545348" cy="305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>
                <a:solidFill>
                  <a:schemeClr val="tx1"/>
                </a:solidFill>
              </a:rPr>
              <a:t>キャンセル</a:t>
            </a:r>
            <a:endParaRPr kumimoji="1" lang="en-US" altLang="ja-JP" sz="500">
              <a:solidFill>
                <a:schemeClr val="tx1"/>
              </a:solidFill>
            </a:endParaRPr>
          </a:p>
        </p:txBody>
      </p:sp>
      <p:cxnSp>
        <p:nvCxnSpPr>
          <p:cNvPr id="3" name="コネクタ: カギ線 2">
            <a:extLst>
              <a:ext uri="{FF2B5EF4-FFF2-40B4-BE49-F238E27FC236}">
                <a16:creationId xmlns:a16="http://schemas.microsoft.com/office/drawing/2014/main" id="{86B445B5-EAFB-4A77-B5F4-BEA3D011D4B1}"/>
              </a:ext>
            </a:extLst>
          </p:cNvPr>
          <p:cNvCxnSpPr>
            <a:cxnSpLocks/>
            <a:stCxn id="108" idx="3"/>
            <a:endCxn id="45" idx="1"/>
          </p:cNvCxnSpPr>
          <p:nvPr/>
        </p:nvCxnSpPr>
        <p:spPr>
          <a:xfrm flipH="1" flipV="1">
            <a:off x="3626725" y="1268056"/>
            <a:ext cx="518956" cy="2471339"/>
          </a:xfrm>
          <a:prstGeom prst="bentConnector5">
            <a:avLst>
              <a:gd name="adj1" fmla="val -44050"/>
              <a:gd name="adj2" fmla="val 50559"/>
              <a:gd name="adj3" fmla="val 1440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208074E-38C6-42D0-A373-BDDD18DB5989}"/>
              </a:ext>
            </a:extLst>
          </p:cNvPr>
          <p:cNvCxnSpPr>
            <a:cxnSpLocks/>
            <a:stCxn id="1026" idx="3"/>
            <a:endCxn id="146" idx="1"/>
          </p:cNvCxnSpPr>
          <p:nvPr/>
        </p:nvCxnSpPr>
        <p:spPr>
          <a:xfrm>
            <a:off x="7472362" y="1289210"/>
            <a:ext cx="486208" cy="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5228C95E-C06D-4674-B0DE-D3E8B61B84DE}"/>
              </a:ext>
            </a:extLst>
          </p:cNvPr>
          <p:cNvCxnSpPr>
            <a:cxnSpLocks/>
            <a:stCxn id="45" idx="3"/>
            <a:endCxn id="1026" idx="1"/>
          </p:cNvCxnSpPr>
          <p:nvPr/>
        </p:nvCxnSpPr>
        <p:spPr>
          <a:xfrm>
            <a:off x="5485966" y="1268056"/>
            <a:ext cx="986271" cy="2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9BD0B78D-9CBC-43EC-92A4-9F281B7D5DC5}"/>
              </a:ext>
            </a:extLst>
          </p:cNvPr>
          <p:cNvSpPr/>
          <p:nvPr/>
        </p:nvSpPr>
        <p:spPr>
          <a:xfrm>
            <a:off x="4609250" y="2660643"/>
            <a:ext cx="1549185" cy="14068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アイテム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10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GET!</a:t>
            </a:r>
          </a:p>
          <a:p>
            <a:pPr algn="ctr"/>
            <a:endParaRPr kumimoji="1" lang="en-US" altLang="ja-JP" sz="1000" dirty="0">
              <a:solidFill>
                <a:schemeClr val="tx1"/>
              </a:solidFill>
            </a:endParaRPr>
          </a:p>
          <a:p>
            <a:pPr algn="ctr"/>
            <a:endParaRPr kumimoji="1" lang="ja-JP" altLang="en-US" sz="600" dirty="0">
              <a:solidFill>
                <a:schemeClr val="tx1"/>
              </a:solidFill>
            </a:endParaRPr>
          </a:p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EE7EF71A-3B20-4FD1-8A86-BCC5F033ABF6}"/>
              </a:ext>
            </a:extLst>
          </p:cNvPr>
          <p:cNvSpPr/>
          <p:nvPr/>
        </p:nvSpPr>
        <p:spPr>
          <a:xfrm>
            <a:off x="5030548" y="2881984"/>
            <a:ext cx="721237" cy="64288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DB7E6649-97F9-48AE-A2B3-11DC941F1AB8}"/>
              </a:ext>
            </a:extLst>
          </p:cNvPr>
          <p:cNvSpPr/>
          <p:nvPr/>
        </p:nvSpPr>
        <p:spPr>
          <a:xfrm>
            <a:off x="5108651" y="3825762"/>
            <a:ext cx="565029" cy="1995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OK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pic>
        <p:nvPicPr>
          <p:cNvPr id="69" name="グラフィックス 68" descr="ブリーフケース">
            <a:extLst>
              <a:ext uri="{FF2B5EF4-FFF2-40B4-BE49-F238E27FC236}">
                <a16:creationId xmlns:a16="http://schemas.microsoft.com/office/drawing/2014/main" id="{A4BB264C-1789-403E-9C18-C48483F3E1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08651" y="2930879"/>
            <a:ext cx="510791" cy="510791"/>
          </a:xfrm>
          <a:prstGeom prst="rect">
            <a:avLst/>
          </a:prstGeom>
        </p:spPr>
      </p:pic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07279D92-D3F6-4DE9-A155-F08A0966CFE3}"/>
              </a:ext>
            </a:extLst>
          </p:cNvPr>
          <p:cNvCxnSpPr>
            <a:cxnSpLocks/>
            <a:stCxn id="108" idx="3"/>
            <a:endCxn id="65" idx="1"/>
          </p:cNvCxnSpPr>
          <p:nvPr/>
        </p:nvCxnSpPr>
        <p:spPr>
          <a:xfrm flipV="1">
            <a:off x="4145681" y="3364093"/>
            <a:ext cx="463569" cy="3753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図 80">
            <a:extLst>
              <a:ext uri="{FF2B5EF4-FFF2-40B4-BE49-F238E27FC236}">
                <a16:creationId xmlns:a16="http://schemas.microsoft.com/office/drawing/2014/main" id="{558E7632-2A6D-49D3-9B50-DB33FDF6C6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98496" y="2348858"/>
            <a:ext cx="1060199" cy="182000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A9022ACA-E007-455E-A820-0663909AD342}"/>
              </a:ext>
            </a:extLst>
          </p:cNvPr>
          <p:cNvCxnSpPr>
            <a:cxnSpLocks/>
            <a:stCxn id="81" idx="1"/>
            <a:endCxn id="1026" idx="2"/>
          </p:cNvCxnSpPr>
          <p:nvPr/>
        </p:nvCxnSpPr>
        <p:spPr>
          <a:xfrm rot="10800000">
            <a:off x="6972300" y="2170272"/>
            <a:ext cx="926196" cy="1088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1EA1281B-FBC6-4CE0-B335-4AB28D345092}"/>
              </a:ext>
            </a:extLst>
          </p:cNvPr>
          <p:cNvSpPr txBox="1"/>
          <p:nvPr/>
        </p:nvSpPr>
        <p:spPr>
          <a:xfrm>
            <a:off x="6356483" y="3056265"/>
            <a:ext cx="16445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solidFill>
                  <a:srgbClr val="FF0000"/>
                </a:solidFill>
              </a:rPr>
              <a:t>解放済みの怪獣兵器を</a:t>
            </a:r>
            <a:endParaRPr kumimoji="1" lang="en-US" altLang="ja-JP" sz="1050" dirty="0">
              <a:solidFill>
                <a:srgbClr val="FF0000"/>
              </a:solidFill>
            </a:endParaRPr>
          </a:p>
          <a:p>
            <a:r>
              <a:rPr kumimoji="1" lang="ja-JP" altLang="en-US" sz="1050" dirty="0">
                <a:solidFill>
                  <a:srgbClr val="FF0000"/>
                </a:solidFill>
              </a:rPr>
              <a:t>編成することが可能。</a:t>
            </a:r>
            <a:endParaRPr kumimoji="1" lang="en-US" altLang="ja-JP" sz="1050" dirty="0">
              <a:solidFill>
                <a:srgbClr val="FF0000"/>
              </a:solidFill>
            </a:endParaRP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981689A0-2BD4-4FC8-8E0A-CAA2EABF3330}"/>
              </a:ext>
            </a:extLst>
          </p:cNvPr>
          <p:cNvSpPr/>
          <p:nvPr/>
        </p:nvSpPr>
        <p:spPr>
          <a:xfrm>
            <a:off x="596558" y="2306071"/>
            <a:ext cx="2143234" cy="2453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200" b="1" dirty="0">
                <a:solidFill>
                  <a:schemeClr val="tx1"/>
                </a:solidFill>
              </a:rPr>
              <a:t>BP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 </a:t>
            </a:r>
            <a:r>
              <a:rPr kumimoji="1" lang="ja-JP" altLang="en-US" sz="900" b="1" dirty="0">
                <a:solidFill>
                  <a:schemeClr val="tx1"/>
                </a:solidFill>
              </a:rPr>
              <a:t>●●●●〇  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4/5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 </a:t>
            </a:r>
            <a:r>
              <a:rPr kumimoji="1" lang="en-US" altLang="ja-JP" sz="800" b="1" dirty="0">
                <a:solidFill>
                  <a:schemeClr val="tx1"/>
                </a:solidFill>
              </a:rPr>
              <a:t>HH:MM </a:t>
            </a:r>
            <a:r>
              <a:rPr kumimoji="1" lang="ja-JP" altLang="en-US" sz="800" b="1" dirty="0">
                <a:solidFill>
                  <a:schemeClr val="tx1"/>
                </a:solidFill>
              </a:rPr>
              <a:t>に全回復</a:t>
            </a:r>
            <a:endParaRPr kumimoji="1" lang="en-US" altLang="ja-JP" sz="800" b="1" dirty="0">
              <a:solidFill>
                <a:schemeClr val="tx1"/>
              </a:solidFill>
            </a:endParaRP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BC608D7E-57A6-4AD5-9E93-BAC25FC9A26F}"/>
              </a:ext>
            </a:extLst>
          </p:cNvPr>
          <p:cNvSpPr/>
          <p:nvPr/>
        </p:nvSpPr>
        <p:spPr>
          <a:xfrm>
            <a:off x="596558" y="2540089"/>
            <a:ext cx="2143234" cy="1431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500" b="1" dirty="0">
                <a:solidFill>
                  <a:schemeClr val="tx1"/>
                </a:solidFill>
              </a:rPr>
              <a:t>BOSS</a:t>
            </a: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18B3E489-775A-4D2A-9CAE-9AC13FD17526}"/>
              </a:ext>
            </a:extLst>
          </p:cNvPr>
          <p:cNvSpPr/>
          <p:nvPr/>
        </p:nvSpPr>
        <p:spPr>
          <a:xfrm>
            <a:off x="891751" y="2554578"/>
            <a:ext cx="1823376" cy="111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53A0B6D0-C1B3-4C26-98F4-56AA7CDFA8A8}"/>
              </a:ext>
            </a:extLst>
          </p:cNvPr>
          <p:cNvSpPr/>
          <p:nvPr/>
        </p:nvSpPr>
        <p:spPr>
          <a:xfrm>
            <a:off x="900084" y="2558892"/>
            <a:ext cx="1524029" cy="10564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 b="1" dirty="0">
                <a:solidFill>
                  <a:schemeClr val="tx1"/>
                </a:solidFill>
              </a:rPr>
              <a:t>90/100</a:t>
            </a:r>
            <a:endParaRPr kumimoji="1" lang="ja-JP" altLang="en-US" sz="600" b="1" dirty="0">
              <a:solidFill>
                <a:schemeClr val="tx1"/>
              </a:solidFill>
            </a:endParaRPr>
          </a:p>
        </p:txBody>
      </p:sp>
      <p:pic>
        <p:nvPicPr>
          <p:cNvPr id="64" name="図 63">
            <a:extLst>
              <a:ext uri="{FF2B5EF4-FFF2-40B4-BE49-F238E27FC236}">
                <a16:creationId xmlns:a16="http://schemas.microsoft.com/office/drawing/2014/main" id="{1DB69DB6-0879-4AB6-A2BA-C5DDBD7EA6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5304" y="3136199"/>
            <a:ext cx="447423" cy="408175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3165DEB6-06F6-4AA9-ADD4-F141B1EA5F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4697" y="3557756"/>
            <a:ext cx="447423" cy="425566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B5F34B76-E371-4DF3-BBF0-515AFF3A9D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2387" y="3557756"/>
            <a:ext cx="447423" cy="425566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A86D42C3-B2B1-48A3-86E3-1D13A9CE6C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2387" y="3996467"/>
            <a:ext cx="447423" cy="408175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63D31959-3481-440C-8C6A-0CB383663F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2387" y="4409367"/>
            <a:ext cx="447423" cy="422905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4437ACC5-24A8-4A40-99B7-56F6D79ED3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7702" y="4409367"/>
            <a:ext cx="447423" cy="422905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F4BEE101-3AE7-404B-9950-FCFA2BEE63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85833" y="4409367"/>
            <a:ext cx="447423" cy="42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2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9D8CDF-CC82-49C4-99E1-70BFC02A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7EE627-1F3E-47F6-8067-4236ABFB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3395F9-3C91-4AE1-8522-DE582CD9A698}"/>
              </a:ext>
            </a:extLst>
          </p:cNvPr>
          <p:cNvSpPr txBox="1"/>
          <p:nvPr/>
        </p:nvSpPr>
        <p:spPr>
          <a:xfrm>
            <a:off x="415419" y="53879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●怪獣兵器の使用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15E316-4872-41A3-B531-6699CC37490A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pic>
        <p:nvPicPr>
          <p:cNvPr id="48" name="Picture 4">
            <a:extLst>
              <a:ext uri="{FF2B5EF4-FFF2-40B4-BE49-F238E27FC236}">
                <a16:creationId xmlns:a16="http://schemas.microsoft.com/office/drawing/2014/main" id="{1381DF27-673C-47AB-AAD8-840E43FB6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8" y="1372769"/>
            <a:ext cx="2454715" cy="43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5CAB971-F7D0-4234-8F39-FD04C236F116}"/>
              </a:ext>
            </a:extLst>
          </p:cNvPr>
          <p:cNvSpPr txBox="1"/>
          <p:nvPr/>
        </p:nvSpPr>
        <p:spPr>
          <a:xfrm>
            <a:off x="415419" y="1122532"/>
            <a:ext cx="245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ej101</a:t>
            </a:r>
            <a:r>
              <a:rPr kumimoji="1" lang="ja-JP" altLang="en-US" sz="1200" dirty="0"/>
              <a:t> マップパート画面</a:t>
            </a:r>
            <a:endParaRPr kumimoji="1" lang="en-US" altLang="ja-JP" sz="1200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9BCB96B3-FE25-47EA-BCC8-8D641DE1B99E}"/>
              </a:ext>
            </a:extLst>
          </p:cNvPr>
          <p:cNvSpPr/>
          <p:nvPr/>
        </p:nvSpPr>
        <p:spPr>
          <a:xfrm>
            <a:off x="443869" y="2251932"/>
            <a:ext cx="2454714" cy="30147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CEE488C-00CD-4A23-A9FF-965E7859A20A}"/>
              </a:ext>
            </a:extLst>
          </p:cNvPr>
          <p:cNvSpPr txBox="1"/>
          <p:nvPr/>
        </p:nvSpPr>
        <p:spPr>
          <a:xfrm>
            <a:off x="429992" y="1974933"/>
            <a:ext cx="245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制圧マップ</a:t>
            </a:r>
            <a:endParaRPr kumimoji="1" lang="en-US" altLang="ja-JP" sz="1200" dirty="0">
              <a:solidFill>
                <a:schemeClr val="bg1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AAE56FE-865D-404F-928E-0B3C59A69CE6}"/>
              </a:ext>
            </a:extLst>
          </p:cNvPr>
          <p:cNvSpPr txBox="1"/>
          <p:nvPr/>
        </p:nvSpPr>
        <p:spPr>
          <a:xfrm>
            <a:off x="519263" y="4811652"/>
            <a:ext cx="650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MAP.1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48321A1-1C5E-4677-BAEF-E72BA1C43BA3}"/>
              </a:ext>
            </a:extLst>
          </p:cNvPr>
          <p:cNvSpPr txBox="1"/>
          <p:nvPr/>
        </p:nvSpPr>
        <p:spPr>
          <a:xfrm>
            <a:off x="518212" y="5078254"/>
            <a:ext cx="1515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>
                <a:solidFill>
                  <a:schemeClr val="bg1"/>
                </a:solidFill>
              </a:rPr>
              <a:t>怪獣兵器使用可能まで　</a:t>
            </a:r>
            <a:endParaRPr kumimoji="1" lang="en-US" altLang="ja-JP" sz="1000" dirty="0">
              <a:solidFill>
                <a:schemeClr val="bg1"/>
              </a:solidFill>
            </a:endParaRP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309747F0-D579-4984-B935-E8E4D0317F24}"/>
              </a:ext>
            </a:extLst>
          </p:cNvPr>
          <p:cNvSpPr/>
          <p:nvPr/>
        </p:nvSpPr>
        <p:spPr>
          <a:xfrm>
            <a:off x="2190750" y="5083206"/>
            <a:ext cx="571501" cy="2146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/>
              <a:t>hh:mm</a:t>
            </a:r>
            <a:endParaRPr kumimoji="1" lang="ja-JP" altLang="en-US" sz="800" dirty="0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F9DD95A6-F479-4E82-9A0A-92AF0EAE08C0}"/>
              </a:ext>
            </a:extLst>
          </p:cNvPr>
          <p:cNvSpPr/>
          <p:nvPr/>
        </p:nvSpPr>
        <p:spPr>
          <a:xfrm>
            <a:off x="2180444" y="5071381"/>
            <a:ext cx="595683" cy="223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/>
              <a:t>使用する</a:t>
            </a:r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ED2B66AB-5978-4236-9D24-2EE37C7E560F}"/>
              </a:ext>
            </a:extLst>
          </p:cNvPr>
          <p:cNvGrpSpPr/>
          <p:nvPr/>
        </p:nvGrpSpPr>
        <p:grpSpPr>
          <a:xfrm>
            <a:off x="544446" y="3598064"/>
            <a:ext cx="558113" cy="337407"/>
            <a:chOff x="566905" y="3598064"/>
            <a:chExt cx="558113" cy="337407"/>
          </a:xfrm>
        </p:grpSpPr>
        <p:sp>
          <p:nvSpPr>
            <p:cNvPr id="58" name="四角形: 角を丸くする 57">
              <a:extLst>
                <a:ext uri="{FF2B5EF4-FFF2-40B4-BE49-F238E27FC236}">
                  <a16:creationId xmlns:a16="http://schemas.microsoft.com/office/drawing/2014/main" id="{086B5F75-4154-4F0C-9523-64E96FE69230}"/>
                </a:ext>
              </a:extLst>
            </p:cNvPr>
            <p:cNvSpPr/>
            <p:nvPr/>
          </p:nvSpPr>
          <p:spPr>
            <a:xfrm>
              <a:off x="664136" y="3598064"/>
              <a:ext cx="363653" cy="3374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DCD2D921-778F-4A8E-975A-E2AD27B3EF1E}"/>
                </a:ext>
              </a:extLst>
            </p:cNvPr>
            <p:cNvSpPr txBox="1"/>
            <p:nvPr/>
          </p:nvSpPr>
          <p:spPr>
            <a:xfrm>
              <a:off x="566905" y="3650854"/>
              <a:ext cx="5581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solidFill>
                    <a:schemeClr val="bg1"/>
                  </a:solidFill>
                </a:rPr>
                <a:t>交戦中</a:t>
              </a:r>
              <a:endParaRPr kumimoji="1" lang="en-US" altLang="ja-JP" sz="9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0" name="図 59">
            <a:extLst>
              <a:ext uri="{FF2B5EF4-FFF2-40B4-BE49-F238E27FC236}">
                <a16:creationId xmlns:a16="http://schemas.microsoft.com/office/drawing/2014/main" id="{4B4391CD-5791-45B2-B393-7CE2FA6EF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455" y="4414616"/>
            <a:ext cx="406187" cy="421931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D087898D-3385-4608-9186-2EC5189B4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522" y="4414128"/>
            <a:ext cx="420342" cy="422905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D5BE97E7-250D-4C60-9B41-55D12F345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579" y="3556666"/>
            <a:ext cx="406187" cy="421931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86F354B3-2D89-4E9C-85D8-8413A3FB0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188" y="3552129"/>
            <a:ext cx="427698" cy="422905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E91E9989-1E48-4921-B233-962566479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46" y="3122743"/>
            <a:ext cx="420342" cy="422905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BA054514-2D05-4FFA-B4D0-54435ACC36FF}"/>
              </a:ext>
            </a:extLst>
          </p:cNvPr>
          <p:cNvSpPr txBox="1"/>
          <p:nvPr/>
        </p:nvSpPr>
        <p:spPr>
          <a:xfrm>
            <a:off x="1244877" y="4829115"/>
            <a:ext cx="1671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err="1">
                <a:solidFill>
                  <a:schemeClr val="bg1"/>
                </a:solidFill>
              </a:rPr>
              <a:t>xxx,xxx</a:t>
            </a:r>
            <a:r>
              <a:rPr kumimoji="1" lang="ja-JP" altLang="en-US" sz="1100" dirty="0">
                <a:solidFill>
                  <a:schemeClr val="bg1"/>
                </a:solidFill>
              </a:rPr>
              <a:t>位 </a:t>
            </a:r>
            <a:r>
              <a:rPr kumimoji="1" lang="en-US" altLang="ja-JP" sz="1100" dirty="0" err="1">
                <a:solidFill>
                  <a:schemeClr val="bg1"/>
                </a:solidFill>
              </a:rPr>
              <a:t>xxx,xxx,xxx</a:t>
            </a:r>
            <a:r>
              <a:rPr kumimoji="1" lang="ja-JP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ja-JP" sz="1100" dirty="0" err="1">
                <a:solidFill>
                  <a:schemeClr val="bg1"/>
                </a:solidFill>
              </a:rPr>
              <a:t>pt</a:t>
            </a:r>
            <a:endParaRPr kumimoji="1" lang="en-US" altLang="ja-JP" sz="1100" dirty="0">
              <a:solidFill>
                <a:schemeClr val="bg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4AC31326-50CD-4777-AD71-3B5FDCDF4E65}"/>
              </a:ext>
            </a:extLst>
          </p:cNvPr>
          <p:cNvSpPr/>
          <p:nvPr/>
        </p:nvSpPr>
        <p:spPr>
          <a:xfrm>
            <a:off x="628558" y="2726922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06CED02B-458D-4413-B7A2-AD05E713188A}"/>
              </a:ext>
            </a:extLst>
          </p:cNvPr>
          <p:cNvSpPr/>
          <p:nvPr/>
        </p:nvSpPr>
        <p:spPr>
          <a:xfrm>
            <a:off x="1487213" y="3146787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0BBA43B-4D32-4D3C-B89B-47C23A05AD28}"/>
              </a:ext>
            </a:extLst>
          </p:cNvPr>
          <p:cNvSpPr/>
          <p:nvPr/>
        </p:nvSpPr>
        <p:spPr>
          <a:xfrm>
            <a:off x="1911234" y="3579656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DA87F9D8-2D9C-4FDB-9FFF-37BBFE8EA2F6}"/>
              </a:ext>
            </a:extLst>
          </p:cNvPr>
          <p:cNvSpPr/>
          <p:nvPr/>
        </p:nvSpPr>
        <p:spPr>
          <a:xfrm>
            <a:off x="1911234" y="3991742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7875F77-92D7-4304-A4B3-9956440621C1}"/>
              </a:ext>
            </a:extLst>
          </p:cNvPr>
          <p:cNvSpPr/>
          <p:nvPr/>
        </p:nvSpPr>
        <p:spPr>
          <a:xfrm>
            <a:off x="2358875" y="4455219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38D6E1A-3008-4A37-BC0E-B7F854CCC95C}"/>
              </a:ext>
            </a:extLst>
          </p:cNvPr>
          <p:cNvSpPr/>
          <p:nvPr/>
        </p:nvSpPr>
        <p:spPr>
          <a:xfrm>
            <a:off x="633930" y="4444859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D9DF41D7-3A57-480B-B0BB-32DA7DF5779F}"/>
              </a:ext>
            </a:extLst>
          </p:cNvPr>
          <p:cNvSpPr/>
          <p:nvPr/>
        </p:nvSpPr>
        <p:spPr>
          <a:xfrm>
            <a:off x="635310" y="4007050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F69D5D76-C4A2-4863-A56D-992F4C37AD48}"/>
              </a:ext>
            </a:extLst>
          </p:cNvPr>
          <p:cNvSpPr/>
          <p:nvPr/>
        </p:nvSpPr>
        <p:spPr>
          <a:xfrm>
            <a:off x="599687" y="2305436"/>
            <a:ext cx="2143234" cy="2453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200" b="1" dirty="0">
                <a:solidFill>
                  <a:schemeClr val="tx1"/>
                </a:solidFill>
              </a:rPr>
              <a:t>BP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 </a:t>
            </a:r>
            <a:r>
              <a:rPr kumimoji="1" lang="ja-JP" altLang="en-US" sz="900" b="1" dirty="0">
                <a:solidFill>
                  <a:schemeClr val="tx1"/>
                </a:solidFill>
              </a:rPr>
              <a:t>●●●●〇  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4/5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 </a:t>
            </a:r>
            <a:r>
              <a:rPr kumimoji="1" lang="en-US" altLang="ja-JP" sz="800" b="1" dirty="0">
                <a:solidFill>
                  <a:schemeClr val="tx1"/>
                </a:solidFill>
              </a:rPr>
              <a:t>HH:MM </a:t>
            </a:r>
            <a:r>
              <a:rPr kumimoji="1" lang="ja-JP" altLang="en-US" sz="800" b="1" dirty="0">
                <a:solidFill>
                  <a:schemeClr val="tx1"/>
                </a:solidFill>
              </a:rPr>
              <a:t>に全回復</a:t>
            </a:r>
            <a:endParaRPr kumimoji="1" lang="en-US" altLang="ja-JP" sz="800" b="1" dirty="0">
              <a:solidFill>
                <a:schemeClr val="tx1"/>
              </a:solidFill>
            </a:endParaRPr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3C1D74FB-A80C-46C2-B006-88ECEEA63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652" y="3987967"/>
            <a:ext cx="420342" cy="422905"/>
          </a:xfrm>
          <a:prstGeom prst="rect">
            <a:avLst/>
          </a:prstGeom>
        </p:spPr>
      </p:pic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D5FBEC8C-F3BE-4DCB-8083-10D99016E56A}"/>
              </a:ext>
            </a:extLst>
          </p:cNvPr>
          <p:cNvCxnSpPr/>
          <p:nvPr/>
        </p:nvCxnSpPr>
        <p:spPr>
          <a:xfrm flipH="1">
            <a:off x="1696311" y="3917240"/>
            <a:ext cx="1395278" cy="30936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6" name="グラフィックス 75" descr="ブリーフケース">
            <a:extLst>
              <a:ext uri="{FF2B5EF4-FFF2-40B4-BE49-F238E27FC236}">
                <a16:creationId xmlns:a16="http://schemas.microsoft.com/office/drawing/2014/main" id="{68FAA0DC-2C9C-439E-8994-C2E5DDF49F7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2474" y="3170481"/>
            <a:ext cx="341126" cy="341126"/>
          </a:xfrm>
          <a:prstGeom prst="rect">
            <a:avLst/>
          </a:prstGeom>
        </p:spPr>
      </p:pic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611CE2D-9EFF-4E62-9C3B-ECFBB5E31AE9}"/>
              </a:ext>
            </a:extLst>
          </p:cNvPr>
          <p:cNvSpPr/>
          <p:nvPr/>
        </p:nvSpPr>
        <p:spPr>
          <a:xfrm>
            <a:off x="1061157" y="3153249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78" name="グラフィックス 77" descr="ブリーフケース">
            <a:extLst>
              <a:ext uri="{FF2B5EF4-FFF2-40B4-BE49-F238E27FC236}">
                <a16:creationId xmlns:a16="http://schemas.microsoft.com/office/drawing/2014/main" id="{4E070252-49F2-458C-80D1-358E6157E6B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64286" y="3590334"/>
            <a:ext cx="341126" cy="341126"/>
          </a:xfrm>
          <a:prstGeom prst="rect">
            <a:avLst/>
          </a:prstGeom>
        </p:spPr>
      </p:pic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6E4A89B2-B4C2-4270-AD08-1D9B93C7872E}"/>
              </a:ext>
            </a:extLst>
          </p:cNvPr>
          <p:cNvCxnSpPr>
            <a:cxnSpLocks/>
          </p:cNvCxnSpPr>
          <p:nvPr/>
        </p:nvCxnSpPr>
        <p:spPr>
          <a:xfrm flipH="1">
            <a:off x="2571792" y="4553564"/>
            <a:ext cx="483516" cy="13430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91D9E64-D11B-4EE7-B8B6-E4DF866B73F7}"/>
              </a:ext>
            </a:extLst>
          </p:cNvPr>
          <p:cNvSpPr/>
          <p:nvPr/>
        </p:nvSpPr>
        <p:spPr>
          <a:xfrm>
            <a:off x="1060870" y="3994010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D3471C0-13C4-42B1-A326-FFEB1FF004D8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46" y="2719192"/>
            <a:ext cx="2133694" cy="214098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73E0509D-D6BA-42CC-887E-6801BA230A61}"/>
              </a:ext>
            </a:extLst>
          </p:cNvPr>
          <p:cNvSpPr txBox="1"/>
          <p:nvPr/>
        </p:nvSpPr>
        <p:spPr>
          <a:xfrm>
            <a:off x="4626165" y="3460368"/>
            <a:ext cx="44193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●使用する流れ</a:t>
            </a:r>
            <a:endParaRPr kumimoji="1" lang="en-US" altLang="ja-JP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1. 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下部の使用するボタンを押下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2.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 次画面で怪獣兵器選択（解放済のみ）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3.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 攻撃するマスを選択する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4.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 爆撃により、ダメージはいる。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●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push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通知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怪獣兵器が使用可能になったとき、通知する。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57FDB47F-A844-4554-99C0-0FECD67841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2535" y="650878"/>
            <a:ext cx="1600051" cy="2746754"/>
          </a:xfrm>
          <a:prstGeom prst="rect">
            <a:avLst/>
          </a:prstGeom>
        </p:spPr>
      </p:pic>
      <p:cxnSp>
        <p:nvCxnSpPr>
          <p:cNvPr id="86" name="コネクタ: カギ線 85">
            <a:extLst>
              <a:ext uri="{FF2B5EF4-FFF2-40B4-BE49-F238E27FC236}">
                <a16:creationId xmlns:a16="http://schemas.microsoft.com/office/drawing/2014/main" id="{52E89FE9-7FAF-464D-BF57-6270E3CFE1FE}"/>
              </a:ext>
            </a:extLst>
          </p:cNvPr>
          <p:cNvCxnSpPr>
            <a:cxnSpLocks/>
            <a:stCxn id="56" idx="3"/>
            <a:endCxn id="2" idx="1"/>
          </p:cNvCxnSpPr>
          <p:nvPr/>
        </p:nvCxnSpPr>
        <p:spPr>
          <a:xfrm flipV="1">
            <a:off x="2776127" y="2024255"/>
            <a:ext cx="496408" cy="315898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図 86">
            <a:extLst>
              <a:ext uri="{FF2B5EF4-FFF2-40B4-BE49-F238E27FC236}">
                <a16:creationId xmlns:a16="http://schemas.microsoft.com/office/drawing/2014/main" id="{C3FA0C16-0553-4E62-8FCE-B6CAE428EB50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647" y="1692048"/>
            <a:ext cx="1700637" cy="170644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11AB695B-BD25-48F5-89B6-6A4B28608DC5}"/>
              </a:ext>
            </a:extLst>
          </p:cNvPr>
          <p:cNvSpPr txBox="1"/>
          <p:nvPr/>
        </p:nvSpPr>
        <p:spPr>
          <a:xfrm>
            <a:off x="5007211" y="1540213"/>
            <a:ext cx="23633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b="1" dirty="0"/>
              <a:t>＞＞ 選択したマス爆発 ＜＜</a:t>
            </a:r>
            <a:endParaRPr kumimoji="1" lang="en-US" altLang="ja-JP" sz="700" b="1" dirty="0"/>
          </a:p>
        </p:txBody>
      </p: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68C4E112-70A0-4327-AA5D-B59FC555AAFC}"/>
              </a:ext>
            </a:extLst>
          </p:cNvPr>
          <p:cNvCxnSpPr>
            <a:cxnSpLocks/>
            <a:stCxn id="2" idx="3"/>
            <a:endCxn id="87" idx="1"/>
          </p:cNvCxnSpPr>
          <p:nvPr/>
        </p:nvCxnSpPr>
        <p:spPr>
          <a:xfrm>
            <a:off x="4872586" y="2024255"/>
            <a:ext cx="135061" cy="5210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図 94">
            <a:extLst>
              <a:ext uri="{FF2B5EF4-FFF2-40B4-BE49-F238E27FC236}">
                <a16:creationId xmlns:a16="http://schemas.microsoft.com/office/drawing/2014/main" id="{8EB4B197-DD99-4426-AB88-5F095169F531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944" y="1692047"/>
            <a:ext cx="1700637" cy="17064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コネクタ: カギ線 95">
            <a:extLst>
              <a:ext uri="{FF2B5EF4-FFF2-40B4-BE49-F238E27FC236}">
                <a16:creationId xmlns:a16="http://schemas.microsoft.com/office/drawing/2014/main" id="{14E08558-7A04-420E-89AB-5476D39AF29D}"/>
              </a:ext>
            </a:extLst>
          </p:cNvPr>
          <p:cNvCxnSpPr>
            <a:cxnSpLocks/>
            <a:stCxn id="87" idx="3"/>
            <a:endCxn id="95" idx="1"/>
          </p:cNvCxnSpPr>
          <p:nvPr/>
        </p:nvCxnSpPr>
        <p:spPr>
          <a:xfrm flipV="1">
            <a:off x="6708284" y="2545270"/>
            <a:ext cx="31966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図 101">
            <a:extLst>
              <a:ext uri="{FF2B5EF4-FFF2-40B4-BE49-F238E27FC236}">
                <a16:creationId xmlns:a16="http://schemas.microsoft.com/office/drawing/2014/main" id="{F89DE255-1C99-4636-8E13-1F17087BFF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0557" y="2387676"/>
            <a:ext cx="319659" cy="315188"/>
          </a:xfrm>
          <a:prstGeom prst="rect">
            <a:avLst/>
          </a:prstGeom>
        </p:spPr>
      </p:pic>
      <p:pic>
        <p:nvPicPr>
          <p:cNvPr id="103" name="図 102">
            <a:extLst>
              <a:ext uri="{FF2B5EF4-FFF2-40B4-BE49-F238E27FC236}">
                <a16:creationId xmlns:a16="http://schemas.microsoft.com/office/drawing/2014/main" id="{B4DCEDA6-30A9-45F0-8DA2-641566B282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5162" y="2387675"/>
            <a:ext cx="319659" cy="315188"/>
          </a:xfrm>
          <a:prstGeom prst="rect">
            <a:avLst/>
          </a:prstGeom>
        </p:spPr>
      </p:pic>
      <p:pic>
        <p:nvPicPr>
          <p:cNvPr id="104" name="図 103">
            <a:extLst>
              <a:ext uri="{FF2B5EF4-FFF2-40B4-BE49-F238E27FC236}">
                <a16:creationId xmlns:a16="http://schemas.microsoft.com/office/drawing/2014/main" id="{75E1794F-3B9C-448E-A3B3-3221225C52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54590" y="2387675"/>
            <a:ext cx="319659" cy="315188"/>
          </a:xfrm>
          <a:prstGeom prst="rect">
            <a:avLst/>
          </a:prstGeom>
        </p:spPr>
      </p:pic>
      <p:pic>
        <p:nvPicPr>
          <p:cNvPr id="105" name="図 104">
            <a:extLst>
              <a:ext uri="{FF2B5EF4-FFF2-40B4-BE49-F238E27FC236}">
                <a16:creationId xmlns:a16="http://schemas.microsoft.com/office/drawing/2014/main" id="{8DB51E6D-FCEA-4659-90BE-25D686D3F3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18432" y="2058809"/>
            <a:ext cx="319659" cy="315188"/>
          </a:xfrm>
          <a:prstGeom prst="rect">
            <a:avLst/>
          </a:prstGeom>
        </p:spPr>
      </p:pic>
      <p:sp>
        <p:nvSpPr>
          <p:cNvPr id="101" name="四角形: 角を丸くする 100">
            <a:extLst>
              <a:ext uri="{FF2B5EF4-FFF2-40B4-BE49-F238E27FC236}">
                <a16:creationId xmlns:a16="http://schemas.microsoft.com/office/drawing/2014/main" id="{58934F51-E437-4AB6-BE7D-EC14DBB3CBFA}"/>
              </a:ext>
            </a:extLst>
          </p:cNvPr>
          <p:cNvSpPr/>
          <p:nvPr/>
        </p:nvSpPr>
        <p:spPr>
          <a:xfrm>
            <a:off x="7374834" y="2638094"/>
            <a:ext cx="184095" cy="45719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06" name="四角形: 角を丸くする 105">
            <a:extLst>
              <a:ext uri="{FF2B5EF4-FFF2-40B4-BE49-F238E27FC236}">
                <a16:creationId xmlns:a16="http://schemas.microsoft.com/office/drawing/2014/main" id="{592041C1-E001-4BB2-845D-1BF06B9AC24A}"/>
              </a:ext>
            </a:extLst>
          </p:cNvPr>
          <p:cNvSpPr/>
          <p:nvPr/>
        </p:nvSpPr>
        <p:spPr>
          <a:xfrm>
            <a:off x="7718759" y="2638094"/>
            <a:ext cx="184095" cy="45719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四角形: 角を丸くする 106">
            <a:extLst>
              <a:ext uri="{FF2B5EF4-FFF2-40B4-BE49-F238E27FC236}">
                <a16:creationId xmlns:a16="http://schemas.microsoft.com/office/drawing/2014/main" id="{568C8436-230D-464E-A91E-E00CF3703497}"/>
              </a:ext>
            </a:extLst>
          </p:cNvPr>
          <p:cNvSpPr/>
          <p:nvPr/>
        </p:nvSpPr>
        <p:spPr>
          <a:xfrm>
            <a:off x="8062720" y="2638094"/>
            <a:ext cx="184095" cy="45719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3348025D-9D4C-4EEE-B1B4-FF003B2BA404}"/>
              </a:ext>
            </a:extLst>
          </p:cNvPr>
          <p:cNvSpPr/>
          <p:nvPr/>
        </p:nvSpPr>
        <p:spPr>
          <a:xfrm>
            <a:off x="7717608" y="2312258"/>
            <a:ext cx="184095" cy="45719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51AC9648-31F9-4364-8960-9E864B78F0EF}"/>
              </a:ext>
            </a:extLst>
          </p:cNvPr>
          <p:cNvSpPr txBox="1"/>
          <p:nvPr/>
        </p:nvSpPr>
        <p:spPr>
          <a:xfrm>
            <a:off x="7310779" y="2530148"/>
            <a:ext cx="469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solidFill>
                  <a:schemeClr val="bg1"/>
                </a:solidFill>
              </a:rPr>
              <a:t>HP</a:t>
            </a:r>
            <a:endParaRPr kumimoji="1" lang="ja-JP" altLang="en-US" sz="1050" dirty="0">
              <a:solidFill>
                <a:schemeClr val="bg1"/>
              </a:solidFill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567C9C12-7394-4637-B349-7CD98CCF109A}"/>
              </a:ext>
            </a:extLst>
          </p:cNvPr>
          <p:cNvSpPr txBox="1"/>
          <p:nvPr/>
        </p:nvSpPr>
        <p:spPr>
          <a:xfrm>
            <a:off x="7658199" y="2530148"/>
            <a:ext cx="469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solidFill>
                  <a:schemeClr val="bg1"/>
                </a:solidFill>
              </a:rPr>
              <a:t>HP</a:t>
            </a:r>
            <a:endParaRPr kumimoji="1" lang="ja-JP" altLang="en-US" sz="1050" dirty="0">
              <a:solidFill>
                <a:schemeClr val="bg1"/>
              </a:solidFill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8EAF6F0B-D17E-4E83-92B3-CEFFDD13B47E}"/>
              </a:ext>
            </a:extLst>
          </p:cNvPr>
          <p:cNvSpPr txBox="1"/>
          <p:nvPr/>
        </p:nvSpPr>
        <p:spPr>
          <a:xfrm>
            <a:off x="7987997" y="2530148"/>
            <a:ext cx="469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solidFill>
                  <a:schemeClr val="bg1"/>
                </a:solidFill>
              </a:rPr>
              <a:t>HP</a:t>
            </a:r>
            <a:endParaRPr kumimoji="1" lang="ja-JP" altLang="en-US" sz="1050" dirty="0">
              <a:solidFill>
                <a:schemeClr val="bg1"/>
              </a:solidFill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25BC838F-3CD2-40C2-9045-2C2955A39754}"/>
              </a:ext>
            </a:extLst>
          </p:cNvPr>
          <p:cNvSpPr txBox="1"/>
          <p:nvPr/>
        </p:nvSpPr>
        <p:spPr>
          <a:xfrm>
            <a:off x="7646293" y="2197302"/>
            <a:ext cx="469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solidFill>
                  <a:schemeClr val="bg1"/>
                </a:solidFill>
              </a:rPr>
              <a:t>HP</a:t>
            </a:r>
            <a:endParaRPr kumimoji="1" lang="ja-JP" altLang="en-US" sz="1050" dirty="0">
              <a:solidFill>
                <a:schemeClr val="bg1"/>
              </a:solidFill>
            </a:endParaRPr>
          </a:p>
        </p:txBody>
      </p:sp>
      <p:pic>
        <p:nvPicPr>
          <p:cNvPr id="115" name="図 114">
            <a:extLst>
              <a:ext uri="{FF2B5EF4-FFF2-40B4-BE49-F238E27FC236}">
                <a16:creationId xmlns:a16="http://schemas.microsoft.com/office/drawing/2014/main" id="{BB9883AD-4AA3-4088-A156-C25A795760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447531">
            <a:off x="5593675" y="2019182"/>
            <a:ext cx="330539" cy="355965"/>
          </a:xfrm>
          <a:prstGeom prst="rect">
            <a:avLst/>
          </a:prstGeom>
        </p:spPr>
      </p:pic>
      <p:pic>
        <p:nvPicPr>
          <p:cNvPr id="116" name="図 115">
            <a:extLst>
              <a:ext uri="{FF2B5EF4-FFF2-40B4-BE49-F238E27FC236}">
                <a16:creationId xmlns:a16="http://schemas.microsoft.com/office/drawing/2014/main" id="{3470D802-4002-447D-8B35-F6F81B7F63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5746052">
            <a:off x="5387576" y="2314418"/>
            <a:ext cx="374465" cy="403270"/>
          </a:xfrm>
          <a:prstGeom prst="rect">
            <a:avLst/>
          </a:prstGeom>
        </p:spPr>
      </p:pic>
      <p:pic>
        <p:nvPicPr>
          <p:cNvPr id="117" name="図 116">
            <a:extLst>
              <a:ext uri="{FF2B5EF4-FFF2-40B4-BE49-F238E27FC236}">
                <a16:creationId xmlns:a16="http://schemas.microsoft.com/office/drawing/2014/main" id="{55B7EDC1-EEBF-4588-A421-BB5EE47DA9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5426072">
            <a:off x="5940564" y="2335119"/>
            <a:ext cx="330539" cy="355965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84D37E46-4190-4D66-9A5D-BA61531ADD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9271024">
            <a:off x="5671504" y="2331372"/>
            <a:ext cx="330539" cy="355965"/>
          </a:xfrm>
          <a:prstGeom prst="rect">
            <a:avLst/>
          </a:prstGeom>
        </p:spPr>
      </p:pic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92E78AFE-968B-4149-9BC7-A1BA97555052}"/>
              </a:ext>
            </a:extLst>
          </p:cNvPr>
          <p:cNvSpPr txBox="1"/>
          <p:nvPr/>
        </p:nvSpPr>
        <p:spPr>
          <a:xfrm>
            <a:off x="6969343" y="1540213"/>
            <a:ext cx="14965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b="1" dirty="0"/>
              <a:t>＞＞ ダメージ ＜＜</a:t>
            </a:r>
            <a:endParaRPr kumimoji="1" lang="en-US" altLang="ja-JP" sz="700" b="1" dirty="0"/>
          </a:p>
        </p:txBody>
      </p:sp>
      <p:sp>
        <p:nvSpPr>
          <p:cNvPr id="123" name="四角形: 角を丸くする 122">
            <a:extLst>
              <a:ext uri="{FF2B5EF4-FFF2-40B4-BE49-F238E27FC236}">
                <a16:creationId xmlns:a16="http://schemas.microsoft.com/office/drawing/2014/main" id="{10D72A39-F229-49FB-8933-E5FF6BE669F6}"/>
              </a:ext>
            </a:extLst>
          </p:cNvPr>
          <p:cNvSpPr/>
          <p:nvPr/>
        </p:nvSpPr>
        <p:spPr>
          <a:xfrm>
            <a:off x="4317815" y="2168895"/>
            <a:ext cx="449313" cy="332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34BA93FF-3359-40CF-A704-39466F1EB492}"/>
              </a:ext>
            </a:extLst>
          </p:cNvPr>
          <p:cNvSpPr/>
          <p:nvPr/>
        </p:nvSpPr>
        <p:spPr>
          <a:xfrm>
            <a:off x="4487159" y="2197164"/>
            <a:ext cx="98394" cy="98394"/>
          </a:xfrm>
          <a:prstGeom prst="rect">
            <a:avLst/>
          </a:prstGeom>
          <a:solidFill>
            <a:srgbClr val="FF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70A08C35-9941-460E-A03C-0D456AB32B06}"/>
              </a:ext>
            </a:extLst>
          </p:cNvPr>
          <p:cNvSpPr/>
          <p:nvPr/>
        </p:nvSpPr>
        <p:spPr>
          <a:xfrm>
            <a:off x="4483277" y="2321214"/>
            <a:ext cx="98394" cy="98394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T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FD0A4A08-3FEC-4EDC-81E8-FBFA757ABAC4}"/>
              </a:ext>
            </a:extLst>
          </p:cNvPr>
          <p:cNvSpPr/>
          <p:nvPr/>
        </p:nvSpPr>
        <p:spPr>
          <a:xfrm>
            <a:off x="4355114" y="2321214"/>
            <a:ext cx="98394" cy="98394"/>
          </a:xfrm>
          <a:prstGeom prst="rect">
            <a:avLst/>
          </a:prstGeom>
          <a:solidFill>
            <a:srgbClr val="FF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FCFA46C5-5151-4860-AA7C-9E241BB219B2}"/>
              </a:ext>
            </a:extLst>
          </p:cNvPr>
          <p:cNvSpPr/>
          <p:nvPr/>
        </p:nvSpPr>
        <p:spPr>
          <a:xfrm>
            <a:off x="4611440" y="2321214"/>
            <a:ext cx="98394" cy="98394"/>
          </a:xfrm>
          <a:prstGeom prst="rect">
            <a:avLst/>
          </a:prstGeom>
          <a:solidFill>
            <a:srgbClr val="FF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7" name="図 126">
            <a:extLst>
              <a:ext uri="{FF2B5EF4-FFF2-40B4-BE49-F238E27FC236}">
                <a16:creationId xmlns:a16="http://schemas.microsoft.com/office/drawing/2014/main" id="{874A49C6-EC38-4360-8969-4C24623668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763200">
            <a:off x="5871907" y="2024765"/>
            <a:ext cx="330539" cy="355965"/>
          </a:xfrm>
          <a:prstGeom prst="rect">
            <a:avLst/>
          </a:prstGeom>
        </p:spPr>
      </p:pic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7BB20EBB-F06F-4B75-9F07-FA3AC101B624}"/>
              </a:ext>
            </a:extLst>
          </p:cNvPr>
          <p:cNvSpPr/>
          <p:nvPr/>
        </p:nvSpPr>
        <p:spPr>
          <a:xfrm>
            <a:off x="354305" y="5031756"/>
            <a:ext cx="2622634" cy="2982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3" name="図 132">
            <a:extLst>
              <a:ext uri="{FF2B5EF4-FFF2-40B4-BE49-F238E27FC236}">
                <a16:creationId xmlns:a16="http://schemas.microsoft.com/office/drawing/2014/main" id="{20338700-2306-44EA-9EAF-49BABADE0D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92729" y="3170481"/>
            <a:ext cx="380188" cy="374870"/>
          </a:xfrm>
          <a:prstGeom prst="rect">
            <a:avLst/>
          </a:prstGeom>
        </p:spPr>
      </p:pic>
      <p:pic>
        <p:nvPicPr>
          <p:cNvPr id="134" name="図 133">
            <a:extLst>
              <a:ext uri="{FF2B5EF4-FFF2-40B4-BE49-F238E27FC236}">
                <a16:creationId xmlns:a16="http://schemas.microsoft.com/office/drawing/2014/main" id="{BAA7E3F1-B9F8-41FB-932D-2C0CE3D458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1599" y="3601425"/>
            <a:ext cx="380188" cy="374870"/>
          </a:xfrm>
          <a:prstGeom prst="rect">
            <a:avLst/>
          </a:prstGeom>
        </p:spPr>
      </p:pic>
      <p:pic>
        <p:nvPicPr>
          <p:cNvPr id="135" name="図 134">
            <a:extLst>
              <a:ext uri="{FF2B5EF4-FFF2-40B4-BE49-F238E27FC236}">
                <a16:creationId xmlns:a16="http://schemas.microsoft.com/office/drawing/2014/main" id="{F0462252-FA37-46B5-AAA6-FC9B2EC5EB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67255" y="3611106"/>
            <a:ext cx="380188" cy="374870"/>
          </a:xfrm>
          <a:prstGeom prst="rect">
            <a:avLst/>
          </a:prstGeom>
        </p:spPr>
      </p:pic>
      <p:pic>
        <p:nvPicPr>
          <p:cNvPr id="136" name="図 135">
            <a:extLst>
              <a:ext uri="{FF2B5EF4-FFF2-40B4-BE49-F238E27FC236}">
                <a16:creationId xmlns:a16="http://schemas.microsoft.com/office/drawing/2014/main" id="{C88B79A0-0BA2-486D-BFBF-96A5618C0F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98142" y="3593623"/>
            <a:ext cx="380188" cy="374870"/>
          </a:xfrm>
          <a:prstGeom prst="rect">
            <a:avLst/>
          </a:prstGeom>
        </p:spPr>
      </p:pic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D35FE69B-1438-4CCB-8CFF-6CA172971E0C}"/>
              </a:ext>
            </a:extLst>
          </p:cNvPr>
          <p:cNvSpPr/>
          <p:nvPr/>
        </p:nvSpPr>
        <p:spPr>
          <a:xfrm>
            <a:off x="1451062" y="3150950"/>
            <a:ext cx="440460" cy="44046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6BDD7012-A3F2-415C-932F-E1C2AE8CB21B}"/>
              </a:ext>
            </a:extLst>
          </p:cNvPr>
          <p:cNvSpPr/>
          <p:nvPr/>
        </p:nvSpPr>
        <p:spPr>
          <a:xfrm>
            <a:off x="1460918" y="3565843"/>
            <a:ext cx="440460" cy="44046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5DDF20C7-BDEC-4792-967F-8AF6ED8EFF7A}"/>
              </a:ext>
            </a:extLst>
          </p:cNvPr>
          <p:cNvSpPr/>
          <p:nvPr/>
        </p:nvSpPr>
        <p:spPr>
          <a:xfrm>
            <a:off x="1019235" y="3553414"/>
            <a:ext cx="440460" cy="44046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0D062BA9-BC25-4388-BA8B-2C974D043B54}"/>
              </a:ext>
            </a:extLst>
          </p:cNvPr>
          <p:cNvSpPr/>
          <p:nvPr/>
        </p:nvSpPr>
        <p:spPr>
          <a:xfrm>
            <a:off x="1896423" y="3565843"/>
            <a:ext cx="440460" cy="44046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EBD82608-E9D5-4BDF-BCB5-B7C58A621226}"/>
              </a:ext>
            </a:extLst>
          </p:cNvPr>
          <p:cNvSpPr/>
          <p:nvPr/>
        </p:nvSpPr>
        <p:spPr>
          <a:xfrm>
            <a:off x="599687" y="2561470"/>
            <a:ext cx="2143234" cy="1431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500" b="1" dirty="0">
                <a:solidFill>
                  <a:schemeClr val="tx1"/>
                </a:solidFill>
              </a:rPr>
              <a:t>BOSS</a:t>
            </a: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247B193B-77EE-48A6-9867-234C18FE1935}"/>
              </a:ext>
            </a:extLst>
          </p:cNvPr>
          <p:cNvSpPr/>
          <p:nvPr/>
        </p:nvSpPr>
        <p:spPr>
          <a:xfrm>
            <a:off x="894880" y="2575959"/>
            <a:ext cx="1823376" cy="111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2BE1E838-AE29-4593-8751-CC72E956BEED}"/>
              </a:ext>
            </a:extLst>
          </p:cNvPr>
          <p:cNvSpPr/>
          <p:nvPr/>
        </p:nvSpPr>
        <p:spPr>
          <a:xfrm>
            <a:off x="903213" y="2580273"/>
            <a:ext cx="1524029" cy="10564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 b="1" dirty="0">
                <a:solidFill>
                  <a:schemeClr val="tx1"/>
                </a:solidFill>
              </a:rPr>
              <a:t>90/100</a:t>
            </a:r>
            <a:endParaRPr kumimoji="1" lang="ja-JP" altLang="en-US" sz="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85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C474B7ECFB4DA4491C2F2903EDCE387" ma:contentTypeVersion="2" ma:contentTypeDescription="新しいドキュメントを作成します。" ma:contentTypeScope="" ma:versionID="1a6ed75f45edef1d1f1b8f5cdbfc0bf9">
  <xsd:schema xmlns:xsd="http://www.w3.org/2001/XMLSchema" xmlns:xs="http://www.w3.org/2001/XMLSchema" xmlns:p="http://schemas.microsoft.com/office/2006/metadata/properties" xmlns:ns2="0296febf-2773-4faf-ae76-6dee2362d0db" targetNamespace="http://schemas.microsoft.com/office/2006/metadata/properties" ma:root="true" ma:fieldsID="13ccaadd41bf1eaf321fa8ccc77f4491" ns2:_="">
    <xsd:import namespace="0296febf-2773-4faf-ae76-6dee2362d0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6febf-2773-4faf-ae76-6dee2362d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9D48E5-F127-491F-B66B-94BFE0F782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7E5CF0-A87D-46B5-9E4F-20D9B7D6743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0296febf-2773-4faf-ae76-6dee2362d0db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91F8F02-6D43-4A8F-97B8-F58DD5A92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6febf-2773-4faf-ae76-6dee2362d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1377</TotalTime>
  <Words>3166</Words>
  <Application>Microsoft Office PowerPoint</Application>
  <PresentationFormat>画面に合わせる (4:3)</PresentationFormat>
  <Paragraphs>793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6" baseType="lpstr">
      <vt:lpstr>Hiragino Mincho Pro W3</vt:lpstr>
      <vt:lpstr>Meiryo UI</vt:lpstr>
      <vt:lpstr>メイリオ</vt:lpstr>
      <vt:lpstr>游ゴシック</vt:lpstr>
      <vt:lpstr>Arial</vt:lpstr>
      <vt:lpstr>Bahnschrift Condensed</vt:lpstr>
      <vt:lpstr>Calibri</vt:lpstr>
      <vt:lpstr>Calibri Light</vt:lpstr>
      <vt:lpstr>Century Gothic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増本 雄斗</cp:lastModifiedBy>
  <cp:revision>9</cp:revision>
  <dcterms:created xsi:type="dcterms:W3CDTF">2020-03-05T06:08:06Z</dcterms:created>
  <dcterms:modified xsi:type="dcterms:W3CDTF">2020-04-02T02:43:26Z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0x0101004C474B7ECFB4DA4491C2F2903EDCE387</vt:lpwstr>
  </property>
</Properties>
</file>