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2"/>
  </p:notesMasterIdLst>
  <p:sldIdLst>
    <p:sldId id="270" r:id="rId5"/>
    <p:sldId id="272" r:id="rId6"/>
    <p:sldId id="273" r:id="rId7"/>
    <p:sldId id="256" r:id="rId8"/>
    <p:sldId id="271" r:id="rId9"/>
    <p:sldId id="274" r:id="rId10"/>
    <p:sldId id="275" r:id="rId11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メイリオ" panose="020B0604030504040204" pitchFamily="50" charset="-128"/>
      <p:regular r:id="rId19"/>
      <p:bold r:id="rId20"/>
      <p:italic r:id="rId21"/>
      <p:boldItalic r:id="rId22"/>
    </p:embeddedFont>
    <p:embeddedFont>
      <p:font typeface="游ゴシック" panose="020B0400000000000000" pitchFamily="50" charset="-128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4259F-5DF3-4FC4-81B0-0125B87BADEE}" v="223" dt="2020-03-12T05:06:1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78971"/>
              </p:ext>
            </p:extLst>
          </p:nvPr>
        </p:nvGraphicFramePr>
        <p:xfrm>
          <a:off x="599845" y="969361"/>
          <a:ext cx="61445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2020.2.27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2020.3.12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P.6</a:t>
                      </a:r>
                      <a:r>
                        <a:rPr kumimoji="1" lang="ja-JP" altLang="en-US" sz="800"/>
                        <a:t> </a:t>
                      </a:r>
                      <a:r>
                        <a:rPr kumimoji="1" lang="en-US" altLang="ja-JP" sz="800"/>
                        <a:t>-7</a:t>
                      </a:r>
                      <a:r>
                        <a:rPr kumimoji="1" lang="ja-JP" altLang="en-US" sz="800"/>
                        <a:t>追加。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●パラメータの桁数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各種パラメータの桁数に関する記載。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ABDC8D-A2AC-4AF2-8410-CFFA21D029E6}"/>
              </a:ext>
            </a:extLst>
          </p:cNvPr>
          <p:cNvSpPr txBox="1"/>
          <p:nvPr/>
        </p:nvSpPr>
        <p:spPr>
          <a:xfrm>
            <a:off x="591845" y="115435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○キャラ基本パラメータ</a:t>
            </a:r>
            <a:endParaRPr kumimoji="1" lang="ja-JP" altLang="en-US" sz="1200" b="1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880"/>
              </p:ext>
            </p:extLst>
          </p:nvPr>
        </p:nvGraphicFramePr>
        <p:xfrm>
          <a:off x="876300" y="1496676"/>
          <a:ext cx="445891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4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704D88-25A1-4B34-8F1E-6F82576A8797}"/>
              </a:ext>
            </a:extLst>
          </p:cNvPr>
          <p:cNvSpPr txBox="1"/>
          <p:nvPr/>
        </p:nvSpPr>
        <p:spPr>
          <a:xfrm>
            <a:off x="591845" y="189132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○武器基本パラメータ</a:t>
            </a:r>
            <a:endParaRPr kumimoji="1" lang="ja-JP" altLang="en-US" sz="1200" b="1" dirty="0"/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1A0D64A0-A482-4178-9698-C096C554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7948"/>
              </p:ext>
            </p:extLst>
          </p:nvPr>
        </p:nvGraphicFramePr>
        <p:xfrm>
          <a:off x="873237" y="2212290"/>
          <a:ext cx="44371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49389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4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37BFD9-F92C-4284-95A1-4BEDE7B4F7E5}"/>
              </a:ext>
            </a:extLst>
          </p:cNvPr>
          <p:cNvSpPr txBox="1"/>
          <p:nvPr/>
        </p:nvSpPr>
        <p:spPr>
          <a:xfrm>
            <a:off x="591845" y="2650565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○武器パーツパラメータ</a:t>
            </a:r>
            <a:endParaRPr kumimoji="1" lang="ja-JP" altLang="en-US" sz="1200" b="1" dirty="0"/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D16D1C90-9C1C-4DBA-821B-1E3FE9BA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78129"/>
              </p:ext>
            </p:extLst>
          </p:nvPr>
        </p:nvGraphicFramePr>
        <p:xfrm>
          <a:off x="873237" y="2999420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3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6451A1-D26B-42E8-9A7E-5E9F244E90DE}"/>
              </a:ext>
            </a:extLst>
          </p:cNvPr>
          <p:cNvSpPr txBox="1"/>
          <p:nvPr/>
        </p:nvSpPr>
        <p:spPr>
          <a:xfrm>
            <a:off x="594225" y="3429000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○ＴＲスキル基本パラメータ</a:t>
            </a:r>
            <a:endParaRPr kumimoji="1" lang="ja-JP" altLang="en-US" sz="1200" b="1" dirty="0"/>
          </a:p>
        </p:txBody>
      </p:sp>
      <p:graphicFrame>
        <p:nvGraphicFramePr>
          <p:cNvPr id="17" name="表 2">
            <a:extLst>
              <a:ext uri="{FF2B5EF4-FFF2-40B4-BE49-F238E27FC236}">
                <a16:creationId xmlns:a16="http://schemas.microsoft.com/office/drawing/2014/main" id="{DDB3E02D-BC3E-4535-80A3-BB2745CF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47023"/>
              </p:ext>
            </p:extLst>
          </p:nvPr>
        </p:nvGraphicFramePr>
        <p:xfrm>
          <a:off x="875617" y="3777855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4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9058160-5109-46F5-AEED-223DE0D28349}"/>
              </a:ext>
            </a:extLst>
          </p:cNvPr>
          <p:cNvSpPr txBox="1"/>
          <p:nvPr/>
        </p:nvSpPr>
        <p:spPr>
          <a:xfrm>
            <a:off x="594225" y="42557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○キャラトータルパラメータ</a:t>
            </a:r>
            <a:endParaRPr kumimoji="1" lang="ja-JP" altLang="en-US" sz="1200" b="1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C289DAB6-5F2D-4143-933D-DB53FC6DE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0309"/>
              </p:ext>
            </p:extLst>
          </p:nvPr>
        </p:nvGraphicFramePr>
        <p:xfrm>
          <a:off x="875617" y="4604558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6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0E8E8D-80ED-47C2-80D6-0CED8D3064F6}"/>
              </a:ext>
            </a:extLst>
          </p:cNvPr>
          <p:cNvSpPr txBox="1"/>
          <p:nvPr/>
        </p:nvSpPr>
        <p:spPr>
          <a:xfrm>
            <a:off x="846915" y="4938007"/>
            <a:ext cx="4102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効果の係数等かかるため、余裕をもって</a:t>
            </a:r>
            <a:r>
              <a:rPr kumimoji="1" lang="en-US" altLang="ja-JP" sz="1000"/>
              <a:t>6</a:t>
            </a:r>
            <a:r>
              <a:rPr kumimoji="1" lang="ja-JP" altLang="en-US" sz="1000"/>
              <a:t>桁キープしておきたい。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94CE113-DF77-4AFA-8CA2-DE67A9342D9C}"/>
              </a:ext>
            </a:extLst>
          </p:cNvPr>
          <p:cNvSpPr txBox="1"/>
          <p:nvPr/>
        </p:nvSpPr>
        <p:spPr>
          <a:xfrm>
            <a:off x="594225" y="5278850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○キャラ修正パラメータ（ ）内の数値</a:t>
            </a:r>
            <a:endParaRPr kumimoji="1" lang="ja-JP" altLang="en-US" sz="1200" b="1" dirty="0"/>
          </a:p>
        </p:txBody>
      </p:sp>
      <p:graphicFrame>
        <p:nvGraphicFramePr>
          <p:cNvPr id="26" name="表 2">
            <a:extLst>
              <a:ext uri="{FF2B5EF4-FFF2-40B4-BE49-F238E27FC236}">
                <a16:creationId xmlns:a16="http://schemas.microsoft.com/office/drawing/2014/main" id="{38508EBB-58E7-4570-90B3-988A063F3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32088"/>
              </p:ext>
            </p:extLst>
          </p:nvPr>
        </p:nvGraphicFramePr>
        <p:xfrm>
          <a:off x="875617" y="5627705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、</a:t>
                      </a:r>
                      <a:r>
                        <a:rPr kumimoji="1" lang="en-US" altLang="ja-JP" sz="1000"/>
                        <a:t>SPD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5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2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ABDC8D-A2AC-4AF2-8410-CFFA21D029E6}"/>
              </a:ext>
            </a:extLst>
          </p:cNvPr>
          <p:cNvSpPr txBox="1"/>
          <p:nvPr/>
        </p:nvSpPr>
        <p:spPr>
          <a:xfrm>
            <a:off x="591845" y="5387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○支援・師団兵器</a:t>
            </a:r>
            <a:endParaRPr kumimoji="1" lang="ja-JP" altLang="en-US" sz="1200" b="1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00817"/>
              </p:ext>
            </p:extLst>
          </p:nvPr>
        </p:nvGraphicFramePr>
        <p:xfrm>
          <a:off x="876300" y="881122"/>
          <a:ext cx="445891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POWER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999,999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6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43669E-EA83-417E-B9B4-FDBF5A94067C}"/>
              </a:ext>
            </a:extLst>
          </p:cNvPr>
          <p:cNvSpPr txBox="1"/>
          <p:nvPr/>
        </p:nvSpPr>
        <p:spPr>
          <a:xfrm>
            <a:off x="876300" y="1289738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キャラパラメータより下回らないための措置。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817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●効果関連の文字数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効果関連に関する文字数については以下とする。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ABDC8D-A2AC-4AF2-8410-CFFA21D029E6}"/>
              </a:ext>
            </a:extLst>
          </p:cNvPr>
          <p:cNvSpPr txBox="1"/>
          <p:nvPr/>
        </p:nvSpPr>
        <p:spPr>
          <a:xfrm>
            <a:off x="591845" y="115435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○リーダー効果</a:t>
            </a:r>
            <a:endParaRPr kumimoji="1" lang="ja-JP" altLang="en-US" sz="1200" b="1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86817"/>
              </p:ext>
            </p:extLst>
          </p:nvPr>
        </p:nvGraphicFramePr>
        <p:xfrm>
          <a:off x="876300" y="1496676"/>
          <a:ext cx="4458918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×1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リーダー効果説明文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704D88-25A1-4B34-8F1E-6F82576A8797}"/>
              </a:ext>
            </a:extLst>
          </p:cNvPr>
          <p:cNvSpPr txBox="1"/>
          <p:nvPr/>
        </p:nvSpPr>
        <p:spPr>
          <a:xfrm>
            <a:off x="591845" y="21866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○バトル効果</a:t>
            </a:r>
            <a:endParaRPr kumimoji="1" lang="ja-JP" altLang="en-US" sz="1200" b="1" dirty="0"/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1A0D64A0-A482-4178-9698-C096C554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1739"/>
              </p:ext>
            </p:extLst>
          </p:nvPr>
        </p:nvGraphicFramePr>
        <p:xfrm>
          <a:off x="873237" y="2507643"/>
          <a:ext cx="4437194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49389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×1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バトル効果説明文</a:t>
                      </a:r>
                      <a:endParaRPr kumimoji="1" lang="en-US" altLang="ja-JP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37BFD9-F92C-4284-95A1-4BEDE7B4F7E5}"/>
              </a:ext>
            </a:extLst>
          </p:cNvPr>
          <p:cNvSpPr txBox="1"/>
          <p:nvPr/>
        </p:nvSpPr>
        <p:spPr>
          <a:xfrm>
            <a:off x="565523" y="32021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○ＴＲスキル</a:t>
            </a:r>
            <a:endParaRPr kumimoji="1" lang="ja-JP" altLang="en-US" sz="1200" b="1" dirty="0"/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D16D1C90-9C1C-4DBA-821B-1E3FE9BA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59259"/>
              </p:ext>
            </p:extLst>
          </p:nvPr>
        </p:nvGraphicFramePr>
        <p:xfrm>
          <a:off x="846915" y="3551042"/>
          <a:ext cx="453580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×1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ＴＲスキル効果説明文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6451A1-D26B-42E8-9A7E-5E9F244E90DE}"/>
              </a:ext>
            </a:extLst>
          </p:cNvPr>
          <p:cNvSpPr txBox="1"/>
          <p:nvPr/>
        </p:nvSpPr>
        <p:spPr>
          <a:xfrm>
            <a:off x="565523" y="42345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○支援兵器・師団兵器効果</a:t>
            </a:r>
            <a:endParaRPr kumimoji="1" lang="ja-JP" altLang="en-US" sz="1200" b="1" dirty="0"/>
          </a:p>
        </p:txBody>
      </p:sp>
      <p:graphicFrame>
        <p:nvGraphicFramePr>
          <p:cNvPr id="17" name="表 2">
            <a:extLst>
              <a:ext uri="{FF2B5EF4-FFF2-40B4-BE49-F238E27FC236}">
                <a16:creationId xmlns:a16="http://schemas.microsoft.com/office/drawing/2014/main" id="{DDB3E02D-BC3E-4535-80A3-BB2745CF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57984"/>
              </p:ext>
            </p:extLst>
          </p:nvPr>
        </p:nvGraphicFramePr>
        <p:xfrm>
          <a:off x="846915" y="4583364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支援兵器等効果説明文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A5ABA4-323D-48BC-82A2-60621AF549C6}"/>
              </a:ext>
            </a:extLst>
          </p:cNvPr>
          <p:cNvSpPr txBox="1"/>
          <p:nvPr/>
        </p:nvSpPr>
        <p:spPr>
          <a:xfrm>
            <a:off x="846915" y="49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効果名称はない。</a:t>
            </a:r>
            <a:endParaRPr kumimoji="1"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14313B-C446-4C18-998E-CAF60274EBA4}"/>
              </a:ext>
            </a:extLst>
          </p:cNvPr>
          <p:cNvSpPr txBox="1"/>
          <p:nvPr/>
        </p:nvSpPr>
        <p:spPr>
          <a:xfrm>
            <a:off x="565523" y="52228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○結晶効果</a:t>
            </a:r>
            <a:endParaRPr kumimoji="1" lang="ja-JP" altLang="en-US" sz="1200" b="1" dirty="0"/>
          </a:p>
        </p:txBody>
      </p:sp>
      <p:graphicFrame>
        <p:nvGraphicFramePr>
          <p:cNvPr id="20" name="表 2">
            <a:extLst>
              <a:ext uri="{FF2B5EF4-FFF2-40B4-BE49-F238E27FC236}">
                <a16:creationId xmlns:a16="http://schemas.microsoft.com/office/drawing/2014/main" id="{3626AB46-A358-4AE9-AD13-CD454F770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04304"/>
              </p:ext>
            </p:extLst>
          </p:nvPr>
        </p:nvGraphicFramePr>
        <p:xfrm>
          <a:off x="846915" y="5571679"/>
          <a:ext cx="45358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結晶効果説明文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1603FA-A4ED-430D-9F31-D372F630719D}"/>
              </a:ext>
            </a:extLst>
          </p:cNvPr>
          <p:cNvSpPr txBox="1"/>
          <p:nvPr/>
        </p:nvSpPr>
        <p:spPr>
          <a:xfrm>
            <a:off x="846915" y="589460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効果名称はない。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ABDC8D-A2AC-4AF2-8410-CFFA21D029E6}"/>
              </a:ext>
            </a:extLst>
          </p:cNvPr>
          <p:cNvSpPr txBox="1"/>
          <p:nvPr/>
        </p:nvSpPr>
        <p:spPr>
          <a:xfrm>
            <a:off x="591845" y="5387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○怪獣攻撃効果</a:t>
            </a:r>
            <a:endParaRPr kumimoji="1" lang="ja-JP" altLang="en-US" sz="1200" b="1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6215"/>
              </p:ext>
            </p:extLst>
          </p:nvPr>
        </p:nvGraphicFramePr>
        <p:xfrm>
          <a:off x="876300" y="881122"/>
          <a:ext cx="445891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怪獣攻撃効果説明文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</a:t>
                      </a:r>
                      <a:r>
                        <a:rPr kumimoji="1" lang="ja-JP" altLang="en-US" sz="1000"/>
                        <a:t>文字</a:t>
                      </a:r>
                      <a:r>
                        <a:rPr kumimoji="1" lang="en-US" altLang="ja-JP" sz="1000"/>
                        <a:t>×2</a:t>
                      </a:r>
                      <a:r>
                        <a:rPr kumimoji="1" lang="ja-JP" altLang="en-US" sz="100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88878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A5ABA4-323D-48BC-82A2-60621AF549C6}"/>
              </a:ext>
            </a:extLst>
          </p:cNvPr>
          <p:cNvSpPr txBox="1"/>
          <p:nvPr/>
        </p:nvSpPr>
        <p:spPr>
          <a:xfrm>
            <a:off x="846915" y="1204052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効果名称はない。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87691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●ユーザー情報系桁数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ユーザー情報関連に関する文字数・桁数。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8276"/>
              </p:ext>
            </p:extLst>
          </p:nvPr>
        </p:nvGraphicFramePr>
        <p:xfrm>
          <a:off x="876300" y="1154353"/>
          <a:ext cx="44589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プレイヤー名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全角１２文字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称号</a:t>
                      </a:r>
                      <a:r>
                        <a:rPr kumimoji="1" lang="ja-JP" altLang="en-US" sz="900"/>
                        <a:t>（アイコンを除く）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全角１２文字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31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</a:t>
                      </a:r>
                      <a:r>
                        <a:rPr kumimoji="1" lang="ja-JP" altLang="en-US" sz="1000"/>
                        <a:t>　（</a:t>
                      </a:r>
                      <a:r>
                        <a:rPr kumimoji="1" lang="en-US" altLang="ja-JP" sz="1000"/>
                        <a:t>3</a:t>
                      </a:r>
                      <a:r>
                        <a:rPr kumimoji="1" lang="ja-JP" altLang="en-US" sz="1000"/>
                        <a:t>桁）</a:t>
                      </a:r>
                      <a:r>
                        <a:rPr kumimoji="1" lang="en-US" altLang="ja-JP" sz="1000"/>
                        <a:t>※</a:t>
                      </a:r>
                      <a:r>
                        <a:rPr kumimoji="1" lang="ja-JP" altLang="en-US" sz="1000"/>
                        <a:t>初期最大</a:t>
                      </a:r>
                      <a:r>
                        <a:rPr kumimoji="1" lang="en-US" altLang="ja-JP" sz="1000"/>
                        <a:t>100</a:t>
                      </a:r>
                      <a:r>
                        <a:rPr kumimoji="1" lang="ja-JP" altLang="en-US" sz="1000"/>
                        <a:t>想定（仮）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6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ゴールド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9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7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クリスタル（合計）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9</a:t>
                      </a:r>
                      <a:r>
                        <a:rPr kumimoji="1" lang="ja-JP" altLang="en-US" sz="1000"/>
                        <a:t>桁）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クリスタル（有償）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8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クリスタル（無償）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8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3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9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0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分解ポイント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999,999,999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9</a:t>
                      </a:r>
                      <a:r>
                        <a:rPr kumimoji="1" lang="ja-JP" altLang="en-US" sz="1000"/>
                        <a:t>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30556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69A9C8-B76F-41A5-8941-F030995A4B65}"/>
              </a:ext>
            </a:extLst>
          </p:cNvPr>
          <p:cNvSpPr txBox="1"/>
          <p:nvPr/>
        </p:nvSpPr>
        <p:spPr>
          <a:xfrm>
            <a:off x="415419" y="35599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●アイテム等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1BD4CF-5616-4323-8CD6-17545308A969}"/>
              </a:ext>
            </a:extLst>
          </p:cNvPr>
          <p:cNvSpPr txBox="1"/>
          <p:nvPr/>
        </p:nvSpPr>
        <p:spPr>
          <a:xfrm>
            <a:off x="591845" y="3867752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ユーザー情報関連に関する文字数・桁数。</a:t>
            </a:r>
            <a:endParaRPr kumimoji="1" lang="en-US" altLang="ja-JP" sz="1000" dirty="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3CF83A9E-00E8-4F92-9A15-E3405039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82503"/>
              </p:ext>
            </p:extLst>
          </p:nvPr>
        </p:nvGraphicFramePr>
        <p:xfrm>
          <a:off x="876300" y="4175529"/>
          <a:ext cx="445891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武器名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全角１２文字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パーツ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全角８文字（</a:t>
                      </a:r>
                      <a:r>
                        <a:rPr kumimoji="1" lang="en-US" altLang="ja-JP" sz="1000"/>
                        <a:t>※</a:t>
                      </a:r>
                      <a:r>
                        <a:rPr kumimoji="1" lang="ja-JP" altLang="en-US" sz="1000"/>
                        <a:t>現状表示場所なし）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31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結晶名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全角８文字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6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支援兵器名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全角１６文字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7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師団兵器名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全角１６文字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36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消費アイテム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全角１２文字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プレゼント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全角１２文字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5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入浴剤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全角１２文字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5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■表示に関する仕様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●ＴＲカード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ＴＲカードに関する文字数・桁数。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357F55C-2D6D-4334-A794-FF71BEF1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7602"/>
              </p:ext>
            </p:extLst>
          </p:nvPr>
        </p:nvGraphicFramePr>
        <p:xfrm>
          <a:off x="876300" y="1154353"/>
          <a:ext cx="4458918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1538001984"/>
                    </a:ext>
                  </a:extLst>
                </a:gridCol>
                <a:gridCol w="2971113">
                  <a:extLst>
                    <a:ext uri="{9D8B030D-6E8A-4147-A177-3AD203B41FA5}">
                      <a16:colId xmlns:a16="http://schemas.microsoft.com/office/drawing/2014/main" val="236141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全角１６文字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7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フレーバ</a:t>
                      </a:r>
                      <a:r>
                        <a:rPr kumimoji="1" lang="en-US" altLang="ja-JP" sz="1000"/>
                        <a:t>―</a:t>
                      </a:r>
                      <a:r>
                        <a:rPr kumimoji="1" lang="ja-JP" altLang="en-US" sz="1000"/>
                        <a:t>テキスト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全角１６文字</a:t>
                      </a:r>
                      <a:r>
                        <a:rPr kumimoji="1" lang="en-US" altLang="ja-JP" sz="1000"/>
                        <a:t>×</a:t>
                      </a:r>
                      <a:r>
                        <a:rPr kumimoji="1" lang="ja-JP" altLang="en-US" sz="1000"/>
                        <a:t>３行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3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1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B46A5-CD00-4B74-9E3A-7D4939555B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0296febf-2773-4faf-ae76-6dee2362d0db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13ED82-80DA-4853-9808-2087E5853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F2ED37-6194-40AA-B3FB-E75C62F6A5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4389</TotalTime>
  <Words>524</Words>
  <Application>Microsoft Office PowerPoint</Application>
  <PresentationFormat>画面に合わせる (4:3)</PresentationFormat>
  <Paragraphs>127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Bahnschrift Condensed</vt:lpstr>
      <vt:lpstr>游ゴシック</vt:lpstr>
      <vt:lpstr>Century Gothic</vt:lpstr>
      <vt:lpstr>Arial</vt:lpstr>
      <vt:lpstr>メイリオ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宮田 真吾</cp:lastModifiedBy>
  <cp:revision>229</cp:revision>
  <dcterms:created xsi:type="dcterms:W3CDTF">2019-06-27T02:30:15Z</dcterms:created>
  <dcterms:modified xsi:type="dcterms:W3CDTF">2020-03-12T05:07:03Z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