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7"/>
  </p:notesMasterIdLst>
  <p:sldIdLst>
    <p:sldId id="270" r:id="rId2"/>
    <p:sldId id="256" r:id="rId3"/>
    <p:sldId id="271" r:id="rId4"/>
    <p:sldId id="277" r:id="rId5"/>
    <p:sldId id="272" r:id="rId6"/>
    <p:sldId id="273" r:id="rId7"/>
    <p:sldId id="278" r:id="rId8"/>
    <p:sldId id="279" r:id="rId9"/>
    <p:sldId id="280" r:id="rId10"/>
    <p:sldId id="274" r:id="rId11"/>
    <p:sldId id="286" r:id="rId12"/>
    <p:sldId id="281" r:id="rId13"/>
    <p:sldId id="284" r:id="rId14"/>
    <p:sldId id="282" r:id="rId15"/>
    <p:sldId id="285" r:id="rId16"/>
  </p:sldIdLst>
  <p:sldSz cx="9144000" cy="6858000" type="screen4x3"/>
  <p:notesSz cx="6858000" cy="9144000"/>
  <p:embeddedFontLst>
    <p:embeddedFont>
      <p:font typeface="Bahnschrift Condensed" panose="020B0502040204020203" pitchFamily="34" charset="0"/>
      <p:regular r:id="rId18"/>
      <p:bold r:id="rId19"/>
    </p:embeddedFont>
    <p:embeddedFont>
      <p:font typeface="Century Gothic" panose="020B0502020202020204" pitchFamily="34" charset="0"/>
      <p:regular r:id="rId20"/>
      <p:bold r:id="rId21"/>
      <p:italic r:id="rId22"/>
      <p:boldItalic r:id="rId23"/>
    </p:embeddedFont>
    <p:embeddedFont>
      <p:font typeface="メイリオ" panose="020B0604030504040204" pitchFamily="50" charset="-128"/>
      <p:regular r:id="rId24"/>
      <p:bold r:id="rId25"/>
      <p:italic r:id="rId26"/>
      <p:boldItalic r:id="rId27"/>
    </p:embeddedFont>
    <p:embeddedFont>
      <p:font typeface="游ゴシック" panose="020B0400000000000000" pitchFamily="50" charset="-128"/>
      <p:regular r:id="rId28"/>
      <p:bold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CC99FF"/>
    <a:srgbClr val="FFFF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79" autoAdjust="0"/>
    <p:restoredTop sz="94660"/>
  </p:normalViewPr>
  <p:slideViewPr>
    <p:cSldViewPr snapToGrid="0">
      <p:cViewPr varScale="1">
        <p:scale>
          <a:sx n="114" d="100"/>
          <a:sy n="114" d="100"/>
        </p:scale>
        <p:origin x="9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72246-DBFD-4EF9-A53E-3603791B3A16}" type="datetimeFigureOut">
              <a:rPr kumimoji="1" lang="ja-JP" altLang="en-US" smtClean="0"/>
              <a:t>2019/12/5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33A8A-C14E-4B21-B228-4D1831F8ED91}" type="slidenum">
              <a:rPr kumimoji="1" lang="ja-JP" altLang="en-US" smtClean="0"/>
              <a:t>‹#›</a:t>
            </a:fld>
            <a:endParaRPr kumimoji="1" lang="ja-JP" altLang="en-US"/>
          </a:p>
        </p:txBody>
      </p:sp>
    </p:spTree>
    <p:extLst>
      <p:ext uri="{BB962C8B-B14F-4D97-AF65-F5344CB8AC3E}">
        <p14:creationId xmlns:p14="http://schemas.microsoft.com/office/powerpoint/2010/main" val="7097330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B1A4AD6-C6A9-4C5E-9788-5C2956ACA0A8}" type="datetime1">
              <a:rPr kumimoji="1" lang="ja-JP" altLang="en-US" smtClean="0"/>
              <a:t>2019/12/5</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a:t>
            </a:fld>
            <a:endParaRPr kumimoji="1" lang="ja-JP" altLang="en-US" dirty="0"/>
          </a:p>
        </p:txBody>
      </p:sp>
    </p:spTree>
    <p:extLst>
      <p:ext uri="{BB962C8B-B14F-4D97-AF65-F5344CB8AC3E}">
        <p14:creationId xmlns:p14="http://schemas.microsoft.com/office/powerpoint/2010/main" val="255000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BE96CDE-FCEC-4058-B41A-998C8FCC4EBB}" type="datetime1">
              <a:rPr kumimoji="1" lang="ja-JP" altLang="en-US" smtClean="0"/>
              <a:t>2019/12/5</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993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56B13BB-D60E-4F0F-97CD-09689C5E4BBA}" type="datetime1">
              <a:rPr kumimoji="1" lang="ja-JP" altLang="en-US" smtClean="0"/>
              <a:t>2019/12/5</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0187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460AB36-C508-40AE-B247-FC9A50C8DBAB}" type="datetime1">
              <a:rPr kumimoji="1" lang="ja-JP" altLang="en-US" smtClean="0"/>
              <a:t>2019/12/5</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759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BDB782-27F3-4FB3-ACB7-CDC9C0AFB335}" type="datetime1">
              <a:rPr kumimoji="1" lang="ja-JP" altLang="en-US" smtClean="0"/>
              <a:t>2019/12/5</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890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94118D1-0398-4067-9E1C-38DF593B8084}" type="datetime1">
              <a:rPr kumimoji="1" lang="ja-JP" altLang="en-US" smtClean="0"/>
              <a:t>2019/12/5</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53041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BFCC487-9278-492A-9780-752495BDFA7F}" type="datetime1">
              <a:rPr kumimoji="1" lang="ja-JP" altLang="en-US" smtClean="0"/>
              <a:t>2019/12/5</a:t>
            </a:fld>
            <a:endParaRPr kumimoji="1" lang="ja-JP" altLang="en-US"/>
          </a:p>
        </p:txBody>
      </p:sp>
      <p:sp>
        <p:nvSpPr>
          <p:cNvPr id="8" name="Footer Placeholder 7"/>
          <p:cNvSpPr>
            <a:spLocks noGrp="1"/>
          </p:cNvSpPr>
          <p:nvPr>
            <p:ph type="ftr" sz="quarter" idx="11"/>
          </p:nvPr>
        </p:nvSpPr>
        <p:spPr/>
        <p:txBody>
          <a:bodyPr/>
          <a:lstStyle/>
          <a:p>
            <a:r>
              <a:rPr kumimoji="1" lang="en-US" altLang="ja-JP"/>
              <a:t>CONFIDENTIAL</a:t>
            </a:r>
            <a:endParaRPr kumimoji="1" lang="ja-JP" altLang="en-US"/>
          </a:p>
        </p:txBody>
      </p:sp>
      <p:sp>
        <p:nvSpPr>
          <p:cNvPr id="9" name="Slide Number Placeholder 8"/>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425728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F5C08CC-CBF0-4394-86CE-A092A6A51B4B}" type="datetime1">
              <a:rPr kumimoji="1" lang="ja-JP" altLang="en-US" smtClean="0"/>
              <a:t>2019/12/5</a:t>
            </a:fld>
            <a:endParaRPr kumimoji="1" lang="ja-JP" altLang="en-US"/>
          </a:p>
        </p:txBody>
      </p:sp>
      <p:sp>
        <p:nvSpPr>
          <p:cNvPr id="4" name="Footer Placeholder 3"/>
          <p:cNvSpPr>
            <a:spLocks noGrp="1"/>
          </p:cNvSpPr>
          <p:nvPr>
            <p:ph type="ftr" sz="quarter" idx="11"/>
          </p:nvPr>
        </p:nvSpPr>
        <p:spPr/>
        <p:txBody>
          <a:bodyPr/>
          <a:lstStyle/>
          <a:p>
            <a:r>
              <a:rPr kumimoji="1" lang="en-US" altLang="ja-JP"/>
              <a:t>CONFIDENTIAL</a:t>
            </a:r>
            <a:endParaRPr kumimoji="1" lang="ja-JP" altLang="en-US"/>
          </a:p>
        </p:txBody>
      </p:sp>
      <p:sp>
        <p:nvSpPr>
          <p:cNvPr id="5" name="Slide Number Placeholder 4"/>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70950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868A3-9745-4A15-BE94-C4602B5C659F}" type="datetime1">
              <a:rPr kumimoji="1" lang="ja-JP" altLang="en-US" smtClean="0"/>
              <a:t>2019/12/5</a:t>
            </a:fld>
            <a:endParaRPr kumimoji="1" lang="ja-JP" altLang="en-US"/>
          </a:p>
        </p:txBody>
      </p:sp>
      <p:sp>
        <p:nvSpPr>
          <p:cNvPr id="3" name="Footer Placeholder 2"/>
          <p:cNvSpPr>
            <a:spLocks noGrp="1"/>
          </p:cNvSpPr>
          <p:nvPr>
            <p:ph type="ftr" sz="quarter" idx="11"/>
          </p:nvPr>
        </p:nvSpPr>
        <p:spPr/>
        <p:txBody>
          <a:bodyPr/>
          <a:lstStyle/>
          <a:p>
            <a:r>
              <a:rPr kumimoji="1" lang="en-US" altLang="ja-JP"/>
              <a:t>CONFIDENTIAL</a:t>
            </a:r>
            <a:endParaRPr kumimoji="1" lang="ja-JP" altLang="en-US"/>
          </a:p>
        </p:txBody>
      </p:sp>
      <p:sp>
        <p:nvSpPr>
          <p:cNvPr id="4" name="Slide Number Placeholder 3"/>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2537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A3E00E-426C-48D1-B2CB-F76EB1D20E37}" type="datetime1">
              <a:rPr kumimoji="1" lang="ja-JP" altLang="en-US" smtClean="0"/>
              <a:t>2019/12/5</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362095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65A257D-7C86-4F08-99ED-0A1F3A3FAC23}" type="datetime1">
              <a:rPr kumimoji="1" lang="ja-JP" altLang="en-US" smtClean="0"/>
              <a:t>2019/12/5</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8130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3451749"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8F90C-90C9-47DA-9961-AED210D9633D}" type="datetime1">
              <a:rPr kumimoji="1" lang="ja-JP" altLang="en-US" smtClean="0"/>
              <a:t>2019/12/5</a:t>
            </a:fld>
            <a:endParaRPr kumimoji="1" lang="ja-JP" altLang="en-US"/>
          </a:p>
        </p:txBody>
      </p:sp>
      <p:sp>
        <p:nvSpPr>
          <p:cNvPr id="5" name="Footer Placeholder 4"/>
          <p:cNvSpPr>
            <a:spLocks noGrp="1"/>
          </p:cNvSpPr>
          <p:nvPr>
            <p:ph type="ftr" sz="quarter" idx="3"/>
          </p:nvPr>
        </p:nvSpPr>
        <p:spPr>
          <a:xfrm>
            <a:off x="0" y="6492874"/>
            <a:ext cx="3086100" cy="365125"/>
          </a:xfrm>
          <a:prstGeom prst="rect">
            <a:avLst/>
          </a:prstGeom>
        </p:spPr>
        <p:txBody>
          <a:bodyPr vert="horz" lIns="91440" tIns="45720" rIns="91440" bIns="45720" rtlCol="0" anchor="ctr"/>
          <a:lstStyle>
            <a:lvl1pPr algn="l">
              <a:defRPr sz="1200">
                <a:solidFill>
                  <a:srgbClr val="FF0000"/>
                </a:solidFill>
                <a:latin typeface="Bahnschrift Condensed" panose="020B0502040204020203" pitchFamily="34" charset="0"/>
              </a:defRPr>
            </a:lvl1pPr>
          </a:lstStyle>
          <a:p>
            <a:r>
              <a:rPr kumimoji="1" lang="en-US" altLang="ja-JP"/>
              <a:t>CONFIDENTIAL</a:t>
            </a:r>
            <a:endParaRPr kumimoji="1" lang="ja-JP" altLang="en-US"/>
          </a:p>
        </p:txBody>
      </p:sp>
      <p:sp>
        <p:nvSpPr>
          <p:cNvPr id="6" name="Slide Number Placeholder 5"/>
          <p:cNvSpPr>
            <a:spLocks noGrp="1"/>
          </p:cNvSpPr>
          <p:nvPr>
            <p:ph type="sldNum" sz="quarter" idx="4"/>
          </p:nvPr>
        </p:nvSpPr>
        <p:spPr>
          <a:xfrm>
            <a:off x="7086600" y="6492873"/>
            <a:ext cx="2057400" cy="365125"/>
          </a:xfrm>
          <a:prstGeom prst="rect">
            <a:avLst/>
          </a:prstGeom>
        </p:spPr>
        <p:txBody>
          <a:bodyPr vert="horz" lIns="91440" tIns="45720" rIns="91440" bIns="45720" rtlCol="0" anchor="ctr"/>
          <a:lstStyle>
            <a:lvl1pPr algn="r">
              <a:defRPr sz="1200" b="0">
                <a:solidFill>
                  <a:schemeClr val="tx1"/>
                </a:solidFill>
                <a:latin typeface="Bahnschrift Condensed" panose="020B0502040204020203" pitchFamily="34" charset="0"/>
              </a:defRPr>
            </a:lvl1pPr>
          </a:lstStyle>
          <a:p>
            <a:fld id="{A1D1B427-6BB8-45E6-A1F2-9E04AE67DC91}" type="slidenum">
              <a:rPr kumimoji="1" lang="ja-JP" altLang="en-US" smtClean="0"/>
              <a:pPr/>
              <a:t>‹#›</a:t>
            </a:fld>
            <a:endParaRPr kumimoji="1" lang="ja-JP" altLang="en-US"/>
          </a:p>
        </p:txBody>
      </p:sp>
    </p:spTree>
    <p:extLst>
      <p:ext uri="{BB962C8B-B14F-4D97-AF65-F5344CB8AC3E}">
        <p14:creationId xmlns:p14="http://schemas.microsoft.com/office/powerpoint/2010/main" val="4049386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2698175" cy="307777"/>
          </a:xfrm>
          <a:prstGeom prst="rect">
            <a:avLst/>
          </a:prstGeom>
          <a:noFill/>
        </p:spPr>
        <p:txBody>
          <a:bodyPr wrap="none" rtlCol="0">
            <a:spAutoFit/>
          </a:bodyPr>
          <a:lstStyle/>
          <a:p>
            <a:r>
              <a:rPr kumimoji="1" lang="ja-JP" altLang="en-US" sz="1400" b="1" dirty="0">
                <a:latin typeface="+mn-ea"/>
              </a:rPr>
              <a:t>■ステージ・クエスト選択仕様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a:t>
            </a:fld>
            <a:endParaRPr kumimoji="1" lang="ja-JP" altLang="en-US"/>
          </a:p>
        </p:txBody>
      </p:sp>
      <p:sp>
        <p:nvSpPr>
          <p:cNvPr id="42" name="テキスト ボックス 41">
            <a:extLst>
              <a:ext uri="{FF2B5EF4-FFF2-40B4-BE49-F238E27FC236}">
                <a16:creationId xmlns:a16="http://schemas.microsoft.com/office/drawing/2014/main" id="{9EBA0994-951E-4FE0-B26A-83BD0CE7793D}"/>
              </a:ext>
            </a:extLst>
          </p:cNvPr>
          <p:cNvSpPr txBox="1"/>
          <p:nvPr/>
        </p:nvSpPr>
        <p:spPr>
          <a:xfrm>
            <a:off x="415419" y="538799"/>
            <a:ext cx="1082348" cy="307777"/>
          </a:xfrm>
          <a:prstGeom prst="rect">
            <a:avLst/>
          </a:prstGeom>
          <a:noFill/>
        </p:spPr>
        <p:txBody>
          <a:bodyPr wrap="none" rtlCol="0">
            <a:spAutoFit/>
          </a:bodyPr>
          <a:lstStyle/>
          <a:p>
            <a:r>
              <a:rPr kumimoji="1" lang="ja-JP" altLang="en-US" sz="1400" b="1" dirty="0"/>
              <a:t>●更新履歴</a:t>
            </a:r>
          </a:p>
        </p:txBody>
      </p:sp>
      <p:graphicFrame>
        <p:nvGraphicFramePr>
          <p:cNvPr id="43" name="表 42">
            <a:extLst>
              <a:ext uri="{FF2B5EF4-FFF2-40B4-BE49-F238E27FC236}">
                <a16:creationId xmlns:a16="http://schemas.microsoft.com/office/drawing/2014/main" id="{E6AEA78D-08BD-4515-B35D-A340838DE4E3}"/>
              </a:ext>
            </a:extLst>
          </p:cNvPr>
          <p:cNvGraphicFramePr>
            <a:graphicFrameLocks noGrp="1"/>
          </p:cNvGraphicFramePr>
          <p:nvPr>
            <p:extLst>
              <p:ext uri="{D42A27DB-BD31-4B8C-83A1-F6EECF244321}">
                <p14:modId xmlns:p14="http://schemas.microsoft.com/office/powerpoint/2010/main" val="2334603268"/>
              </p:ext>
            </p:extLst>
          </p:nvPr>
        </p:nvGraphicFramePr>
        <p:xfrm>
          <a:off x="599845" y="969361"/>
          <a:ext cx="6200140" cy="2651760"/>
        </p:xfrm>
        <a:graphic>
          <a:graphicData uri="http://schemas.openxmlformats.org/drawingml/2006/table">
            <a:tbl>
              <a:tblPr firstRow="1" bandRow="1">
                <a:tableStyleId>{5C22544A-7EE6-4342-B048-85BDC9FD1C3A}</a:tableStyleId>
              </a:tblPr>
              <a:tblGrid>
                <a:gridCol w="713105">
                  <a:extLst>
                    <a:ext uri="{9D8B030D-6E8A-4147-A177-3AD203B41FA5}">
                      <a16:colId xmlns:a16="http://schemas.microsoft.com/office/drawing/2014/main" val="2274898723"/>
                    </a:ext>
                  </a:extLst>
                </a:gridCol>
                <a:gridCol w="2881630">
                  <a:extLst>
                    <a:ext uri="{9D8B030D-6E8A-4147-A177-3AD203B41FA5}">
                      <a16:colId xmlns:a16="http://schemas.microsoft.com/office/drawing/2014/main" val="3224386025"/>
                    </a:ext>
                  </a:extLst>
                </a:gridCol>
                <a:gridCol w="2605405">
                  <a:extLst>
                    <a:ext uri="{9D8B030D-6E8A-4147-A177-3AD203B41FA5}">
                      <a16:colId xmlns:a16="http://schemas.microsoft.com/office/drawing/2014/main" val="2535242023"/>
                    </a:ext>
                  </a:extLst>
                </a:gridCol>
              </a:tblGrid>
              <a:tr h="0">
                <a:tc>
                  <a:txBody>
                    <a:bodyPr/>
                    <a:lstStyle/>
                    <a:p>
                      <a:r>
                        <a:rPr kumimoji="1" lang="ja-JP" altLang="en-US" sz="800" dirty="0"/>
                        <a:t>更新日</a:t>
                      </a:r>
                    </a:p>
                  </a:txBody>
                  <a:tcPr/>
                </a:tc>
                <a:tc>
                  <a:txBody>
                    <a:bodyPr/>
                    <a:lstStyle/>
                    <a:p>
                      <a:r>
                        <a:rPr kumimoji="1" lang="ja-JP" altLang="en-US" sz="800" dirty="0"/>
                        <a:t>主な内容</a:t>
                      </a:r>
                    </a:p>
                  </a:txBody>
                  <a:tcPr/>
                </a:tc>
                <a:tc>
                  <a:txBody>
                    <a:bodyPr/>
                    <a:lstStyle/>
                    <a:p>
                      <a:r>
                        <a:rPr kumimoji="1" lang="ja-JP" altLang="en-US" sz="800" dirty="0"/>
                        <a:t>備考</a:t>
                      </a:r>
                    </a:p>
                  </a:txBody>
                  <a:tcPr/>
                </a:tc>
                <a:extLst>
                  <a:ext uri="{0D108BD9-81ED-4DB2-BD59-A6C34878D82A}">
                    <a16:rowId xmlns:a16="http://schemas.microsoft.com/office/drawing/2014/main" val="4185926113"/>
                  </a:ext>
                </a:extLst>
              </a:tr>
              <a:tr h="211158">
                <a:tc>
                  <a:txBody>
                    <a:bodyPr/>
                    <a:lstStyle/>
                    <a:p>
                      <a:r>
                        <a:rPr kumimoji="1" lang="en-US" altLang="ja-JP" sz="800" dirty="0"/>
                        <a:t>2019.10.7</a:t>
                      </a:r>
                      <a:endParaRPr kumimoji="1" lang="ja-JP" altLang="en-US" sz="800" dirty="0"/>
                    </a:p>
                  </a:txBody>
                  <a:tcPr/>
                </a:tc>
                <a:tc>
                  <a:txBody>
                    <a:bodyPr/>
                    <a:lstStyle/>
                    <a:p>
                      <a:r>
                        <a:rPr kumimoji="1" lang="ja-JP" altLang="en-US" sz="800" dirty="0"/>
                        <a:t>書類作成</a:t>
                      </a:r>
                    </a:p>
                  </a:txBody>
                  <a:tcPr/>
                </a:tc>
                <a:tc>
                  <a:txBody>
                    <a:bodyPr/>
                    <a:lstStyle/>
                    <a:p>
                      <a:endParaRPr kumimoji="1" lang="ja-JP" altLang="en-US" sz="800" dirty="0"/>
                    </a:p>
                  </a:txBody>
                  <a:tcPr/>
                </a:tc>
                <a:extLst>
                  <a:ext uri="{0D108BD9-81ED-4DB2-BD59-A6C34878D82A}">
                    <a16:rowId xmlns:a16="http://schemas.microsoft.com/office/drawing/2014/main" val="4167916527"/>
                  </a:ext>
                </a:extLst>
              </a:tr>
              <a:tr h="0">
                <a:tc>
                  <a:txBody>
                    <a:bodyPr/>
                    <a:lstStyle/>
                    <a:p>
                      <a:r>
                        <a:rPr kumimoji="1" lang="en-US" altLang="ja-JP" sz="800" dirty="0"/>
                        <a:t>2019.10.8</a:t>
                      </a:r>
                      <a:endParaRPr kumimoji="1" lang="ja-JP" altLang="en-US" sz="800" dirty="0"/>
                    </a:p>
                  </a:txBody>
                  <a:tcPr/>
                </a:tc>
                <a:tc>
                  <a:txBody>
                    <a:bodyPr/>
                    <a:lstStyle/>
                    <a:p>
                      <a:r>
                        <a:rPr kumimoji="1" lang="en-US" altLang="ja-JP" sz="800" dirty="0"/>
                        <a:t>7</a:t>
                      </a:r>
                      <a:r>
                        <a:rPr kumimoji="1" lang="ja-JP" altLang="en-US" sz="800" dirty="0"/>
                        <a:t>日の打合せを経て微調整。</a:t>
                      </a:r>
                    </a:p>
                  </a:txBody>
                  <a:tcPr/>
                </a:tc>
                <a:tc>
                  <a:txBody>
                    <a:bodyPr/>
                    <a:lstStyle/>
                    <a:p>
                      <a:endParaRPr kumimoji="1" lang="ja-JP" altLang="en-US" sz="800" dirty="0"/>
                    </a:p>
                  </a:txBody>
                  <a:tcPr/>
                </a:tc>
                <a:extLst>
                  <a:ext uri="{0D108BD9-81ED-4DB2-BD59-A6C34878D82A}">
                    <a16:rowId xmlns:a16="http://schemas.microsoft.com/office/drawing/2014/main" val="224538453"/>
                  </a:ext>
                </a:extLst>
              </a:tr>
              <a:tr h="0">
                <a:tc>
                  <a:txBody>
                    <a:bodyPr/>
                    <a:lstStyle/>
                    <a:p>
                      <a:r>
                        <a:rPr kumimoji="1" lang="en-US" altLang="ja-JP" sz="800" dirty="0"/>
                        <a:t>2019.10.9</a:t>
                      </a:r>
                      <a:endParaRPr kumimoji="1" lang="ja-JP" altLang="en-US" sz="800" dirty="0"/>
                    </a:p>
                  </a:txBody>
                  <a:tcPr/>
                </a:tc>
                <a:tc>
                  <a:txBody>
                    <a:bodyPr/>
                    <a:lstStyle/>
                    <a:p>
                      <a:r>
                        <a:rPr kumimoji="1" lang="ja-JP" altLang="en-US" sz="800" dirty="0"/>
                        <a:t>・打ち合わせで指摘のあったアドベンチャー、バトルの表現の修正。</a:t>
                      </a:r>
                      <a:endParaRPr kumimoji="1" lang="en-US" altLang="ja-JP" sz="800" dirty="0"/>
                    </a:p>
                    <a:p>
                      <a:endParaRPr kumimoji="1" lang="en-US" altLang="ja-JP" sz="800" dirty="0"/>
                    </a:p>
                    <a:p>
                      <a:r>
                        <a:rPr kumimoji="1" lang="ja-JP" altLang="en-US" sz="800" dirty="0"/>
                        <a:t>・戦闘クエスト内の流れのミス修正。（</a:t>
                      </a:r>
                      <a:r>
                        <a:rPr kumimoji="1" lang="en-US" altLang="ja-JP" sz="800" dirty="0"/>
                        <a:t>P.4</a:t>
                      </a:r>
                      <a:r>
                        <a:rPr kumimoji="1" lang="ja-JP" altLang="en-US" sz="800" dirty="0"/>
                        <a:t>）</a:t>
                      </a:r>
                      <a:endParaRPr kumimoji="1" lang="en-US" altLang="ja-JP" sz="800" dirty="0"/>
                    </a:p>
                    <a:p>
                      <a:r>
                        <a:rPr kumimoji="1" lang="ja-JP" altLang="en-US" sz="800" dirty="0"/>
                        <a:t>・フリークエストについて加筆。（</a:t>
                      </a:r>
                      <a:r>
                        <a:rPr kumimoji="1" lang="en-US" altLang="ja-JP" sz="800" dirty="0"/>
                        <a:t>P.7</a:t>
                      </a:r>
                      <a:r>
                        <a:rPr kumimoji="1" lang="ja-JP" altLang="en-US" sz="800" dirty="0"/>
                        <a:t>）</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432273792"/>
                  </a:ext>
                </a:extLst>
              </a:tr>
              <a:tr h="0">
                <a:tc>
                  <a:txBody>
                    <a:bodyPr/>
                    <a:lstStyle/>
                    <a:p>
                      <a:r>
                        <a:rPr kumimoji="1" lang="en-US" altLang="ja-JP" sz="800" dirty="0"/>
                        <a:t>2019.10.11</a:t>
                      </a:r>
                      <a:endParaRPr kumimoji="1" lang="ja-JP" altLang="en-US" sz="800" dirty="0"/>
                    </a:p>
                  </a:txBody>
                  <a:tcPr/>
                </a:tc>
                <a:tc>
                  <a:txBody>
                    <a:bodyPr/>
                    <a:lstStyle/>
                    <a:p>
                      <a:r>
                        <a:rPr kumimoji="1" lang="ja-JP" altLang="en-US" sz="800"/>
                        <a:t>・戦闘クエストを作戦クエストに名称変更。</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2172877438"/>
                  </a:ext>
                </a:extLst>
              </a:tr>
              <a:tr h="0">
                <a:tc>
                  <a:txBody>
                    <a:bodyPr/>
                    <a:lstStyle/>
                    <a:p>
                      <a:r>
                        <a:rPr kumimoji="1" lang="en-US" altLang="ja-JP" sz="800" dirty="0"/>
                        <a:t>2019.11.1</a:t>
                      </a:r>
                      <a:endParaRPr kumimoji="1" lang="ja-JP" altLang="en-US" sz="800" dirty="0"/>
                    </a:p>
                  </a:txBody>
                  <a:tcPr/>
                </a:tc>
                <a:tc>
                  <a:txBody>
                    <a:bodyPr/>
                    <a:lstStyle/>
                    <a:p>
                      <a:r>
                        <a:rPr kumimoji="1" lang="en-US" altLang="ja-JP" sz="800" dirty="0"/>
                        <a:t>【GP01】</a:t>
                      </a:r>
                      <a:r>
                        <a:rPr kumimoji="1" lang="ja-JP" altLang="en-US" sz="800" dirty="0"/>
                        <a:t>ステージとクエスト</a:t>
                      </a:r>
                      <a:r>
                        <a:rPr kumimoji="1" lang="en-US" altLang="ja-JP" sz="800" dirty="0"/>
                        <a:t>_20191018.pptx</a:t>
                      </a:r>
                      <a:r>
                        <a:rPr kumimoji="1" lang="ja-JP" altLang="en-US" sz="800" dirty="0"/>
                        <a:t>と一部改変して統合。（</a:t>
                      </a:r>
                      <a:r>
                        <a:rPr kumimoji="1" lang="en-US" altLang="ja-JP" sz="800" dirty="0"/>
                        <a:t>P.7</a:t>
                      </a:r>
                      <a:r>
                        <a:rPr kumimoji="1" lang="ja-JP" altLang="en-US" sz="800" dirty="0"/>
                        <a:t>）</a:t>
                      </a:r>
                      <a:endParaRPr kumimoji="1" lang="en-US" altLang="ja-JP" sz="800" dirty="0"/>
                    </a:p>
                    <a:p>
                      <a:r>
                        <a:rPr kumimoji="1" lang="ja-JP" altLang="en-US" sz="800" dirty="0"/>
                        <a:t>画面構成を修正。（</a:t>
                      </a:r>
                      <a:r>
                        <a:rPr kumimoji="1" lang="en-US" altLang="ja-JP" sz="800" dirty="0"/>
                        <a:t>P.8-9</a:t>
                      </a:r>
                      <a:r>
                        <a:rPr kumimoji="1" lang="ja-JP" altLang="en-US" sz="800" dirty="0"/>
                        <a:t>）</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368866153"/>
                  </a:ext>
                </a:extLst>
              </a:tr>
              <a:tr h="0">
                <a:tc>
                  <a:txBody>
                    <a:bodyPr/>
                    <a:lstStyle/>
                    <a:p>
                      <a:r>
                        <a:rPr kumimoji="1" lang="en-US" altLang="ja-JP" sz="800" dirty="0"/>
                        <a:t>2019.11.18</a:t>
                      </a:r>
                      <a:endParaRPr kumimoji="1" lang="ja-JP" altLang="en-US" sz="800" dirty="0"/>
                    </a:p>
                  </a:txBody>
                  <a:tcPr/>
                </a:tc>
                <a:tc>
                  <a:txBody>
                    <a:bodyPr/>
                    <a:lstStyle/>
                    <a:p>
                      <a:r>
                        <a:rPr kumimoji="1" lang="ja-JP" altLang="en-US" sz="800" dirty="0"/>
                        <a:t>画面策定</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907295995"/>
                  </a:ext>
                </a:extLst>
              </a:tr>
              <a:tr h="0">
                <a:tc>
                  <a:txBody>
                    <a:bodyPr/>
                    <a:lstStyle/>
                    <a:p>
                      <a:r>
                        <a:rPr kumimoji="1" lang="en-US" altLang="ja-JP" sz="800" dirty="0"/>
                        <a:t>2019.12.05</a:t>
                      </a:r>
                      <a:endParaRPr kumimoji="1" lang="ja-JP" altLang="en-US" sz="800" dirty="0"/>
                    </a:p>
                  </a:txBody>
                  <a:tcPr/>
                </a:tc>
                <a:tc>
                  <a:txBody>
                    <a:bodyPr/>
                    <a:lstStyle/>
                    <a:p>
                      <a:r>
                        <a:rPr kumimoji="1" lang="ja-JP" altLang="en-US" sz="800" dirty="0"/>
                        <a:t>フロー調整。</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1044446053"/>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325544210"/>
                  </a:ext>
                </a:extLst>
              </a:tr>
            </a:tbl>
          </a:graphicData>
        </a:graphic>
      </p:graphicFrame>
    </p:spTree>
    <p:extLst>
      <p:ext uri="{BB962C8B-B14F-4D97-AF65-F5344CB8AC3E}">
        <p14:creationId xmlns:p14="http://schemas.microsoft.com/office/powerpoint/2010/main" val="1438009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 23" descr="白いバックグラウンドのスクリーンショット&#10;&#10;自動的に生成された説明">
            <a:extLst>
              <a:ext uri="{FF2B5EF4-FFF2-40B4-BE49-F238E27FC236}">
                <a16:creationId xmlns:a16="http://schemas.microsoft.com/office/drawing/2014/main" id="{4909CC5F-1151-4286-ACB8-4B4D4D258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713" y="1291675"/>
            <a:ext cx="2044316" cy="3629235"/>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2698175" cy="307777"/>
          </a:xfrm>
          <a:prstGeom prst="rect">
            <a:avLst/>
          </a:prstGeom>
          <a:noFill/>
        </p:spPr>
        <p:txBody>
          <a:bodyPr wrap="none" rtlCol="0">
            <a:spAutoFit/>
          </a:bodyPr>
          <a:lstStyle/>
          <a:p>
            <a:r>
              <a:rPr kumimoji="1" lang="ja-JP" altLang="en-US" sz="1400" b="1" dirty="0">
                <a:latin typeface="+mn-ea"/>
              </a:rPr>
              <a:t>■ステージ・クエスト選択仕様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10</a:t>
            </a:fld>
            <a:endParaRPr kumimoji="1" lang="ja-JP" altLang="en-US"/>
          </a:p>
        </p:txBody>
      </p:sp>
      <p:sp>
        <p:nvSpPr>
          <p:cNvPr id="16" name="テキスト ボックス 15">
            <a:extLst>
              <a:ext uri="{FF2B5EF4-FFF2-40B4-BE49-F238E27FC236}">
                <a16:creationId xmlns:a16="http://schemas.microsoft.com/office/drawing/2014/main" id="{A2D9E3A6-FEEE-4841-BEC0-C147393D6A19}"/>
              </a:ext>
            </a:extLst>
          </p:cNvPr>
          <p:cNvSpPr txBox="1"/>
          <p:nvPr/>
        </p:nvSpPr>
        <p:spPr>
          <a:xfrm>
            <a:off x="591845" y="546817"/>
            <a:ext cx="3296095" cy="307777"/>
          </a:xfrm>
          <a:prstGeom prst="rect">
            <a:avLst/>
          </a:prstGeom>
          <a:noFill/>
        </p:spPr>
        <p:txBody>
          <a:bodyPr wrap="none" rtlCol="0">
            <a:spAutoFit/>
          </a:bodyPr>
          <a:lstStyle/>
          <a:p>
            <a:r>
              <a:rPr kumimoji="1" lang="ja-JP" altLang="en-US" sz="1400" b="1" dirty="0"/>
              <a:t>○</a:t>
            </a:r>
            <a:r>
              <a:rPr kumimoji="1" lang="en-US" altLang="ja-JP" sz="1400" b="1" dirty="0"/>
              <a:t>st100.</a:t>
            </a:r>
            <a:r>
              <a:rPr kumimoji="1" lang="ja-JP" altLang="en-US" sz="1400" b="1" dirty="0"/>
              <a:t>ステージ選択画面</a:t>
            </a:r>
            <a:r>
              <a:rPr kumimoji="1" lang="en-US" altLang="ja-JP" sz="1000" b="1" dirty="0">
                <a:solidFill>
                  <a:srgbClr val="FF0000"/>
                </a:solidFill>
              </a:rPr>
              <a:t>(20191101</a:t>
            </a:r>
            <a:r>
              <a:rPr kumimoji="1" lang="ja-JP" altLang="en-US" sz="1000" b="1" dirty="0">
                <a:solidFill>
                  <a:srgbClr val="FF0000"/>
                </a:solidFill>
              </a:rPr>
              <a:t>修正）</a:t>
            </a:r>
            <a:endParaRPr kumimoji="1" lang="en-US" altLang="ja-JP" sz="1000" b="1" dirty="0">
              <a:solidFill>
                <a:srgbClr val="FF0000"/>
              </a:solidFill>
            </a:endParaRPr>
          </a:p>
        </p:txBody>
      </p:sp>
      <p:sp>
        <p:nvSpPr>
          <p:cNvPr id="17" name="テキスト ボックス 16">
            <a:extLst>
              <a:ext uri="{FF2B5EF4-FFF2-40B4-BE49-F238E27FC236}">
                <a16:creationId xmlns:a16="http://schemas.microsoft.com/office/drawing/2014/main" id="{FDF56186-BB42-4B96-852D-30389F61D556}"/>
              </a:ext>
            </a:extLst>
          </p:cNvPr>
          <p:cNvSpPr txBox="1"/>
          <p:nvPr/>
        </p:nvSpPr>
        <p:spPr>
          <a:xfrm>
            <a:off x="735474" y="934675"/>
            <a:ext cx="1980029" cy="246221"/>
          </a:xfrm>
          <a:prstGeom prst="rect">
            <a:avLst/>
          </a:prstGeom>
          <a:noFill/>
        </p:spPr>
        <p:txBody>
          <a:bodyPr wrap="none" rtlCol="0">
            <a:spAutoFit/>
          </a:bodyPr>
          <a:lstStyle/>
          <a:p>
            <a:r>
              <a:rPr kumimoji="1" lang="ja-JP" altLang="en-US" sz="1000" dirty="0"/>
              <a:t>ステージはリスト表示とする。</a:t>
            </a:r>
            <a:endParaRPr kumimoji="1" lang="en-US" altLang="ja-JP" sz="1000" strike="sngStrike" dirty="0"/>
          </a:p>
        </p:txBody>
      </p:sp>
      <p:sp>
        <p:nvSpPr>
          <p:cNvPr id="20" name="テキスト ボックス 19">
            <a:extLst>
              <a:ext uri="{FF2B5EF4-FFF2-40B4-BE49-F238E27FC236}">
                <a16:creationId xmlns:a16="http://schemas.microsoft.com/office/drawing/2014/main" id="{EA0D2779-453C-46B0-9ABB-2EB7CDE8F841}"/>
              </a:ext>
            </a:extLst>
          </p:cNvPr>
          <p:cNvSpPr txBox="1"/>
          <p:nvPr/>
        </p:nvSpPr>
        <p:spPr>
          <a:xfrm>
            <a:off x="3766294" y="1134972"/>
            <a:ext cx="1098378" cy="246221"/>
          </a:xfrm>
          <a:prstGeom prst="rect">
            <a:avLst/>
          </a:prstGeom>
          <a:noFill/>
        </p:spPr>
        <p:txBody>
          <a:bodyPr wrap="none" rtlCol="0">
            <a:spAutoFit/>
          </a:bodyPr>
          <a:lstStyle/>
          <a:p>
            <a:r>
              <a:rPr kumimoji="1" lang="en-US" altLang="ja-JP" sz="1000" b="1" dirty="0"/>
              <a:t>01</a:t>
            </a:r>
            <a:r>
              <a:rPr kumimoji="1" lang="ja-JP" altLang="en-US" sz="1000" b="1" dirty="0"/>
              <a:t>．セット選択</a:t>
            </a:r>
            <a:endParaRPr kumimoji="1" lang="en-US" altLang="ja-JP" sz="1000" b="1" dirty="0">
              <a:solidFill>
                <a:srgbClr val="FF0000"/>
              </a:solidFill>
            </a:endParaRPr>
          </a:p>
        </p:txBody>
      </p:sp>
      <p:sp>
        <p:nvSpPr>
          <p:cNvPr id="23" name="テキスト ボックス 22">
            <a:extLst>
              <a:ext uri="{FF2B5EF4-FFF2-40B4-BE49-F238E27FC236}">
                <a16:creationId xmlns:a16="http://schemas.microsoft.com/office/drawing/2014/main" id="{3CB8C590-2B82-4D29-A894-B62CAFF4D08C}"/>
              </a:ext>
            </a:extLst>
          </p:cNvPr>
          <p:cNvSpPr txBox="1"/>
          <p:nvPr/>
        </p:nvSpPr>
        <p:spPr>
          <a:xfrm>
            <a:off x="3952629" y="1380865"/>
            <a:ext cx="4544834" cy="707886"/>
          </a:xfrm>
          <a:prstGeom prst="rect">
            <a:avLst/>
          </a:prstGeom>
          <a:noFill/>
        </p:spPr>
        <p:txBody>
          <a:bodyPr wrap="none" rtlCol="0">
            <a:spAutoFit/>
          </a:bodyPr>
          <a:lstStyle/>
          <a:p>
            <a:r>
              <a:rPr kumimoji="1" lang="ja-JP" altLang="en-US" sz="1000" dirty="0"/>
              <a:t>この画面で左右で「メインストーリー」「キャラストーリー」「素材収集」</a:t>
            </a:r>
            <a:endParaRPr kumimoji="1" lang="en-US" altLang="ja-JP" sz="1000" dirty="0"/>
          </a:p>
          <a:p>
            <a:r>
              <a:rPr kumimoji="1" lang="ja-JP" altLang="en-US" sz="1000" dirty="0"/>
              <a:t>「強敵襲来」が選択できる。</a:t>
            </a:r>
            <a:endParaRPr kumimoji="1" lang="en-US" altLang="ja-JP" sz="1000" dirty="0"/>
          </a:p>
          <a:p>
            <a:r>
              <a:rPr kumimoji="1" lang="ja-JP" altLang="en-US" sz="1000" dirty="0"/>
              <a:t>「キャラストーリー」「強敵襲来」は進行によって出ていない場合もあり、</a:t>
            </a:r>
            <a:endParaRPr kumimoji="1" lang="en-US" altLang="ja-JP" sz="1000" dirty="0"/>
          </a:p>
          <a:p>
            <a:r>
              <a:rPr kumimoji="1" lang="ja-JP" altLang="en-US" sz="1000" dirty="0"/>
              <a:t>出ていない場合はリスト上に表示しない。</a:t>
            </a:r>
            <a:endParaRPr kumimoji="1" lang="en-US" altLang="ja-JP" sz="1000" dirty="0"/>
          </a:p>
        </p:txBody>
      </p:sp>
      <p:cxnSp>
        <p:nvCxnSpPr>
          <p:cNvPr id="15" name="直線コネクタ 14">
            <a:extLst>
              <a:ext uri="{FF2B5EF4-FFF2-40B4-BE49-F238E27FC236}">
                <a16:creationId xmlns:a16="http://schemas.microsoft.com/office/drawing/2014/main" id="{CE1A88BA-40EE-44E6-8C9B-C99815D00498}"/>
              </a:ext>
            </a:extLst>
          </p:cNvPr>
          <p:cNvCxnSpPr>
            <a:cxnSpLocks/>
            <a:endCxn id="18" idx="1"/>
          </p:cNvCxnSpPr>
          <p:nvPr/>
        </p:nvCxnSpPr>
        <p:spPr>
          <a:xfrm flipV="1">
            <a:off x="1767840" y="1834836"/>
            <a:ext cx="947662" cy="29876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5316597B-A51C-44DE-9782-A9E6BB29B940}"/>
              </a:ext>
            </a:extLst>
          </p:cNvPr>
          <p:cNvSpPr txBox="1"/>
          <p:nvPr/>
        </p:nvSpPr>
        <p:spPr>
          <a:xfrm>
            <a:off x="2715502" y="1734808"/>
            <a:ext cx="758541" cy="200055"/>
          </a:xfrm>
          <a:prstGeom prst="rect">
            <a:avLst/>
          </a:prstGeom>
          <a:noFill/>
        </p:spPr>
        <p:txBody>
          <a:bodyPr wrap="none" rtlCol="0">
            <a:spAutoFit/>
          </a:bodyPr>
          <a:lstStyle/>
          <a:p>
            <a:r>
              <a:rPr kumimoji="1" lang="en-US" altLang="ja-JP" sz="700" dirty="0"/>
              <a:t>01.</a:t>
            </a:r>
            <a:r>
              <a:rPr kumimoji="1" lang="ja-JP" altLang="en-US" sz="700" dirty="0"/>
              <a:t>セット選択</a:t>
            </a:r>
          </a:p>
        </p:txBody>
      </p:sp>
      <p:sp>
        <p:nvSpPr>
          <p:cNvPr id="19" name="テキスト ボックス 18">
            <a:extLst>
              <a:ext uri="{FF2B5EF4-FFF2-40B4-BE49-F238E27FC236}">
                <a16:creationId xmlns:a16="http://schemas.microsoft.com/office/drawing/2014/main" id="{D93B82C3-FFBC-48BA-9B8D-4A2C0BFB8392}"/>
              </a:ext>
            </a:extLst>
          </p:cNvPr>
          <p:cNvSpPr txBox="1"/>
          <p:nvPr/>
        </p:nvSpPr>
        <p:spPr>
          <a:xfrm>
            <a:off x="2715502" y="2061606"/>
            <a:ext cx="938077" cy="200055"/>
          </a:xfrm>
          <a:prstGeom prst="rect">
            <a:avLst/>
          </a:prstGeom>
          <a:noFill/>
        </p:spPr>
        <p:txBody>
          <a:bodyPr wrap="none" rtlCol="0">
            <a:spAutoFit/>
          </a:bodyPr>
          <a:lstStyle/>
          <a:p>
            <a:r>
              <a:rPr kumimoji="1" lang="en-US" altLang="ja-JP" sz="700" dirty="0"/>
              <a:t>02.</a:t>
            </a:r>
            <a:r>
              <a:rPr kumimoji="1" lang="ja-JP" altLang="en-US" sz="700" dirty="0"/>
              <a:t>ステージリスト</a:t>
            </a:r>
          </a:p>
        </p:txBody>
      </p:sp>
      <p:sp>
        <p:nvSpPr>
          <p:cNvPr id="22" name="テキスト ボックス 21">
            <a:extLst>
              <a:ext uri="{FF2B5EF4-FFF2-40B4-BE49-F238E27FC236}">
                <a16:creationId xmlns:a16="http://schemas.microsoft.com/office/drawing/2014/main" id="{CD9D3B48-4A9D-47F5-B28A-457423B0B641}"/>
              </a:ext>
            </a:extLst>
          </p:cNvPr>
          <p:cNvSpPr txBox="1"/>
          <p:nvPr/>
        </p:nvSpPr>
        <p:spPr>
          <a:xfrm>
            <a:off x="2723122" y="2503952"/>
            <a:ext cx="848309" cy="200055"/>
          </a:xfrm>
          <a:prstGeom prst="rect">
            <a:avLst/>
          </a:prstGeom>
          <a:noFill/>
        </p:spPr>
        <p:txBody>
          <a:bodyPr wrap="none" rtlCol="0">
            <a:spAutoFit/>
          </a:bodyPr>
          <a:lstStyle/>
          <a:p>
            <a:r>
              <a:rPr kumimoji="1" lang="en-US" altLang="ja-JP" sz="700" dirty="0"/>
              <a:t>03.</a:t>
            </a:r>
            <a:r>
              <a:rPr kumimoji="1" lang="ja-JP" altLang="en-US" sz="700" dirty="0"/>
              <a:t>状態アイコン</a:t>
            </a:r>
          </a:p>
        </p:txBody>
      </p:sp>
      <p:cxnSp>
        <p:nvCxnSpPr>
          <p:cNvPr id="27" name="直線コネクタ 26">
            <a:extLst>
              <a:ext uri="{FF2B5EF4-FFF2-40B4-BE49-F238E27FC236}">
                <a16:creationId xmlns:a16="http://schemas.microsoft.com/office/drawing/2014/main" id="{F65D9EF1-F081-43EA-ACA6-C0AB8D45D773}"/>
              </a:ext>
            </a:extLst>
          </p:cNvPr>
          <p:cNvCxnSpPr>
            <a:cxnSpLocks/>
            <a:endCxn id="19" idx="1"/>
          </p:cNvCxnSpPr>
          <p:nvPr/>
        </p:nvCxnSpPr>
        <p:spPr>
          <a:xfrm flipV="1">
            <a:off x="1627367" y="2161634"/>
            <a:ext cx="1088135" cy="41473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4D1E128-DABE-4F98-9B99-4E0351AEE317}"/>
              </a:ext>
            </a:extLst>
          </p:cNvPr>
          <p:cNvCxnSpPr>
            <a:cxnSpLocks/>
            <a:endCxn id="22" idx="1"/>
          </p:cNvCxnSpPr>
          <p:nvPr/>
        </p:nvCxnSpPr>
        <p:spPr>
          <a:xfrm>
            <a:off x="2330286" y="2545367"/>
            <a:ext cx="392836" cy="58613"/>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85C0C39-2691-418B-9CEE-2BBC3BCB9B88}"/>
              </a:ext>
            </a:extLst>
          </p:cNvPr>
          <p:cNvCxnSpPr>
            <a:cxnSpLocks/>
            <a:endCxn id="22" idx="1"/>
          </p:cNvCxnSpPr>
          <p:nvPr/>
        </p:nvCxnSpPr>
        <p:spPr>
          <a:xfrm flipV="1">
            <a:off x="2330286" y="2603980"/>
            <a:ext cx="392836" cy="32949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E46C719C-C851-414B-B4B2-9AFB1E6BEFB4}"/>
              </a:ext>
            </a:extLst>
          </p:cNvPr>
          <p:cNvSpPr txBox="1"/>
          <p:nvPr/>
        </p:nvSpPr>
        <p:spPr>
          <a:xfrm>
            <a:off x="3763768" y="2211533"/>
            <a:ext cx="1354858" cy="246221"/>
          </a:xfrm>
          <a:prstGeom prst="rect">
            <a:avLst/>
          </a:prstGeom>
          <a:noFill/>
        </p:spPr>
        <p:txBody>
          <a:bodyPr wrap="none" rtlCol="0">
            <a:spAutoFit/>
          </a:bodyPr>
          <a:lstStyle/>
          <a:p>
            <a:r>
              <a:rPr kumimoji="1" lang="en-US" altLang="ja-JP" sz="1000" b="1" dirty="0"/>
              <a:t>02</a:t>
            </a:r>
            <a:r>
              <a:rPr kumimoji="1" lang="ja-JP" altLang="en-US" sz="1000" b="1" dirty="0"/>
              <a:t>．ステージリスト</a:t>
            </a:r>
            <a:endParaRPr kumimoji="1" lang="en-US" altLang="ja-JP" sz="1000" b="1" dirty="0">
              <a:solidFill>
                <a:srgbClr val="FF0000"/>
              </a:solidFill>
            </a:endParaRPr>
          </a:p>
        </p:txBody>
      </p:sp>
      <p:sp>
        <p:nvSpPr>
          <p:cNvPr id="31" name="テキスト ボックス 30">
            <a:extLst>
              <a:ext uri="{FF2B5EF4-FFF2-40B4-BE49-F238E27FC236}">
                <a16:creationId xmlns:a16="http://schemas.microsoft.com/office/drawing/2014/main" id="{FD010E7C-EB72-4B43-ADA3-4A2BC9E33CA3}"/>
              </a:ext>
            </a:extLst>
          </p:cNvPr>
          <p:cNvSpPr txBox="1"/>
          <p:nvPr/>
        </p:nvSpPr>
        <p:spPr>
          <a:xfrm>
            <a:off x="3950103" y="2457426"/>
            <a:ext cx="1595309" cy="246221"/>
          </a:xfrm>
          <a:prstGeom prst="rect">
            <a:avLst/>
          </a:prstGeom>
          <a:noFill/>
        </p:spPr>
        <p:txBody>
          <a:bodyPr wrap="none" rtlCol="0">
            <a:spAutoFit/>
          </a:bodyPr>
          <a:lstStyle/>
          <a:p>
            <a:r>
              <a:rPr kumimoji="1" lang="ja-JP" altLang="en-US" sz="1000" dirty="0"/>
              <a:t>ステージ名を表示する。</a:t>
            </a:r>
            <a:endParaRPr kumimoji="1" lang="en-US" altLang="ja-JP" sz="1000" dirty="0"/>
          </a:p>
        </p:txBody>
      </p:sp>
      <p:sp>
        <p:nvSpPr>
          <p:cNvPr id="33" name="テキスト ボックス 32">
            <a:extLst>
              <a:ext uri="{FF2B5EF4-FFF2-40B4-BE49-F238E27FC236}">
                <a16:creationId xmlns:a16="http://schemas.microsoft.com/office/drawing/2014/main" id="{34178940-AAD0-4A92-87F4-53E9FD9C3A81}"/>
              </a:ext>
            </a:extLst>
          </p:cNvPr>
          <p:cNvSpPr txBox="1"/>
          <p:nvPr/>
        </p:nvSpPr>
        <p:spPr>
          <a:xfrm>
            <a:off x="3763768" y="2945771"/>
            <a:ext cx="1226618" cy="246221"/>
          </a:xfrm>
          <a:prstGeom prst="rect">
            <a:avLst/>
          </a:prstGeom>
          <a:noFill/>
        </p:spPr>
        <p:txBody>
          <a:bodyPr wrap="none" rtlCol="0">
            <a:spAutoFit/>
          </a:bodyPr>
          <a:lstStyle/>
          <a:p>
            <a:r>
              <a:rPr kumimoji="1" lang="en-US" altLang="ja-JP" sz="1000" b="1" dirty="0"/>
              <a:t>03</a:t>
            </a:r>
            <a:r>
              <a:rPr kumimoji="1" lang="ja-JP" altLang="en-US" sz="1000" b="1" dirty="0"/>
              <a:t>．状態アイコン</a:t>
            </a:r>
            <a:endParaRPr kumimoji="1" lang="en-US" altLang="ja-JP" sz="1000" b="1" dirty="0">
              <a:solidFill>
                <a:srgbClr val="FF0000"/>
              </a:solidFill>
            </a:endParaRPr>
          </a:p>
        </p:txBody>
      </p:sp>
      <p:sp>
        <p:nvSpPr>
          <p:cNvPr id="34" name="テキスト ボックス 33">
            <a:extLst>
              <a:ext uri="{FF2B5EF4-FFF2-40B4-BE49-F238E27FC236}">
                <a16:creationId xmlns:a16="http://schemas.microsoft.com/office/drawing/2014/main" id="{11A05B17-B083-4D23-B948-1BA93E06BC05}"/>
              </a:ext>
            </a:extLst>
          </p:cNvPr>
          <p:cNvSpPr txBox="1"/>
          <p:nvPr/>
        </p:nvSpPr>
        <p:spPr>
          <a:xfrm>
            <a:off x="3950103" y="3191664"/>
            <a:ext cx="3667992" cy="400110"/>
          </a:xfrm>
          <a:prstGeom prst="rect">
            <a:avLst/>
          </a:prstGeom>
          <a:noFill/>
        </p:spPr>
        <p:txBody>
          <a:bodyPr wrap="none" rtlCol="0">
            <a:spAutoFit/>
          </a:bodyPr>
          <a:lstStyle/>
          <a:p>
            <a:r>
              <a:rPr kumimoji="1" lang="ja-JP" altLang="en-US" sz="1000" dirty="0"/>
              <a:t>ステージ内のクエストを全てクリアしている場合は</a:t>
            </a:r>
            <a:r>
              <a:rPr kumimoji="1" lang="en-US" altLang="ja-JP" sz="1000" dirty="0"/>
              <a:t>CLEAR</a:t>
            </a:r>
            <a:r>
              <a:rPr kumimoji="1" lang="ja-JP" altLang="en-US" sz="1000" dirty="0"/>
              <a:t>、</a:t>
            </a:r>
            <a:endParaRPr kumimoji="1" lang="en-US" altLang="ja-JP" sz="1000" dirty="0"/>
          </a:p>
          <a:p>
            <a:r>
              <a:rPr kumimoji="1" lang="ja-JP" altLang="en-US" sz="1000" dirty="0"/>
              <a:t>新しいものがある場合は</a:t>
            </a:r>
            <a:r>
              <a:rPr kumimoji="1" lang="en-US" altLang="ja-JP" sz="1000" dirty="0"/>
              <a:t>NEW</a:t>
            </a:r>
            <a:r>
              <a:rPr kumimoji="1" lang="ja-JP" altLang="en-US" sz="1000" dirty="0"/>
              <a:t>を表示する。</a:t>
            </a:r>
            <a:endParaRPr kumimoji="1" lang="en-US" altLang="ja-JP" sz="1000" dirty="0"/>
          </a:p>
        </p:txBody>
      </p:sp>
    </p:spTree>
    <p:extLst>
      <p:ext uri="{BB962C8B-B14F-4D97-AF65-F5344CB8AC3E}">
        <p14:creationId xmlns:p14="http://schemas.microsoft.com/office/powerpoint/2010/main" val="4229460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2698175" cy="307777"/>
          </a:xfrm>
          <a:prstGeom prst="rect">
            <a:avLst/>
          </a:prstGeom>
          <a:noFill/>
        </p:spPr>
        <p:txBody>
          <a:bodyPr wrap="none" rtlCol="0">
            <a:spAutoFit/>
          </a:bodyPr>
          <a:lstStyle/>
          <a:p>
            <a:r>
              <a:rPr kumimoji="1" lang="ja-JP" altLang="en-US" sz="1400" b="1" dirty="0">
                <a:latin typeface="+mn-ea"/>
              </a:rPr>
              <a:t>■ステージ・クエスト選択仕様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11</a:t>
            </a:fld>
            <a:endParaRPr kumimoji="1" lang="ja-JP" altLang="en-US"/>
          </a:p>
        </p:txBody>
      </p:sp>
      <p:sp>
        <p:nvSpPr>
          <p:cNvPr id="16" name="テキスト ボックス 15">
            <a:extLst>
              <a:ext uri="{FF2B5EF4-FFF2-40B4-BE49-F238E27FC236}">
                <a16:creationId xmlns:a16="http://schemas.microsoft.com/office/drawing/2014/main" id="{A2D9E3A6-FEEE-4841-BEC0-C147393D6A19}"/>
              </a:ext>
            </a:extLst>
          </p:cNvPr>
          <p:cNvSpPr txBox="1"/>
          <p:nvPr/>
        </p:nvSpPr>
        <p:spPr>
          <a:xfrm>
            <a:off x="591845" y="546817"/>
            <a:ext cx="3482043" cy="307777"/>
          </a:xfrm>
          <a:prstGeom prst="rect">
            <a:avLst/>
          </a:prstGeom>
          <a:noFill/>
        </p:spPr>
        <p:txBody>
          <a:bodyPr wrap="none" rtlCol="0">
            <a:spAutoFit/>
          </a:bodyPr>
          <a:lstStyle/>
          <a:p>
            <a:r>
              <a:rPr kumimoji="1" lang="ja-JP" altLang="en-US" sz="1400" b="1" dirty="0"/>
              <a:t>○</a:t>
            </a:r>
            <a:r>
              <a:rPr kumimoji="1" lang="en-US" altLang="ja-JP" sz="1400" b="1" dirty="0"/>
              <a:t>st100a.</a:t>
            </a:r>
            <a:r>
              <a:rPr kumimoji="1" lang="ja-JP" altLang="en-US" sz="1400" b="1" dirty="0"/>
              <a:t>ステージクリア報酬ウィンドウ</a:t>
            </a:r>
            <a:endParaRPr kumimoji="1" lang="en-US" altLang="ja-JP" sz="1000" b="1" dirty="0">
              <a:solidFill>
                <a:srgbClr val="FF0000"/>
              </a:solidFill>
            </a:endParaRPr>
          </a:p>
        </p:txBody>
      </p:sp>
    </p:spTree>
    <p:extLst>
      <p:ext uri="{BB962C8B-B14F-4D97-AF65-F5344CB8AC3E}">
        <p14:creationId xmlns:p14="http://schemas.microsoft.com/office/powerpoint/2010/main" val="4203100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図 20" descr="テキスト, ブルー が含まれている画像&#10;&#10;自動的に生成された説明">
            <a:extLst>
              <a:ext uri="{FF2B5EF4-FFF2-40B4-BE49-F238E27FC236}">
                <a16:creationId xmlns:a16="http://schemas.microsoft.com/office/drawing/2014/main" id="{7FDE833D-DC92-4483-9E1B-726D830B6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050" y="1014226"/>
            <a:ext cx="2044316" cy="3629235"/>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2698175" cy="307777"/>
          </a:xfrm>
          <a:prstGeom prst="rect">
            <a:avLst/>
          </a:prstGeom>
          <a:noFill/>
        </p:spPr>
        <p:txBody>
          <a:bodyPr wrap="none" rtlCol="0">
            <a:spAutoFit/>
          </a:bodyPr>
          <a:lstStyle/>
          <a:p>
            <a:r>
              <a:rPr kumimoji="1" lang="ja-JP" altLang="en-US" sz="1400" b="1" dirty="0">
                <a:latin typeface="+mn-ea"/>
              </a:rPr>
              <a:t>■ステージ・クエスト選択仕様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12</a:t>
            </a:fld>
            <a:endParaRPr kumimoji="1" lang="ja-JP" altLang="en-US"/>
          </a:p>
        </p:txBody>
      </p:sp>
      <p:sp>
        <p:nvSpPr>
          <p:cNvPr id="16" name="テキスト ボックス 15">
            <a:extLst>
              <a:ext uri="{FF2B5EF4-FFF2-40B4-BE49-F238E27FC236}">
                <a16:creationId xmlns:a16="http://schemas.microsoft.com/office/drawing/2014/main" id="{A2D9E3A6-FEEE-4841-BEC0-C147393D6A19}"/>
              </a:ext>
            </a:extLst>
          </p:cNvPr>
          <p:cNvSpPr txBox="1"/>
          <p:nvPr/>
        </p:nvSpPr>
        <p:spPr>
          <a:xfrm>
            <a:off x="591845" y="546817"/>
            <a:ext cx="2286203" cy="307777"/>
          </a:xfrm>
          <a:prstGeom prst="rect">
            <a:avLst/>
          </a:prstGeom>
          <a:noFill/>
        </p:spPr>
        <p:txBody>
          <a:bodyPr wrap="none" rtlCol="0">
            <a:spAutoFit/>
          </a:bodyPr>
          <a:lstStyle/>
          <a:p>
            <a:r>
              <a:rPr kumimoji="1" lang="ja-JP" altLang="en-US" sz="1400" b="1" dirty="0"/>
              <a:t>○</a:t>
            </a:r>
            <a:r>
              <a:rPr kumimoji="1" lang="en-US" altLang="ja-JP" sz="1400" b="1" dirty="0"/>
              <a:t>st110.</a:t>
            </a:r>
            <a:r>
              <a:rPr kumimoji="1" lang="ja-JP" altLang="en-US" sz="1400" b="1" dirty="0"/>
              <a:t>クエスト選択画面</a:t>
            </a:r>
            <a:endParaRPr kumimoji="1" lang="en-US" altLang="ja-JP" sz="1000" b="1" dirty="0">
              <a:solidFill>
                <a:srgbClr val="FF0000"/>
              </a:solidFill>
            </a:endParaRPr>
          </a:p>
        </p:txBody>
      </p:sp>
      <p:sp>
        <p:nvSpPr>
          <p:cNvPr id="20" name="テキスト ボックス 19">
            <a:extLst>
              <a:ext uri="{FF2B5EF4-FFF2-40B4-BE49-F238E27FC236}">
                <a16:creationId xmlns:a16="http://schemas.microsoft.com/office/drawing/2014/main" id="{EA0D2779-453C-46B0-9ABB-2EB7CDE8F841}"/>
              </a:ext>
            </a:extLst>
          </p:cNvPr>
          <p:cNvSpPr txBox="1"/>
          <p:nvPr/>
        </p:nvSpPr>
        <p:spPr>
          <a:xfrm>
            <a:off x="3763768" y="972198"/>
            <a:ext cx="1483098" cy="246221"/>
          </a:xfrm>
          <a:prstGeom prst="rect">
            <a:avLst/>
          </a:prstGeom>
          <a:noFill/>
        </p:spPr>
        <p:txBody>
          <a:bodyPr wrap="none" rtlCol="0">
            <a:spAutoFit/>
          </a:bodyPr>
          <a:lstStyle/>
          <a:p>
            <a:r>
              <a:rPr kumimoji="1" lang="en-US" altLang="ja-JP" sz="1000" b="1" dirty="0"/>
              <a:t>01</a:t>
            </a:r>
            <a:r>
              <a:rPr kumimoji="1" lang="ja-JP" altLang="en-US" sz="1000" b="1" dirty="0"/>
              <a:t>．ステージタイトル</a:t>
            </a:r>
            <a:endParaRPr kumimoji="1" lang="en-US" altLang="ja-JP" sz="1000" b="1" dirty="0">
              <a:solidFill>
                <a:srgbClr val="FF0000"/>
              </a:solidFill>
            </a:endParaRPr>
          </a:p>
        </p:txBody>
      </p:sp>
      <p:sp>
        <p:nvSpPr>
          <p:cNvPr id="23" name="テキスト ボックス 22">
            <a:extLst>
              <a:ext uri="{FF2B5EF4-FFF2-40B4-BE49-F238E27FC236}">
                <a16:creationId xmlns:a16="http://schemas.microsoft.com/office/drawing/2014/main" id="{3CB8C590-2B82-4D29-A894-B62CAFF4D08C}"/>
              </a:ext>
            </a:extLst>
          </p:cNvPr>
          <p:cNvSpPr txBox="1"/>
          <p:nvPr/>
        </p:nvSpPr>
        <p:spPr>
          <a:xfrm>
            <a:off x="3952629" y="1218091"/>
            <a:ext cx="1980029" cy="246221"/>
          </a:xfrm>
          <a:prstGeom prst="rect">
            <a:avLst/>
          </a:prstGeom>
          <a:noFill/>
        </p:spPr>
        <p:txBody>
          <a:bodyPr wrap="none" rtlCol="0">
            <a:spAutoFit/>
          </a:bodyPr>
          <a:lstStyle/>
          <a:p>
            <a:r>
              <a:rPr kumimoji="1" lang="ja-JP" altLang="en-US" sz="1000" dirty="0"/>
              <a:t>ステージのタイトルテキスト。</a:t>
            </a:r>
            <a:endParaRPr kumimoji="1" lang="en-US" altLang="ja-JP" sz="1000" dirty="0"/>
          </a:p>
        </p:txBody>
      </p:sp>
      <p:cxnSp>
        <p:nvCxnSpPr>
          <p:cNvPr id="15" name="直線コネクタ 14">
            <a:extLst>
              <a:ext uri="{FF2B5EF4-FFF2-40B4-BE49-F238E27FC236}">
                <a16:creationId xmlns:a16="http://schemas.microsoft.com/office/drawing/2014/main" id="{CE1A88BA-40EE-44E6-8C9B-C99815D00498}"/>
              </a:ext>
            </a:extLst>
          </p:cNvPr>
          <p:cNvCxnSpPr>
            <a:cxnSpLocks/>
            <a:endCxn id="22" idx="1"/>
          </p:cNvCxnSpPr>
          <p:nvPr/>
        </p:nvCxnSpPr>
        <p:spPr>
          <a:xfrm>
            <a:off x="1069219" y="2061606"/>
            <a:ext cx="1653903" cy="46885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5316597B-A51C-44DE-9782-A9E6BB29B940}"/>
              </a:ext>
            </a:extLst>
          </p:cNvPr>
          <p:cNvSpPr txBox="1"/>
          <p:nvPr/>
        </p:nvSpPr>
        <p:spPr>
          <a:xfrm>
            <a:off x="2715502" y="1734808"/>
            <a:ext cx="758541" cy="200055"/>
          </a:xfrm>
          <a:prstGeom prst="rect">
            <a:avLst/>
          </a:prstGeom>
          <a:noFill/>
        </p:spPr>
        <p:txBody>
          <a:bodyPr wrap="none" rtlCol="0">
            <a:spAutoFit/>
          </a:bodyPr>
          <a:lstStyle/>
          <a:p>
            <a:r>
              <a:rPr kumimoji="1" lang="en-US" altLang="ja-JP" sz="700" dirty="0"/>
              <a:t>01.</a:t>
            </a:r>
            <a:r>
              <a:rPr kumimoji="1" lang="ja-JP" altLang="en-US" sz="700" dirty="0"/>
              <a:t>セット選択</a:t>
            </a:r>
          </a:p>
        </p:txBody>
      </p:sp>
      <p:sp>
        <p:nvSpPr>
          <p:cNvPr id="19" name="テキスト ボックス 18">
            <a:extLst>
              <a:ext uri="{FF2B5EF4-FFF2-40B4-BE49-F238E27FC236}">
                <a16:creationId xmlns:a16="http://schemas.microsoft.com/office/drawing/2014/main" id="{D93B82C3-FFBC-48BA-9B8D-4A2C0BFB8392}"/>
              </a:ext>
            </a:extLst>
          </p:cNvPr>
          <p:cNvSpPr txBox="1"/>
          <p:nvPr/>
        </p:nvSpPr>
        <p:spPr>
          <a:xfrm>
            <a:off x="2715502" y="2061606"/>
            <a:ext cx="938077" cy="200055"/>
          </a:xfrm>
          <a:prstGeom prst="rect">
            <a:avLst/>
          </a:prstGeom>
          <a:noFill/>
        </p:spPr>
        <p:txBody>
          <a:bodyPr wrap="none" rtlCol="0">
            <a:spAutoFit/>
          </a:bodyPr>
          <a:lstStyle/>
          <a:p>
            <a:r>
              <a:rPr kumimoji="1" lang="en-US" altLang="ja-JP" sz="700" dirty="0"/>
              <a:t>02.</a:t>
            </a:r>
            <a:r>
              <a:rPr kumimoji="1" lang="ja-JP" altLang="en-US" sz="700" dirty="0"/>
              <a:t>ステージリスト</a:t>
            </a:r>
          </a:p>
        </p:txBody>
      </p:sp>
      <p:sp>
        <p:nvSpPr>
          <p:cNvPr id="22" name="テキスト ボックス 21">
            <a:extLst>
              <a:ext uri="{FF2B5EF4-FFF2-40B4-BE49-F238E27FC236}">
                <a16:creationId xmlns:a16="http://schemas.microsoft.com/office/drawing/2014/main" id="{CD9D3B48-4A9D-47F5-B28A-457423B0B641}"/>
              </a:ext>
            </a:extLst>
          </p:cNvPr>
          <p:cNvSpPr txBox="1"/>
          <p:nvPr/>
        </p:nvSpPr>
        <p:spPr>
          <a:xfrm>
            <a:off x="2723122" y="2430436"/>
            <a:ext cx="758541" cy="200055"/>
          </a:xfrm>
          <a:prstGeom prst="rect">
            <a:avLst/>
          </a:prstGeom>
          <a:noFill/>
        </p:spPr>
        <p:txBody>
          <a:bodyPr wrap="none" rtlCol="0">
            <a:spAutoFit/>
          </a:bodyPr>
          <a:lstStyle/>
          <a:p>
            <a:r>
              <a:rPr kumimoji="1" lang="en-US" altLang="ja-JP" sz="700" dirty="0"/>
              <a:t>03.</a:t>
            </a:r>
            <a:r>
              <a:rPr kumimoji="1" lang="ja-JP" altLang="en-US" sz="700" dirty="0"/>
              <a:t>最新マーク</a:t>
            </a:r>
          </a:p>
        </p:txBody>
      </p:sp>
      <p:cxnSp>
        <p:nvCxnSpPr>
          <p:cNvPr id="27" name="直線コネクタ 26">
            <a:extLst>
              <a:ext uri="{FF2B5EF4-FFF2-40B4-BE49-F238E27FC236}">
                <a16:creationId xmlns:a16="http://schemas.microsoft.com/office/drawing/2014/main" id="{F65D9EF1-F081-43EA-ACA6-C0AB8D45D773}"/>
              </a:ext>
            </a:extLst>
          </p:cNvPr>
          <p:cNvCxnSpPr>
            <a:cxnSpLocks/>
            <a:endCxn id="18" idx="1"/>
          </p:cNvCxnSpPr>
          <p:nvPr/>
        </p:nvCxnSpPr>
        <p:spPr>
          <a:xfrm>
            <a:off x="2494289" y="1827980"/>
            <a:ext cx="221213" cy="6856"/>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4D1E128-DABE-4F98-9B99-4E0351AEE317}"/>
              </a:ext>
            </a:extLst>
          </p:cNvPr>
          <p:cNvCxnSpPr>
            <a:cxnSpLocks/>
            <a:endCxn id="24" idx="1"/>
          </p:cNvCxnSpPr>
          <p:nvPr/>
        </p:nvCxnSpPr>
        <p:spPr>
          <a:xfrm>
            <a:off x="1896170" y="2876779"/>
            <a:ext cx="826952" cy="120715"/>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85C0C39-2691-418B-9CEE-2BBC3BCB9B88}"/>
              </a:ext>
            </a:extLst>
          </p:cNvPr>
          <p:cNvCxnSpPr>
            <a:cxnSpLocks/>
            <a:endCxn id="26" idx="1"/>
          </p:cNvCxnSpPr>
          <p:nvPr/>
        </p:nvCxnSpPr>
        <p:spPr>
          <a:xfrm flipV="1">
            <a:off x="2348917" y="4089118"/>
            <a:ext cx="366584" cy="39078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E46C719C-C851-414B-B4B2-9AFB1E6BEFB4}"/>
              </a:ext>
            </a:extLst>
          </p:cNvPr>
          <p:cNvSpPr txBox="1"/>
          <p:nvPr/>
        </p:nvSpPr>
        <p:spPr>
          <a:xfrm>
            <a:off x="3763768" y="1552574"/>
            <a:ext cx="1226618" cy="246221"/>
          </a:xfrm>
          <a:prstGeom prst="rect">
            <a:avLst/>
          </a:prstGeom>
          <a:noFill/>
        </p:spPr>
        <p:txBody>
          <a:bodyPr wrap="none" rtlCol="0">
            <a:spAutoFit/>
          </a:bodyPr>
          <a:lstStyle/>
          <a:p>
            <a:r>
              <a:rPr kumimoji="1" lang="en-US" altLang="ja-JP" sz="1000" b="1" dirty="0"/>
              <a:t>02</a:t>
            </a:r>
            <a:r>
              <a:rPr kumimoji="1" lang="ja-JP" altLang="en-US" sz="1000" b="1" dirty="0"/>
              <a:t>．もどるボタン</a:t>
            </a:r>
            <a:endParaRPr kumimoji="1" lang="en-US" altLang="ja-JP" sz="1000" b="1" dirty="0">
              <a:solidFill>
                <a:srgbClr val="FF0000"/>
              </a:solidFill>
            </a:endParaRPr>
          </a:p>
        </p:txBody>
      </p:sp>
      <p:sp>
        <p:nvSpPr>
          <p:cNvPr id="31" name="テキスト ボックス 30">
            <a:extLst>
              <a:ext uri="{FF2B5EF4-FFF2-40B4-BE49-F238E27FC236}">
                <a16:creationId xmlns:a16="http://schemas.microsoft.com/office/drawing/2014/main" id="{FD010E7C-EB72-4B43-ADA3-4A2BC9E33CA3}"/>
              </a:ext>
            </a:extLst>
          </p:cNvPr>
          <p:cNvSpPr txBox="1"/>
          <p:nvPr/>
        </p:nvSpPr>
        <p:spPr>
          <a:xfrm>
            <a:off x="3950103" y="1798467"/>
            <a:ext cx="1980029" cy="246221"/>
          </a:xfrm>
          <a:prstGeom prst="rect">
            <a:avLst/>
          </a:prstGeom>
          <a:noFill/>
        </p:spPr>
        <p:txBody>
          <a:bodyPr wrap="none" rtlCol="0">
            <a:spAutoFit/>
          </a:bodyPr>
          <a:lstStyle/>
          <a:p>
            <a:r>
              <a:rPr kumimoji="1" lang="ja-JP" altLang="en-US" sz="1000" dirty="0"/>
              <a:t>ステージ一覧にもどるボタン。</a:t>
            </a:r>
            <a:endParaRPr kumimoji="1" lang="en-US" altLang="ja-JP" sz="1000" dirty="0"/>
          </a:p>
        </p:txBody>
      </p:sp>
      <p:sp>
        <p:nvSpPr>
          <p:cNvPr id="33" name="テキスト ボックス 32">
            <a:extLst>
              <a:ext uri="{FF2B5EF4-FFF2-40B4-BE49-F238E27FC236}">
                <a16:creationId xmlns:a16="http://schemas.microsoft.com/office/drawing/2014/main" id="{34178940-AAD0-4A92-87F4-53E9FD9C3A81}"/>
              </a:ext>
            </a:extLst>
          </p:cNvPr>
          <p:cNvSpPr txBox="1"/>
          <p:nvPr/>
        </p:nvSpPr>
        <p:spPr>
          <a:xfrm>
            <a:off x="3763768" y="2184215"/>
            <a:ext cx="1098378" cy="246221"/>
          </a:xfrm>
          <a:prstGeom prst="rect">
            <a:avLst/>
          </a:prstGeom>
          <a:noFill/>
        </p:spPr>
        <p:txBody>
          <a:bodyPr wrap="none" rtlCol="0">
            <a:spAutoFit/>
          </a:bodyPr>
          <a:lstStyle/>
          <a:p>
            <a:r>
              <a:rPr kumimoji="1" lang="en-US" altLang="ja-JP" sz="1000" b="1" dirty="0"/>
              <a:t>03</a:t>
            </a:r>
            <a:r>
              <a:rPr kumimoji="1" lang="ja-JP" altLang="en-US" sz="1000" b="1" dirty="0"/>
              <a:t>．最新マーク</a:t>
            </a:r>
            <a:endParaRPr kumimoji="1" lang="en-US" altLang="ja-JP" sz="1000" b="1" dirty="0">
              <a:solidFill>
                <a:srgbClr val="FF0000"/>
              </a:solidFill>
            </a:endParaRPr>
          </a:p>
        </p:txBody>
      </p:sp>
      <p:sp>
        <p:nvSpPr>
          <p:cNvPr id="34" name="テキスト ボックス 33">
            <a:extLst>
              <a:ext uri="{FF2B5EF4-FFF2-40B4-BE49-F238E27FC236}">
                <a16:creationId xmlns:a16="http://schemas.microsoft.com/office/drawing/2014/main" id="{11A05B17-B083-4D23-B948-1BA93E06BC05}"/>
              </a:ext>
            </a:extLst>
          </p:cNvPr>
          <p:cNvSpPr txBox="1"/>
          <p:nvPr/>
        </p:nvSpPr>
        <p:spPr>
          <a:xfrm>
            <a:off x="3950103" y="2430108"/>
            <a:ext cx="1851789" cy="246221"/>
          </a:xfrm>
          <a:prstGeom prst="rect">
            <a:avLst/>
          </a:prstGeom>
          <a:noFill/>
        </p:spPr>
        <p:txBody>
          <a:bodyPr wrap="none" rtlCol="0">
            <a:spAutoFit/>
          </a:bodyPr>
          <a:lstStyle/>
          <a:p>
            <a:r>
              <a:rPr kumimoji="1" lang="ja-JP" altLang="en-US" sz="1000" dirty="0"/>
              <a:t>最新のクエストを示すマーク</a:t>
            </a:r>
            <a:endParaRPr kumimoji="1" lang="en-US" altLang="ja-JP" sz="1000" dirty="0"/>
          </a:p>
        </p:txBody>
      </p:sp>
      <p:sp>
        <p:nvSpPr>
          <p:cNvPr id="24" name="テキスト ボックス 23">
            <a:extLst>
              <a:ext uri="{FF2B5EF4-FFF2-40B4-BE49-F238E27FC236}">
                <a16:creationId xmlns:a16="http://schemas.microsoft.com/office/drawing/2014/main" id="{BFFEE28E-FDDB-4DD4-9159-633E829F5252}"/>
              </a:ext>
            </a:extLst>
          </p:cNvPr>
          <p:cNvSpPr txBox="1"/>
          <p:nvPr/>
        </p:nvSpPr>
        <p:spPr>
          <a:xfrm>
            <a:off x="2723122" y="2897466"/>
            <a:ext cx="938077" cy="200055"/>
          </a:xfrm>
          <a:prstGeom prst="rect">
            <a:avLst/>
          </a:prstGeom>
          <a:noFill/>
        </p:spPr>
        <p:txBody>
          <a:bodyPr wrap="none" rtlCol="0">
            <a:spAutoFit/>
          </a:bodyPr>
          <a:lstStyle/>
          <a:p>
            <a:r>
              <a:rPr kumimoji="1" lang="en-US" altLang="ja-JP" sz="700" dirty="0"/>
              <a:t>04.</a:t>
            </a:r>
            <a:r>
              <a:rPr kumimoji="1" lang="ja-JP" altLang="en-US" sz="700" dirty="0"/>
              <a:t>クエストマーク</a:t>
            </a:r>
          </a:p>
        </p:txBody>
      </p:sp>
      <p:sp>
        <p:nvSpPr>
          <p:cNvPr id="25" name="テキスト ボックス 24">
            <a:extLst>
              <a:ext uri="{FF2B5EF4-FFF2-40B4-BE49-F238E27FC236}">
                <a16:creationId xmlns:a16="http://schemas.microsoft.com/office/drawing/2014/main" id="{87877E1F-B589-4683-BECD-B0CEA7D37994}"/>
              </a:ext>
            </a:extLst>
          </p:cNvPr>
          <p:cNvSpPr txBox="1"/>
          <p:nvPr/>
        </p:nvSpPr>
        <p:spPr>
          <a:xfrm>
            <a:off x="2715502" y="3320644"/>
            <a:ext cx="938077" cy="200055"/>
          </a:xfrm>
          <a:prstGeom prst="rect">
            <a:avLst/>
          </a:prstGeom>
          <a:noFill/>
        </p:spPr>
        <p:txBody>
          <a:bodyPr wrap="none" rtlCol="0">
            <a:spAutoFit/>
          </a:bodyPr>
          <a:lstStyle/>
          <a:p>
            <a:r>
              <a:rPr kumimoji="1" lang="en-US" altLang="ja-JP" sz="700" dirty="0"/>
              <a:t>05.</a:t>
            </a:r>
            <a:r>
              <a:rPr kumimoji="1" lang="ja-JP" altLang="en-US" sz="700" dirty="0"/>
              <a:t>クエストボタン</a:t>
            </a:r>
          </a:p>
        </p:txBody>
      </p:sp>
      <p:sp>
        <p:nvSpPr>
          <p:cNvPr id="26" name="テキスト ボックス 25">
            <a:extLst>
              <a:ext uri="{FF2B5EF4-FFF2-40B4-BE49-F238E27FC236}">
                <a16:creationId xmlns:a16="http://schemas.microsoft.com/office/drawing/2014/main" id="{85A59568-DF8D-4C2A-9B19-7BE1A4D7EDD8}"/>
              </a:ext>
            </a:extLst>
          </p:cNvPr>
          <p:cNvSpPr txBox="1"/>
          <p:nvPr/>
        </p:nvSpPr>
        <p:spPr>
          <a:xfrm>
            <a:off x="2715501" y="3989090"/>
            <a:ext cx="668773" cy="200055"/>
          </a:xfrm>
          <a:prstGeom prst="rect">
            <a:avLst/>
          </a:prstGeom>
          <a:noFill/>
        </p:spPr>
        <p:txBody>
          <a:bodyPr wrap="none" rtlCol="0">
            <a:spAutoFit/>
          </a:bodyPr>
          <a:lstStyle/>
          <a:p>
            <a:r>
              <a:rPr kumimoji="1" lang="en-US" altLang="ja-JP" sz="700" dirty="0"/>
              <a:t>06.</a:t>
            </a:r>
            <a:r>
              <a:rPr kumimoji="1" lang="ja-JP" altLang="en-US" sz="700" dirty="0"/>
              <a:t>フッター</a:t>
            </a:r>
          </a:p>
        </p:txBody>
      </p:sp>
      <p:cxnSp>
        <p:nvCxnSpPr>
          <p:cNvPr id="35" name="直線コネクタ 34">
            <a:extLst>
              <a:ext uri="{FF2B5EF4-FFF2-40B4-BE49-F238E27FC236}">
                <a16:creationId xmlns:a16="http://schemas.microsoft.com/office/drawing/2014/main" id="{962C5FFC-E440-4235-B919-4B511B73DA52}"/>
              </a:ext>
            </a:extLst>
          </p:cNvPr>
          <p:cNvCxnSpPr>
            <a:cxnSpLocks/>
            <a:endCxn id="25" idx="1"/>
          </p:cNvCxnSpPr>
          <p:nvPr/>
        </p:nvCxnSpPr>
        <p:spPr>
          <a:xfrm flipV="1">
            <a:off x="2281350" y="3420672"/>
            <a:ext cx="434152" cy="41293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6F2EB800-EB3C-4D97-80EF-9BA87262839C}"/>
              </a:ext>
            </a:extLst>
          </p:cNvPr>
          <p:cNvCxnSpPr>
            <a:cxnSpLocks/>
            <a:endCxn id="19" idx="1"/>
          </p:cNvCxnSpPr>
          <p:nvPr/>
        </p:nvCxnSpPr>
        <p:spPr>
          <a:xfrm>
            <a:off x="1590248" y="1675685"/>
            <a:ext cx="1125254" cy="485949"/>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4D48E0E0-0867-4B56-95E6-346A4DDF527A}"/>
              </a:ext>
            </a:extLst>
          </p:cNvPr>
          <p:cNvSpPr txBox="1"/>
          <p:nvPr/>
        </p:nvSpPr>
        <p:spPr>
          <a:xfrm>
            <a:off x="3763768" y="2834074"/>
            <a:ext cx="1354858" cy="246221"/>
          </a:xfrm>
          <a:prstGeom prst="rect">
            <a:avLst/>
          </a:prstGeom>
          <a:noFill/>
        </p:spPr>
        <p:txBody>
          <a:bodyPr wrap="none" rtlCol="0">
            <a:spAutoFit/>
          </a:bodyPr>
          <a:lstStyle/>
          <a:p>
            <a:r>
              <a:rPr kumimoji="1" lang="en-US" altLang="ja-JP" sz="1000" b="1" dirty="0"/>
              <a:t>04</a:t>
            </a:r>
            <a:r>
              <a:rPr kumimoji="1" lang="ja-JP" altLang="en-US" sz="1000" b="1" dirty="0"/>
              <a:t>．クエストマーク</a:t>
            </a:r>
            <a:endParaRPr kumimoji="1" lang="en-US" altLang="ja-JP" sz="1000" b="1" dirty="0">
              <a:solidFill>
                <a:srgbClr val="FF0000"/>
              </a:solidFill>
            </a:endParaRPr>
          </a:p>
        </p:txBody>
      </p:sp>
      <p:sp>
        <p:nvSpPr>
          <p:cNvPr id="38" name="テキスト ボックス 37">
            <a:extLst>
              <a:ext uri="{FF2B5EF4-FFF2-40B4-BE49-F238E27FC236}">
                <a16:creationId xmlns:a16="http://schemas.microsoft.com/office/drawing/2014/main" id="{B4777086-1E8F-4004-A266-6E2849FE0B48}"/>
              </a:ext>
            </a:extLst>
          </p:cNvPr>
          <p:cNvSpPr txBox="1"/>
          <p:nvPr/>
        </p:nvSpPr>
        <p:spPr>
          <a:xfrm>
            <a:off x="3950103" y="3079967"/>
            <a:ext cx="2621230" cy="246221"/>
          </a:xfrm>
          <a:prstGeom prst="rect">
            <a:avLst/>
          </a:prstGeom>
          <a:noFill/>
        </p:spPr>
        <p:txBody>
          <a:bodyPr wrap="none" rtlCol="0">
            <a:spAutoFit/>
          </a:bodyPr>
          <a:lstStyle/>
          <a:p>
            <a:r>
              <a:rPr kumimoji="1" lang="ja-JP" altLang="en-US" sz="1000" dirty="0"/>
              <a:t>各クエストが発生する所在地のイメージ。</a:t>
            </a:r>
            <a:endParaRPr kumimoji="1" lang="en-US" altLang="ja-JP" sz="1000" dirty="0"/>
          </a:p>
        </p:txBody>
      </p:sp>
      <p:sp>
        <p:nvSpPr>
          <p:cNvPr id="39" name="テキスト ボックス 38">
            <a:extLst>
              <a:ext uri="{FF2B5EF4-FFF2-40B4-BE49-F238E27FC236}">
                <a16:creationId xmlns:a16="http://schemas.microsoft.com/office/drawing/2014/main" id="{02106142-BB59-4E6E-BBD7-6750850E967A}"/>
              </a:ext>
            </a:extLst>
          </p:cNvPr>
          <p:cNvSpPr txBox="1"/>
          <p:nvPr/>
        </p:nvSpPr>
        <p:spPr>
          <a:xfrm>
            <a:off x="3763768" y="3408702"/>
            <a:ext cx="1354858" cy="246221"/>
          </a:xfrm>
          <a:prstGeom prst="rect">
            <a:avLst/>
          </a:prstGeom>
          <a:noFill/>
        </p:spPr>
        <p:txBody>
          <a:bodyPr wrap="none" rtlCol="0">
            <a:spAutoFit/>
          </a:bodyPr>
          <a:lstStyle/>
          <a:p>
            <a:r>
              <a:rPr kumimoji="1" lang="en-US" altLang="ja-JP" sz="1000" b="1" dirty="0"/>
              <a:t>05</a:t>
            </a:r>
            <a:r>
              <a:rPr kumimoji="1" lang="ja-JP" altLang="en-US" sz="1000" b="1" dirty="0"/>
              <a:t>．クエストボタン</a:t>
            </a:r>
            <a:endParaRPr kumimoji="1" lang="en-US" altLang="ja-JP" sz="1000" b="1" dirty="0">
              <a:solidFill>
                <a:srgbClr val="FF0000"/>
              </a:solidFill>
            </a:endParaRPr>
          </a:p>
        </p:txBody>
      </p:sp>
      <p:sp>
        <p:nvSpPr>
          <p:cNvPr id="40" name="テキスト ボックス 39">
            <a:extLst>
              <a:ext uri="{FF2B5EF4-FFF2-40B4-BE49-F238E27FC236}">
                <a16:creationId xmlns:a16="http://schemas.microsoft.com/office/drawing/2014/main" id="{007C1A34-E8D5-45AA-975C-BC57EC919F1A}"/>
              </a:ext>
            </a:extLst>
          </p:cNvPr>
          <p:cNvSpPr txBox="1"/>
          <p:nvPr/>
        </p:nvSpPr>
        <p:spPr>
          <a:xfrm>
            <a:off x="3979972" y="3654595"/>
            <a:ext cx="2621230" cy="400110"/>
          </a:xfrm>
          <a:prstGeom prst="rect">
            <a:avLst/>
          </a:prstGeom>
          <a:noFill/>
        </p:spPr>
        <p:txBody>
          <a:bodyPr wrap="none" rtlCol="0">
            <a:spAutoFit/>
          </a:bodyPr>
          <a:lstStyle/>
          <a:p>
            <a:r>
              <a:rPr kumimoji="1" lang="ja-JP" altLang="en-US" sz="1000" dirty="0"/>
              <a:t>各クエストが発生する所在地のイメージ。</a:t>
            </a:r>
            <a:endParaRPr kumimoji="1" lang="en-US" altLang="ja-JP" sz="1000" dirty="0"/>
          </a:p>
          <a:p>
            <a:r>
              <a:rPr kumimoji="1" lang="ja-JP" altLang="en-US" sz="1000" dirty="0"/>
              <a:t>詳細は下記。</a:t>
            </a:r>
            <a:endParaRPr kumimoji="1" lang="en-US" altLang="ja-JP" sz="1000" dirty="0"/>
          </a:p>
        </p:txBody>
      </p:sp>
      <p:sp>
        <p:nvSpPr>
          <p:cNvPr id="41" name="テキスト ボックス 40">
            <a:extLst>
              <a:ext uri="{FF2B5EF4-FFF2-40B4-BE49-F238E27FC236}">
                <a16:creationId xmlns:a16="http://schemas.microsoft.com/office/drawing/2014/main" id="{1C131529-32C7-4E27-A271-5B2EAD023B07}"/>
              </a:ext>
            </a:extLst>
          </p:cNvPr>
          <p:cNvSpPr txBox="1"/>
          <p:nvPr/>
        </p:nvSpPr>
        <p:spPr>
          <a:xfrm>
            <a:off x="3763768" y="5538887"/>
            <a:ext cx="970137" cy="246221"/>
          </a:xfrm>
          <a:prstGeom prst="rect">
            <a:avLst/>
          </a:prstGeom>
          <a:noFill/>
        </p:spPr>
        <p:txBody>
          <a:bodyPr wrap="none" rtlCol="0">
            <a:spAutoFit/>
          </a:bodyPr>
          <a:lstStyle/>
          <a:p>
            <a:r>
              <a:rPr kumimoji="1" lang="en-US" altLang="ja-JP" sz="1000" b="1" dirty="0"/>
              <a:t>06</a:t>
            </a:r>
            <a:r>
              <a:rPr kumimoji="1" lang="ja-JP" altLang="en-US" sz="1000" b="1" dirty="0"/>
              <a:t>．フッター</a:t>
            </a:r>
            <a:endParaRPr kumimoji="1" lang="en-US" altLang="ja-JP" sz="1000" b="1" dirty="0">
              <a:solidFill>
                <a:srgbClr val="FF0000"/>
              </a:solidFill>
            </a:endParaRPr>
          </a:p>
        </p:txBody>
      </p:sp>
      <p:sp>
        <p:nvSpPr>
          <p:cNvPr id="42" name="テキスト ボックス 41">
            <a:extLst>
              <a:ext uri="{FF2B5EF4-FFF2-40B4-BE49-F238E27FC236}">
                <a16:creationId xmlns:a16="http://schemas.microsoft.com/office/drawing/2014/main" id="{5784E3CA-E4A8-4F36-B009-6AE75327DEAB}"/>
              </a:ext>
            </a:extLst>
          </p:cNvPr>
          <p:cNvSpPr txBox="1"/>
          <p:nvPr/>
        </p:nvSpPr>
        <p:spPr>
          <a:xfrm>
            <a:off x="3955023" y="5784780"/>
            <a:ext cx="1210588" cy="246221"/>
          </a:xfrm>
          <a:prstGeom prst="rect">
            <a:avLst/>
          </a:prstGeom>
          <a:noFill/>
        </p:spPr>
        <p:txBody>
          <a:bodyPr wrap="none" rtlCol="0">
            <a:spAutoFit/>
          </a:bodyPr>
          <a:lstStyle/>
          <a:p>
            <a:r>
              <a:rPr kumimoji="1" lang="ja-JP" altLang="en-US" sz="1000" dirty="0"/>
              <a:t>共通のフッター。</a:t>
            </a:r>
            <a:endParaRPr kumimoji="1" lang="en-US" altLang="ja-JP" sz="1000" dirty="0"/>
          </a:p>
        </p:txBody>
      </p:sp>
      <p:pic>
        <p:nvPicPr>
          <p:cNvPr id="10" name="図 9">
            <a:extLst>
              <a:ext uri="{FF2B5EF4-FFF2-40B4-BE49-F238E27FC236}">
                <a16:creationId xmlns:a16="http://schemas.microsoft.com/office/drawing/2014/main" id="{57F70380-60C4-4AAE-9D78-1FEE9A6C0436}"/>
              </a:ext>
            </a:extLst>
          </p:cNvPr>
          <p:cNvPicPr>
            <a:picLocks noChangeAspect="1"/>
          </p:cNvPicPr>
          <p:nvPr/>
        </p:nvPicPr>
        <p:blipFill>
          <a:blip r:embed="rId3"/>
          <a:stretch>
            <a:fillRect/>
          </a:stretch>
        </p:blipFill>
        <p:spPr>
          <a:xfrm>
            <a:off x="576409" y="4988115"/>
            <a:ext cx="2267909" cy="1133954"/>
          </a:xfrm>
          <a:prstGeom prst="rect">
            <a:avLst/>
          </a:prstGeom>
        </p:spPr>
      </p:pic>
      <p:cxnSp>
        <p:nvCxnSpPr>
          <p:cNvPr id="43" name="直線コネクタ 42">
            <a:extLst>
              <a:ext uri="{FF2B5EF4-FFF2-40B4-BE49-F238E27FC236}">
                <a16:creationId xmlns:a16="http://schemas.microsoft.com/office/drawing/2014/main" id="{D51A4933-2A75-4545-AF59-90B5781662BC}"/>
              </a:ext>
            </a:extLst>
          </p:cNvPr>
          <p:cNvCxnSpPr>
            <a:cxnSpLocks/>
            <a:endCxn id="51" idx="1"/>
          </p:cNvCxnSpPr>
          <p:nvPr/>
        </p:nvCxnSpPr>
        <p:spPr>
          <a:xfrm flipV="1">
            <a:off x="1969583" y="4896912"/>
            <a:ext cx="963643" cy="30352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EE8C89D-61F0-4404-9195-C87E1021E236}"/>
              </a:ext>
            </a:extLst>
          </p:cNvPr>
          <p:cNvCxnSpPr>
            <a:cxnSpLocks/>
            <a:endCxn id="53" idx="1"/>
          </p:cNvCxnSpPr>
          <p:nvPr/>
        </p:nvCxnSpPr>
        <p:spPr>
          <a:xfrm flipV="1">
            <a:off x="1000177" y="5150363"/>
            <a:ext cx="1927803" cy="26394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5420C22-451F-4EBA-9F3B-CB2B8F818D5E}"/>
              </a:ext>
            </a:extLst>
          </p:cNvPr>
          <p:cNvCxnSpPr>
            <a:cxnSpLocks/>
            <a:endCxn id="55" idx="1"/>
          </p:cNvCxnSpPr>
          <p:nvPr/>
        </p:nvCxnSpPr>
        <p:spPr>
          <a:xfrm flipV="1">
            <a:off x="1512713" y="5361364"/>
            <a:ext cx="1412226" cy="6524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E4FBF9F6-AEEF-4F67-AC2E-CB80EE3B60DD}"/>
              </a:ext>
            </a:extLst>
          </p:cNvPr>
          <p:cNvCxnSpPr>
            <a:cxnSpLocks/>
            <a:endCxn id="57" idx="1"/>
          </p:cNvCxnSpPr>
          <p:nvPr/>
        </p:nvCxnSpPr>
        <p:spPr>
          <a:xfrm>
            <a:off x="2697630" y="5440453"/>
            <a:ext cx="229514" cy="16505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A02DF609-DD85-428B-985F-481B0D148F49}"/>
              </a:ext>
            </a:extLst>
          </p:cNvPr>
          <p:cNvCxnSpPr>
            <a:cxnSpLocks/>
            <a:endCxn id="59" idx="1"/>
          </p:cNvCxnSpPr>
          <p:nvPr/>
        </p:nvCxnSpPr>
        <p:spPr>
          <a:xfrm>
            <a:off x="2615482" y="5785108"/>
            <a:ext cx="311662" cy="130696"/>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B2E538AF-88CA-4152-BA17-D3A77A6B8A65}"/>
              </a:ext>
            </a:extLst>
          </p:cNvPr>
          <p:cNvSpPr txBox="1"/>
          <p:nvPr/>
        </p:nvSpPr>
        <p:spPr>
          <a:xfrm>
            <a:off x="2933226" y="4796884"/>
            <a:ext cx="819455" cy="200055"/>
          </a:xfrm>
          <a:prstGeom prst="rect">
            <a:avLst/>
          </a:prstGeom>
          <a:noFill/>
        </p:spPr>
        <p:txBody>
          <a:bodyPr wrap="none" rtlCol="0">
            <a:spAutoFit/>
          </a:bodyPr>
          <a:lstStyle/>
          <a:p>
            <a:r>
              <a:rPr kumimoji="1" lang="en-US" altLang="ja-JP" sz="700" dirty="0"/>
              <a:t>05a.</a:t>
            </a:r>
            <a:r>
              <a:rPr kumimoji="1" lang="ja-JP" altLang="en-US" sz="700" dirty="0"/>
              <a:t>クエスト名</a:t>
            </a:r>
          </a:p>
        </p:txBody>
      </p:sp>
      <p:sp>
        <p:nvSpPr>
          <p:cNvPr id="53" name="テキスト ボックス 52">
            <a:extLst>
              <a:ext uri="{FF2B5EF4-FFF2-40B4-BE49-F238E27FC236}">
                <a16:creationId xmlns:a16="http://schemas.microsoft.com/office/drawing/2014/main" id="{0DC17278-86B7-462B-9799-BF23AB9D9683}"/>
              </a:ext>
            </a:extLst>
          </p:cNvPr>
          <p:cNvSpPr txBox="1"/>
          <p:nvPr/>
        </p:nvSpPr>
        <p:spPr>
          <a:xfrm>
            <a:off x="2927980" y="5050335"/>
            <a:ext cx="1088760" cy="200055"/>
          </a:xfrm>
          <a:prstGeom prst="rect">
            <a:avLst/>
          </a:prstGeom>
          <a:noFill/>
        </p:spPr>
        <p:txBody>
          <a:bodyPr wrap="none" rtlCol="0">
            <a:spAutoFit/>
          </a:bodyPr>
          <a:lstStyle/>
          <a:p>
            <a:r>
              <a:rPr kumimoji="1" lang="en-US" altLang="ja-JP" sz="700" dirty="0"/>
              <a:t>05b.</a:t>
            </a:r>
            <a:r>
              <a:rPr kumimoji="1" lang="ja-JP" altLang="en-US" sz="700" dirty="0"/>
              <a:t>ミッションボタン</a:t>
            </a:r>
          </a:p>
        </p:txBody>
      </p:sp>
      <p:sp>
        <p:nvSpPr>
          <p:cNvPr id="55" name="テキスト ボックス 54">
            <a:extLst>
              <a:ext uri="{FF2B5EF4-FFF2-40B4-BE49-F238E27FC236}">
                <a16:creationId xmlns:a16="http://schemas.microsoft.com/office/drawing/2014/main" id="{F109CBC9-6EFF-41CD-BF68-17F649451C54}"/>
              </a:ext>
            </a:extLst>
          </p:cNvPr>
          <p:cNvSpPr txBox="1"/>
          <p:nvPr/>
        </p:nvSpPr>
        <p:spPr>
          <a:xfrm>
            <a:off x="2924939" y="5261336"/>
            <a:ext cx="1265090" cy="200055"/>
          </a:xfrm>
          <a:prstGeom prst="rect">
            <a:avLst/>
          </a:prstGeom>
          <a:noFill/>
        </p:spPr>
        <p:txBody>
          <a:bodyPr wrap="none" rtlCol="0">
            <a:spAutoFit/>
          </a:bodyPr>
          <a:lstStyle/>
          <a:p>
            <a:r>
              <a:rPr kumimoji="1" lang="en-US" altLang="ja-JP" sz="700" dirty="0"/>
              <a:t>05c.</a:t>
            </a:r>
            <a:r>
              <a:rPr kumimoji="1" lang="ja-JP" altLang="en-US" sz="700" dirty="0"/>
              <a:t>ミッション達成マーク</a:t>
            </a:r>
          </a:p>
        </p:txBody>
      </p:sp>
      <p:sp>
        <p:nvSpPr>
          <p:cNvPr id="57" name="テキスト ボックス 56">
            <a:extLst>
              <a:ext uri="{FF2B5EF4-FFF2-40B4-BE49-F238E27FC236}">
                <a16:creationId xmlns:a16="http://schemas.microsoft.com/office/drawing/2014/main" id="{396ED019-5279-4C23-A340-4735E3E7010B}"/>
              </a:ext>
            </a:extLst>
          </p:cNvPr>
          <p:cNvSpPr txBox="1"/>
          <p:nvPr/>
        </p:nvSpPr>
        <p:spPr>
          <a:xfrm>
            <a:off x="2927144" y="5505483"/>
            <a:ext cx="639919" cy="200055"/>
          </a:xfrm>
          <a:prstGeom prst="rect">
            <a:avLst/>
          </a:prstGeom>
          <a:noFill/>
        </p:spPr>
        <p:txBody>
          <a:bodyPr wrap="none" rtlCol="0">
            <a:spAutoFit/>
          </a:bodyPr>
          <a:lstStyle/>
          <a:p>
            <a:r>
              <a:rPr kumimoji="1" lang="en-US" altLang="ja-JP" sz="700" dirty="0"/>
              <a:t>05d.</a:t>
            </a:r>
            <a:r>
              <a:rPr kumimoji="1" lang="ja-JP" altLang="en-US" sz="700" dirty="0"/>
              <a:t>難易度</a:t>
            </a:r>
          </a:p>
        </p:txBody>
      </p:sp>
      <p:sp>
        <p:nvSpPr>
          <p:cNvPr id="59" name="テキスト ボックス 58">
            <a:extLst>
              <a:ext uri="{FF2B5EF4-FFF2-40B4-BE49-F238E27FC236}">
                <a16:creationId xmlns:a16="http://schemas.microsoft.com/office/drawing/2014/main" id="{C5086DF6-2A13-4B49-9FD9-ECECE4FB1BDC}"/>
              </a:ext>
            </a:extLst>
          </p:cNvPr>
          <p:cNvSpPr txBox="1"/>
          <p:nvPr/>
        </p:nvSpPr>
        <p:spPr>
          <a:xfrm>
            <a:off x="2927144" y="5815776"/>
            <a:ext cx="906017" cy="200055"/>
          </a:xfrm>
          <a:prstGeom prst="rect">
            <a:avLst/>
          </a:prstGeom>
          <a:noFill/>
        </p:spPr>
        <p:txBody>
          <a:bodyPr wrap="none" rtlCol="0">
            <a:spAutoFit/>
          </a:bodyPr>
          <a:lstStyle/>
          <a:p>
            <a:r>
              <a:rPr kumimoji="1" lang="en-US" altLang="ja-JP" sz="700" dirty="0"/>
              <a:t>05e.</a:t>
            </a:r>
            <a:r>
              <a:rPr kumimoji="1" lang="ja-JP" altLang="en-US" sz="700" dirty="0"/>
              <a:t>分類アイコン</a:t>
            </a:r>
          </a:p>
        </p:txBody>
      </p:sp>
      <p:sp>
        <p:nvSpPr>
          <p:cNvPr id="61" name="テキスト ボックス 60">
            <a:extLst>
              <a:ext uri="{FF2B5EF4-FFF2-40B4-BE49-F238E27FC236}">
                <a16:creationId xmlns:a16="http://schemas.microsoft.com/office/drawing/2014/main" id="{55B2E260-4734-4D44-8A53-0E5F6766C8C1}"/>
              </a:ext>
            </a:extLst>
          </p:cNvPr>
          <p:cNvSpPr txBox="1"/>
          <p:nvPr/>
        </p:nvSpPr>
        <p:spPr>
          <a:xfrm>
            <a:off x="4186739" y="4089117"/>
            <a:ext cx="4642618" cy="861774"/>
          </a:xfrm>
          <a:prstGeom prst="rect">
            <a:avLst/>
          </a:prstGeom>
          <a:noFill/>
        </p:spPr>
        <p:txBody>
          <a:bodyPr wrap="none" rtlCol="0">
            <a:spAutoFit/>
          </a:bodyPr>
          <a:lstStyle/>
          <a:p>
            <a:r>
              <a:rPr kumimoji="1" lang="en-US" altLang="ja-JP" sz="1000" b="1" dirty="0"/>
              <a:t>05a</a:t>
            </a:r>
            <a:r>
              <a:rPr kumimoji="1" lang="ja-JP" altLang="en-US" sz="1000" b="1" dirty="0"/>
              <a:t>．クエスト名</a:t>
            </a:r>
            <a:r>
              <a:rPr kumimoji="1" lang="ja-JP" altLang="en-US" sz="1000" dirty="0"/>
              <a:t>：クエストの名称のテキスト。</a:t>
            </a:r>
            <a:endParaRPr kumimoji="1" lang="en-US" altLang="ja-JP" sz="1000" dirty="0"/>
          </a:p>
          <a:p>
            <a:r>
              <a:rPr kumimoji="1" lang="en-US" altLang="ja-JP" sz="1000" b="1" dirty="0"/>
              <a:t>05b</a:t>
            </a:r>
            <a:r>
              <a:rPr kumimoji="1" lang="ja-JP" altLang="en-US" sz="1000" b="1" dirty="0"/>
              <a:t>．ミッションボタン</a:t>
            </a:r>
            <a:r>
              <a:rPr kumimoji="1" lang="ja-JP" altLang="en-US" sz="1000" dirty="0"/>
              <a:t>：ミッションの詳細を確認するボタン。</a:t>
            </a:r>
            <a:endParaRPr kumimoji="1" lang="en-US" altLang="ja-JP" sz="1000" dirty="0"/>
          </a:p>
          <a:p>
            <a:r>
              <a:rPr kumimoji="1" lang="en-US" altLang="ja-JP" sz="1000" b="1" dirty="0"/>
              <a:t>05c</a:t>
            </a:r>
            <a:r>
              <a:rPr kumimoji="1" lang="ja-JP" altLang="en-US" sz="1000" b="1" dirty="0"/>
              <a:t>．ミッション達成マーク</a:t>
            </a:r>
            <a:r>
              <a:rPr kumimoji="1" lang="ja-JP" altLang="en-US" sz="1000" dirty="0"/>
              <a:t>：達成したミッションの個数ボタン。</a:t>
            </a:r>
            <a:endParaRPr kumimoji="1" lang="en-US" altLang="ja-JP" sz="1000" dirty="0"/>
          </a:p>
          <a:p>
            <a:r>
              <a:rPr kumimoji="1" lang="en-US" altLang="ja-JP" sz="1000" b="1" dirty="0"/>
              <a:t>05d</a:t>
            </a:r>
            <a:r>
              <a:rPr kumimoji="1" lang="ja-JP" altLang="en-US" sz="1000" b="1" dirty="0"/>
              <a:t>．難易度</a:t>
            </a:r>
            <a:r>
              <a:rPr kumimoji="1" lang="ja-JP" altLang="en-US" sz="1000" dirty="0"/>
              <a:t>：難易度。</a:t>
            </a:r>
            <a:endParaRPr kumimoji="1" lang="en-US" altLang="ja-JP" sz="1000" dirty="0"/>
          </a:p>
          <a:p>
            <a:r>
              <a:rPr kumimoji="1" lang="en-US" altLang="ja-JP" sz="1000" b="1" dirty="0"/>
              <a:t>05e</a:t>
            </a:r>
            <a:r>
              <a:rPr kumimoji="1" lang="ja-JP" altLang="en-US" sz="1000" b="1" dirty="0"/>
              <a:t>．分類アイコン</a:t>
            </a:r>
            <a:r>
              <a:rPr kumimoji="1" lang="ja-JP" altLang="en-US" sz="1000" dirty="0"/>
              <a:t>：作戦クエストか、ストーリークエスト化のアイコン。</a:t>
            </a:r>
            <a:endParaRPr kumimoji="1" lang="en-US" altLang="ja-JP" sz="1000" dirty="0">
              <a:solidFill>
                <a:srgbClr val="FF0000"/>
              </a:solidFill>
            </a:endParaRPr>
          </a:p>
        </p:txBody>
      </p:sp>
    </p:spTree>
    <p:extLst>
      <p:ext uri="{BB962C8B-B14F-4D97-AF65-F5344CB8AC3E}">
        <p14:creationId xmlns:p14="http://schemas.microsoft.com/office/powerpoint/2010/main" val="1633857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3D996119-C6E1-40EE-84E0-B8ADE897BABB}"/>
              </a:ext>
            </a:extLst>
          </p:cNvPr>
          <p:cNvPicPr>
            <a:picLocks noChangeAspect="1"/>
          </p:cNvPicPr>
          <p:nvPr/>
        </p:nvPicPr>
        <p:blipFill>
          <a:blip r:embed="rId2"/>
          <a:stretch>
            <a:fillRect/>
          </a:stretch>
        </p:blipFill>
        <p:spPr>
          <a:xfrm>
            <a:off x="525477" y="1014225"/>
            <a:ext cx="2047261" cy="3629235"/>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2698175" cy="307777"/>
          </a:xfrm>
          <a:prstGeom prst="rect">
            <a:avLst/>
          </a:prstGeom>
          <a:noFill/>
        </p:spPr>
        <p:txBody>
          <a:bodyPr wrap="none" rtlCol="0">
            <a:spAutoFit/>
          </a:bodyPr>
          <a:lstStyle/>
          <a:p>
            <a:r>
              <a:rPr kumimoji="1" lang="ja-JP" altLang="en-US" sz="1400" b="1" dirty="0">
                <a:latin typeface="+mn-ea"/>
              </a:rPr>
              <a:t>■ステージ・クエスト選択仕様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13</a:t>
            </a:fld>
            <a:endParaRPr kumimoji="1" lang="ja-JP" altLang="en-US"/>
          </a:p>
        </p:txBody>
      </p:sp>
      <p:sp>
        <p:nvSpPr>
          <p:cNvPr id="16" name="テキスト ボックス 15">
            <a:extLst>
              <a:ext uri="{FF2B5EF4-FFF2-40B4-BE49-F238E27FC236}">
                <a16:creationId xmlns:a16="http://schemas.microsoft.com/office/drawing/2014/main" id="{A2D9E3A6-FEEE-4841-BEC0-C147393D6A19}"/>
              </a:ext>
            </a:extLst>
          </p:cNvPr>
          <p:cNvSpPr txBox="1"/>
          <p:nvPr/>
        </p:nvSpPr>
        <p:spPr>
          <a:xfrm>
            <a:off x="591845" y="546817"/>
            <a:ext cx="3122971" cy="307777"/>
          </a:xfrm>
          <a:prstGeom prst="rect">
            <a:avLst/>
          </a:prstGeom>
          <a:noFill/>
        </p:spPr>
        <p:txBody>
          <a:bodyPr wrap="none" rtlCol="0">
            <a:spAutoFit/>
          </a:bodyPr>
          <a:lstStyle/>
          <a:p>
            <a:r>
              <a:rPr kumimoji="1" lang="ja-JP" altLang="en-US" sz="1400" b="1" dirty="0"/>
              <a:t>○</a:t>
            </a:r>
            <a:r>
              <a:rPr kumimoji="1" lang="en-US" altLang="ja-JP" sz="1400" b="1" dirty="0"/>
              <a:t>st110a.</a:t>
            </a:r>
            <a:r>
              <a:rPr kumimoji="1" lang="ja-JP" altLang="en-US" sz="1400" b="1" dirty="0"/>
              <a:t>ストーリー報酬ウィンドウ</a:t>
            </a:r>
            <a:endParaRPr kumimoji="1" lang="en-US" altLang="ja-JP" sz="1400" b="1" dirty="0"/>
          </a:p>
        </p:txBody>
      </p:sp>
      <p:sp>
        <p:nvSpPr>
          <p:cNvPr id="20" name="テキスト ボックス 19">
            <a:extLst>
              <a:ext uri="{FF2B5EF4-FFF2-40B4-BE49-F238E27FC236}">
                <a16:creationId xmlns:a16="http://schemas.microsoft.com/office/drawing/2014/main" id="{EA0D2779-453C-46B0-9ABB-2EB7CDE8F841}"/>
              </a:ext>
            </a:extLst>
          </p:cNvPr>
          <p:cNvSpPr txBox="1"/>
          <p:nvPr/>
        </p:nvSpPr>
        <p:spPr>
          <a:xfrm>
            <a:off x="3766294" y="972198"/>
            <a:ext cx="1483098" cy="246221"/>
          </a:xfrm>
          <a:prstGeom prst="rect">
            <a:avLst/>
          </a:prstGeom>
          <a:noFill/>
        </p:spPr>
        <p:txBody>
          <a:bodyPr wrap="none" rtlCol="0">
            <a:spAutoFit/>
          </a:bodyPr>
          <a:lstStyle/>
          <a:p>
            <a:r>
              <a:rPr kumimoji="1" lang="en-US" altLang="ja-JP" sz="1000" b="1" dirty="0"/>
              <a:t>01</a:t>
            </a:r>
            <a:r>
              <a:rPr kumimoji="1" lang="ja-JP" altLang="en-US" sz="1000" b="1" dirty="0"/>
              <a:t>．ウィンドウ見出し</a:t>
            </a:r>
            <a:endParaRPr kumimoji="1" lang="en-US" altLang="ja-JP" sz="1000" b="1" dirty="0">
              <a:solidFill>
                <a:srgbClr val="FF0000"/>
              </a:solidFill>
            </a:endParaRPr>
          </a:p>
        </p:txBody>
      </p:sp>
      <p:sp>
        <p:nvSpPr>
          <p:cNvPr id="23" name="テキスト ボックス 22">
            <a:extLst>
              <a:ext uri="{FF2B5EF4-FFF2-40B4-BE49-F238E27FC236}">
                <a16:creationId xmlns:a16="http://schemas.microsoft.com/office/drawing/2014/main" id="{3CB8C590-2B82-4D29-A894-B62CAFF4D08C}"/>
              </a:ext>
            </a:extLst>
          </p:cNvPr>
          <p:cNvSpPr txBox="1"/>
          <p:nvPr/>
        </p:nvSpPr>
        <p:spPr>
          <a:xfrm>
            <a:off x="3952629" y="1218091"/>
            <a:ext cx="2877711" cy="246221"/>
          </a:xfrm>
          <a:prstGeom prst="rect">
            <a:avLst/>
          </a:prstGeom>
          <a:noFill/>
        </p:spPr>
        <p:txBody>
          <a:bodyPr wrap="none" rtlCol="0">
            <a:spAutoFit/>
          </a:bodyPr>
          <a:lstStyle/>
          <a:p>
            <a:r>
              <a:rPr kumimoji="1" lang="ja-JP" altLang="en-US" sz="1000" dirty="0"/>
              <a:t>派手めのタイトル。文字はテキストでもいい。</a:t>
            </a:r>
            <a:endParaRPr kumimoji="1" lang="en-US" altLang="ja-JP" sz="1000" dirty="0"/>
          </a:p>
        </p:txBody>
      </p:sp>
      <p:cxnSp>
        <p:nvCxnSpPr>
          <p:cNvPr id="15" name="直線コネクタ 14">
            <a:extLst>
              <a:ext uri="{FF2B5EF4-FFF2-40B4-BE49-F238E27FC236}">
                <a16:creationId xmlns:a16="http://schemas.microsoft.com/office/drawing/2014/main" id="{CE1A88BA-40EE-44E6-8C9B-C99815D00498}"/>
              </a:ext>
            </a:extLst>
          </p:cNvPr>
          <p:cNvCxnSpPr>
            <a:cxnSpLocks/>
            <a:endCxn id="19" idx="1"/>
          </p:cNvCxnSpPr>
          <p:nvPr/>
        </p:nvCxnSpPr>
        <p:spPr>
          <a:xfrm flipV="1">
            <a:off x="1839927" y="2161634"/>
            <a:ext cx="875575" cy="65344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5316597B-A51C-44DE-9782-A9E6BB29B940}"/>
              </a:ext>
            </a:extLst>
          </p:cNvPr>
          <p:cNvSpPr txBox="1"/>
          <p:nvPr/>
        </p:nvSpPr>
        <p:spPr>
          <a:xfrm>
            <a:off x="2715502" y="1734808"/>
            <a:ext cx="1027845" cy="200055"/>
          </a:xfrm>
          <a:prstGeom prst="rect">
            <a:avLst/>
          </a:prstGeom>
          <a:noFill/>
        </p:spPr>
        <p:txBody>
          <a:bodyPr wrap="none" rtlCol="0">
            <a:spAutoFit/>
          </a:bodyPr>
          <a:lstStyle/>
          <a:p>
            <a:r>
              <a:rPr kumimoji="1" lang="en-US" altLang="ja-JP" sz="700" dirty="0"/>
              <a:t>01.</a:t>
            </a:r>
            <a:r>
              <a:rPr kumimoji="1" lang="ja-JP" altLang="en-US" sz="700" dirty="0"/>
              <a:t>ウィンドウ見出し</a:t>
            </a:r>
          </a:p>
        </p:txBody>
      </p:sp>
      <p:sp>
        <p:nvSpPr>
          <p:cNvPr id="19" name="テキスト ボックス 18">
            <a:extLst>
              <a:ext uri="{FF2B5EF4-FFF2-40B4-BE49-F238E27FC236}">
                <a16:creationId xmlns:a16="http://schemas.microsoft.com/office/drawing/2014/main" id="{D93B82C3-FFBC-48BA-9B8D-4A2C0BFB8392}"/>
              </a:ext>
            </a:extLst>
          </p:cNvPr>
          <p:cNvSpPr txBox="1"/>
          <p:nvPr/>
        </p:nvSpPr>
        <p:spPr>
          <a:xfrm>
            <a:off x="2715502" y="2061606"/>
            <a:ext cx="848309" cy="200055"/>
          </a:xfrm>
          <a:prstGeom prst="rect">
            <a:avLst/>
          </a:prstGeom>
          <a:noFill/>
        </p:spPr>
        <p:txBody>
          <a:bodyPr wrap="none" rtlCol="0">
            <a:spAutoFit/>
          </a:bodyPr>
          <a:lstStyle/>
          <a:p>
            <a:r>
              <a:rPr kumimoji="1" lang="en-US" altLang="ja-JP" sz="700" dirty="0"/>
              <a:t>02.</a:t>
            </a:r>
            <a:r>
              <a:rPr kumimoji="1" lang="ja-JP" altLang="en-US" sz="700" dirty="0"/>
              <a:t>獲得アイテム</a:t>
            </a:r>
          </a:p>
        </p:txBody>
      </p:sp>
      <p:sp>
        <p:nvSpPr>
          <p:cNvPr id="22" name="テキスト ボックス 21">
            <a:extLst>
              <a:ext uri="{FF2B5EF4-FFF2-40B4-BE49-F238E27FC236}">
                <a16:creationId xmlns:a16="http://schemas.microsoft.com/office/drawing/2014/main" id="{CD9D3B48-4A9D-47F5-B28A-457423B0B641}"/>
              </a:ext>
            </a:extLst>
          </p:cNvPr>
          <p:cNvSpPr txBox="1"/>
          <p:nvPr/>
        </p:nvSpPr>
        <p:spPr>
          <a:xfrm>
            <a:off x="2715502" y="2503952"/>
            <a:ext cx="710451" cy="200055"/>
          </a:xfrm>
          <a:prstGeom prst="rect">
            <a:avLst/>
          </a:prstGeom>
          <a:noFill/>
        </p:spPr>
        <p:txBody>
          <a:bodyPr wrap="none" rtlCol="0">
            <a:spAutoFit/>
          </a:bodyPr>
          <a:lstStyle/>
          <a:p>
            <a:r>
              <a:rPr kumimoji="1" lang="en-US" altLang="ja-JP" sz="700" dirty="0"/>
              <a:t>03.OK</a:t>
            </a:r>
            <a:r>
              <a:rPr kumimoji="1" lang="ja-JP" altLang="en-US" sz="700" dirty="0"/>
              <a:t>ボタン</a:t>
            </a:r>
          </a:p>
        </p:txBody>
      </p:sp>
      <p:cxnSp>
        <p:nvCxnSpPr>
          <p:cNvPr id="27" name="直線コネクタ 26">
            <a:extLst>
              <a:ext uri="{FF2B5EF4-FFF2-40B4-BE49-F238E27FC236}">
                <a16:creationId xmlns:a16="http://schemas.microsoft.com/office/drawing/2014/main" id="{F65D9EF1-F081-43EA-ACA6-C0AB8D45D773}"/>
              </a:ext>
            </a:extLst>
          </p:cNvPr>
          <p:cNvCxnSpPr>
            <a:cxnSpLocks/>
            <a:endCxn id="22" idx="1"/>
          </p:cNvCxnSpPr>
          <p:nvPr/>
        </p:nvCxnSpPr>
        <p:spPr>
          <a:xfrm flipV="1">
            <a:off x="1836367" y="2603980"/>
            <a:ext cx="879135" cy="54758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85C0C39-2691-418B-9CEE-2BBC3BCB9B88}"/>
              </a:ext>
            </a:extLst>
          </p:cNvPr>
          <p:cNvCxnSpPr>
            <a:cxnSpLocks/>
            <a:endCxn id="18" idx="1"/>
          </p:cNvCxnSpPr>
          <p:nvPr/>
        </p:nvCxnSpPr>
        <p:spPr>
          <a:xfrm flipV="1">
            <a:off x="2140144" y="1834836"/>
            <a:ext cx="575358" cy="260636"/>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E46C719C-C851-414B-B4B2-9AFB1E6BEFB4}"/>
              </a:ext>
            </a:extLst>
          </p:cNvPr>
          <p:cNvSpPr txBox="1"/>
          <p:nvPr/>
        </p:nvSpPr>
        <p:spPr>
          <a:xfrm>
            <a:off x="3763768" y="1611697"/>
            <a:ext cx="1226618" cy="246221"/>
          </a:xfrm>
          <a:prstGeom prst="rect">
            <a:avLst/>
          </a:prstGeom>
          <a:noFill/>
        </p:spPr>
        <p:txBody>
          <a:bodyPr wrap="none" rtlCol="0">
            <a:spAutoFit/>
          </a:bodyPr>
          <a:lstStyle/>
          <a:p>
            <a:r>
              <a:rPr kumimoji="1" lang="en-US" altLang="ja-JP" sz="1000" b="1" dirty="0"/>
              <a:t>02</a:t>
            </a:r>
            <a:r>
              <a:rPr kumimoji="1" lang="ja-JP" altLang="en-US" sz="1000" b="1" dirty="0"/>
              <a:t>．獲得アイテム</a:t>
            </a:r>
            <a:endParaRPr kumimoji="1" lang="en-US" altLang="ja-JP" sz="1000" b="1" dirty="0">
              <a:solidFill>
                <a:srgbClr val="FF0000"/>
              </a:solidFill>
            </a:endParaRPr>
          </a:p>
        </p:txBody>
      </p:sp>
      <p:sp>
        <p:nvSpPr>
          <p:cNvPr id="31" name="テキスト ボックス 30">
            <a:extLst>
              <a:ext uri="{FF2B5EF4-FFF2-40B4-BE49-F238E27FC236}">
                <a16:creationId xmlns:a16="http://schemas.microsoft.com/office/drawing/2014/main" id="{FD010E7C-EB72-4B43-ADA3-4A2BC9E33CA3}"/>
              </a:ext>
            </a:extLst>
          </p:cNvPr>
          <p:cNvSpPr txBox="1"/>
          <p:nvPr/>
        </p:nvSpPr>
        <p:spPr>
          <a:xfrm>
            <a:off x="3950103" y="1857590"/>
            <a:ext cx="3005951" cy="246221"/>
          </a:xfrm>
          <a:prstGeom prst="rect">
            <a:avLst/>
          </a:prstGeom>
          <a:noFill/>
        </p:spPr>
        <p:txBody>
          <a:bodyPr wrap="none" rtlCol="0">
            <a:spAutoFit/>
          </a:bodyPr>
          <a:lstStyle/>
          <a:p>
            <a:r>
              <a:rPr kumimoji="1" lang="ja-JP" altLang="en-US" sz="1000" dirty="0"/>
              <a:t>クエストのクリアは基本的にはクリスタル想定。</a:t>
            </a:r>
            <a:endParaRPr kumimoji="1" lang="en-US" altLang="ja-JP" sz="1000" dirty="0"/>
          </a:p>
        </p:txBody>
      </p:sp>
      <p:sp>
        <p:nvSpPr>
          <p:cNvPr id="33" name="テキスト ボックス 32">
            <a:extLst>
              <a:ext uri="{FF2B5EF4-FFF2-40B4-BE49-F238E27FC236}">
                <a16:creationId xmlns:a16="http://schemas.microsoft.com/office/drawing/2014/main" id="{34178940-AAD0-4A92-87F4-53E9FD9C3A81}"/>
              </a:ext>
            </a:extLst>
          </p:cNvPr>
          <p:cNvSpPr txBox="1"/>
          <p:nvPr/>
        </p:nvSpPr>
        <p:spPr>
          <a:xfrm>
            <a:off x="3763768" y="2257731"/>
            <a:ext cx="1029449" cy="246221"/>
          </a:xfrm>
          <a:prstGeom prst="rect">
            <a:avLst/>
          </a:prstGeom>
          <a:noFill/>
        </p:spPr>
        <p:txBody>
          <a:bodyPr wrap="none" rtlCol="0">
            <a:spAutoFit/>
          </a:bodyPr>
          <a:lstStyle/>
          <a:p>
            <a:r>
              <a:rPr kumimoji="1" lang="en-US" altLang="ja-JP" sz="1000" b="1" dirty="0"/>
              <a:t>03</a:t>
            </a:r>
            <a:r>
              <a:rPr kumimoji="1" lang="ja-JP" altLang="en-US" sz="1000" b="1" dirty="0"/>
              <a:t>．</a:t>
            </a:r>
            <a:r>
              <a:rPr kumimoji="1" lang="en-US" altLang="ja-JP" sz="1000" b="1" dirty="0"/>
              <a:t>OK</a:t>
            </a:r>
            <a:r>
              <a:rPr kumimoji="1" lang="ja-JP" altLang="en-US" sz="1000" b="1" dirty="0"/>
              <a:t>ボタン</a:t>
            </a:r>
            <a:endParaRPr kumimoji="1" lang="en-US" altLang="ja-JP" sz="1000" b="1" dirty="0">
              <a:solidFill>
                <a:srgbClr val="FF0000"/>
              </a:solidFill>
            </a:endParaRPr>
          </a:p>
        </p:txBody>
      </p:sp>
      <p:sp>
        <p:nvSpPr>
          <p:cNvPr id="34" name="テキスト ボックス 33">
            <a:extLst>
              <a:ext uri="{FF2B5EF4-FFF2-40B4-BE49-F238E27FC236}">
                <a16:creationId xmlns:a16="http://schemas.microsoft.com/office/drawing/2014/main" id="{11A05B17-B083-4D23-B948-1BA93E06BC05}"/>
              </a:ext>
            </a:extLst>
          </p:cNvPr>
          <p:cNvSpPr txBox="1"/>
          <p:nvPr/>
        </p:nvSpPr>
        <p:spPr>
          <a:xfrm>
            <a:off x="3950103" y="2503624"/>
            <a:ext cx="1210588" cy="246221"/>
          </a:xfrm>
          <a:prstGeom prst="rect">
            <a:avLst/>
          </a:prstGeom>
          <a:noFill/>
        </p:spPr>
        <p:txBody>
          <a:bodyPr wrap="none" rtlCol="0">
            <a:spAutoFit/>
          </a:bodyPr>
          <a:lstStyle/>
          <a:p>
            <a:r>
              <a:rPr kumimoji="1" lang="ja-JP" altLang="en-US" sz="1000" dirty="0"/>
              <a:t>決定するボタン。</a:t>
            </a:r>
            <a:endParaRPr kumimoji="1" lang="en-US" altLang="ja-JP" sz="1000" dirty="0"/>
          </a:p>
        </p:txBody>
      </p:sp>
    </p:spTree>
    <p:extLst>
      <p:ext uri="{BB962C8B-B14F-4D97-AF65-F5344CB8AC3E}">
        <p14:creationId xmlns:p14="http://schemas.microsoft.com/office/powerpoint/2010/main" val="1169262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descr="コンピュータ が含まれている画像&#10;&#10;自動的に生成された説明">
            <a:extLst>
              <a:ext uri="{FF2B5EF4-FFF2-40B4-BE49-F238E27FC236}">
                <a16:creationId xmlns:a16="http://schemas.microsoft.com/office/drawing/2014/main" id="{F4701852-3CCA-45B5-9673-E7A00BEB5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050" y="1014225"/>
            <a:ext cx="2036696" cy="3615708"/>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2698175" cy="307777"/>
          </a:xfrm>
          <a:prstGeom prst="rect">
            <a:avLst/>
          </a:prstGeom>
          <a:noFill/>
        </p:spPr>
        <p:txBody>
          <a:bodyPr wrap="none" rtlCol="0">
            <a:spAutoFit/>
          </a:bodyPr>
          <a:lstStyle/>
          <a:p>
            <a:r>
              <a:rPr kumimoji="1" lang="ja-JP" altLang="en-US" sz="1400" b="1" dirty="0">
                <a:latin typeface="+mn-ea"/>
              </a:rPr>
              <a:t>■ステージ・クエスト選択仕様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14</a:t>
            </a:fld>
            <a:endParaRPr kumimoji="1" lang="ja-JP" altLang="en-US"/>
          </a:p>
        </p:txBody>
      </p:sp>
      <p:sp>
        <p:nvSpPr>
          <p:cNvPr id="16" name="テキスト ボックス 15">
            <a:extLst>
              <a:ext uri="{FF2B5EF4-FFF2-40B4-BE49-F238E27FC236}">
                <a16:creationId xmlns:a16="http://schemas.microsoft.com/office/drawing/2014/main" id="{A2D9E3A6-FEEE-4841-BEC0-C147393D6A19}"/>
              </a:ext>
            </a:extLst>
          </p:cNvPr>
          <p:cNvSpPr txBox="1"/>
          <p:nvPr/>
        </p:nvSpPr>
        <p:spPr>
          <a:xfrm>
            <a:off x="591845" y="546817"/>
            <a:ext cx="3122971" cy="307777"/>
          </a:xfrm>
          <a:prstGeom prst="rect">
            <a:avLst/>
          </a:prstGeom>
          <a:noFill/>
        </p:spPr>
        <p:txBody>
          <a:bodyPr wrap="none" rtlCol="0">
            <a:spAutoFit/>
          </a:bodyPr>
          <a:lstStyle/>
          <a:p>
            <a:r>
              <a:rPr kumimoji="1" lang="ja-JP" altLang="en-US" sz="1400" b="1" dirty="0"/>
              <a:t>○</a:t>
            </a:r>
            <a:r>
              <a:rPr kumimoji="1" lang="en-US" altLang="ja-JP" sz="1400" b="1" dirty="0"/>
              <a:t>st110b.</a:t>
            </a:r>
            <a:r>
              <a:rPr kumimoji="1" lang="ja-JP" altLang="en-US" sz="1400" b="1" dirty="0"/>
              <a:t>ミッション確認ウィンドウ</a:t>
            </a:r>
            <a:endParaRPr kumimoji="1" lang="en-US" altLang="ja-JP" sz="1000" b="1" dirty="0">
              <a:solidFill>
                <a:srgbClr val="FF0000"/>
              </a:solidFill>
            </a:endParaRPr>
          </a:p>
        </p:txBody>
      </p:sp>
      <p:sp>
        <p:nvSpPr>
          <p:cNvPr id="20" name="テキスト ボックス 19">
            <a:extLst>
              <a:ext uri="{FF2B5EF4-FFF2-40B4-BE49-F238E27FC236}">
                <a16:creationId xmlns:a16="http://schemas.microsoft.com/office/drawing/2014/main" id="{EA0D2779-453C-46B0-9ABB-2EB7CDE8F841}"/>
              </a:ext>
            </a:extLst>
          </p:cNvPr>
          <p:cNvSpPr txBox="1"/>
          <p:nvPr/>
        </p:nvSpPr>
        <p:spPr>
          <a:xfrm>
            <a:off x="3653579" y="972198"/>
            <a:ext cx="1226618" cy="246221"/>
          </a:xfrm>
          <a:prstGeom prst="rect">
            <a:avLst/>
          </a:prstGeom>
          <a:noFill/>
        </p:spPr>
        <p:txBody>
          <a:bodyPr wrap="none" rtlCol="0">
            <a:spAutoFit/>
          </a:bodyPr>
          <a:lstStyle/>
          <a:p>
            <a:r>
              <a:rPr kumimoji="1" lang="en-US" altLang="ja-JP" sz="1000" b="1" dirty="0"/>
              <a:t>01</a:t>
            </a:r>
            <a:r>
              <a:rPr kumimoji="1" lang="ja-JP" altLang="en-US" sz="1000" b="1" dirty="0"/>
              <a:t>．ステージ話数</a:t>
            </a:r>
            <a:endParaRPr kumimoji="1" lang="en-US" altLang="ja-JP" sz="1000" b="1" dirty="0">
              <a:solidFill>
                <a:srgbClr val="FF0000"/>
              </a:solidFill>
            </a:endParaRPr>
          </a:p>
        </p:txBody>
      </p:sp>
      <p:sp>
        <p:nvSpPr>
          <p:cNvPr id="23" name="テキスト ボックス 22">
            <a:extLst>
              <a:ext uri="{FF2B5EF4-FFF2-40B4-BE49-F238E27FC236}">
                <a16:creationId xmlns:a16="http://schemas.microsoft.com/office/drawing/2014/main" id="{3CB8C590-2B82-4D29-A894-B62CAFF4D08C}"/>
              </a:ext>
            </a:extLst>
          </p:cNvPr>
          <p:cNvSpPr txBox="1"/>
          <p:nvPr/>
        </p:nvSpPr>
        <p:spPr>
          <a:xfrm>
            <a:off x="3839914" y="1218091"/>
            <a:ext cx="1851789" cy="246221"/>
          </a:xfrm>
          <a:prstGeom prst="rect">
            <a:avLst/>
          </a:prstGeom>
          <a:noFill/>
        </p:spPr>
        <p:txBody>
          <a:bodyPr wrap="none" rtlCol="0">
            <a:spAutoFit/>
          </a:bodyPr>
          <a:lstStyle/>
          <a:p>
            <a:r>
              <a:rPr kumimoji="1" lang="ja-JP" altLang="en-US" sz="1000" dirty="0"/>
              <a:t>ステージの話数のテキスト。</a:t>
            </a:r>
            <a:endParaRPr kumimoji="1" lang="en-US" altLang="ja-JP" sz="1000" dirty="0"/>
          </a:p>
        </p:txBody>
      </p:sp>
      <p:cxnSp>
        <p:nvCxnSpPr>
          <p:cNvPr id="15" name="直線コネクタ 14">
            <a:extLst>
              <a:ext uri="{FF2B5EF4-FFF2-40B4-BE49-F238E27FC236}">
                <a16:creationId xmlns:a16="http://schemas.microsoft.com/office/drawing/2014/main" id="{CE1A88BA-40EE-44E6-8C9B-C99815D00498}"/>
              </a:ext>
            </a:extLst>
          </p:cNvPr>
          <p:cNvCxnSpPr>
            <a:cxnSpLocks/>
            <a:endCxn id="19" idx="1"/>
          </p:cNvCxnSpPr>
          <p:nvPr/>
        </p:nvCxnSpPr>
        <p:spPr>
          <a:xfrm>
            <a:off x="1794613" y="1973659"/>
            <a:ext cx="920889" cy="10002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5316597B-A51C-44DE-9782-A9E6BB29B940}"/>
              </a:ext>
            </a:extLst>
          </p:cNvPr>
          <p:cNvSpPr txBox="1"/>
          <p:nvPr/>
        </p:nvSpPr>
        <p:spPr>
          <a:xfrm>
            <a:off x="2715502" y="1734808"/>
            <a:ext cx="848309" cy="200055"/>
          </a:xfrm>
          <a:prstGeom prst="rect">
            <a:avLst/>
          </a:prstGeom>
          <a:noFill/>
        </p:spPr>
        <p:txBody>
          <a:bodyPr wrap="none" rtlCol="0">
            <a:spAutoFit/>
          </a:bodyPr>
          <a:lstStyle/>
          <a:p>
            <a:r>
              <a:rPr kumimoji="1" lang="en-US" altLang="ja-JP" sz="700" dirty="0"/>
              <a:t>01.</a:t>
            </a:r>
            <a:r>
              <a:rPr kumimoji="1" lang="ja-JP" altLang="en-US" sz="700" dirty="0"/>
              <a:t>ステージ話数</a:t>
            </a:r>
          </a:p>
        </p:txBody>
      </p:sp>
      <p:sp>
        <p:nvSpPr>
          <p:cNvPr id="19" name="テキスト ボックス 18">
            <a:extLst>
              <a:ext uri="{FF2B5EF4-FFF2-40B4-BE49-F238E27FC236}">
                <a16:creationId xmlns:a16="http://schemas.microsoft.com/office/drawing/2014/main" id="{D93B82C3-FFBC-48BA-9B8D-4A2C0BFB8392}"/>
              </a:ext>
            </a:extLst>
          </p:cNvPr>
          <p:cNvSpPr txBox="1"/>
          <p:nvPr/>
        </p:nvSpPr>
        <p:spPr>
          <a:xfrm>
            <a:off x="2715502" y="1973659"/>
            <a:ext cx="758541" cy="200055"/>
          </a:xfrm>
          <a:prstGeom prst="rect">
            <a:avLst/>
          </a:prstGeom>
          <a:noFill/>
        </p:spPr>
        <p:txBody>
          <a:bodyPr wrap="none" rtlCol="0">
            <a:spAutoFit/>
          </a:bodyPr>
          <a:lstStyle/>
          <a:p>
            <a:r>
              <a:rPr kumimoji="1" lang="en-US" altLang="ja-JP" sz="700" dirty="0"/>
              <a:t>02.</a:t>
            </a:r>
            <a:r>
              <a:rPr kumimoji="1" lang="ja-JP" altLang="en-US" sz="700" dirty="0"/>
              <a:t>クエスト名</a:t>
            </a:r>
          </a:p>
        </p:txBody>
      </p:sp>
      <p:sp>
        <p:nvSpPr>
          <p:cNvPr id="22" name="テキスト ボックス 21">
            <a:extLst>
              <a:ext uri="{FF2B5EF4-FFF2-40B4-BE49-F238E27FC236}">
                <a16:creationId xmlns:a16="http://schemas.microsoft.com/office/drawing/2014/main" id="{CD9D3B48-4A9D-47F5-B28A-457423B0B641}"/>
              </a:ext>
            </a:extLst>
          </p:cNvPr>
          <p:cNvSpPr txBox="1"/>
          <p:nvPr/>
        </p:nvSpPr>
        <p:spPr>
          <a:xfrm>
            <a:off x="2715502" y="2294652"/>
            <a:ext cx="1027845" cy="200055"/>
          </a:xfrm>
          <a:prstGeom prst="rect">
            <a:avLst/>
          </a:prstGeom>
          <a:noFill/>
        </p:spPr>
        <p:txBody>
          <a:bodyPr wrap="none" rtlCol="0">
            <a:spAutoFit/>
          </a:bodyPr>
          <a:lstStyle/>
          <a:p>
            <a:r>
              <a:rPr kumimoji="1" lang="en-US" altLang="ja-JP" sz="700" dirty="0"/>
              <a:t>03.</a:t>
            </a:r>
            <a:r>
              <a:rPr kumimoji="1" lang="ja-JP" altLang="en-US" sz="700" dirty="0"/>
              <a:t>ウィンドウ見出し</a:t>
            </a:r>
          </a:p>
        </p:txBody>
      </p:sp>
      <p:cxnSp>
        <p:nvCxnSpPr>
          <p:cNvPr id="27" name="直線コネクタ 26">
            <a:extLst>
              <a:ext uri="{FF2B5EF4-FFF2-40B4-BE49-F238E27FC236}">
                <a16:creationId xmlns:a16="http://schemas.microsoft.com/office/drawing/2014/main" id="{F65D9EF1-F081-43EA-ACA6-C0AB8D45D773}"/>
              </a:ext>
            </a:extLst>
          </p:cNvPr>
          <p:cNvCxnSpPr>
            <a:cxnSpLocks/>
            <a:endCxn id="22" idx="1"/>
          </p:cNvCxnSpPr>
          <p:nvPr/>
        </p:nvCxnSpPr>
        <p:spPr>
          <a:xfrm>
            <a:off x="1819704" y="2161627"/>
            <a:ext cx="895798" cy="233053"/>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4D1E128-DABE-4F98-9B99-4E0351AEE317}"/>
              </a:ext>
            </a:extLst>
          </p:cNvPr>
          <p:cNvCxnSpPr>
            <a:cxnSpLocks/>
            <a:endCxn id="35" idx="1"/>
          </p:cNvCxnSpPr>
          <p:nvPr/>
        </p:nvCxnSpPr>
        <p:spPr>
          <a:xfrm>
            <a:off x="1767925" y="3531820"/>
            <a:ext cx="947577" cy="14641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85C0C39-2691-418B-9CEE-2BBC3BCB9B88}"/>
              </a:ext>
            </a:extLst>
          </p:cNvPr>
          <p:cNvCxnSpPr>
            <a:cxnSpLocks/>
            <a:endCxn id="18" idx="1"/>
          </p:cNvCxnSpPr>
          <p:nvPr/>
        </p:nvCxnSpPr>
        <p:spPr>
          <a:xfrm>
            <a:off x="1675356" y="1834835"/>
            <a:ext cx="1040146" cy="1"/>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E46C719C-C851-414B-B4B2-9AFB1E6BEFB4}"/>
              </a:ext>
            </a:extLst>
          </p:cNvPr>
          <p:cNvSpPr txBox="1"/>
          <p:nvPr/>
        </p:nvSpPr>
        <p:spPr>
          <a:xfrm>
            <a:off x="3651053" y="1543183"/>
            <a:ext cx="1098378" cy="246221"/>
          </a:xfrm>
          <a:prstGeom prst="rect">
            <a:avLst/>
          </a:prstGeom>
          <a:noFill/>
        </p:spPr>
        <p:txBody>
          <a:bodyPr wrap="none" rtlCol="0">
            <a:spAutoFit/>
          </a:bodyPr>
          <a:lstStyle/>
          <a:p>
            <a:r>
              <a:rPr kumimoji="1" lang="en-US" altLang="ja-JP" sz="1000" b="1" dirty="0"/>
              <a:t>02</a:t>
            </a:r>
            <a:r>
              <a:rPr kumimoji="1" lang="ja-JP" altLang="en-US" sz="1000" b="1" dirty="0"/>
              <a:t>．クエスト名</a:t>
            </a:r>
            <a:endParaRPr kumimoji="1" lang="en-US" altLang="ja-JP" sz="1000" b="1" dirty="0">
              <a:solidFill>
                <a:srgbClr val="FF0000"/>
              </a:solidFill>
            </a:endParaRPr>
          </a:p>
        </p:txBody>
      </p:sp>
      <p:sp>
        <p:nvSpPr>
          <p:cNvPr id="31" name="テキスト ボックス 30">
            <a:extLst>
              <a:ext uri="{FF2B5EF4-FFF2-40B4-BE49-F238E27FC236}">
                <a16:creationId xmlns:a16="http://schemas.microsoft.com/office/drawing/2014/main" id="{FD010E7C-EB72-4B43-ADA3-4A2BC9E33CA3}"/>
              </a:ext>
            </a:extLst>
          </p:cNvPr>
          <p:cNvSpPr txBox="1"/>
          <p:nvPr/>
        </p:nvSpPr>
        <p:spPr>
          <a:xfrm>
            <a:off x="3837388" y="1789076"/>
            <a:ext cx="1851789" cy="246221"/>
          </a:xfrm>
          <a:prstGeom prst="rect">
            <a:avLst/>
          </a:prstGeom>
          <a:noFill/>
        </p:spPr>
        <p:txBody>
          <a:bodyPr wrap="none" rtlCol="0">
            <a:spAutoFit/>
          </a:bodyPr>
          <a:lstStyle/>
          <a:p>
            <a:r>
              <a:rPr kumimoji="1" lang="ja-JP" altLang="en-US" sz="1000" dirty="0"/>
              <a:t>クエストの名前のテキスト。</a:t>
            </a:r>
            <a:endParaRPr kumimoji="1" lang="en-US" altLang="ja-JP" sz="1000" dirty="0"/>
          </a:p>
        </p:txBody>
      </p:sp>
      <p:sp>
        <p:nvSpPr>
          <p:cNvPr id="33" name="テキスト ボックス 32">
            <a:extLst>
              <a:ext uri="{FF2B5EF4-FFF2-40B4-BE49-F238E27FC236}">
                <a16:creationId xmlns:a16="http://schemas.microsoft.com/office/drawing/2014/main" id="{34178940-AAD0-4A92-87F4-53E9FD9C3A81}"/>
              </a:ext>
            </a:extLst>
          </p:cNvPr>
          <p:cNvSpPr txBox="1"/>
          <p:nvPr/>
        </p:nvSpPr>
        <p:spPr>
          <a:xfrm>
            <a:off x="3651053" y="2109371"/>
            <a:ext cx="1539204" cy="246221"/>
          </a:xfrm>
          <a:prstGeom prst="rect">
            <a:avLst/>
          </a:prstGeom>
          <a:noFill/>
        </p:spPr>
        <p:txBody>
          <a:bodyPr wrap="none" rtlCol="0">
            <a:spAutoFit/>
          </a:bodyPr>
          <a:lstStyle/>
          <a:p>
            <a:r>
              <a:rPr kumimoji="1" lang="en-US" altLang="ja-JP" sz="1000" b="1" dirty="0"/>
              <a:t>03</a:t>
            </a:r>
            <a:r>
              <a:rPr kumimoji="1" lang="ja-JP" altLang="en-US" sz="1000" b="1" dirty="0"/>
              <a:t>．ウィンドウ見出し</a:t>
            </a:r>
            <a:endParaRPr kumimoji="1" lang="en-US" altLang="ja-JP" sz="1000" b="1" dirty="0">
              <a:solidFill>
                <a:srgbClr val="FF0000"/>
              </a:solidFill>
            </a:endParaRPr>
          </a:p>
        </p:txBody>
      </p:sp>
      <p:sp>
        <p:nvSpPr>
          <p:cNvPr id="34" name="テキスト ボックス 33">
            <a:extLst>
              <a:ext uri="{FF2B5EF4-FFF2-40B4-BE49-F238E27FC236}">
                <a16:creationId xmlns:a16="http://schemas.microsoft.com/office/drawing/2014/main" id="{11A05B17-B083-4D23-B948-1BA93E06BC05}"/>
              </a:ext>
            </a:extLst>
          </p:cNvPr>
          <p:cNvSpPr txBox="1"/>
          <p:nvPr/>
        </p:nvSpPr>
        <p:spPr>
          <a:xfrm>
            <a:off x="3837388" y="2355264"/>
            <a:ext cx="1851789" cy="246221"/>
          </a:xfrm>
          <a:prstGeom prst="rect">
            <a:avLst/>
          </a:prstGeom>
          <a:noFill/>
        </p:spPr>
        <p:txBody>
          <a:bodyPr wrap="none" rtlCol="0">
            <a:spAutoFit/>
          </a:bodyPr>
          <a:lstStyle/>
          <a:p>
            <a:r>
              <a:rPr kumimoji="1" lang="ja-JP" altLang="en-US" sz="1000" dirty="0"/>
              <a:t>ウィンド見出しのテキスト。</a:t>
            </a:r>
            <a:endParaRPr kumimoji="1" lang="en-US" altLang="ja-JP" sz="1000" dirty="0"/>
          </a:p>
        </p:txBody>
      </p:sp>
      <p:cxnSp>
        <p:nvCxnSpPr>
          <p:cNvPr id="24" name="直線コネクタ 23">
            <a:extLst>
              <a:ext uri="{FF2B5EF4-FFF2-40B4-BE49-F238E27FC236}">
                <a16:creationId xmlns:a16="http://schemas.microsoft.com/office/drawing/2014/main" id="{00A6CAEC-DCBC-4FD6-A606-55A2BA869594}"/>
              </a:ext>
            </a:extLst>
          </p:cNvPr>
          <p:cNvCxnSpPr>
            <a:cxnSpLocks/>
            <a:endCxn id="26" idx="1"/>
          </p:cNvCxnSpPr>
          <p:nvPr/>
        </p:nvCxnSpPr>
        <p:spPr>
          <a:xfrm>
            <a:off x="1861665" y="2573026"/>
            <a:ext cx="853837" cy="23305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4B37381-042C-4758-BA18-FD1F07728A78}"/>
              </a:ext>
            </a:extLst>
          </p:cNvPr>
          <p:cNvSpPr txBox="1"/>
          <p:nvPr/>
        </p:nvSpPr>
        <p:spPr>
          <a:xfrm>
            <a:off x="2715502" y="2706052"/>
            <a:ext cx="938077" cy="200055"/>
          </a:xfrm>
          <a:prstGeom prst="rect">
            <a:avLst/>
          </a:prstGeom>
          <a:noFill/>
        </p:spPr>
        <p:txBody>
          <a:bodyPr wrap="none" rtlCol="0">
            <a:spAutoFit/>
          </a:bodyPr>
          <a:lstStyle/>
          <a:p>
            <a:r>
              <a:rPr kumimoji="1" lang="en-US" altLang="ja-JP" sz="700" dirty="0"/>
              <a:t>04.</a:t>
            </a:r>
            <a:r>
              <a:rPr kumimoji="1" lang="ja-JP" altLang="en-US" sz="700" dirty="0"/>
              <a:t>ミッション内容</a:t>
            </a:r>
          </a:p>
        </p:txBody>
      </p:sp>
      <p:sp>
        <p:nvSpPr>
          <p:cNvPr id="35" name="テキスト ボックス 34">
            <a:extLst>
              <a:ext uri="{FF2B5EF4-FFF2-40B4-BE49-F238E27FC236}">
                <a16:creationId xmlns:a16="http://schemas.microsoft.com/office/drawing/2014/main" id="{D21D4D25-EC6B-47ED-B710-7ECD1505EB9B}"/>
              </a:ext>
            </a:extLst>
          </p:cNvPr>
          <p:cNvSpPr txBox="1"/>
          <p:nvPr/>
        </p:nvSpPr>
        <p:spPr>
          <a:xfrm>
            <a:off x="2715502" y="3578204"/>
            <a:ext cx="710451" cy="200055"/>
          </a:xfrm>
          <a:prstGeom prst="rect">
            <a:avLst/>
          </a:prstGeom>
          <a:noFill/>
        </p:spPr>
        <p:txBody>
          <a:bodyPr wrap="none" rtlCol="0">
            <a:spAutoFit/>
          </a:bodyPr>
          <a:lstStyle/>
          <a:p>
            <a:r>
              <a:rPr kumimoji="1" lang="en-US" altLang="ja-JP" sz="700" dirty="0"/>
              <a:t>06.OK</a:t>
            </a:r>
            <a:r>
              <a:rPr kumimoji="1" lang="ja-JP" altLang="en-US" sz="700" dirty="0"/>
              <a:t>ボタン</a:t>
            </a:r>
          </a:p>
        </p:txBody>
      </p:sp>
      <p:sp>
        <p:nvSpPr>
          <p:cNvPr id="36" name="テキスト ボックス 35">
            <a:extLst>
              <a:ext uri="{FF2B5EF4-FFF2-40B4-BE49-F238E27FC236}">
                <a16:creationId xmlns:a16="http://schemas.microsoft.com/office/drawing/2014/main" id="{9FCA6D50-F672-4592-987B-1AF1E46DD44B}"/>
              </a:ext>
            </a:extLst>
          </p:cNvPr>
          <p:cNvSpPr txBox="1"/>
          <p:nvPr/>
        </p:nvSpPr>
        <p:spPr>
          <a:xfrm>
            <a:off x="2715502" y="3175083"/>
            <a:ext cx="938077" cy="200055"/>
          </a:xfrm>
          <a:prstGeom prst="rect">
            <a:avLst/>
          </a:prstGeom>
          <a:noFill/>
        </p:spPr>
        <p:txBody>
          <a:bodyPr wrap="none" rtlCol="0">
            <a:spAutoFit/>
          </a:bodyPr>
          <a:lstStyle/>
          <a:p>
            <a:r>
              <a:rPr kumimoji="1" lang="en-US" altLang="ja-JP" sz="700" dirty="0"/>
              <a:t>05.</a:t>
            </a:r>
            <a:r>
              <a:rPr kumimoji="1" lang="ja-JP" altLang="en-US" sz="700" dirty="0"/>
              <a:t>スクロールバー</a:t>
            </a:r>
          </a:p>
        </p:txBody>
      </p:sp>
      <p:cxnSp>
        <p:nvCxnSpPr>
          <p:cNvPr id="37" name="直線コネクタ 36">
            <a:extLst>
              <a:ext uri="{FF2B5EF4-FFF2-40B4-BE49-F238E27FC236}">
                <a16:creationId xmlns:a16="http://schemas.microsoft.com/office/drawing/2014/main" id="{2033FA4F-AA07-4EE4-9D51-896ECEB43430}"/>
              </a:ext>
            </a:extLst>
          </p:cNvPr>
          <p:cNvCxnSpPr>
            <a:cxnSpLocks/>
            <a:endCxn id="36" idx="1"/>
          </p:cNvCxnSpPr>
          <p:nvPr/>
        </p:nvCxnSpPr>
        <p:spPr>
          <a:xfrm>
            <a:off x="2440168" y="3218964"/>
            <a:ext cx="275334" cy="56147"/>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91803D75-7BE0-47EF-9E76-DE18874DB385}"/>
              </a:ext>
            </a:extLst>
          </p:cNvPr>
          <p:cNvSpPr txBox="1"/>
          <p:nvPr/>
        </p:nvSpPr>
        <p:spPr>
          <a:xfrm>
            <a:off x="3651053" y="2675559"/>
            <a:ext cx="1354858" cy="246221"/>
          </a:xfrm>
          <a:prstGeom prst="rect">
            <a:avLst/>
          </a:prstGeom>
          <a:noFill/>
        </p:spPr>
        <p:txBody>
          <a:bodyPr wrap="none" rtlCol="0">
            <a:spAutoFit/>
          </a:bodyPr>
          <a:lstStyle/>
          <a:p>
            <a:r>
              <a:rPr kumimoji="1" lang="en-US" altLang="ja-JP" sz="1000" b="1" dirty="0"/>
              <a:t>04</a:t>
            </a:r>
            <a:r>
              <a:rPr kumimoji="1" lang="ja-JP" altLang="en-US" sz="1000" b="1" dirty="0"/>
              <a:t>．ミッション内容</a:t>
            </a:r>
            <a:endParaRPr kumimoji="1" lang="en-US" altLang="ja-JP" sz="1000" b="1" dirty="0">
              <a:solidFill>
                <a:srgbClr val="FF0000"/>
              </a:solidFill>
            </a:endParaRPr>
          </a:p>
        </p:txBody>
      </p:sp>
      <p:sp>
        <p:nvSpPr>
          <p:cNvPr id="39" name="テキスト ボックス 38">
            <a:extLst>
              <a:ext uri="{FF2B5EF4-FFF2-40B4-BE49-F238E27FC236}">
                <a16:creationId xmlns:a16="http://schemas.microsoft.com/office/drawing/2014/main" id="{208F4E42-F7B7-458D-82CD-797FB91603AD}"/>
              </a:ext>
            </a:extLst>
          </p:cNvPr>
          <p:cNvSpPr txBox="1"/>
          <p:nvPr/>
        </p:nvSpPr>
        <p:spPr>
          <a:xfrm>
            <a:off x="3837388" y="2921452"/>
            <a:ext cx="2877711" cy="400110"/>
          </a:xfrm>
          <a:prstGeom prst="rect">
            <a:avLst/>
          </a:prstGeom>
          <a:noFill/>
        </p:spPr>
        <p:txBody>
          <a:bodyPr wrap="none" rtlCol="0">
            <a:spAutoFit/>
          </a:bodyPr>
          <a:lstStyle/>
          <a:p>
            <a:r>
              <a:rPr kumimoji="1" lang="ja-JP" altLang="en-US" sz="1000" dirty="0"/>
              <a:t>ミッション１～３の表記とミッションの内容。</a:t>
            </a:r>
            <a:endParaRPr kumimoji="1" lang="en-US" altLang="ja-JP" sz="1000" dirty="0"/>
          </a:p>
          <a:p>
            <a:r>
              <a:rPr kumimoji="1" lang="ja-JP" altLang="en-US" sz="1000" dirty="0"/>
              <a:t>シークレットの場合は数字は不要。</a:t>
            </a:r>
            <a:endParaRPr kumimoji="1" lang="en-US" altLang="ja-JP" sz="1000" dirty="0"/>
          </a:p>
        </p:txBody>
      </p:sp>
      <p:sp>
        <p:nvSpPr>
          <p:cNvPr id="40" name="テキスト ボックス 39">
            <a:extLst>
              <a:ext uri="{FF2B5EF4-FFF2-40B4-BE49-F238E27FC236}">
                <a16:creationId xmlns:a16="http://schemas.microsoft.com/office/drawing/2014/main" id="{A133665B-4D15-482A-8313-1133B6F5DBB1}"/>
              </a:ext>
            </a:extLst>
          </p:cNvPr>
          <p:cNvSpPr txBox="1"/>
          <p:nvPr/>
        </p:nvSpPr>
        <p:spPr>
          <a:xfrm>
            <a:off x="3651053" y="3481647"/>
            <a:ext cx="1354858" cy="246221"/>
          </a:xfrm>
          <a:prstGeom prst="rect">
            <a:avLst/>
          </a:prstGeom>
          <a:noFill/>
        </p:spPr>
        <p:txBody>
          <a:bodyPr wrap="none" rtlCol="0">
            <a:spAutoFit/>
          </a:bodyPr>
          <a:lstStyle/>
          <a:p>
            <a:r>
              <a:rPr kumimoji="1" lang="en-US" altLang="ja-JP" sz="1000" b="1" dirty="0"/>
              <a:t>05</a:t>
            </a:r>
            <a:r>
              <a:rPr kumimoji="1" lang="ja-JP" altLang="en-US" sz="1000" b="1" dirty="0"/>
              <a:t>．スクロールバー</a:t>
            </a:r>
            <a:endParaRPr kumimoji="1" lang="en-US" altLang="ja-JP" sz="1000" b="1" dirty="0">
              <a:solidFill>
                <a:srgbClr val="FF0000"/>
              </a:solidFill>
            </a:endParaRPr>
          </a:p>
        </p:txBody>
      </p:sp>
      <p:sp>
        <p:nvSpPr>
          <p:cNvPr id="41" name="テキスト ボックス 40">
            <a:extLst>
              <a:ext uri="{FF2B5EF4-FFF2-40B4-BE49-F238E27FC236}">
                <a16:creationId xmlns:a16="http://schemas.microsoft.com/office/drawing/2014/main" id="{CE1EC6FE-3A6B-451A-A70D-321B40EC8236}"/>
              </a:ext>
            </a:extLst>
          </p:cNvPr>
          <p:cNvSpPr txBox="1"/>
          <p:nvPr/>
        </p:nvSpPr>
        <p:spPr>
          <a:xfrm>
            <a:off x="3837388" y="3727540"/>
            <a:ext cx="3903633" cy="400110"/>
          </a:xfrm>
          <a:prstGeom prst="rect">
            <a:avLst/>
          </a:prstGeom>
          <a:noFill/>
        </p:spPr>
        <p:txBody>
          <a:bodyPr wrap="none" rtlCol="0">
            <a:spAutoFit/>
          </a:bodyPr>
          <a:lstStyle/>
          <a:p>
            <a:r>
              <a:rPr kumimoji="1" lang="ja-JP" altLang="en-US" sz="1000" dirty="0"/>
              <a:t>シークレットミッションを達成した場合はそれが表示されるので</a:t>
            </a:r>
            <a:endParaRPr kumimoji="1" lang="en-US" altLang="ja-JP" sz="1000" dirty="0"/>
          </a:p>
          <a:p>
            <a:r>
              <a:rPr kumimoji="1" lang="ja-JP" altLang="en-US" sz="1000" dirty="0"/>
              <a:t>スクロールする。</a:t>
            </a:r>
            <a:endParaRPr kumimoji="1" lang="en-US" altLang="ja-JP" sz="1000" dirty="0"/>
          </a:p>
        </p:txBody>
      </p:sp>
      <p:sp>
        <p:nvSpPr>
          <p:cNvPr id="42" name="テキスト ボックス 41">
            <a:extLst>
              <a:ext uri="{FF2B5EF4-FFF2-40B4-BE49-F238E27FC236}">
                <a16:creationId xmlns:a16="http://schemas.microsoft.com/office/drawing/2014/main" id="{840E2BD4-7757-4BD8-9628-8E7BD3C89825}"/>
              </a:ext>
            </a:extLst>
          </p:cNvPr>
          <p:cNvSpPr txBox="1"/>
          <p:nvPr/>
        </p:nvSpPr>
        <p:spPr>
          <a:xfrm>
            <a:off x="3651053" y="4207717"/>
            <a:ext cx="1029449" cy="246221"/>
          </a:xfrm>
          <a:prstGeom prst="rect">
            <a:avLst/>
          </a:prstGeom>
          <a:noFill/>
        </p:spPr>
        <p:txBody>
          <a:bodyPr wrap="none" rtlCol="0">
            <a:spAutoFit/>
          </a:bodyPr>
          <a:lstStyle/>
          <a:p>
            <a:r>
              <a:rPr kumimoji="1" lang="en-US" altLang="ja-JP" sz="1000" b="1" dirty="0"/>
              <a:t>06</a:t>
            </a:r>
            <a:r>
              <a:rPr kumimoji="1" lang="ja-JP" altLang="en-US" sz="1000" b="1" dirty="0"/>
              <a:t>．</a:t>
            </a:r>
            <a:r>
              <a:rPr kumimoji="1" lang="en-US" altLang="ja-JP" sz="1000" b="1" dirty="0"/>
              <a:t>OK</a:t>
            </a:r>
            <a:r>
              <a:rPr kumimoji="1" lang="ja-JP" altLang="en-US" sz="1000" b="1" dirty="0"/>
              <a:t>ボタン</a:t>
            </a:r>
            <a:endParaRPr kumimoji="1" lang="en-US" altLang="ja-JP" sz="1000" b="1" dirty="0">
              <a:solidFill>
                <a:srgbClr val="FF0000"/>
              </a:solidFill>
            </a:endParaRPr>
          </a:p>
        </p:txBody>
      </p:sp>
      <p:sp>
        <p:nvSpPr>
          <p:cNvPr id="43" name="テキスト ボックス 42">
            <a:extLst>
              <a:ext uri="{FF2B5EF4-FFF2-40B4-BE49-F238E27FC236}">
                <a16:creationId xmlns:a16="http://schemas.microsoft.com/office/drawing/2014/main" id="{A629CFA8-6019-4865-9409-9E5D0314C2A1}"/>
              </a:ext>
            </a:extLst>
          </p:cNvPr>
          <p:cNvSpPr txBox="1"/>
          <p:nvPr/>
        </p:nvSpPr>
        <p:spPr>
          <a:xfrm>
            <a:off x="3837388" y="4453610"/>
            <a:ext cx="1210588" cy="246221"/>
          </a:xfrm>
          <a:prstGeom prst="rect">
            <a:avLst/>
          </a:prstGeom>
          <a:noFill/>
        </p:spPr>
        <p:txBody>
          <a:bodyPr wrap="none" rtlCol="0">
            <a:spAutoFit/>
          </a:bodyPr>
          <a:lstStyle/>
          <a:p>
            <a:r>
              <a:rPr kumimoji="1" lang="ja-JP" altLang="en-US" sz="1000" dirty="0"/>
              <a:t>決定するボタン。</a:t>
            </a:r>
            <a:endParaRPr kumimoji="1" lang="en-US" altLang="ja-JP" sz="1000" dirty="0"/>
          </a:p>
        </p:txBody>
      </p:sp>
    </p:spTree>
    <p:extLst>
      <p:ext uri="{BB962C8B-B14F-4D97-AF65-F5344CB8AC3E}">
        <p14:creationId xmlns:p14="http://schemas.microsoft.com/office/powerpoint/2010/main" val="2593093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図 45" descr="スクリーンショット, ブルー が含まれている画像&#10;&#10;自動的に生成された説明">
            <a:extLst>
              <a:ext uri="{FF2B5EF4-FFF2-40B4-BE49-F238E27FC236}">
                <a16:creationId xmlns:a16="http://schemas.microsoft.com/office/drawing/2014/main" id="{D5A87411-1559-4F2C-86C5-F0EE237E9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299" y="1015524"/>
            <a:ext cx="2043584" cy="3627937"/>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2698175" cy="307777"/>
          </a:xfrm>
          <a:prstGeom prst="rect">
            <a:avLst/>
          </a:prstGeom>
          <a:noFill/>
        </p:spPr>
        <p:txBody>
          <a:bodyPr wrap="none" rtlCol="0">
            <a:spAutoFit/>
          </a:bodyPr>
          <a:lstStyle/>
          <a:p>
            <a:r>
              <a:rPr kumimoji="1" lang="ja-JP" altLang="en-US" sz="1400" b="1" dirty="0">
                <a:latin typeface="+mn-ea"/>
              </a:rPr>
              <a:t>■ステージ・クエスト選択仕様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15</a:t>
            </a:fld>
            <a:endParaRPr kumimoji="1" lang="ja-JP" altLang="en-US"/>
          </a:p>
        </p:txBody>
      </p:sp>
      <p:sp>
        <p:nvSpPr>
          <p:cNvPr id="16" name="テキスト ボックス 15">
            <a:extLst>
              <a:ext uri="{FF2B5EF4-FFF2-40B4-BE49-F238E27FC236}">
                <a16:creationId xmlns:a16="http://schemas.microsoft.com/office/drawing/2014/main" id="{A2D9E3A6-FEEE-4841-BEC0-C147393D6A19}"/>
              </a:ext>
            </a:extLst>
          </p:cNvPr>
          <p:cNvSpPr txBox="1"/>
          <p:nvPr/>
        </p:nvSpPr>
        <p:spPr>
          <a:xfrm>
            <a:off x="591845" y="546817"/>
            <a:ext cx="2465740" cy="307777"/>
          </a:xfrm>
          <a:prstGeom prst="rect">
            <a:avLst/>
          </a:prstGeom>
          <a:noFill/>
        </p:spPr>
        <p:txBody>
          <a:bodyPr wrap="none" rtlCol="0">
            <a:spAutoFit/>
          </a:bodyPr>
          <a:lstStyle/>
          <a:p>
            <a:r>
              <a:rPr kumimoji="1" lang="ja-JP" altLang="en-US" sz="1400" b="1" dirty="0"/>
              <a:t>○</a:t>
            </a:r>
            <a:r>
              <a:rPr kumimoji="1" lang="en-US" altLang="ja-JP" sz="1400" b="1" dirty="0"/>
              <a:t>st120.</a:t>
            </a:r>
            <a:r>
              <a:rPr kumimoji="1" lang="ja-JP" altLang="en-US" sz="1400" b="1" dirty="0"/>
              <a:t>クエスト選択画面</a:t>
            </a:r>
            <a:r>
              <a:rPr kumimoji="1" lang="en-US" altLang="ja-JP" sz="1400" b="1" dirty="0"/>
              <a:t>2</a:t>
            </a:r>
            <a:endParaRPr kumimoji="1" lang="en-US" altLang="ja-JP" sz="1000" b="1" dirty="0">
              <a:solidFill>
                <a:srgbClr val="FF0000"/>
              </a:solidFill>
            </a:endParaRPr>
          </a:p>
        </p:txBody>
      </p:sp>
      <p:sp>
        <p:nvSpPr>
          <p:cNvPr id="31" name="テキスト ボックス 30">
            <a:extLst>
              <a:ext uri="{FF2B5EF4-FFF2-40B4-BE49-F238E27FC236}">
                <a16:creationId xmlns:a16="http://schemas.microsoft.com/office/drawing/2014/main" id="{FD010E7C-EB72-4B43-ADA3-4A2BC9E33CA3}"/>
              </a:ext>
            </a:extLst>
          </p:cNvPr>
          <p:cNvSpPr txBox="1"/>
          <p:nvPr/>
        </p:nvSpPr>
        <p:spPr>
          <a:xfrm>
            <a:off x="3280689" y="1193574"/>
            <a:ext cx="3518912" cy="246221"/>
          </a:xfrm>
          <a:prstGeom prst="rect">
            <a:avLst/>
          </a:prstGeom>
          <a:noFill/>
        </p:spPr>
        <p:txBody>
          <a:bodyPr wrap="none" rtlCol="0">
            <a:spAutoFit/>
          </a:bodyPr>
          <a:lstStyle/>
          <a:p>
            <a:r>
              <a:rPr kumimoji="1" lang="ja-JP" altLang="en-US" sz="1000" dirty="0"/>
              <a:t>メインストーリでない場合は、地図が表示されないだけ。</a:t>
            </a:r>
            <a:endParaRPr kumimoji="1" lang="en-US" altLang="ja-JP" sz="1000" dirty="0"/>
          </a:p>
        </p:txBody>
      </p:sp>
      <p:sp>
        <p:nvSpPr>
          <p:cNvPr id="48" name="テキスト ボックス 47">
            <a:extLst>
              <a:ext uri="{FF2B5EF4-FFF2-40B4-BE49-F238E27FC236}">
                <a16:creationId xmlns:a16="http://schemas.microsoft.com/office/drawing/2014/main" id="{CCABCD4C-DA72-4BD5-A54A-9371F9DD8E0E}"/>
              </a:ext>
            </a:extLst>
          </p:cNvPr>
          <p:cNvSpPr txBox="1"/>
          <p:nvPr/>
        </p:nvSpPr>
        <p:spPr>
          <a:xfrm>
            <a:off x="3098633" y="947517"/>
            <a:ext cx="3134191" cy="246221"/>
          </a:xfrm>
          <a:prstGeom prst="rect">
            <a:avLst/>
          </a:prstGeom>
          <a:noFill/>
        </p:spPr>
        <p:txBody>
          <a:bodyPr wrap="none" rtlCol="0">
            <a:spAutoFit/>
          </a:bodyPr>
          <a:lstStyle/>
          <a:p>
            <a:r>
              <a:rPr kumimoji="1" lang="ja-JP" altLang="en-US" sz="1000" b="1" dirty="0"/>
              <a:t>・クエスト選択画面とほぼ同様なので詳細記載割愛</a:t>
            </a:r>
            <a:endParaRPr kumimoji="1" lang="en-US" altLang="ja-JP" sz="1000" b="1" dirty="0"/>
          </a:p>
        </p:txBody>
      </p:sp>
    </p:spTree>
    <p:extLst>
      <p:ext uri="{BB962C8B-B14F-4D97-AF65-F5344CB8AC3E}">
        <p14:creationId xmlns:p14="http://schemas.microsoft.com/office/powerpoint/2010/main" val="170294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2698175" cy="307777"/>
          </a:xfrm>
          <a:prstGeom prst="rect">
            <a:avLst/>
          </a:prstGeom>
          <a:noFill/>
        </p:spPr>
        <p:txBody>
          <a:bodyPr wrap="none" rtlCol="0">
            <a:spAutoFit/>
          </a:bodyPr>
          <a:lstStyle/>
          <a:p>
            <a:r>
              <a:rPr kumimoji="1" lang="ja-JP" altLang="en-US" sz="1400" b="1" dirty="0">
                <a:latin typeface="+mn-ea"/>
              </a:rPr>
              <a:t>■ステージ・クエスト選択仕様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2</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2698175" cy="307777"/>
          </a:xfrm>
          <a:prstGeom prst="rect">
            <a:avLst/>
          </a:prstGeom>
          <a:noFill/>
        </p:spPr>
        <p:txBody>
          <a:bodyPr wrap="none" rtlCol="0">
            <a:spAutoFit/>
          </a:bodyPr>
          <a:lstStyle/>
          <a:p>
            <a:r>
              <a:rPr kumimoji="1" lang="ja-JP" altLang="en-US" sz="1400" b="1" dirty="0"/>
              <a:t>●ステージとクエストについて</a:t>
            </a:r>
          </a:p>
        </p:txBody>
      </p:sp>
      <p:sp>
        <p:nvSpPr>
          <p:cNvPr id="12" name="テキスト ボックス 11">
            <a:extLst>
              <a:ext uri="{FF2B5EF4-FFF2-40B4-BE49-F238E27FC236}">
                <a16:creationId xmlns:a16="http://schemas.microsoft.com/office/drawing/2014/main" id="{DE052996-816F-4D57-BDBE-F005510F461F}"/>
              </a:ext>
            </a:extLst>
          </p:cNvPr>
          <p:cNvSpPr txBox="1"/>
          <p:nvPr/>
        </p:nvSpPr>
        <p:spPr>
          <a:xfrm>
            <a:off x="591845" y="846576"/>
            <a:ext cx="3775393" cy="400110"/>
          </a:xfrm>
          <a:prstGeom prst="rect">
            <a:avLst/>
          </a:prstGeom>
          <a:noFill/>
        </p:spPr>
        <p:txBody>
          <a:bodyPr wrap="none" rtlCol="0">
            <a:spAutoFit/>
          </a:bodyPr>
          <a:lstStyle/>
          <a:p>
            <a:r>
              <a:rPr kumimoji="1" lang="ja-JP" altLang="en-US" sz="1000" dirty="0"/>
              <a:t>インゲーム部の構成としてステージとクエストに分類する。</a:t>
            </a:r>
            <a:endParaRPr kumimoji="1" lang="en-US" altLang="ja-JP" sz="1000" dirty="0"/>
          </a:p>
          <a:p>
            <a:r>
              <a:rPr kumimoji="1" lang="ja-JP" altLang="en-US" sz="1000" dirty="0"/>
              <a:t>ステージとクエストについては以下のようなイメージとなる。</a:t>
            </a:r>
            <a:endParaRPr kumimoji="1" lang="en-US" altLang="ja-JP" sz="1000" dirty="0"/>
          </a:p>
        </p:txBody>
      </p:sp>
      <p:grpSp>
        <p:nvGrpSpPr>
          <p:cNvPr id="16" name="グループ化 15">
            <a:extLst>
              <a:ext uri="{FF2B5EF4-FFF2-40B4-BE49-F238E27FC236}">
                <a16:creationId xmlns:a16="http://schemas.microsoft.com/office/drawing/2014/main" id="{2377E152-02DF-449D-9FE2-3B3510C779AC}"/>
              </a:ext>
            </a:extLst>
          </p:cNvPr>
          <p:cNvGrpSpPr/>
          <p:nvPr/>
        </p:nvGrpSpPr>
        <p:grpSpPr>
          <a:xfrm>
            <a:off x="592137" y="1356500"/>
            <a:ext cx="1564971" cy="2279051"/>
            <a:chOff x="592137" y="1356500"/>
            <a:chExt cx="2007909" cy="2924098"/>
          </a:xfrm>
        </p:grpSpPr>
        <p:sp>
          <p:nvSpPr>
            <p:cNvPr id="2" name="四角形: 角を丸くする 1">
              <a:extLst>
                <a:ext uri="{FF2B5EF4-FFF2-40B4-BE49-F238E27FC236}">
                  <a16:creationId xmlns:a16="http://schemas.microsoft.com/office/drawing/2014/main" id="{824E1FFF-676C-4E52-A96E-874C6DF5A469}"/>
                </a:ext>
              </a:extLst>
            </p:cNvPr>
            <p:cNvSpPr/>
            <p:nvPr/>
          </p:nvSpPr>
          <p:spPr>
            <a:xfrm>
              <a:off x="592137" y="1356500"/>
              <a:ext cx="2007909" cy="2924098"/>
            </a:xfrm>
            <a:prstGeom prst="roundRect">
              <a:avLst>
                <a:gd name="adj" fmla="val 8216"/>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800" b="1" dirty="0"/>
                <a:t>ステージ</a:t>
              </a:r>
            </a:p>
          </p:txBody>
        </p:sp>
        <p:sp>
          <p:nvSpPr>
            <p:cNvPr id="3" name="正方形/長方形 2">
              <a:extLst>
                <a:ext uri="{FF2B5EF4-FFF2-40B4-BE49-F238E27FC236}">
                  <a16:creationId xmlns:a16="http://schemas.microsoft.com/office/drawing/2014/main" id="{7B0F9A42-87F9-4492-B87B-FBB2A25B30FF}"/>
                </a:ext>
              </a:extLst>
            </p:cNvPr>
            <p:cNvSpPr/>
            <p:nvPr/>
          </p:nvSpPr>
          <p:spPr>
            <a:xfrm>
              <a:off x="733538" y="1782096"/>
              <a:ext cx="1725106" cy="4938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クエスト</a:t>
              </a:r>
            </a:p>
          </p:txBody>
        </p:sp>
        <p:sp>
          <p:nvSpPr>
            <p:cNvPr id="9" name="正方形/長方形 8">
              <a:extLst>
                <a:ext uri="{FF2B5EF4-FFF2-40B4-BE49-F238E27FC236}">
                  <a16:creationId xmlns:a16="http://schemas.microsoft.com/office/drawing/2014/main" id="{313C5382-2BCA-475D-BFF7-CF780AC914F6}"/>
                </a:ext>
              </a:extLst>
            </p:cNvPr>
            <p:cNvSpPr/>
            <p:nvPr/>
          </p:nvSpPr>
          <p:spPr>
            <a:xfrm>
              <a:off x="733538" y="2493045"/>
              <a:ext cx="1725106" cy="4938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クエスト</a:t>
              </a:r>
            </a:p>
          </p:txBody>
        </p:sp>
        <p:sp>
          <p:nvSpPr>
            <p:cNvPr id="10" name="正方形/長方形 9">
              <a:extLst>
                <a:ext uri="{FF2B5EF4-FFF2-40B4-BE49-F238E27FC236}">
                  <a16:creationId xmlns:a16="http://schemas.microsoft.com/office/drawing/2014/main" id="{BD039221-9DEF-4D28-A841-843F8FF11048}"/>
                </a:ext>
              </a:extLst>
            </p:cNvPr>
            <p:cNvSpPr/>
            <p:nvPr/>
          </p:nvSpPr>
          <p:spPr>
            <a:xfrm>
              <a:off x="733538" y="3624178"/>
              <a:ext cx="1725106" cy="4938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クエスト</a:t>
              </a:r>
            </a:p>
          </p:txBody>
        </p:sp>
        <p:cxnSp>
          <p:nvCxnSpPr>
            <p:cNvPr id="5" name="直線矢印コネクタ 4">
              <a:extLst>
                <a:ext uri="{FF2B5EF4-FFF2-40B4-BE49-F238E27FC236}">
                  <a16:creationId xmlns:a16="http://schemas.microsoft.com/office/drawing/2014/main" id="{C05ADF27-E5D2-4EB0-B584-479012E0603F}"/>
                </a:ext>
              </a:extLst>
            </p:cNvPr>
            <p:cNvCxnSpPr>
              <a:stCxn id="3" idx="2"/>
              <a:endCxn id="9" idx="0"/>
            </p:cNvCxnSpPr>
            <p:nvPr/>
          </p:nvCxnSpPr>
          <p:spPr>
            <a:xfrm>
              <a:off x="1596091" y="2275948"/>
              <a:ext cx="0" cy="2170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044F879-5F52-4E88-AA5C-F918D0F8539C}"/>
                </a:ext>
              </a:extLst>
            </p:cNvPr>
            <p:cNvCxnSpPr>
              <a:cxnSpLocks/>
              <a:stCxn id="9" idx="2"/>
            </p:cNvCxnSpPr>
            <p:nvPr/>
          </p:nvCxnSpPr>
          <p:spPr>
            <a:xfrm>
              <a:off x="1596091" y="2986897"/>
              <a:ext cx="0" cy="1883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F50CB957-F0B3-42A7-BD1C-298B75ECCAF1}"/>
                </a:ext>
              </a:extLst>
            </p:cNvPr>
            <p:cNvCxnSpPr>
              <a:cxnSpLocks/>
              <a:endCxn id="10" idx="0"/>
            </p:cNvCxnSpPr>
            <p:nvPr/>
          </p:nvCxnSpPr>
          <p:spPr>
            <a:xfrm>
              <a:off x="1596091" y="3429000"/>
              <a:ext cx="0" cy="19517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C0744E59-5970-43E6-8F0F-9E7109036CE2}"/>
                </a:ext>
              </a:extLst>
            </p:cNvPr>
            <p:cNvSpPr txBox="1"/>
            <p:nvPr/>
          </p:nvSpPr>
          <p:spPr>
            <a:xfrm>
              <a:off x="1498306" y="3125039"/>
              <a:ext cx="307776" cy="369331"/>
            </a:xfrm>
            <a:prstGeom prst="rect">
              <a:avLst/>
            </a:prstGeom>
            <a:noFill/>
          </p:spPr>
          <p:txBody>
            <a:bodyPr vert="eaVert" wrap="square" rtlCol="0" anchor="ctr">
              <a:spAutoFit/>
            </a:bodyPr>
            <a:lstStyle/>
            <a:p>
              <a:pPr algn="ctr"/>
              <a:r>
                <a:rPr kumimoji="1" lang="en-US" altLang="ja-JP" sz="800" dirty="0"/>
                <a:t>…</a:t>
              </a:r>
              <a:endParaRPr kumimoji="1" lang="ja-JP" altLang="en-US" sz="800" dirty="0"/>
            </a:p>
          </p:txBody>
        </p:sp>
      </p:grpSp>
      <p:grpSp>
        <p:nvGrpSpPr>
          <p:cNvPr id="23" name="グループ化 22">
            <a:extLst>
              <a:ext uri="{FF2B5EF4-FFF2-40B4-BE49-F238E27FC236}">
                <a16:creationId xmlns:a16="http://schemas.microsoft.com/office/drawing/2014/main" id="{6748E58B-DB4B-41EE-8C55-3334EF048800}"/>
              </a:ext>
            </a:extLst>
          </p:cNvPr>
          <p:cNvGrpSpPr/>
          <p:nvPr/>
        </p:nvGrpSpPr>
        <p:grpSpPr>
          <a:xfrm>
            <a:off x="2539198" y="1356500"/>
            <a:ext cx="1564971" cy="2279051"/>
            <a:chOff x="592137" y="1356500"/>
            <a:chExt cx="2007909" cy="2924098"/>
          </a:xfrm>
        </p:grpSpPr>
        <p:sp>
          <p:nvSpPr>
            <p:cNvPr id="24" name="四角形: 角を丸くする 23">
              <a:extLst>
                <a:ext uri="{FF2B5EF4-FFF2-40B4-BE49-F238E27FC236}">
                  <a16:creationId xmlns:a16="http://schemas.microsoft.com/office/drawing/2014/main" id="{C80A9401-975E-4816-9E14-EA8BD00BE44F}"/>
                </a:ext>
              </a:extLst>
            </p:cNvPr>
            <p:cNvSpPr/>
            <p:nvPr/>
          </p:nvSpPr>
          <p:spPr>
            <a:xfrm>
              <a:off x="592137" y="1356500"/>
              <a:ext cx="2007909" cy="2924098"/>
            </a:xfrm>
            <a:prstGeom prst="roundRect">
              <a:avLst>
                <a:gd name="adj" fmla="val 8216"/>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800" b="1" dirty="0"/>
                <a:t>ステージ</a:t>
              </a:r>
            </a:p>
          </p:txBody>
        </p:sp>
        <p:sp>
          <p:nvSpPr>
            <p:cNvPr id="25" name="正方形/長方形 24">
              <a:extLst>
                <a:ext uri="{FF2B5EF4-FFF2-40B4-BE49-F238E27FC236}">
                  <a16:creationId xmlns:a16="http://schemas.microsoft.com/office/drawing/2014/main" id="{4AEFB1BD-8FC9-448E-9F45-3E25E68E4903}"/>
                </a:ext>
              </a:extLst>
            </p:cNvPr>
            <p:cNvSpPr/>
            <p:nvPr/>
          </p:nvSpPr>
          <p:spPr>
            <a:xfrm>
              <a:off x="733538" y="1782096"/>
              <a:ext cx="1725106" cy="4938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クエスト</a:t>
              </a:r>
            </a:p>
          </p:txBody>
        </p:sp>
        <p:sp>
          <p:nvSpPr>
            <p:cNvPr id="26" name="正方形/長方形 25">
              <a:extLst>
                <a:ext uri="{FF2B5EF4-FFF2-40B4-BE49-F238E27FC236}">
                  <a16:creationId xmlns:a16="http://schemas.microsoft.com/office/drawing/2014/main" id="{840D9989-9B63-4135-8369-1A1216097186}"/>
                </a:ext>
              </a:extLst>
            </p:cNvPr>
            <p:cNvSpPr/>
            <p:nvPr/>
          </p:nvSpPr>
          <p:spPr>
            <a:xfrm>
              <a:off x="733538" y="2493045"/>
              <a:ext cx="1725106" cy="4938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クエスト</a:t>
              </a:r>
            </a:p>
          </p:txBody>
        </p:sp>
        <p:sp>
          <p:nvSpPr>
            <p:cNvPr id="27" name="正方形/長方形 26">
              <a:extLst>
                <a:ext uri="{FF2B5EF4-FFF2-40B4-BE49-F238E27FC236}">
                  <a16:creationId xmlns:a16="http://schemas.microsoft.com/office/drawing/2014/main" id="{4E3F4890-5919-46D5-995B-8AAA7784E04B}"/>
                </a:ext>
              </a:extLst>
            </p:cNvPr>
            <p:cNvSpPr/>
            <p:nvPr/>
          </p:nvSpPr>
          <p:spPr>
            <a:xfrm>
              <a:off x="733538" y="3624178"/>
              <a:ext cx="1725106" cy="4938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クエスト</a:t>
              </a:r>
            </a:p>
          </p:txBody>
        </p:sp>
        <p:cxnSp>
          <p:nvCxnSpPr>
            <p:cNvPr id="28" name="直線矢印コネクタ 27">
              <a:extLst>
                <a:ext uri="{FF2B5EF4-FFF2-40B4-BE49-F238E27FC236}">
                  <a16:creationId xmlns:a16="http://schemas.microsoft.com/office/drawing/2014/main" id="{787374A4-EC1B-4D38-BBC3-D5AB716613F4}"/>
                </a:ext>
              </a:extLst>
            </p:cNvPr>
            <p:cNvCxnSpPr>
              <a:stCxn id="25" idx="2"/>
              <a:endCxn id="26" idx="0"/>
            </p:cNvCxnSpPr>
            <p:nvPr/>
          </p:nvCxnSpPr>
          <p:spPr>
            <a:xfrm>
              <a:off x="1596091" y="2275948"/>
              <a:ext cx="0" cy="2170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BADD0869-4605-4BEC-96B2-18E09EDB2AD4}"/>
                </a:ext>
              </a:extLst>
            </p:cNvPr>
            <p:cNvCxnSpPr>
              <a:cxnSpLocks/>
              <a:stCxn id="26" idx="2"/>
            </p:cNvCxnSpPr>
            <p:nvPr/>
          </p:nvCxnSpPr>
          <p:spPr>
            <a:xfrm>
              <a:off x="1596091" y="2986897"/>
              <a:ext cx="0" cy="1883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9B0219AA-2404-4642-80DA-50C31B17FE1C}"/>
                </a:ext>
              </a:extLst>
            </p:cNvPr>
            <p:cNvCxnSpPr>
              <a:cxnSpLocks/>
              <a:endCxn id="27" idx="0"/>
            </p:cNvCxnSpPr>
            <p:nvPr/>
          </p:nvCxnSpPr>
          <p:spPr>
            <a:xfrm>
              <a:off x="1596091" y="3429000"/>
              <a:ext cx="0" cy="19517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F70ADF3B-494A-4BDB-80EF-69471612F545}"/>
                </a:ext>
              </a:extLst>
            </p:cNvPr>
            <p:cNvSpPr txBox="1"/>
            <p:nvPr/>
          </p:nvSpPr>
          <p:spPr>
            <a:xfrm>
              <a:off x="1498306" y="3125039"/>
              <a:ext cx="307776" cy="369331"/>
            </a:xfrm>
            <a:prstGeom prst="rect">
              <a:avLst/>
            </a:prstGeom>
            <a:noFill/>
          </p:spPr>
          <p:txBody>
            <a:bodyPr vert="eaVert" wrap="square" rtlCol="0" anchor="ctr">
              <a:spAutoFit/>
            </a:bodyPr>
            <a:lstStyle/>
            <a:p>
              <a:pPr algn="ctr"/>
              <a:r>
                <a:rPr kumimoji="1" lang="en-US" altLang="ja-JP" sz="800" dirty="0"/>
                <a:t>…</a:t>
              </a:r>
              <a:endParaRPr kumimoji="1" lang="ja-JP" altLang="en-US" sz="800" dirty="0"/>
            </a:p>
          </p:txBody>
        </p:sp>
      </p:grpSp>
      <p:sp>
        <p:nvSpPr>
          <p:cNvPr id="17" name="矢印: 右 16">
            <a:extLst>
              <a:ext uri="{FF2B5EF4-FFF2-40B4-BE49-F238E27FC236}">
                <a16:creationId xmlns:a16="http://schemas.microsoft.com/office/drawing/2014/main" id="{6C20D100-CA55-45F4-8D00-6CC3A2DFE49C}"/>
              </a:ext>
            </a:extLst>
          </p:cNvPr>
          <p:cNvSpPr/>
          <p:nvPr/>
        </p:nvSpPr>
        <p:spPr>
          <a:xfrm>
            <a:off x="2186463" y="2303571"/>
            <a:ext cx="320121" cy="384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テキスト ボックス 32">
            <a:extLst>
              <a:ext uri="{FF2B5EF4-FFF2-40B4-BE49-F238E27FC236}">
                <a16:creationId xmlns:a16="http://schemas.microsoft.com/office/drawing/2014/main" id="{97FB4A17-2C7A-4F9E-85A8-FAECDE0D0A37}"/>
              </a:ext>
            </a:extLst>
          </p:cNvPr>
          <p:cNvSpPr txBox="1"/>
          <p:nvPr/>
        </p:nvSpPr>
        <p:spPr>
          <a:xfrm>
            <a:off x="4453337" y="2321720"/>
            <a:ext cx="359823" cy="246221"/>
          </a:xfrm>
          <a:prstGeom prst="rect">
            <a:avLst/>
          </a:prstGeom>
          <a:noFill/>
        </p:spPr>
        <p:txBody>
          <a:bodyPr vert="horz" wrap="square" rtlCol="0" anchor="ctr">
            <a:spAutoFit/>
          </a:bodyPr>
          <a:lstStyle/>
          <a:p>
            <a:pPr algn="ctr"/>
            <a:r>
              <a:rPr kumimoji="1" lang="en-US" altLang="ja-JP" sz="1000" dirty="0"/>
              <a:t>…</a:t>
            </a:r>
            <a:endParaRPr kumimoji="1" lang="ja-JP" altLang="en-US" sz="1000" dirty="0"/>
          </a:p>
        </p:txBody>
      </p:sp>
      <p:sp>
        <p:nvSpPr>
          <p:cNvPr id="34" name="矢印: 右 33">
            <a:extLst>
              <a:ext uri="{FF2B5EF4-FFF2-40B4-BE49-F238E27FC236}">
                <a16:creationId xmlns:a16="http://schemas.microsoft.com/office/drawing/2014/main" id="{9404F841-1AF3-4443-8004-D95D28A1E608}"/>
              </a:ext>
            </a:extLst>
          </p:cNvPr>
          <p:cNvSpPr/>
          <p:nvPr/>
        </p:nvSpPr>
        <p:spPr>
          <a:xfrm>
            <a:off x="4133216" y="2298124"/>
            <a:ext cx="320121" cy="384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テキスト ボックス 34">
            <a:extLst>
              <a:ext uri="{FF2B5EF4-FFF2-40B4-BE49-F238E27FC236}">
                <a16:creationId xmlns:a16="http://schemas.microsoft.com/office/drawing/2014/main" id="{42336788-053B-4DBE-A2D6-15175CE006AF}"/>
              </a:ext>
            </a:extLst>
          </p:cNvPr>
          <p:cNvSpPr txBox="1"/>
          <p:nvPr/>
        </p:nvSpPr>
        <p:spPr>
          <a:xfrm>
            <a:off x="591845" y="3866572"/>
            <a:ext cx="1800493" cy="307777"/>
          </a:xfrm>
          <a:prstGeom prst="rect">
            <a:avLst/>
          </a:prstGeom>
          <a:noFill/>
        </p:spPr>
        <p:txBody>
          <a:bodyPr wrap="none" rtlCol="0">
            <a:spAutoFit/>
          </a:bodyPr>
          <a:lstStyle/>
          <a:p>
            <a:r>
              <a:rPr kumimoji="1" lang="ja-JP" altLang="en-US" sz="1400" b="1" dirty="0"/>
              <a:t>○ステージについて</a:t>
            </a:r>
          </a:p>
        </p:txBody>
      </p:sp>
      <p:sp>
        <p:nvSpPr>
          <p:cNvPr id="36" name="テキスト ボックス 35">
            <a:extLst>
              <a:ext uri="{FF2B5EF4-FFF2-40B4-BE49-F238E27FC236}">
                <a16:creationId xmlns:a16="http://schemas.microsoft.com/office/drawing/2014/main" id="{F1C8DA0E-9257-471C-8D38-D80991EB0461}"/>
              </a:ext>
            </a:extLst>
          </p:cNvPr>
          <p:cNvSpPr txBox="1"/>
          <p:nvPr/>
        </p:nvSpPr>
        <p:spPr>
          <a:xfrm>
            <a:off x="733538" y="4176841"/>
            <a:ext cx="7109639" cy="400110"/>
          </a:xfrm>
          <a:prstGeom prst="rect">
            <a:avLst/>
          </a:prstGeom>
          <a:noFill/>
        </p:spPr>
        <p:txBody>
          <a:bodyPr wrap="none" rtlCol="0">
            <a:spAutoFit/>
          </a:bodyPr>
          <a:lstStyle/>
          <a:p>
            <a:r>
              <a:rPr kumimoji="1" lang="ja-JP" altLang="en-US" sz="1000" dirty="0"/>
              <a:t>ストーリー的な区切りの、１つ以上のクエストを内包したセット。</a:t>
            </a:r>
            <a:endParaRPr kumimoji="1" lang="en-US" altLang="ja-JP" sz="1000" dirty="0"/>
          </a:p>
          <a:p>
            <a:r>
              <a:rPr kumimoji="1" lang="ja-JP" altLang="en-US" sz="1000" dirty="0"/>
              <a:t>メインストーリーにおいては、ステージ内の全てのクエストをクリアすることで次のステージを解放という流れになる。</a:t>
            </a:r>
            <a:endParaRPr kumimoji="1" lang="en-US" altLang="ja-JP" sz="1000" dirty="0"/>
          </a:p>
        </p:txBody>
      </p:sp>
      <p:sp>
        <p:nvSpPr>
          <p:cNvPr id="38" name="テキスト ボックス 37">
            <a:extLst>
              <a:ext uri="{FF2B5EF4-FFF2-40B4-BE49-F238E27FC236}">
                <a16:creationId xmlns:a16="http://schemas.microsoft.com/office/drawing/2014/main" id="{22B16B6A-7CC9-4B63-8369-49596A3B33E2}"/>
              </a:ext>
            </a:extLst>
          </p:cNvPr>
          <p:cNvSpPr txBox="1"/>
          <p:nvPr/>
        </p:nvSpPr>
        <p:spPr>
          <a:xfrm>
            <a:off x="733538" y="4639808"/>
            <a:ext cx="1082348" cy="246221"/>
          </a:xfrm>
          <a:prstGeom prst="rect">
            <a:avLst/>
          </a:prstGeom>
          <a:noFill/>
        </p:spPr>
        <p:txBody>
          <a:bodyPr wrap="none" rtlCol="0">
            <a:spAutoFit/>
          </a:bodyPr>
          <a:lstStyle/>
          <a:p>
            <a:r>
              <a:rPr kumimoji="1" lang="ja-JP" altLang="en-US" sz="1000" b="1" dirty="0"/>
              <a:t>・クリアと報酬</a:t>
            </a:r>
            <a:endParaRPr kumimoji="1" lang="en-US" altLang="ja-JP" sz="1000" b="1" dirty="0"/>
          </a:p>
        </p:txBody>
      </p:sp>
      <p:sp>
        <p:nvSpPr>
          <p:cNvPr id="39" name="テキスト ボックス 38">
            <a:extLst>
              <a:ext uri="{FF2B5EF4-FFF2-40B4-BE49-F238E27FC236}">
                <a16:creationId xmlns:a16="http://schemas.microsoft.com/office/drawing/2014/main" id="{37F46BE7-8E1A-48DA-9616-4ED91737DC27}"/>
              </a:ext>
            </a:extLst>
          </p:cNvPr>
          <p:cNvSpPr txBox="1"/>
          <p:nvPr/>
        </p:nvSpPr>
        <p:spPr>
          <a:xfrm>
            <a:off x="898517" y="4902810"/>
            <a:ext cx="5955476" cy="707886"/>
          </a:xfrm>
          <a:prstGeom prst="rect">
            <a:avLst/>
          </a:prstGeom>
          <a:noFill/>
        </p:spPr>
        <p:txBody>
          <a:bodyPr wrap="none" rtlCol="0">
            <a:spAutoFit/>
          </a:bodyPr>
          <a:lstStyle/>
          <a:p>
            <a:r>
              <a:rPr kumimoji="1" lang="ja-JP" altLang="en-US" sz="1000" dirty="0"/>
              <a:t>ステージをクリアすると、その時点でプレイヤーにボーナスとなる報酬が付与される。</a:t>
            </a:r>
            <a:endParaRPr kumimoji="1" lang="en-US" altLang="ja-JP" sz="1000" dirty="0"/>
          </a:p>
          <a:p>
            <a:r>
              <a:rPr kumimoji="1" lang="ja-JP" altLang="en-US" sz="1000" dirty="0"/>
              <a:t>報酬が獲得できるのは、そのステージをクリアした初回のみ。</a:t>
            </a:r>
            <a:endParaRPr kumimoji="1" lang="en-US" altLang="ja-JP" sz="1000" dirty="0"/>
          </a:p>
          <a:p>
            <a:endParaRPr kumimoji="1" lang="en-US" altLang="ja-JP" sz="1000" dirty="0"/>
          </a:p>
          <a:p>
            <a:r>
              <a:rPr kumimoji="1" lang="ja-JP" altLang="en-US" sz="1000" dirty="0"/>
              <a:t>また、それ以降ステージリストにはそのステージにはクリアしたことを表すアイコンが表示される。</a:t>
            </a:r>
            <a:endParaRPr kumimoji="1" lang="en-US" altLang="ja-JP" sz="1000" dirty="0"/>
          </a:p>
        </p:txBody>
      </p:sp>
    </p:spTree>
    <p:extLst>
      <p:ext uri="{BB962C8B-B14F-4D97-AF65-F5344CB8AC3E}">
        <p14:creationId xmlns:p14="http://schemas.microsoft.com/office/powerpoint/2010/main" val="1276277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2698175" cy="307777"/>
          </a:xfrm>
          <a:prstGeom prst="rect">
            <a:avLst/>
          </a:prstGeom>
          <a:noFill/>
        </p:spPr>
        <p:txBody>
          <a:bodyPr wrap="none" rtlCol="0">
            <a:spAutoFit/>
          </a:bodyPr>
          <a:lstStyle/>
          <a:p>
            <a:r>
              <a:rPr kumimoji="1" lang="ja-JP" altLang="en-US" sz="1400" b="1" dirty="0">
                <a:latin typeface="+mn-ea"/>
              </a:rPr>
              <a:t>■ステージ・クエスト選択仕様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3</a:t>
            </a:fld>
            <a:endParaRPr kumimoji="1" lang="ja-JP" altLang="en-US"/>
          </a:p>
        </p:txBody>
      </p:sp>
      <p:sp>
        <p:nvSpPr>
          <p:cNvPr id="35" name="テキスト ボックス 34">
            <a:extLst>
              <a:ext uri="{FF2B5EF4-FFF2-40B4-BE49-F238E27FC236}">
                <a16:creationId xmlns:a16="http://schemas.microsoft.com/office/drawing/2014/main" id="{42336788-053B-4DBE-A2D6-15175CE006AF}"/>
              </a:ext>
            </a:extLst>
          </p:cNvPr>
          <p:cNvSpPr txBox="1"/>
          <p:nvPr/>
        </p:nvSpPr>
        <p:spPr>
          <a:xfrm>
            <a:off x="591845" y="540870"/>
            <a:ext cx="1800493" cy="307777"/>
          </a:xfrm>
          <a:prstGeom prst="rect">
            <a:avLst/>
          </a:prstGeom>
          <a:noFill/>
        </p:spPr>
        <p:txBody>
          <a:bodyPr wrap="none" rtlCol="0">
            <a:spAutoFit/>
          </a:bodyPr>
          <a:lstStyle/>
          <a:p>
            <a:r>
              <a:rPr kumimoji="1" lang="ja-JP" altLang="en-US" sz="1400" b="1" dirty="0"/>
              <a:t>○クエストについて</a:t>
            </a:r>
          </a:p>
        </p:txBody>
      </p:sp>
      <p:sp>
        <p:nvSpPr>
          <p:cNvPr id="36" name="テキスト ボックス 35">
            <a:extLst>
              <a:ext uri="{FF2B5EF4-FFF2-40B4-BE49-F238E27FC236}">
                <a16:creationId xmlns:a16="http://schemas.microsoft.com/office/drawing/2014/main" id="{F1C8DA0E-9257-471C-8D38-D80991EB0461}"/>
              </a:ext>
            </a:extLst>
          </p:cNvPr>
          <p:cNvSpPr txBox="1"/>
          <p:nvPr/>
        </p:nvSpPr>
        <p:spPr>
          <a:xfrm>
            <a:off x="733538" y="851139"/>
            <a:ext cx="4160113" cy="246221"/>
          </a:xfrm>
          <a:prstGeom prst="rect">
            <a:avLst/>
          </a:prstGeom>
          <a:noFill/>
        </p:spPr>
        <p:txBody>
          <a:bodyPr wrap="none" rtlCol="0">
            <a:spAutoFit/>
          </a:bodyPr>
          <a:lstStyle/>
          <a:p>
            <a:r>
              <a:rPr kumimoji="1" lang="ja-JP" altLang="en-US" sz="1000" dirty="0"/>
              <a:t>アドベンチャーやバトルを行うパートの１つ１つをクエストという。</a:t>
            </a:r>
            <a:endParaRPr kumimoji="1" lang="en-US" altLang="ja-JP" sz="1000" dirty="0"/>
          </a:p>
        </p:txBody>
      </p:sp>
      <p:sp>
        <p:nvSpPr>
          <p:cNvPr id="38" name="テキスト ボックス 37">
            <a:extLst>
              <a:ext uri="{FF2B5EF4-FFF2-40B4-BE49-F238E27FC236}">
                <a16:creationId xmlns:a16="http://schemas.microsoft.com/office/drawing/2014/main" id="{22B16B6A-7CC9-4B63-8369-49596A3B33E2}"/>
              </a:ext>
            </a:extLst>
          </p:cNvPr>
          <p:cNvSpPr txBox="1"/>
          <p:nvPr/>
        </p:nvSpPr>
        <p:spPr>
          <a:xfrm>
            <a:off x="733538" y="1160661"/>
            <a:ext cx="2364750" cy="246221"/>
          </a:xfrm>
          <a:prstGeom prst="rect">
            <a:avLst/>
          </a:prstGeom>
          <a:noFill/>
        </p:spPr>
        <p:txBody>
          <a:bodyPr wrap="none" rtlCol="0">
            <a:spAutoFit/>
          </a:bodyPr>
          <a:lstStyle/>
          <a:p>
            <a:r>
              <a:rPr kumimoji="1" lang="ja-JP" altLang="en-US" sz="1000" b="1" dirty="0"/>
              <a:t>・ストーリークエストと作戦クエスト</a:t>
            </a:r>
            <a:endParaRPr kumimoji="1" lang="en-US" altLang="ja-JP" sz="1000" b="1" dirty="0"/>
          </a:p>
        </p:txBody>
      </p:sp>
      <p:sp>
        <p:nvSpPr>
          <p:cNvPr id="39" name="テキスト ボックス 38">
            <a:extLst>
              <a:ext uri="{FF2B5EF4-FFF2-40B4-BE49-F238E27FC236}">
                <a16:creationId xmlns:a16="http://schemas.microsoft.com/office/drawing/2014/main" id="{37F46BE7-8E1A-48DA-9616-4ED91737DC27}"/>
              </a:ext>
            </a:extLst>
          </p:cNvPr>
          <p:cNvSpPr txBox="1"/>
          <p:nvPr/>
        </p:nvSpPr>
        <p:spPr>
          <a:xfrm>
            <a:off x="898517" y="1423663"/>
            <a:ext cx="5698996" cy="1015663"/>
          </a:xfrm>
          <a:prstGeom prst="rect">
            <a:avLst/>
          </a:prstGeom>
          <a:noFill/>
        </p:spPr>
        <p:txBody>
          <a:bodyPr wrap="none" rtlCol="0">
            <a:spAutoFit/>
          </a:bodyPr>
          <a:lstStyle/>
          <a:p>
            <a:r>
              <a:rPr kumimoji="1" lang="ja-JP" altLang="en-US" sz="1000" dirty="0"/>
              <a:t>クエストには</a:t>
            </a:r>
            <a:r>
              <a:rPr kumimoji="1" lang="en-US" altLang="ja-JP" sz="1000" dirty="0"/>
              <a:t>2</a:t>
            </a:r>
            <a:r>
              <a:rPr kumimoji="1" lang="ja-JP" altLang="en-US" sz="1000" dirty="0"/>
              <a:t>種類ある。</a:t>
            </a:r>
            <a:endParaRPr kumimoji="1" lang="en-US" altLang="ja-JP" sz="1000" dirty="0"/>
          </a:p>
          <a:p>
            <a:r>
              <a:rPr kumimoji="1" lang="ja-JP" altLang="en-US" sz="1000" dirty="0"/>
              <a:t>ストーリークエストとは、「宴」を使用したアドベンチャーを行うパートとなり、</a:t>
            </a:r>
            <a:endParaRPr kumimoji="1" lang="en-US" altLang="ja-JP" sz="1000" dirty="0"/>
          </a:p>
          <a:p>
            <a:r>
              <a:rPr kumimoji="1" lang="ja-JP" altLang="en-US" sz="1000" dirty="0"/>
              <a:t>作戦クエストとは、部隊選択→バトル→一番風呂→バトルリザルトという一連のパートとなる。</a:t>
            </a:r>
            <a:endParaRPr kumimoji="1" lang="en-US" altLang="ja-JP" sz="1000" dirty="0"/>
          </a:p>
          <a:p>
            <a:endParaRPr kumimoji="1" lang="en-US" altLang="ja-JP" sz="1000" dirty="0"/>
          </a:p>
          <a:p>
            <a:r>
              <a:rPr kumimoji="1" lang="ja-JP" altLang="en-US" sz="1000" dirty="0"/>
              <a:t>これら２つは独立したクエストになっていて、ステージ内に順に設定されていく。</a:t>
            </a:r>
            <a:endParaRPr kumimoji="1" lang="en-US" altLang="ja-JP" sz="1000" dirty="0"/>
          </a:p>
          <a:p>
            <a:r>
              <a:rPr kumimoji="1" lang="ja-JP" altLang="en-US" sz="1000" dirty="0"/>
              <a:t>次のクエストに進むためには、その前のクエストをクリアしていかなくてはならない。</a:t>
            </a:r>
            <a:endParaRPr kumimoji="1" lang="en-US" altLang="ja-JP" sz="1000" dirty="0"/>
          </a:p>
        </p:txBody>
      </p:sp>
      <p:sp>
        <p:nvSpPr>
          <p:cNvPr id="37" name="テキスト ボックス 36">
            <a:extLst>
              <a:ext uri="{FF2B5EF4-FFF2-40B4-BE49-F238E27FC236}">
                <a16:creationId xmlns:a16="http://schemas.microsoft.com/office/drawing/2014/main" id="{1AD7E3F2-9A58-4AF5-B359-836106B430FF}"/>
              </a:ext>
            </a:extLst>
          </p:cNvPr>
          <p:cNvSpPr txBox="1"/>
          <p:nvPr/>
        </p:nvSpPr>
        <p:spPr>
          <a:xfrm>
            <a:off x="733538" y="4145908"/>
            <a:ext cx="1980029" cy="246221"/>
          </a:xfrm>
          <a:prstGeom prst="rect">
            <a:avLst/>
          </a:prstGeom>
          <a:noFill/>
        </p:spPr>
        <p:txBody>
          <a:bodyPr wrap="none" rtlCol="0">
            <a:spAutoFit/>
          </a:bodyPr>
          <a:lstStyle/>
          <a:p>
            <a:r>
              <a:rPr kumimoji="1" lang="ja-JP" altLang="en-US" sz="1000" b="1" dirty="0"/>
              <a:t>・ストーリークエストのクリア</a:t>
            </a:r>
            <a:endParaRPr kumimoji="1" lang="en-US" altLang="ja-JP" sz="1000" b="1" dirty="0"/>
          </a:p>
        </p:txBody>
      </p:sp>
      <p:sp>
        <p:nvSpPr>
          <p:cNvPr id="40" name="テキスト ボックス 39">
            <a:extLst>
              <a:ext uri="{FF2B5EF4-FFF2-40B4-BE49-F238E27FC236}">
                <a16:creationId xmlns:a16="http://schemas.microsoft.com/office/drawing/2014/main" id="{47C5E004-7A6A-4143-930F-1A3F6FD33DDE}"/>
              </a:ext>
            </a:extLst>
          </p:cNvPr>
          <p:cNvSpPr txBox="1"/>
          <p:nvPr/>
        </p:nvSpPr>
        <p:spPr>
          <a:xfrm>
            <a:off x="898517" y="4408910"/>
            <a:ext cx="6981398" cy="707886"/>
          </a:xfrm>
          <a:prstGeom prst="rect">
            <a:avLst/>
          </a:prstGeom>
          <a:noFill/>
        </p:spPr>
        <p:txBody>
          <a:bodyPr wrap="none" rtlCol="0">
            <a:spAutoFit/>
          </a:bodyPr>
          <a:lstStyle/>
          <a:p>
            <a:r>
              <a:rPr kumimoji="1" lang="ja-JP" altLang="en-US" sz="1000" dirty="0"/>
              <a:t>ストーリークエストは、そのアドベンチャーのテキストを読み終えることでクリアとする。</a:t>
            </a:r>
            <a:endParaRPr kumimoji="1" lang="en-US" altLang="ja-JP" sz="1000" dirty="0"/>
          </a:p>
          <a:p>
            <a:r>
              <a:rPr kumimoji="1" lang="ja-JP" altLang="en-US" sz="1000" dirty="0"/>
              <a:t>ステージ同様のクリアアイコンを表示する。</a:t>
            </a:r>
            <a:endParaRPr kumimoji="1" lang="en-US" altLang="ja-JP" sz="1000" dirty="0"/>
          </a:p>
          <a:p>
            <a:endParaRPr kumimoji="1" lang="en-US" altLang="ja-JP" sz="1000" dirty="0"/>
          </a:p>
          <a:p>
            <a:r>
              <a:rPr kumimoji="1" lang="ja-JP" altLang="en-US" sz="1000" dirty="0"/>
              <a:t>ストーリークエストをクリアすると、報酬を与える。（タイミング的にはクエストリストに戻ってきた際となる想定）</a:t>
            </a:r>
            <a:endParaRPr kumimoji="1" lang="en-US" altLang="ja-JP" sz="1000" dirty="0"/>
          </a:p>
        </p:txBody>
      </p:sp>
      <p:sp>
        <p:nvSpPr>
          <p:cNvPr id="41" name="テキスト ボックス 40">
            <a:extLst>
              <a:ext uri="{FF2B5EF4-FFF2-40B4-BE49-F238E27FC236}">
                <a16:creationId xmlns:a16="http://schemas.microsoft.com/office/drawing/2014/main" id="{C0E7E458-A08E-44E7-8019-D160741FDDD9}"/>
              </a:ext>
            </a:extLst>
          </p:cNvPr>
          <p:cNvSpPr txBox="1"/>
          <p:nvPr/>
        </p:nvSpPr>
        <p:spPr>
          <a:xfrm>
            <a:off x="733538" y="2480357"/>
            <a:ext cx="2749471" cy="246221"/>
          </a:xfrm>
          <a:prstGeom prst="rect">
            <a:avLst/>
          </a:prstGeom>
          <a:noFill/>
        </p:spPr>
        <p:txBody>
          <a:bodyPr wrap="none" rtlCol="0">
            <a:spAutoFit/>
          </a:bodyPr>
          <a:lstStyle/>
          <a:p>
            <a:r>
              <a:rPr kumimoji="1" lang="ja-JP" altLang="en-US" sz="1000" b="1" dirty="0"/>
              <a:t>・ストーリークエストと作戦クエストの配置</a:t>
            </a:r>
            <a:endParaRPr kumimoji="1" lang="en-US" altLang="ja-JP" sz="1000" b="1" dirty="0"/>
          </a:p>
        </p:txBody>
      </p:sp>
      <p:sp>
        <p:nvSpPr>
          <p:cNvPr id="43" name="テキスト ボックス 42">
            <a:extLst>
              <a:ext uri="{FF2B5EF4-FFF2-40B4-BE49-F238E27FC236}">
                <a16:creationId xmlns:a16="http://schemas.microsoft.com/office/drawing/2014/main" id="{9F519E70-4203-49A5-A503-8C570794BD43}"/>
              </a:ext>
            </a:extLst>
          </p:cNvPr>
          <p:cNvSpPr txBox="1"/>
          <p:nvPr/>
        </p:nvSpPr>
        <p:spPr>
          <a:xfrm>
            <a:off x="898517" y="2743359"/>
            <a:ext cx="6853158" cy="707886"/>
          </a:xfrm>
          <a:prstGeom prst="rect">
            <a:avLst/>
          </a:prstGeom>
          <a:noFill/>
        </p:spPr>
        <p:txBody>
          <a:bodyPr wrap="none" rtlCol="0">
            <a:spAutoFit/>
          </a:bodyPr>
          <a:lstStyle/>
          <a:p>
            <a:r>
              <a:rPr kumimoji="1" lang="ja-JP" altLang="en-US" sz="1000" dirty="0"/>
              <a:t>ステージの中のストーリークエストと作戦クエストは自由に配置を設定できるものとする。</a:t>
            </a:r>
            <a:endParaRPr kumimoji="1" lang="en-US" altLang="ja-JP" sz="1000" dirty="0"/>
          </a:p>
          <a:p>
            <a:r>
              <a:rPr kumimoji="1" lang="ja-JP" altLang="en-US" sz="1000" dirty="0"/>
              <a:t>ストーリークエストの後に作戦クエスト、作戦クエストの後にストーリークエストというようなルールは設けない。</a:t>
            </a:r>
            <a:endParaRPr kumimoji="1" lang="en-US" altLang="ja-JP" sz="1000" dirty="0"/>
          </a:p>
          <a:p>
            <a:endParaRPr kumimoji="1" lang="en-US" altLang="ja-JP" sz="1000" dirty="0"/>
          </a:p>
          <a:p>
            <a:r>
              <a:rPr kumimoji="1" lang="ja-JP" altLang="en-US" sz="1000" dirty="0"/>
              <a:t>例）</a:t>
            </a:r>
            <a:endParaRPr kumimoji="1" lang="en-US" altLang="ja-JP" sz="1000" dirty="0"/>
          </a:p>
        </p:txBody>
      </p:sp>
      <p:sp>
        <p:nvSpPr>
          <p:cNvPr id="44" name="正方形/長方形 43">
            <a:extLst>
              <a:ext uri="{FF2B5EF4-FFF2-40B4-BE49-F238E27FC236}">
                <a16:creationId xmlns:a16="http://schemas.microsoft.com/office/drawing/2014/main" id="{0E23228D-4399-47E8-AA37-EE76786BF93D}"/>
              </a:ext>
            </a:extLst>
          </p:cNvPr>
          <p:cNvSpPr/>
          <p:nvPr/>
        </p:nvSpPr>
        <p:spPr>
          <a:xfrm>
            <a:off x="1067883" y="3505993"/>
            <a:ext cx="911644" cy="260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ストーリー</a:t>
            </a:r>
          </a:p>
        </p:txBody>
      </p:sp>
      <p:sp>
        <p:nvSpPr>
          <p:cNvPr id="45" name="正方形/長方形 44">
            <a:extLst>
              <a:ext uri="{FF2B5EF4-FFF2-40B4-BE49-F238E27FC236}">
                <a16:creationId xmlns:a16="http://schemas.microsoft.com/office/drawing/2014/main" id="{EE55321E-4579-4159-A9AC-7582A6A3D0B1}"/>
              </a:ext>
            </a:extLst>
          </p:cNvPr>
          <p:cNvSpPr/>
          <p:nvPr/>
        </p:nvSpPr>
        <p:spPr>
          <a:xfrm>
            <a:off x="2174456" y="3505993"/>
            <a:ext cx="911644" cy="260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ストーリー</a:t>
            </a:r>
          </a:p>
        </p:txBody>
      </p:sp>
      <p:sp>
        <p:nvSpPr>
          <p:cNvPr id="46" name="正方形/長方形 45">
            <a:extLst>
              <a:ext uri="{FF2B5EF4-FFF2-40B4-BE49-F238E27FC236}">
                <a16:creationId xmlns:a16="http://schemas.microsoft.com/office/drawing/2014/main" id="{6530F776-19C0-4A0E-B3D0-3D686AAED7FC}"/>
              </a:ext>
            </a:extLst>
          </p:cNvPr>
          <p:cNvSpPr/>
          <p:nvPr/>
        </p:nvSpPr>
        <p:spPr>
          <a:xfrm>
            <a:off x="3281029" y="3505993"/>
            <a:ext cx="911644" cy="260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戦闘</a:t>
            </a:r>
          </a:p>
        </p:txBody>
      </p:sp>
      <p:sp>
        <p:nvSpPr>
          <p:cNvPr id="47" name="正方形/長方形 46">
            <a:extLst>
              <a:ext uri="{FF2B5EF4-FFF2-40B4-BE49-F238E27FC236}">
                <a16:creationId xmlns:a16="http://schemas.microsoft.com/office/drawing/2014/main" id="{8CE9529E-F952-4E55-B5C5-DF6C6EE22C7D}"/>
              </a:ext>
            </a:extLst>
          </p:cNvPr>
          <p:cNvSpPr/>
          <p:nvPr/>
        </p:nvSpPr>
        <p:spPr>
          <a:xfrm>
            <a:off x="4387602" y="3505993"/>
            <a:ext cx="911644" cy="260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ストーリー</a:t>
            </a:r>
          </a:p>
        </p:txBody>
      </p:sp>
      <p:sp>
        <p:nvSpPr>
          <p:cNvPr id="48" name="正方形/長方形 47">
            <a:extLst>
              <a:ext uri="{FF2B5EF4-FFF2-40B4-BE49-F238E27FC236}">
                <a16:creationId xmlns:a16="http://schemas.microsoft.com/office/drawing/2014/main" id="{EBE340FE-F39A-440E-9D00-B3DB43FEFDFB}"/>
              </a:ext>
            </a:extLst>
          </p:cNvPr>
          <p:cNvSpPr/>
          <p:nvPr/>
        </p:nvSpPr>
        <p:spPr>
          <a:xfrm>
            <a:off x="5494175" y="3505993"/>
            <a:ext cx="911644" cy="260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戦闘</a:t>
            </a:r>
          </a:p>
        </p:txBody>
      </p:sp>
      <p:sp>
        <p:nvSpPr>
          <p:cNvPr id="49" name="正方形/長方形 48">
            <a:extLst>
              <a:ext uri="{FF2B5EF4-FFF2-40B4-BE49-F238E27FC236}">
                <a16:creationId xmlns:a16="http://schemas.microsoft.com/office/drawing/2014/main" id="{35CEAEA0-EE10-4918-A4B1-7065F4265EFC}"/>
              </a:ext>
            </a:extLst>
          </p:cNvPr>
          <p:cNvSpPr/>
          <p:nvPr/>
        </p:nvSpPr>
        <p:spPr>
          <a:xfrm>
            <a:off x="6600748" y="3505993"/>
            <a:ext cx="911644" cy="260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戦闘</a:t>
            </a:r>
          </a:p>
        </p:txBody>
      </p:sp>
      <p:cxnSp>
        <p:nvCxnSpPr>
          <p:cNvPr id="50" name="直線矢印コネクタ 49">
            <a:extLst>
              <a:ext uri="{FF2B5EF4-FFF2-40B4-BE49-F238E27FC236}">
                <a16:creationId xmlns:a16="http://schemas.microsoft.com/office/drawing/2014/main" id="{4C315515-E85C-4636-A50A-FFF25E2AE227}"/>
              </a:ext>
            </a:extLst>
          </p:cNvPr>
          <p:cNvCxnSpPr>
            <a:cxnSpLocks/>
            <a:stCxn id="44" idx="3"/>
            <a:endCxn id="45" idx="1"/>
          </p:cNvCxnSpPr>
          <p:nvPr/>
        </p:nvCxnSpPr>
        <p:spPr>
          <a:xfrm>
            <a:off x="1979527" y="3636483"/>
            <a:ext cx="19492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BF13579C-FE22-45D0-9F39-A784874F495C}"/>
              </a:ext>
            </a:extLst>
          </p:cNvPr>
          <p:cNvCxnSpPr>
            <a:cxnSpLocks/>
            <a:stCxn id="45" idx="3"/>
            <a:endCxn id="46" idx="1"/>
          </p:cNvCxnSpPr>
          <p:nvPr/>
        </p:nvCxnSpPr>
        <p:spPr>
          <a:xfrm>
            <a:off x="3086100" y="3636483"/>
            <a:ext cx="19492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3336950E-6113-4865-B39F-94EDCCD8813B}"/>
              </a:ext>
            </a:extLst>
          </p:cNvPr>
          <p:cNvCxnSpPr>
            <a:cxnSpLocks/>
            <a:stCxn id="46" idx="3"/>
            <a:endCxn id="47" idx="1"/>
          </p:cNvCxnSpPr>
          <p:nvPr/>
        </p:nvCxnSpPr>
        <p:spPr>
          <a:xfrm>
            <a:off x="4192673" y="3636483"/>
            <a:ext cx="19492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87CF68A5-0A5F-4C8D-9CE8-08B3A7675DA7}"/>
              </a:ext>
            </a:extLst>
          </p:cNvPr>
          <p:cNvCxnSpPr>
            <a:cxnSpLocks/>
            <a:stCxn id="47" idx="3"/>
            <a:endCxn id="48" idx="1"/>
          </p:cNvCxnSpPr>
          <p:nvPr/>
        </p:nvCxnSpPr>
        <p:spPr>
          <a:xfrm>
            <a:off x="5299246" y="3636483"/>
            <a:ext cx="19492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0FF8B305-54AB-4821-A221-4CC73A4BE487}"/>
              </a:ext>
            </a:extLst>
          </p:cNvPr>
          <p:cNvCxnSpPr>
            <a:cxnSpLocks/>
            <a:stCxn id="48" idx="3"/>
            <a:endCxn id="49" idx="1"/>
          </p:cNvCxnSpPr>
          <p:nvPr/>
        </p:nvCxnSpPr>
        <p:spPr>
          <a:xfrm>
            <a:off x="6405819" y="3636483"/>
            <a:ext cx="19492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24CBF22E-0E48-4E32-83F2-4F638F6B6B10}"/>
              </a:ext>
            </a:extLst>
          </p:cNvPr>
          <p:cNvSpPr txBox="1"/>
          <p:nvPr/>
        </p:nvSpPr>
        <p:spPr>
          <a:xfrm>
            <a:off x="1024149" y="3813965"/>
            <a:ext cx="6750566" cy="215444"/>
          </a:xfrm>
          <a:prstGeom prst="rect">
            <a:avLst/>
          </a:prstGeom>
          <a:noFill/>
        </p:spPr>
        <p:txBody>
          <a:bodyPr wrap="none" rtlCol="0">
            <a:spAutoFit/>
          </a:bodyPr>
          <a:lstStyle/>
          <a:p>
            <a:r>
              <a:rPr kumimoji="1" lang="en-US" altLang="ja-JP" sz="800" dirty="0"/>
              <a:t>※</a:t>
            </a:r>
            <a:r>
              <a:rPr kumimoji="1" lang="ja-JP" altLang="en-US" sz="800" dirty="0"/>
              <a:t>上記のようにストーリークエストや作戦クエストが連続することもできるようにしておく。（実際こんな感じになるかどうかは別だが）</a:t>
            </a:r>
            <a:endParaRPr kumimoji="1" lang="en-US" altLang="ja-JP" sz="800" dirty="0"/>
          </a:p>
        </p:txBody>
      </p:sp>
    </p:spTree>
    <p:extLst>
      <p:ext uri="{BB962C8B-B14F-4D97-AF65-F5344CB8AC3E}">
        <p14:creationId xmlns:p14="http://schemas.microsoft.com/office/powerpoint/2010/main" val="101269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2698175" cy="307777"/>
          </a:xfrm>
          <a:prstGeom prst="rect">
            <a:avLst/>
          </a:prstGeom>
          <a:noFill/>
        </p:spPr>
        <p:txBody>
          <a:bodyPr wrap="none" rtlCol="0">
            <a:spAutoFit/>
          </a:bodyPr>
          <a:lstStyle/>
          <a:p>
            <a:r>
              <a:rPr kumimoji="1" lang="ja-JP" altLang="en-US" sz="1400" b="1" dirty="0">
                <a:latin typeface="+mn-ea"/>
              </a:rPr>
              <a:t>■ステージ・クエスト選択仕様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4</a:t>
            </a:fld>
            <a:endParaRPr kumimoji="1" lang="ja-JP" altLang="en-US"/>
          </a:p>
        </p:txBody>
      </p:sp>
      <p:sp>
        <p:nvSpPr>
          <p:cNvPr id="38" name="テキスト ボックス 37">
            <a:extLst>
              <a:ext uri="{FF2B5EF4-FFF2-40B4-BE49-F238E27FC236}">
                <a16:creationId xmlns:a16="http://schemas.microsoft.com/office/drawing/2014/main" id="{22B16B6A-7CC9-4B63-8369-49596A3B33E2}"/>
              </a:ext>
            </a:extLst>
          </p:cNvPr>
          <p:cNvSpPr txBox="1"/>
          <p:nvPr/>
        </p:nvSpPr>
        <p:spPr>
          <a:xfrm>
            <a:off x="733538" y="544431"/>
            <a:ext cx="3454792" cy="246221"/>
          </a:xfrm>
          <a:prstGeom prst="rect">
            <a:avLst/>
          </a:prstGeom>
          <a:noFill/>
        </p:spPr>
        <p:txBody>
          <a:bodyPr wrap="none" rtlCol="0">
            <a:spAutoFit/>
          </a:bodyPr>
          <a:lstStyle/>
          <a:p>
            <a:r>
              <a:rPr kumimoji="1" lang="ja-JP" altLang="en-US" sz="1000" b="1" dirty="0"/>
              <a:t>・作戦クエストにアドベンチャー内包</a:t>
            </a:r>
            <a:r>
              <a:rPr kumimoji="1" lang="ja-JP" altLang="en-US" sz="1000" b="1" dirty="0">
                <a:solidFill>
                  <a:srgbClr val="FF0000"/>
                </a:solidFill>
              </a:rPr>
              <a:t>（</a:t>
            </a:r>
            <a:r>
              <a:rPr kumimoji="1" lang="en-US" altLang="ja-JP" sz="1000" b="1" dirty="0">
                <a:solidFill>
                  <a:srgbClr val="FF0000"/>
                </a:solidFill>
              </a:rPr>
              <a:t>20191009</a:t>
            </a:r>
            <a:r>
              <a:rPr kumimoji="1" lang="ja-JP" altLang="en-US" sz="1000" b="1" dirty="0">
                <a:solidFill>
                  <a:srgbClr val="FF0000"/>
                </a:solidFill>
              </a:rPr>
              <a:t>修正）</a:t>
            </a:r>
            <a:endParaRPr kumimoji="1" lang="en-US" altLang="ja-JP" sz="1000" b="1" dirty="0">
              <a:solidFill>
                <a:srgbClr val="FF0000"/>
              </a:solidFill>
            </a:endParaRPr>
          </a:p>
        </p:txBody>
      </p:sp>
      <p:sp>
        <p:nvSpPr>
          <p:cNvPr id="39" name="テキスト ボックス 38">
            <a:extLst>
              <a:ext uri="{FF2B5EF4-FFF2-40B4-BE49-F238E27FC236}">
                <a16:creationId xmlns:a16="http://schemas.microsoft.com/office/drawing/2014/main" id="{37F46BE7-8E1A-48DA-9616-4ED91737DC27}"/>
              </a:ext>
            </a:extLst>
          </p:cNvPr>
          <p:cNvSpPr txBox="1"/>
          <p:nvPr/>
        </p:nvSpPr>
        <p:spPr>
          <a:xfrm>
            <a:off x="898517" y="807433"/>
            <a:ext cx="7109639" cy="400110"/>
          </a:xfrm>
          <a:prstGeom prst="rect">
            <a:avLst/>
          </a:prstGeom>
          <a:noFill/>
        </p:spPr>
        <p:txBody>
          <a:bodyPr wrap="none" rtlCol="0">
            <a:spAutoFit/>
          </a:bodyPr>
          <a:lstStyle/>
          <a:p>
            <a:r>
              <a:rPr kumimoji="1" lang="ja-JP" altLang="en-US" sz="1000" dirty="0"/>
              <a:t>前述ではアドベンチャーとバトルは別で管理するものだが、作戦クエストをタップするとステージ選択に入る前にも</a:t>
            </a:r>
            <a:endParaRPr kumimoji="1" lang="en-US" altLang="ja-JP" sz="1000" dirty="0"/>
          </a:p>
          <a:p>
            <a:r>
              <a:rPr kumimoji="1" lang="ja-JP" altLang="en-US" sz="1000" dirty="0"/>
              <a:t>アドベンチャーを流すことができるようにする。</a:t>
            </a:r>
            <a:endParaRPr kumimoji="1" lang="en-US" altLang="ja-JP" sz="1000" dirty="0"/>
          </a:p>
        </p:txBody>
      </p:sp>
      <p:grpSp>
        <p:nvGrpSpPr>
          <p:cNvPr id="4" name="グループ化 3">
            <a:extLst>
              <a:ext uri="{FF2B5EF4-FFF2-40B4-BE49-F238E27FC236}">
                <a16:creationId xmlns:a16="http://schemas.microsoft.com/office/drawing/2014/main" id="{06D47D74-9303-486B-BB6A-2FB41FEF1249}"/>
              </a:ext>
            </a:extLst>
          </p:cNvPr>
          <p:cNvGrpSpPr/>
          <p:nvPr/>
        </p:nvGrpSpPr>
        <p:grpSpPr>
          <a:xfrm>
            <a:off x="898517" y="1300234"/>
            <a:ext cx="2075795" cy="2800426"/>
            <a:chOff x="898517" y="1300234"/>
            <a:chExt cx="2075795" cy="2800426"/>
          </a:xfrm>
        </p:grpSpPr>
        <p:sp>
          <p:nvSpPr>
            <p:cNvPr id="25" name="正方形/長方形 24">
              <a:extLst>
                <a:ext uri="{FF2B5EF4-FFF2-40B4-BE49-F238E27FC236}">
                  <a16:creationId xmlns:a16="http://schemas.microsoft.com/office/drawing/2014/main" id="{DD8A1026-DE71-4444-A797-9A1190EE6350}"/>
                </a:ext>
              </a:extLst>
            </p:cNvPr>
            <p:cNvSpPr/>
            <p:nvPr/>
          </p:nvSpPr>
          <p:spPr>
            <a:xfrm>
              <a:off x="898517" y="1300234"/>
              <a:ext cx="2075795" cy="280042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800" dirty="0">
                  <a:solidFill>
                    <a:schemeClr val="tx1"/>
                  </a:solidFill>
                </a:rPr>
                <a:t>作戦クエスト</a:t>
              </a:r>
            </a:p>
          </p:txBody>
        </p:sp>
        <p:grpSp>
          <p:nvGrpSpPr>
            <p:cNvPr id="3" name="グループ化 2">
              <a:extLst>
                <a:ext uri="{FF2B5EF4-FFF2-40B4-BE49-F238E27FC236}">
                  <a16:creationId xmlns:a16="http://schemas.microsoft.com/office/drawing/2014/main" id="{9B29BD52-51F4-4331-ABAF-75278FCC199E}"/>
                </a:ext>
              </a:extLst>
            </p:cNvPr>
            <p:cNvGrpSpPr/>
            <p:nvPr/>
          </p:nvGrpSpPr>
          <p:grpSpPr>
            <a:xfrm>
              <a:off x="1228003" y="1598962"/>
              <a:ext cx="1416821" cy="2325968"/>
              <a:chOff x="1228003" y="1598962"/>
              <a:chExt cx="1416821" cy="2325968"/>
            </a:xfrm>
          </p:grpSpPr>
          <p:sp>
            <p:nvSpPr>
              <p:cNvPr id="27" name="正方形/長方形 26">
                <a:extLst>
                  <a:ext uri="{FF2B5EF4-FFF2-40B4-BE49-F238E27FC236}">
                    <a16:creationId xmlns:a16="http://schemas.microsoft.com/office/drawing/2014/main" id="{660E4065-CF44-4225-A57E-121AB2FBBC5E}"/>
                  </a:ext>
                </a:extLst>
              </p:cNvPr>
              <p:cNvSpPr/>
              <p:nvPr/>
            </p:nvSpPr>
            <p:spPr>
              <a:xfrm>
                <a:off x="1228007" y="1598962"/>
                <a:ext cx="1416817" cy="2609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（アドベンチャー）</a:t>
                </a:r>
              </a:p>
            </p:txBody>
          </p:sp>
          <p:sp>
            <p:nvSpPr>
              <p:cNvPr id="28" name="正方形/長方形 27">
                <a:extLst>
                  <a:ext uri="{FF2B5EF4-FFF2-40B4-BE49-F238E27FC236}">
                    <a16:creationId xmlns:a16="http://schemas.microsoft.com/office/drawing/2014/main" id="{6A1A77B0-A258-47AD-AE50-6534639DDD7D}"/>
                  </a:ext>
                </a:extLst>
              </p:cNvPr>
              <p:cNvSpPr/>
              <p:nvPr/>
            </p:nvSpPr>
            <p:spPr>
              <a:xfrm>
                <a:off x="1228006" y="2012619"/>
                <a:ext cx="1416817" cy="2609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部隊選択</a:t>
                </a:r>
              </a:p>
            </p:txBody>
          </p:sp>
          <p:sp>
            <p:nvSpPr>
              <p:cNvPr id="30" name="正方形/長方形 29">
                <a:extLst>
                  <a:ext uri="{FF2B5EF4-FFF2-40B4-BE49-F238E27FC236}">
                    <a16:creationId xmlns:a16="http://schemas.microsoft.com/office/drawing/2014/main" id="{5429CDF5-E1B2-4263-95E1-9A93B99C572A}"/>
                  </a:ext>
                </a:extLst>
              </p:cNvPr>
              <p:cNvSpPr/>
              <p:nvPr/>
            </p:nvSpPr>
            <p:spPr>
              <a:xfrm>
                <a:off x="1228005" y="2422979"/>
                <a:ext cx="1416817" cy="2609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バトル</a:t>
                </a:r>
              </a:p>
            </p:txBody>
          </p:sp>
          <p:sp>
            <p:nvSpPr>
              <p:cNvPr id="31" name="正方形/長方形 30">
                <a:extLst>
                  <a:ext uri="{FF2B5EF4-FFF2-40B4-BE49-F238E27FC236}">
                    <a16:creationId xmlns:a16="http://schemas.microsoft.com/office/drawing/2014/main" id="{9FB7C5A7-7DB3-4CC3-AA08-9A08B0E2B496}"/>
                  </a:ext>
                </a:extLst>
              </p:cNvPr>
              <p:cNvSpPr/>
              <p:nvPr/>
            </p:nvSpPr>
            <p:spPr>
              <a:xfrm>
                <a:off x="1228005" y="2836636"/>
                <a:ext cx="1416817" cy="2609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（一番風呂）</a:t>
                </a:r>
              </a:p>
            </p:txBody>
          </p:sp>
          <p:sp>
            <p:nvSpPr>
              <p:cNvPr id="33" name="正方形/長方形 32">
                <a:extLst>
                  <a:ext uri="{FF2B5EF4-FFF2-40B4-BE49-F238E27FC236}">
                    <a16:creationId xmlns:a16="http://schemas.microsoft.com/office/drawing/2014/main" id="{7199DC7D-193D-4004-9602-F59DF9654C02}"/>
                  </a:ext>
                </a:extLst>
              </p:cNvPr>
              <p:cNvSpPr/>
              <p:nvPr/>
            </p:nvSpPr>
            <p:spPr>
              <a:xfrm>
                <a:off x="1228004" y="3250293"/>
                <a:ext cx="1416817" cy="2609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風呂・リザルト</a:t>
                </a:r>
              </a:p>
            </p:txBody>
          </p:sp>
          <p:sp>
            <p:nvSpPr>
              <p:cNvPr id="34" name="正方形/長方形 33">
                <a:extLst>
                  <a:ext uri="{FF2B5EF4-FFF2-40B4-BE49-F238E27FC236}">
                    <a16:creationId xmlns:a16="http://schemas.microsoft.com/office/drawing/2014/main" id="{1606155F-FFBF-48CC-9CE0-A4770BCDA79F}"/>
                  </a:ext>
                </a:extLst>
              </p:cNvPr>
              <p:cNvSpPr/>
              <p:nvPr/>
            </p:nvSpPr>
            <p:spPr>
              <a:xfrm>
                <a:off x="1228003" y="3663950"/>
                <a:ext cx="1416817" cy="2609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（アドベンチャー）</a:t>
                </a:r>
              </a:p>
            </p:txBody>
          </p:sp>
          <p:cxnSp>
            <p:nvCxnSpPr>
              <p:cNvPr id="42" name="直線矢印コネクタ 41">
                <a:extLst>
                  <a:ext uri="{FF2B5EF4-FFF2-40B4-BE49-F238E27FC236}">
                    <a16:creationId xmlns:a16="http://schemas.microsoft.com/office/drawing/2014/main" id="{69D3AA70-F8E5-4382-BD15-708E5749EDD5}"/>
                  </a:ext>
                </a:extLst>
              </p:cNvPr>
              <p:cNvCxnSpPr>
                <a:cxnSpLocks/>
                <a:stCxn id="27" idx="2"/>
                <a:endCxn id="28" idx="0"/>
              </p:cNvCxnSpPr>
              <p:nvPr/>
            </p:nvCxnSpPr>
            <p:spPr>
              <a:xfrm flipH="1">
                <a:off x="1936415" y="1859942"/>
                <a:ext cx="1" cy="1526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752171E5-46B3-4A3C-B79D-9094C67DF7A0}"/>
                  </a:ext>
                </a:extLst>
              </p:cNvPr>
              <p:cNvCxnSpPr>
                <a:cxnSpLocks/>
                <a:stCxn id="28" idx="2"/>
                <a:endCxn id="30" idx="0"/>
              </p:cNvCxnSpPr>
              <p:nvPr/>
            </p:nvCxnSpPr>
            <p:spPr>
              <a:xfrm flipH="1">
                <a:off x="1936414" y="2273599"/>
                <a:ext cx="1" cy="14938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7037503E-5560-4142-A89D-402EA19F87C6}"/>
                  </a:ext>
                </a:extLst>
              </p:cNvPr>
              <p:cNvCxnSpPr>
                <a:cxnSpLocks/>
                <a:stCxn id="30" idx="2"/>
                <a:endCxn id="31" idx="0"/>
              </p:cNvCxnSpPr>
              <p:nvPr/>
            </p:nvCxnSpPr>
            <p:spPr>
              <a:xfrm>
                <a:off x="1936414" y="2683959"/>
                <a:ext cx="0" cy="1526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71010642-48B7-4CEE-AC79-B54C70D2B6F4}"/>
                  </a:ext>
                </a:extLst>
              </p:cNvPr>
              <p:cNvCxnSpPr>
                <a:cxnSpLocks/>
                <a:stCxn id="31" idx="2"/>
                <a:endCxn id="33" idx="0"/>
              </p:cNvCxnSpPr>
              <p:nvPr/>
            </p:nvCxnSpPr>
            <p:spPr>
              <a:xfrm flipH="1">
                <a:off x="1936413" y="3097616"/>
                <a:ext cx="1" cy="1526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98841703-8325-4498-8E81-3A521FC79B7A}"/>
                  </a:ext>
                </a:extLst>
              </p:cNvPr>
              <p:cNvCxnSpPr>
                <a:cxnSpLocks/>
                <a:stCxn id="33" idx="2"/>
                <a:endCxn id="34" idx="0"/>
              </p:cNvCxnSpPr>
              <p:nvPr/>
            </p:nvCxnSpPr>
            <p:spPr>
              <a:xfrm flipH="1">
                <a:off x="1936412" y="3511273"/>
                <a:ext cx="1" cy="1526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1" name="テキスト ボックス 60">
            <a:extLst>
              <a:ext uri="{FF2B5EF4-FFF2-40B4-BE49-F238E27FC236}">
                <a16:creationId xmlns:a16="http://schemas.microsoft.com/office/drawing/2014/main" id="{92A792C7-5A3C-4DFA-9E0B-20BD014AEB1B}"/>
              </a:ext>
            </a:extLst>
          </p:cNvPr>
          <p:cNvSpPr txBox="1"/>
          <p:nvPr/>
        </p:nvSpPr>
        <p:spPr>
          <a:xfrm>
            <a:off x="3086100" y="1300234"/>
            <a:ext cx="4708340" cy="400110"/>
          </a:xfrm>
          <a:prstGeom prst="rect">
            <a:avLst/>
          </a:prstGeom>
          <a:noFill/>
        </p:spPr>
        <p:txBody>
          <a:bodyPr wrap="none" rtlCol="0">
            <a:spAutoFit/>
          </a:bodyPr>
          <a:lstStyle/>
          <a:p>
            <a:r>
              <a:rPr kumimoji="1" lang="ja-JP" altLang="en-US" sz="1000" dirty="0"/>
              <a:t>要はアドベンチャーが作戦クエストに含まれている感じ。</a:t>
            </a:r>
            <a:endParaRPr kumimoji="1" lang="en-US" altLang="ja-JP" sz="1000" dirty="0"/>
          </a:p>
          <a:p>
            <a:r>
              <a:rPr kumimoji="1" lang="ja-JP" altLang="en-US" sz="1000" dirty="0"/>
              <a:t>但し左図の（ ）内は設定や成績によってあったりなかったりする場合がある。</a:t>
            </a:r>
            <a:endParaRPr kumimoji="1" lang="en-US" altLang="ja-JP" sz="1000" dirty="0"/>
          </a:p>
        </p:txBody>
      </p:sp>
    </p:spTree>
    <p:extLst>
      <p:ext uri="{BB962C8B-B14F-4D97-AF65-F5344CB8AC3E}">
        <p14:creationId xmlns:p14="http://schemas.microsoft.com/office/powerpoint/2010/main" val="265983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テキスト ボックス 37">
            <a:extLst>
              <a:ext uri="{FF2B5EF4-FFF2-40B4-BE49-F238E27FC236}">
                <a16:creationId xmlns:a16="http://schemas.microsoft.com/office/drawing/2014/main" id="{22B16B6A-7CC9-4B63-8369-49596A3B33E2}"/>
              </a:ext>
            </a:extLst>
          </p:cNvPr>
          <p:cNvSpPr txBox="1"/>
          <p:nvPr/>
        </p:nvSpPr>
        <p:spPr>
          <a:xfrm>
            <a:off x="733538" y="540870"/>
            <a:ext cx="2749471" cy="246221"/>
          </a:xfrm>
          <a:prstGeom prst="rect">
            <a:avLst/>
          </a:prstGeom>
          <a:noFill/>
        </p:spPr>
        <p:txBody>
          <a:bodyPr wrap="none" rtlCol="0">
            <a:spAutoFit/>
          </a:bodyPr>
          <a:lstStyle/>
          <a:p>
            <a:r>
              <a:rPr kumimoji="1" lang="ja-JP" altLang="en-US" sz="1000" b="1" dirty="0"/>
              <a:t>・作戦クエストのクリア条件、ボーナス条件</a:t>
            </a:r>
            <a:endParaRPr kumimoji="1" lang="en-US" altLang="ja-JP" sz="1000" b="1" dirty="0"/>
          </a:p>
        </p:txBody>
      </p:sp>
      <p:sp>
        <p:nvSpPr>
          <p:cNvPr id="39" name="テキスト ボックス 38">
            <a:extLst>
              <a:ext uri="{FF2B5EF4-FFF2-40B4-BE49-F238E27FC236}">
                <a16:creationId xmlns:a16="http://schemas.microsoft.com/office/drawing/2014/main" id="{37F46BE7-8E1A-48DA-9616-4ED91737DC27}"/>
              </a:ext>
            </a:extLst>
          </p:cNvPr>
          <p:cNvSpPr txBox="1"/>
          <p:nvPr/>
        </p:nvSpPr>
        <p:spPr>
          <a:xfrm>
            <a:off x="898517" y="803872"/>
            <a:ext cx="6981398" cy="861774"/>
          </a:xfrm>
          <a:prstGeom prst="rect">
            <a:avLst/>
          </a:prstGeom>
          <a:noFill/>
        </p:spPr>
        <p:txBody>
          <a:bodyPr wrap="none" rtlCol="0">
            <a:spAutoFit/>
          </a:bodyPr>
          <a:lstStyle/>
          <a:p>
            <a:r>
              <a:rPr kumimoji="1" lang="ja-JP" altLang="en-US" sz="1000" dirty="0"/>
              <a:t>作戦クエストをクリアするためにはクエストごとに設定された条件をクリアする必要がある。</a:t>
            </a:r>
            <a:endParaRPr kumimoji="1" lang="en-US" altLang="ja-JP" sz="1000" dirty="0"/>
          </a:p>
          <a:p>
            <a:endParaRPr kumimoji="1" lang="en-US" altLang="ja-JP" sz="1000" dirty="0"/>
          </a:p>
          <a:p>
            <a:r>
              <a:rPr kumimoji="1" lang="ja-JP" altLang="en-US" sz="1000" dirty="0"/>
              <a:t>また条件はクリア条件の他にも設定されていて、プレイヤーに明示されているものと、隠されているものが存在する。</a:t>
            </a:r>
            <a:endParaRPr kumimoji="1" lang="en-US" altLang="ja-JP" sz="1000" dirty="0"/>
          </a:p>
          <a:p>
            <a:endParaRPr kumimoji="1" lang="en-US" altLang="ja-JP" sz="1000" dirty="0"/>
          </a:p>
          <a:p>
            <a:r>
              <a:rPr kumimoji="1" lang="ja-JP" altLang="en-US" sz="1000" dirty="0"/>
              <a:t>クリア条件以外の条件については、条件を満たすことで追加の報酬を獲得できるようなものとなる。</a:t>
            </a:r>
            <a:endParaRPr kumimoji="1" lang="en-US" altLang="ja-JP" sz="1000" dirty="0"/>
          </a:p>
        </p:txBody>
      </p:sp>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2698175" cy="307777"/>
          </a:xfrm>
          <a:prstGeom prst="rect">
            <a:avLst/>
          </a:prstGeom>
          <a:noFill/>
        </p:spPr>
        <p:txBody>
          <a:bodyPr wrap="none" rtlCol="0">
            <a:spAutoFit/>
          </a:bodyPr>
          <a:lstStyle/>
          <a:p>
            <a:r>
              <a:rPr kumimoji="1" lang="ja-JP" altLang="en-US" sz="1400" b="1" dirty="0">
                <a:latin typeface="+mn-ea"/>
              </a:rPr>
              <a:t>■ステージ・クエスト選択仕様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5</a:t>
            </a:fld>
            <a:endParaRPr kumimoji="1" lang="ja-JP" altLang="en-US"/>
          </a:p>
        </p:txBody>
      </p:sp>
      <p:sp>
        <p:nvSpPr>
          <p:cNvPr id="25" name="テキスト ボックス 24">
            <a:extLst>
              <a:ext uri="{FF2B5EF4-FFF2-40B4-BE49-F238E27FC236}">
                <a16:creationId xmlns:a16="http://schemas.microsoft.com/office/drawing/2014/main" id="{23007B98-D2A4-41DE-A490-1DD5202A5754}"/>
              </a:ext>
            </a:extLst>
          </p:cNvPr>
          <p:cNvSpPr txBox="1"/>
          <p:nvPr/>
        </p:nvSpPr>
        <p:spPr>
          <a:xfrm>
            <a:off x="898517" y="1760034"/>
            <a:ext cx="441146" cy="246221"/>
          </a:xfrm>
          <a:prstGeom prst="rect">
            <a:avLst/>
          </a:prstGeom>
          <a:noFill/>
        </p:spPr>
        <p:txBody>
          <a:bodyPr wrap="none" rtlCol="0">
            <a:spAutoFit/>
          </a:bodyPr>
          <a:lstStyle/>
          <a:p>
            <a:r>
              <a:rPr kumimoji="1" lang="ja-JP" altLang="en-US" sz="1000" dirty="0"/>
              <a:t>例）</a:t>
            </a:r>
            <a:endParaRPr kumimoji="1" lang="en-US" altLang="ja-JP" sz="1000" dirty="0"/>
          </a:p>
        </p:txBody>
      </p:sp>
      <p:graphicFrame>
        <p:nvGraphicFramePr>
          <p:cNvPr id="2" name="表 2">
            <a:extLst>
              <a:ext uri="{FF2B5EF4-FFF2-40B4-BE49-F238E27FC236}">
                <a16:creationId xmlns:a16="http://schemas.microsoft.com/office/drawing/2014/main" id="{B9E1777F-2400-4A3F-A0A9-C7480944B87B}"/>
              </a:ext>
            </a:extLst>
          </p:cNvPr>
          <p:cNvGraphicFramePr>
            <a:graphicFrameLocks noGrp="1"/>
          </p:cNvGraphicFramePr>
          <p:nvPr>
            <p:extLst>
              <p:ext uri="{D42A27DB-BD31-4B8C-83A1-F6EECF244321}">
                <p14:modId xmlns:p14="http://schemas.microsoft.com/office/powerpoint/2010/main" val="3232011696"/>
              </p:ext>
            </p:extLst>
          </p:nvPr>
        </p:nvGraphicFramePr>
        <p:xfrm>
          <a:off x="1072244" y="2063439"/>
          <a:ext cx="3475355" cy="1463040"/>
        </p:xfrm>
        <a:graphic>
          <a:graphicData uri="http://schemas.openxmlformats.org/drawingml/2006/table">
            <a:tbl>
              <a:tblPr firstRow="1" bandRow="1">
                <a:tableStyleId>{5C22544A-7EE6-4342-B048-85BDC9FD1C3A}</a:tableStyleId>
              </a:tblPr>
              <a:tblGrid>
                <a:gridCol w="427355">
                  <a:extLst>
                    <a:ext uri="{9D8B030D-6E8A-4147-A177-3AD203B41FA5}">
                      <a16:colId xmlns:a16="http://schemas.microsoft.com/office/drawing/2014/main" val="130925075"/>
                    </a:ext>
                  </a:extLst>
                </a:gridCol>
                <a:gridCol w="3048000">
                  <a:extLst>
                    <a:ext uri="{9D8B030D-6E8A-4147-A177-3AD203B41FA5}">
                      <a16:colId xmlns:a16="http://schemas.microsoft.com/office/drawing/2014/main" val="706700949"/>
                    </a:ext>
                  </a:extLst>
                </a:gridCol>
              </a:tblGrid>
              <a:tr h="121708">
                <a:tc>
                  <a:txBody>
                    <a:bodyPr/>
                    <a:lstStyle/>
                    <a:p>
                      <a:r>
                        <a:rPr kumimoji="1" lang="en-US" altLang="ja-JP" sz="1000" dirty="0"/>
                        <a:t>ID</a:t>
                      </a:r>
                      <a:endParaRPr kumimoji="1" lang="ja-JP" altLang="en-US" sz="1000" dirty="0"/>
                    </a:p>
                  </a:txBody>
                  <a:tcPr/>
                </a:tc>
                <a:tc>
                  <a:txBody>
                    <a:bodyPr/>
                    <a:lstStyle/>
                    <a:p>
                      <a:r>
                        <a:rPr kumimoji="1" lang="ja-JP" altLang="en-US" sz="1000" dirty="0"/>
                        <a:t>条件</a:t>
                      </a:r>
                    </a:p>
                  </a:txBody>
                  <a:tcPr/>
                </a:tc>
                <a:extLst>
                  <a:ext uri="{0D108BD9-81ED-4DB2-BD59-A6C34878D82A}">
                    <a16:rowId xmlns:a16="http://schemas.microsoft.com/office/drawing/2014/main" val="1984568197"/>
                  </a:ext>
                </a:extLst>
              </a:tr>
              <a:tr h="121708">
                <a:tc>
                  <a:txBody>
                    <a:bodyPr/>
                    <a:lstStyle/>
                    <a:p>
                      <a:r>
                        <a:rPr kumimoji="1" lang="en-US" altLang="ja-JP" sz="1000" dirty="0"/>
                        <a:t>001</a:t>
                      </a:r>
                      <a:endParaRPr kumimoji="1" lang="ja-JP" altLang="en-US" sz="1000" dirty="0"/>
                    </a:p>
                  </a:txBody>
                  <a:tcPr/>
                </a:tc>
                <a:tc>
                  <a:txBody>
                    <a:bodyPr/>
                    <a:lstStyle/>
                    <a:p>
                      <a:r>
                        <a:rPr kumimoji="1" lang="ja-JP" altLang="en-US" sz="1000" dirty="0"/>
                        <a:t>クエストをクリアする。</a:t>
                      </a:r>
                    </a:p>
                  </a:txBody>
                  <a:tcPr/>
                </a:tc>
                <a:extLst>
                  <a:ext uri="{0D108BD9-81ED-4DB2-BD59-A6C34878D82A}">
                    <a16:rowId xmlns:a16="http://schemas.microsoft.com/office/drawing/2014/main" val="3579405122"/>
                  </a:ext>
                </a:extLst>
              </a:tr>
              <a:tr h="121708">
                <a:tc>
                  <a:txBody>
                    <a:bodyPr/>
                    <a:lstStyle/>
                    <a:p>
                      <a:r>
                        <a:rPr kumimoji="1" lang="en-US" altLang="ja-JP" sz="1000" dirty="0"/>
                        <a:t>002</a:t>
                      </a:r>
                      <a:endParaRPr kumimoji="1" lang="ja-JP" altLang="en-US" sz="1000" dirty="0"/>
                    </a:p>
                  </a:txBody>
                  <a:tcPr/>
                </a:tc>
                <a:tc>
                  <a:txBody>
                    <a:bodyPr/>
                    <a:lstStyle/>
                    <a:p>
                      <a:r>
                        <a:rPr kumimoji="1" lang="ja-JP" altLang="en-US" sz="1000" dirty="0"/>
                        <a:t>甲羅パーツを破壊する。</a:t>
                      </a:r>
                    </a:p>
                  </a:txBody>
                  <a:tcPr/>
                </a:tc>
                <a:extLst>
                  <a:ext uri="{0D108BD9-81ED-4DB2-BD59-A6C34878D82A}">
                    <a16:rowId xmlns:a16="http://schemas.microsoft.com/office/drawing/2014/main" val="2210661819"/>
                  </a:ext>
                </a:extLst>
              </a:tr>
              <a:tr h="121708">
                <a:tc>
                  <a:txBody>
                    <a:bodyPr/>
                    <a:lstStyle/>
                    <a:p>
                      <a:r>
                        <a:rPr kumimoji="1" lang="en-US" altLang="ja-JP" sz="1000" dirty="0"/>
                        <a:t>003</a:t>
                      </a:r>
                      <a:endParaRPr kumimoji="1" lang="ja-JP" altLang="en-US" sz="1000" dirty="0"/>
                    </a:p>
                  </a:txBody>
                  <a:tcPr/>
                </a:tc>
                <a:tc>
                  <a:txBody>
                    <a:bodyPr/>
                    <a:lstStyle/>
                    <a:p>
                      <a:r>
                        <a:rPr kumimoji="1" lang="en-US" altLang="ja-JP" sz="1000" dirty="0"/>
                        <a:t>60</a:t>
                      </a:r>
                      <a:r>
                        <a:rPr kumimoji="1" lang="ja-JP" altLang="en-US" sz="1000" dirty="0"/>
                        <a:t>秒間持ちこたえる。</a:t>
                      </a:r>
                    </a:p>
                  </a:txBody>
                  <a:tcPr/>
                </a:tc>
                <a:extLst>
                  <a:ext uri="{0D108BD9-81ED-4DB2-BD59-A6C34878D82A}">
                    <a16:rowId xmlns:a16="http://schemas.microsoft.com/office/drawing/2014/main" val="1618293495"/>
                  </a:ext>
                </a:extLst>
              </a:tr>
              <a:tr h="121708">
                <a:tc>
                  <a:txBody>
                    <a:bodyPr/>
                    <a:lstStyle/>
                    <a:p>
                      <a:r>
                        <a:rPr kumimoji="1" lang="en-US" altLang="ja-JP" sz="1000" dirty="0"/>
                        <a:t>004</a:t>
                      </a:r>
                      <a:endParaRPr kumimoji="1" lang="ja-JP" altLang="en-US" sz="1000" dirty="0"/>
                    </a:p>
                  </a:txBody>
                  <a:tcPr/>
                </a:tc>
                <a:tc>
                  <a:txBody>
                    <a:bodyPr/>
                    <a:lstStyle/>
                    <a:p>
                      <a:r>
                        <a:rPr kumimoji="1" lang="ja-JP" altLang="en-US" sz="1000" dirty="0"/>
                        <a:t>特定武器を使用して戦闘する。</a:t>
                      </a:r>
                    </a:p>
                  </a:txBody>
                  <a:tcPr/>
                </a:tc>
                <a:extLst>
                  <a:ext uri="{0D108BD9-81ED-4DB2-BD59-A6C34878D82A}">
                    <a16:rowId xmlns:a16="http://schemas.microsoft.com/office/drawing/2014/main" val="3766624946"/>
                  </a:ext>
                </a:extLst>
              </a:tr>
              <a:tr h="121708">
                <a:tc>
                  <a:txBody>
                    <a:bodyPr/>
                    <a:lstStyle/>
                    <a:p>
                      <a:r>
                        <a:rPr kumimoji="1" lang="en-US" altLang="ja-JP" sz="1000" dirty="0"/>
                        <a:t>005</a:t>
                      </a:r>
                      <a:endParaRPr kumimoji="1" lang="ja-JP" altLang="en-US" sz="1000" dirty="0"/>
                    </a:p>
                  </a:txBody>
                  <a:tcPr/>
                </a:tc>
                <a:tc>
                  <a:txBody>
                    <a:bodyPr/>
                    <a:lstStyle/>
                    <a:p>
                      <a:r>
                        <a:rPr kumimoji="1" lang="en-US" altLang="ja-JP" sz="1000" dirty="0"/>
                        <a:t>HP</a:t>
                      </a:r>
                      <a:r>
                        <a:rPr kumimoji="1" lang="ja-JP" altLang="en-US" sz="1000" dirty="0"/>
                        <a:t>の</a:t>
                      </a:r>
                      <a:r>
                        <a:rPr kumimoji="1" lang="en-US" altLang="ja-JP" sz="1000" dirty="0"/>
                        <a:t>20%</a:t>
                      </a:r>
                      <a:r>
                        <a:rPr kumimoji="1" lang="ja-JP" altLang="en-US" sz="1000" dirty="0"/>
                        <a:t>を削る。</a:t>
                      </a:r>
                    </a:p>
                  </a:txBody>
                  <a:tcPr/>
                </a:tc>
                <a:extLst>
                  <a:ext uri="{0D108BD9-81ED-4DB2-BD59-A6C34878D82A}">
                    <a16:rowId xmlns:a16="http://schemas.microsoft.com/office/drawing/2014/main" val="1646188247"/>
                  </a:ext>
                </a:extLst>
              </a:tr>
            </a:tbl>
          </a:graphicData>
        </a:graphic>
      </p:graphicFrame>
      <p:sp>
        <p:nvSpPr>
          <p:cNvPr id="28" name="テキスト ボックス 27">
            <a:extLst>
              <a:ext uri="{FF2B5EF4-FFF2-40B4-BE49-F238E27FC236}">
                <a16:creationId xmlns:a16="http://schemas.microsoft.com/office/drawing/2014/main" id="{662DF71D-406A-423B-BF23-9C52A6C741FB}"/>
              </a:ext>
            </a:extLst>
          </p:cNvPr>
          <p:cNvSpPr txBox="1"/>
          <p:nvPr/>
        </p:nvSpPr>
        <p:spPr>
          <a:xfrm>
            <a:off x="4596403" y="2062733"/>
            <a:ext cx="1980029" cy="400110"/>
          </a:xfrm>
          <a:prstGeom prst="rect">
            <a:avLst/>
          </a:prstGeom>
          <a:noFill/>
        </p:spPr>
        <p:txBody>
          <a:bodyPr wrap="none" rtlCol="0">
            <a:spAutoFit/>
          </a:bodyPr>
          <a:lstStyle/>
          <a:p>
            <a:r>
              <a:rPr kumimoji="1" lang="en-US" altLang="ja-JP" sz="1000" dirty="0"/>
              <a:t>※</a:t>
            </a:r>
            <a:r>
              <a:rPr kumimoji="1" lang="ja-JP" altLang="en-US" sz="1000" dirty="0"/>
              <a:t>←はイメージ。</a:t>
            </a:r>
            <a:endParaRPr kumimoji="1" lang="en-US" altLang="ja-JP" sz="1000" dirty="0"/>
          </a:p>
          <a:p>
            <a:r>
              <a:rPr kumimoji="1" lang="ja-JP" altLang="en-US" sz="1000" dirty="0"/>
              <a:t>　条件の仕様へ別途策定する。</a:t>
            </a:r>
            <a:endParaRPr kumimoji="1" lang="en-US" altLang="ja-JP" sz="1000" dirty="0"/>
          </a:p>
        </p:txBody>
      </p:sp>
      <p:sp>
        <p:nvSpPr>
          <p:cNvPr id="29" name="テキスト ボックス 28">
            <a:extLst>
              <a:ext uri="{FF2B5EF4-FFF2-40B4-BE49-F238E27FC236}">
                <a16:creationId xmlns:a16="http://schemas.microsoft.com/office/drawing/2014/main" id="{8D2A8B70-9397-4C07-9930-EB537DE55A77}"/>
              </a:ext>
            </a:extLst>
          </p:cNvPr>
          <p:cNvSpPr txBox="1"/>
          <p:nvPr/>
        </p:nvSpPr>
        <p:spPr>
          <a:xfrm>
            <a:off x="898517" y="3702223"/>
            <a:ext cx="5827236" cy="553998"/>
          </a:xfrm>
          <a:prstGeom prst="rect">
            <a:avLst/>
          </a:prstGeom>
          <a:noFill/>
        </p:spPr>
        <p:txBody>
          <a:bodyPr wrap="none" rtlCol="0">
            <a:spAutoFit/>
          </a:bodyPr>
          <a:lstStyle/>
          <a:p>
            <a:r>
              <a:rPr kumimoji="1" lang="ja-JP" altLang="en-US" sz="1000" dirty="0"/>
              <a:t>作戦クエストのクリア時は報酬を与えるが、バトルリザルトで与えることとする。</a:t>
            </a:r>
            <a:endParaRPr kumimoji="1" lang="en-US" altLang="ja-JP" sz="1000" dirty="0"/>
          </a:p>
          <a:p>
            <a:endParaRPr kumimoji="1" lang="en-US" altLang="ja-JP" sz="1000" dirty="0"/>
          </a:p>
          <a:p>
            <a:r>
              <a:rPr kumimoji="1" lang="ja-JP" altLang="en-US" sz="1000" dirty="0"/>
              <a:t>また、クリア後はクエストリストにストーリークエストと同じようにクリアアイコンを表示する。</a:t>
            </a:r>
            <a:endParaRPr kumimoji="1" lang="en-US" altLang="ja-JP" sz="1000" dirty="0"/>
          </a:p>
        </p:txBody>
      </p:sp>
      <p:sp>
        <p:nvSpPr>
          <p:cNvPr id="34" name="テキスト ボックス 33">
            <a:extLst>
              <a:ext uri="{FF2B5EF4-FFF2-40B4-BE49-F238E27FC236}">
                <a16:creationId xmlns:a16="http://schemas.microsoft.com/office/drawing/2014/main" id="{97CEBD7F-54CD-4ED9-8AFD-CC9B9F94D252}"/>
              </a:ext>
            </a:extLst>
          </p:cNvPr>
          <p:cNvSpPr txBox="1"/>
          <p:nvPr/>
        </p:nvSpPr>
        <p:spPr>
          <a:xfrm>
            <a:off x="733538" y="4376309"/>
            <a:ext cx="2236510" cy="246221"/>
          </a:xfrm>
          <a:prstGeom prst="rect">
            <a:avLst/>
          </a:prstGeom>
          <a:noFill/>
        </p:spPr>
        <p:txBody>
          <a:bodyPr wrap="none" rtlCol="0">
            <a:spAutoFit/>
          </a:bodyPr>
          <a:lstStyle/>
          <a:p>
            <a:r>
              <a:rPr kumimoji="1" lang="ja-JP" altLang="en-US" sz="1000" b="1" dirty="0"/>
              <a:t>・作戦クエストのクリア後のプレイ</a:t>
            </a:r>
            <a:endParaRPr kumimoji="1" lang="en-US" altLang="ja-JP" sz="1000" b="1" dirty="0"/>
          </a:p>
        </p:txBody>
      </p:sp>
      <p:sp>
        <p:nvSpPr>
          <p:cNvPr id="42" name="テキスト ボックス 41">
            <a:extLst>
              <a:ext uri="{FF2B5EF4-FFF2-40B4-BE49-F238E27FC236}">
                <a16:creationId xmlns:a16="http://schemas.microsoft.com/office/drawing/2014/main" id="{06E66B80-5EF3-4EE5-91DF-1491E85DE278}"/>
              </a:ext>
            </a:extLst>
          </p:cNvPr>
          <p:cNvSpPr txBox="1"/>
          <p:nvPr/>
        </p:nvSpPr>
        <p:spPr>
          <a:xfrm>
            <a:off x="898517" y="4697673"/>
            <a:ext cx="6981398" cy="707886"/>
          </a:xfrm>
          <a:prstGeom prst="rect">
            <a:avLst/>
          </a:prstGeom>
          <a:noFill/>
        </p:spPr>
        <p:txBody>
          <a:bodyPr wrap="none" rtlCol="0">
            <a:spAutoFit/>
          </a:bodyPr>
          <a:lstStyle/>
          <a:p>
            <a:r>
              <a:rPr kumimoji="1" lang="ja-JP" altLang="en-US" sz="1000" dirty="0"/>
              <a:t>クリア後にも同じ作戦クエストはプレイすることが可能。</a:t>
            </a:r>
            <a:endParaRPr kumimoji="1" lang="en-US" altLang="ja-JP" sz="1000" dirty="0"/>
          </a:p>
          <a:p>
            <a:endParaRPr kumimoji="1" lang="en-US" altLang="ja-JP" sz="1000" dirty="0"/>
          </a:p>
          <a:p>
            <a:r>
              <a:rPr kumimoji="1" lang="ja-JP" altLang="en-US" sz="1000" dirty="0"/>
              <a:t>基本的にはドロップ情報をも含めて、通常のバトル設定と同様だが、最初の１回しかドロップしないアイテムなどは、</a:t>
            </a:r>
            <a:endParaRPr kumimoji="1" lang="en-US" altLang="ja-JP" sz="1000" dirty="0"/>
          </a:p>
          <a:p>
            <a:r>
              <a:rPr kumimoji="1" lang="ja-JP" altLang="en-US" sz="1000" dirty="0"/>
              <a:t>繰り返しでは発生しないようにする。</a:t>
            </a:r>
            <a:endParaRPr kumimoji="1" lang="en-US" altLang="ja-JP" sz="1000" dirty="0"/>
          </a:p>
        </p:txBody>
      </p:sp>
    </p:spTree>
    <p:extLst>
      <p:ext uri="{BB962C8B-B14F-4D97-AF65-F5344CB8AC3E}">
        <p14:creationId xmlns:p14="http://schemas.microsoft.com/office/powerpoint/2010/main" val="2131328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テキスト ボックス 37">
            <a:extLst>
              <a:ext uri="{FF2B5EF4-FFF2-40B4-BE49-F238E27FC236}">
                <a16:creationId xmlns:a16="http://schemas.microsoft.com/office/drawing/2014/main" id="{22B16B6A-7CC9-4B63-8369-49596A3B33E2}"/>
              </a:ext>
            </a:extLst>
          </p:cNvPr>
          <p:cNvSpPr txBox="1"/>
          <p:nvPr/>
        </p:nvSpPr>
        <p:spPr>
          <a:xfrm>
            <a:off x="733538" y="540870"/>
            <a:ext cx="1851789" cy="246221"/>
          </a:xfrm>
          <a:prstGeom prst="rect">
            <a:avLst/>
          </a:prstGeom>
          <a:noFill/>
        </p:spPr>
        <p:txBody>
          <a:bodyPr wrap="none" rtlCol="0">
            <a:spAutoFit/>
          </a:bodyPr>
          <a:lstStyle/>
          <a:p>
            <a:r>
              <a:rPr kumimoji="1" lang="ja-JP" altLang="en-US" sz="1000" b="1" dirty="0"/>
              <a:t>・明示された達成条件と報酬</a:t>
            </a:r>
            <a:endParaRPr kumimoji="1" lang="en-US" altLang="ja-JP" sz="1000" b="1" dirty="0"/>
          </a:p>
        </p:txBody>
      </p:sp>
      <p:sp>
        <p:nvSpPr>
          <p:cNvPr id="39" name="テキスト ボックス 38">
            <a:extLst>
              <a:ext uri="{FF2B5EF4-FFF2-40B4-BE49-F238E27FC236}">
                <a16:creationId xmlns:a16="http://schemas.microsoft.com/office/drawing/2014/main" id="{37F46BE7-8E1A-48DA-9616-4ED91737DC27}"/>
              </a:ext>
            </a:extLst>
          </p:cNvPr>
          <p:cNvSpPr txBox="1"/>
          <p:nvPr/>
        </p:nvSpPr>
        <p:spPr>
          <a:xfrm>
            <a:off x="898517" y="803872"/>
            <a:ext cx="5955476" cy="1323439"/>
          </a:xfrm>
          <a:prstGeom prst="rect">
            <a:avLst/>
          </a:prstGeom>
          <a:noFill/>
        </p:spPr>
        <p:txBody>
          <a:bodyPr wrap="none" rtlCol="0">
            <a:spAutoFit/>
          </a:bodyPr>
          <a:lstStyle/>
          <a:p>
            <a:r>
              <a:rPr kumimoji="1" lang="ja-JP" altLang="en-US" sz="1000" dirty="0"/>
              <a:t>現想定では、最初から明示されている条件は３つで、その中の１つがクリア条件となる。</a:t>
            </a:r>
            <a:endParaRPr kumimoji="1" lang="en-US" altLang="ja-JP" sz="1000" dirty="0"/>
          </a:p>
          <a:p>
            <a:r>
              <a:rPr kumimoji="1" lang="ja-JP" altLang="en-US" sz="1000" dirty="0"/>
              <a:t>その達成した条件の数によって報酬を獲得する。</a:t>
            </a:r>
            <a:endParaRPr kumimoji="1" lang="en-US" altLang="ja-JP" sz="1000" dirty="0"/>
          </a:p>
          <a:p>
            <a:r>
              <a:rPr kumimoji="1" lang="ja-JP" altLang="en-US" sz="1000" dirty="0"/>
              <a:t>１度達成した条件には達成アイコンが表示され、次回以降のプレイでは同じ条件は発生しなくなる。</a:t>
            </a:r>
            <a:endParaRPr kumimoji="1" lang="en-US" altLang="ja-JP" sz="1000" dirty="0"/>
          </a:p>
          <a:p>
            <a:r>
              <a:rPr kumimoji="1" lang="ja-JP" altLang="en-US" sz="1000" dirty="0"/>
              <a:t>達成した数が増えるたびに報酬を与えるようにする。</a:t>
            </a:r>
            <a:endParaRPr kumimoji="1" lang="en-US" altLang="ja-JP" sz="1000" dirty="0"/>
          </a:p>
          <a:p>
            <a:r>
              <a:rPr kumimoji="1" lang="ja-JP" altLang="en-US" sz="1000" dirty="0"/>
              <a:t>（条件と報酬が対になっていない）</a:t>
            </a:r>
            <a:endParaRPr kumimoji="1" lang="en-US" altLang="ja-JP" sz="1000" dirty="0"/>
          </a:p>
          <a:p>
            <a:endParaRPr kumimoji="1" lang="en-US" altLang="ja-JP" sz="1000" dirty="0"/>
          </a:p>
          <a:p>
            <a:endParaRPr kumimoji="1" lang="en-US" altLang="ja-JP" sz="1000" dirty="0"/>
          </a:p>
          <a:p>
            <a:r>
              <a:rPr kumimoji="1" lang="ja-JP" altLang="en-US" sz="1000" dirty="0"/>
              <a:t>例）</a:t>
            </a:r>
            <a:endParaRPr kumimoji="1" lang="en-US" altLang="ja-JP" sz="1000" dirty="0"/>
          </a:p>
        </p:txBody>
      </p:sp>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2698175" cy="307777"/>
          </a:xfrm>
          <a:prstGeom prst="rect">
            <a:avLst/>
          </a:prstGeom>
          <a:noFill/>
        </p:spPr>
        <p:txBody>
          <a:bodyPr wrap="none" rtlCol="0">
            <a:spAutoFit/>
          </a:bodyPr>
          <a:lstStyle/>
          <a:p>
            <a:r>
              <a:rPr kumimoji="1" lang="ja-JP" altLang="en-US" sz="1400" b="1" dirty="0">
                <a:latin typeface="+mn-ea"/>
              </a:rPr>
              <a:t>■ステージ・クエスト選択仕様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6</a:t>
            </a:fld>
            <a:endParaRPr kumimoji="1" lang="ja-JP" altLang="en-US"/>
          </a:p>
        </p:txBody>
      </p:sp>
      <p:sp>
        <p:nvSpPr>
          <p:cNvPr id="15" name="テキスト ボックス 14">
            <a:extLst>
              <a:ext uri="{FF2B5EF4-FFF2-40B4-BE49-F238E27FC236}">
                <a16:creationId xmlns:a16="http://schemas.microsoft.com/office/drawing/2014/main" id="{795C2D35-8055-458F-95F5-C53D4AFD3EA9}"/>
              </a:ext>
            </a:extLst>
          </p:cNvPr>
          <p:cNvSpPr txBox="1"/>
          <p:nvPr/>
        </p:nvSpPr>
        <p:spPr>
          <a:xfrm>
            <a:off x="733538" y="3584442"/>
            <a:ext cx="1723549" cy="246221"/>
          </a:xfrm>
          <a:prstGeom prst="rect">
            <a:avLst/>
          </a:prstGeom>
          <a:noFill/>
        </p:spPr>
        <p:txBody>
          <a:bodyPr wrap="none" rtlCol="0">
            <a:spAutoFit/>
          </a:bodyPr>
          <a:lstStyle/>
          <a:p>
            <a:r>
              <a:rPr kumimoji="1" lang="ja-JP" altLang="en-US" sz="1000" b="1" dirty="0"/>
              <a:t>・隠された達成条件と報酬</a:t>
            </a:r>
            <a:endParaRPr kumimoji="1" lang="en-US" altLang="ja-JP" sz="1000" b="1" dirty="0"/>
          </a:p>
        </p:txBody>
      </p:sp>
      <p:graphicFrame>
        <p:nvGraphicFramePr>
          <p:cNvPr id="3" name="表 3">
            <a:extLst>
              <a:ext uri="{FF2B5EF4-FFF2-40B4-BE49-F238E27FC236}">
                <a16:creationId xmlns:a16="http://schemas.microsoft.com/office/drawing/2014/main" id="{F6EABED1-42FF-4204-B804-9FAFA81E3EBB}"/>
              </a:ext>
            </a:extLst>
          </p:cNvPr>
          <p:cNvGraphicFramePr>
            <a:graphicFrameLocks noGrp="1"/>
          </p:cNvGraphicFramePr>
          <p:nvPr>
            <p:extLst>
              <p:ext uri="{D42A27DB-BD31-4B8C-83A1-F6EECF244321}">
                <p14:modId xmlns:p14="http://schemas.microsoft.com/office/powerpoint/2010/main" val="1828691134"/>
              </p:ext>
            </p:extLst>
          </p:nvPr>
        </p:nvGraphicFramePr>
        <p:xfrm>
          <a:off x="898517" y="2150547"/>
          <a:ext cx="1915160" cy="975360"/>
        </p:xfrm>
        <a:graphic>
          <a:graphicData uri="http://schemas.openxmlformats.org/drawingml/2006/table">
            <a:tbl>
              <a:tblPr firstRow="1" bandRow="1">
                <a:tableStyleId>{5C22544A-7EE6-4342-B048-85BDC9FD1C3A}</a:tableStyleId>
              </a:tblPr>
              <a:tblGrid>
                <a:gridCol w="598805">
                  <a:extLst>
                    <a:ext uri="{9D8B030D-6E8A-4147-A177-3AD203B41FA5}">
                      <a16:colId xmlns:a16="http://schemas.microsoft.com/office/drawing/2014/main" val="3697298471"/>
                    </a:ext>
                  </a:extLst>
                </a:gridCol>
                <a:gridCol w="1316355">
                  <a:extLst>
                    <a:ext uri="{9D8B030D-6E8A-4147-A177-3AD203B41FA5}">
                      <a16:colId xmlns:a16="http://schemas.microsoft.com/office/drawing/2014/main" val="1451890978"/>
                    </a:ext>
                  </a:extLst>
                </a:gridCol>
              </a:tblGrid>
              <a:tr h="0">
                <a:tc>
                  <a:txBody>
                    <a:bodyPr/>
                    <a:lstStyle/>
                    <a:p>
                      <a:r>
                        <a:rPr kumimoji="1" lang="ja-JP" altLang="en-US" sz="1000" dirty="0"/>
                        <a:t>達成数</a:t>
                      </a:r>
                    </a:p>
                  </a:txBody>
                  <a:tcPr/>
                </a:tc>
                <a:tc>
                  <a:txBody>
                    <a:bodyPr/>
                    <a:lstStyle/>
                    <a:p>
                      <a:r>
                        <a:rPr kumimoji="1" lang="ja-JP" altLang="en-US" sz="1000" dirty="0"/>
                        <a:t>報酬</a:t>
                      </a:r>
                    </a:p>
                  </a:txBody>
                  <a:tcPr/>
                </a:tc>
                <a:extLst>
                  <a:ext uri="{0D108BD9-81ED-4DB2-BD59-A6C34878D82A}">
                    <a16:rowId xmlns:a16="http://schemas.microsoft.com/office/drawing/2014/main" val="1703622213"/>
                  </a:ext>
                </a:extLst>
              </a:tr>
              <a:tr h="0">
                <a:tc>
                  <a:txBody>
                    <a:bodyPr/>
                    <a:lstStyle/>
                    <a:p>
                      <a:r>
                        <a:rPr kumimoji="1" lang="en-US" altLang="ja-JP" sz="1000" dirty="0"/>
                        <a:t>1</a:t>
                      </a:r>
                      <a:endParaRPr kumimoji="1" lang="ja-JP" altLang="en-US" sz="1000" dirty="0"/>
                    </a:p>
                  </a:txBody>
                  <a:tcPr/>
                </a:tc>
                <a:tc>
                  <a:txBody>
                    <a:bodyPr/>
                    <a:lstStyle/>
                    <a:p>
                      <a:r>
                        <a:rPr kumimoji="1" lang="en-US" altLang="ja-JP" sz="1000" dirty="0"/>
                        <a:t>500</a:t>
                      </a:r>
                      <a:r>
                        <a:rPr kumimoji="1" lang="ja-JP" altLang="en-US" sz="1000" dirty="0"/>
                        <a:t>ゴールド</a:t>
                      </a:r>
                    </a:p>
                  </a:txBody>
                  <a:tcPr/>
                </a:tc>
                <a:extLst>
                  <a:ext uri="{0D108BD9-81ED-4DB2-BD59-A6C34878D82A}">
                    <a16:rowId xmlns:a16="http://schemas.microsoft.com/office/drawing/2014/main" val="3471767506"/>
                  </a:ext>
                </a:extLst>
              </a:tr>
              <a:tr h="0">
                <a:tc>
                  <a:txBody>
                    <a:bodyPr/>
                    <a:lstStyle/>
                    <a:p>
                      <a:r>
                        <a:rPr kumimoji="1" lang="en-US" altLang="ja-JP" sz="1000" dirty="0"/>
                        <a:t>2</a:t>
                      </a:r>
                      <a:endParaRPr kumimoji="1" lang="ja-JP" altLang="en-US" sz="1000" dirty="0"/>
                    </a:p>
                  </a:txBody>
                  <a:tcPr/>
                </a:tc>
                <a:tc>
                  <a:txBody>
                    <a:bodyPr/>
                    <a:lstStyle/>
                    <a:p>
                      <a:r>
                        <a:rPr kumimoji="1" lang="en-US" altLang="ja-JP" sz="1000" dirty="0"/>
                        <a:t>500</a:t>
                      </a:r>
                      <a:r>
                        <a:rPr kumimoji="1" lang="ja-JP" altLang="en-US" sz="1000" dirty="0"/>
                        <a:t>怪獣エネルギー</a:t>
                      </a:r>
                    </a:p>
                  </a:txBody>
                  <a:tcPr/>
                </a:tc>
                <a:extLst>
                  <a:ext uri="{0D108BD9-81ED-4DB2-BD59-A6C34878D82A}">
                    <a16:rowId xmlns:a16="http://schemas.microsoft.com/office/drawing/2014/main" val="1370822836"/>
                  </a:ext>
                </a:extLst>
              </a:tr>
              <a:tr h="0">
                <a:tc>
                  <a:txBody>
                    <a:bodyPr/>
                    <a:lstStyle/>
                    <a:p>
                      <a:r>
                        <a:rPr kumimoji="1" lang="en-US" altLang="ja-JP" sz="1000" dirty="0"/>
                        <a:t>3</a:t>
                      </a:r>
                      <a:endParaRPr kumimoji="1" lang="ja-JP" altLang="en-US" sz="1000" dirty="0"/>
                    </a:p>
                  </a:txBody>
                  <a:tcPr/>
                </a:tc>
                <a:tc>
                  <a:txBody>
                    <a:bodyPr/>
                    <a:lstStyle/>
                    <a:p>
                      <a:r>
                        <a:rPr kumimoji="1" lang="ja-JP" altLang="en-US" sz="1000" dirty="0"/>
                        <a:t>武器</a:t>
                      </a:r>
                    </a:p>
                  </a:txBody>
                  <a:tcPr/>
                </a:tc>
                <a:extLst>
                  <a:ext uri="{0D108BD9-81ED-4DB2-BD59-A6C34878D82A}">
                    <a16:rowId xmlns:a16="http://schemas.microsoft.com/office/drawing/2014/main" val="173379382"/>
                  </a:ext>
                </a:extLst>
              </a:tr>
            </a:tbl>
          </a:graphicData>
        </a:graphic>
      </p:graphicFrame>
      <p:sp>
        <p:nvSpPr>
          <p:cNvPr id="18" name="テキスト ボックス 17">
            <a:extLst>
              <a:ext uri="{FF2B5EF4-FFF2-40B4-BE49-F238E27FC236}">
                <a16:creationId xmlns:a16="http://schemas.microsoft.com/office/drawing/2014/main" id="{2AFBAA7C-D640-457C-B9BF-1571C8B3F7AC}"/>
              </a:ext>
            </a:extLst>
          </p:cNvPr>
          <p:cNvSpPr txBox="1"/>
          <p:nvPr/>
        </p:nvSpPr>
        <p:spPr>
          <a:xfrm>
            <a:off x="2813677" y="2150729"/>
            <a:ext cx="2877711" cy="246221"/>
          </a:xfrm>
          <a:prstGeom prst="rect">
            <a:avLst/>
          </a:prstGeom>
          <a:noFill/>
        </p:spPr>
        <p:txBody>
          <a:bodyPr wrap="none" rtlCol="0">
            <a:spAutoFit/>
          </a:bodyPr>
          <a:lstStyle/>
          <a:p>
            <a:r>
              <a:rPr kumimoji="1" lang="en-US" altLang="ja-JP" sz="1000" dirty="0"/>
              <a:t>※</a:t>
            </a:r>
            <a:r>
              <a:rPr kumimoji="1" lang="ja-JP" altLang="en-US" sz="1000" dirty="0"/>
              <a:t>但し、クエスト毎にこれらの報酬は異なる。</a:t>
            </a:r>
            <a:endParaRPr kumimoji="1" lang="en-US" altLang="ja-JP" sz="1000" dirty="0"/>
          </a:p>
        </p:txBody>
      </p:sp>
      <p:sp>
        <p:nvSpPr>
          <p:cNvPr id="19" name="テキスト ボックス 18">
            <a:extLst>
              <a:ext uri="{FF2B5EF4-FFF2-40B4-BE49-F238E27FC236}">
                <a16:creationId xmlns:a16="http://schemas.microsoft.com/office/drawing/2014/main" id="{1939F239-C942-4757-ACF6-2CE43167ECF2}"/>
              </a:ext>
            </a:extLst>
          </p:cNvPr>
          <p:cNvSpPr txBox="1"/>
          <p:nvPr/>
        </p:nvSpPr>
        <p:spPr>
          <a:xfrm>
            <a:off x="898517" y="3842689"/>
            <a:ext cx="5057795" cy="553998"/>
          </a:xfrm>
          <a:prstGeom prst="rect">
            <a:avLst/>
          </a:prstGeom>
          <a:noFill/>
        </p:spPr>
        <p:txBody>
          <a:bodyPr wrap="none" rtlCol="0">
            <a:spAutoFit/>
          </a:bodyPr>
          <a:lstStyle/>
          <a:p>
            <a:r>
              <a:rPr kumimoji="1" lang="ja-JP" altLang="en-US" sz="1000" dirty="0"/>
              <a:t>隠された条件の場合は、明示された条件とは異なり、条件と報酬が対になっている。</a:t>
            </a:r>
            <a:endParaRPr kumimoji="1" lang="en-US" altLang="ja-JP" sz="1000" dirty="0"/>
          </a:p>
          <a:p>
            <a:endParaRPr kumimoji="1" lang="en-US" altLang="ja-JP" sz="1000" dirty="0"/>
          </a:p>
          <a:p>
            <a:r>
              <a:rPr kumimoji="1" lang="ja-JP" altLang="en-US" sz="1000" dirty="0"/>
              <a:t>例）</a:t>
            </a:r>
            <a:endParaRPr kumimoji="1" lang="en-US" altLang="ja-JP" sz="1000" dirty="0"/>
          </a:p>
        </p:txBody>
      </p:sp>
      <p:graphicFrame>
        <p:nvGraphicFramePr>
          <p:cNvPr id="20" name="表 3">
            <a:extLst>
              <a:ext uri="{FF2B5EF4-FFF2-40B4-BE49-F238E27FC236}">
                <a16:creationId xmlns:a16="http://schemas.microsoft.com/office/drawing/2014/main" id="{FDD6A2FF-ED2D-4078-9339-EBBF77D7E5AC}"/>
              </a:ext>
            </a:extLst>
          </p:cNvPr>
          <p:cNvGraphicFramePr>
            <a:graphicFrameLocks noGrp="1"/>
          </p:cNvGraphicFramePr>
          <p:nvPr>
            <p:extLst>
              <p:ext uri="{D42A27DB-BD31-4B8C-83A1-F6EECF244321}">
                <p14:modId xmlns:p14="http://schemas.microsoft.com/office/powerpoint/2010/main" val="2013325381"/>
              </p:ext>
            </p:extLst>
          </p:nvPr>
        </p:nvGraphicFramePr>
        <p:xfrm>
          <a:off x="898517" y="4415642"/>
          <a:ext cx="2116773" cy="731520"/>
        </p:xfrm>
        <a:graphic>
          <a:graphicData uri="http://schemas.openxmlformats.org/drawingml/2006/table">
            <a:tbl>
              <a:tblPr firstRow="1" bandRow="1">
                <a:tableStyleId>{5C22544A-7EE6-4342-B048-85BDC9FD1C3A}</a:tableStyleId>
              </a:tblPr>
              <a:tblGrid>
                <a:gridCol w="1111568">
                  <a:extLst>
                    <a:ext uri="{9D8B030D-6E8A-4147-A177-3AD203B41FA5}">
                      <a16:colId xmlns:a16="http://schemas.microsoft.com/office/drawing/2014/main" val="3697298471"/>
                    </a:ext>
                  </a:extLst>
                </a:gridCol>
                <a:gridCol w="1005205">
                  <a:extLst>
                    <a:ext uri="{9D8B030D-6E8A-4147-A177-3AD203B41FA5}">
                      <a16:colId xmlns:a16="http://schemas.microsoft.com/office/drawing/2014/main" val="1451890978"/>
                    </a:ext>
                  </a:extLst>
                </a:gridCol>
              </a:tblGrid>
              <a:tr h="0">
                <a:tc>
                  <a:txBody>
                    <a:bodyPr/>
                    <a:lstStyle/>
                    <a:p>
                      <a:r>
                        <a:rPr kumimoji="1" lang="ja-JP" altLang="en-US" sz="1000" dirty="0"/>
                        <a:t>条件</a:t>
                      </a:r>
                    </a:p>
                  </a:txBody>
                  <a:tcPr/>
                </a:tc>
                <a:tc>
                  <a:txBody>
                    <a:bodyPr/>
                    <a:lstStyle/>
                    <a:p>
                      <a:r>
                        <a:rPr kumimoji="1" lang="ja-JP" altLang="en-US" sz="1000" dirty="0"/>
                        <a:t>報酬</a:t>
                      </a:r>
                    </a:p>
                  </a:txBody>
                  <a:tcPr/>
                </a:tc>
                <a:extLst>
                  <a:ext uri="{0D108BD9-81ED-4DB2-BD59-A6C34878D82A}">
                    <a16:rowId xmlns:a16="http://schemas.microsoft.com/office/drawing/2014/main" val="1703622213"/>
                  </a:ext>
                </a:extLst>
              </a:tr>
              <a:tr h="0">
                <a:tc>
                  <a:txBody>
                    <a:bodyPr/>
                    <a:lstStyle/>
                    <a:p>
                      <a:r>
                        <a:rPr kumimoji="1" lang="en-US" altLang="ja-JP" sz="1000" dirty="0"/>
                        <a:t>TR</a:t>
                      </a:r>
                      <a:r>
                        <a:rPr kumimoji="1" lang="ja-JP" altLang="en-US" sz="1000" dirty="0"/>
                        <a:t>必殺技で倒す</a:t>
                      </a:r>
                    </a:p>
                  </a:txBody>
                  <a:tcPr/>
                </a:tc>
                <a:tc>
                  <a:txBody>
                    <a:bodyPr/>
                    <a:lstStyle/>
                    <a:p>
                      <a:r>
                        <a:rPr kumimoji="1" lang="en-US" altLang="ja-JP" sz="1000" dirty="0"/>
                        <a:t>1000</a:t>
                      </a:r>
                      <a:r>
                        <a:rPr kumimoji="1" lang="ja-JP" altLang="en-US" sz="1000" dirty="0"/>
                        <a:t>ゴールド</a:t>
                      </a:r>
                    </a:p>
                  </a:txBody>
                  <a:tcPr/>
                </a:tc>
                <a:extLst>
                  <a:ext uri="{0D108BD9-81ED-4DB2-BD59-A6C34878D82A}">
                    <a16:rowId xmlns:a16="http://schemas.microsoft.com/office/drawing/2014/main" val="3471767506"/>
                  </a:ext>
                </a:extLst>
              </a:tr>
              <a:tr h="0">
                <a:tc>
                  <a:txBody>
                    <a:bodyPr/>
                    <a:lstStyle/>
                    <a:p>
                      <a:r>
                        <a:rPr kumimoji="1" lang="ja-JP" altLang="en-US" sz="1000" dirty="0"/>
                        <a:t>甲羅を破壊する</a:t>
                      </a:r>
                    </a:p>
                  </a:txBody>
                  <a:tcPr/>
                </a:tc>
                <a:tc>
                  <a:txBody>
                    <a:bodyPr/>
                    <a:lstStyle/>
                    <a:p>
                      <a:r>
                        <a:rPr kumimoji="1" lang="ja-JP" altLang="en-US" sz="1000" dirty="0"/>
                        <a:t>怪獣パーツ</a:t>
                      </a:r>
                    </a:p>
                  </a:txBody>
                  <a:tcPr/>
                </a:tc>
                <a:extLst>
                  <a:ext uri="{0D108BD9-81ED-4DB2-BD59-A6C34878D82A}">
                    <a16:rowId xmlns:a16="http://schemas.microsoft.com/office/drawing/2014/main" val="1370822836"/>
                  </a:ext>
                </a:extLst>
              </a:tr>
            </a:tbl>
          </a:graphicData>
        </a:graphic>
      </p:graphicFrame>
      <p:sp>
        <p:nvSpPr>
          <p:cNvPr id="2" name="四角形: 角を丸くする 1">
            <a:extLst>
              <a:ext uri="{FF2B5EF4-FFF2-40B4-BE49-F238E27FC236}">
                <a16:creationId xmlns:a16="http://schemas.microsoft.com/office/drawing/2014/main" id="{FB527F6C-15D6-4D71-9053-5A1D809C996E}"/>
              </a:ext>
            </a:extLst>
          </p:cNvPr>
          <p:cNvSpPr/>
          <p:nvPr/>
        </p:nvSpPr>
        <p:spPr>
          <a:xfrm>
            <a:off x="5691388" y="1465591"/>
            <a:ext cx="3161945" cy="975360"/>
          </a:xfrm>
          <a:prstGeom prst="roundRect">
            <a:avLst>
              <a:gd name="adj" fmla="val 13268"/>
            </a:avLst>
          </a:prstGeom>
          <a:solidFill>
            <a:schemeClr val="accent4">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Redmine#65</a:t>
            </a:r>
            <a:r>
              <a:rPr kumimoji="1" lang="ja-JP" altLang="en-US" sz="800" dirty="0">
                <a:solidFill>
                  <a:schemeClr val="tx1"/>
                </a:solidFill>
              </a:rPr>
              <a:t>について</a:t>
            </a:r>
            <a:endParaRPr kumimoji="1" lang="en-US" altLang="ja-JP" sz="800" dirty="0">
              <a:solidFill>
                <a:schemeClr val="tx1"/>
              </a:solidFill>
            </a:endParaRPr>
          </a:p>
          <a:p>
            <a:endParaRPr kumimoji="1" lang="en-US" altLang="ja-JP" sz="800" dirty="0">
              <a:solidFill>
                <a:schemeClr val="tx1"/>
              </a:solidFill>
            </a:endParaRPr>
          </a:p>
          <a:p>
            <a:r>
              <a:rPr kumimoji="1" lang="ja-JP" altLang="en-US" sz="800" dirty="0">
                <a:solidFill>
                  <a:schemeClr val="tx1"/>
                </a:solidFill>
              </a:rPr>
              <a:t>・これらの条件は１プレイで全てを達成する必要はない。</a:t>
            </a:r>
            <a:endParaRPr kumimoji="1" lang="en-US" altLang="ja-JP" sz="800" dirty="0">
              <a:solidFill>
                <a:schemeClr val="tx1"/>
              </a:solidFill>
            </a:endParaRPr>
          </a:p>
          <a:p>
            <a:endParaRPr kumimoji="1" lang="en-US" altLang="ja-JP" sz="800" dirty="0">
              <a:solidFill>
                <a:schemeClr val="tx1"/>
              </a:solidFill>
            </a:endParaRPr>
          </a:p>
          <a:p>
            <a:r>
              <a:rPr kumimoji="1" lang="ja-JP" altLang="en-US" sz="800" dirty="0">
                <a:solidFill>
                  <a:schemeClr val="tx1"/>
                </a:solidFill>
              </a:rPr>
              <a:t>・１度達成したクリア条件はそれ以降のプレイでは無視する。（すでにクリアされている状態を維持する＝達成数が１以上の状態）</a:t>
            </a:r>
            <a:endParaRPr kumimoji="1" lang="en-US" altLang="ja-JP" sz="800" dirty="0">
              <a:solidFill>
                <a:schemeClr val="tx1"/>
              </a:solidFill>
            </a:endParaRPr>
          </a:p>
        </p:txBody>
      </p:sp>
    </p:spTree>
    <p:extLst>
      <p:ext uri="{BB962C8B-B14F-4D97-AF65-F5344CB8AC3E}">
        <p14:creationId xmlns:p14="http://schemas.microsoft.com/office/powerpoint/2010/main" val="946808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2698175" cy="307777"/>
          </a:xfrm>
          <a:prstGeom prst="rect">
            <a:avLst/>
          </a:prstGeom>
          <a:noFill/>
        </p:spPr>
        <p:txBody>
          <a:bodyPr wrap="none" rtlCol="0">
            <a:spAutoFit/>
          </a:bodyPr>
          <a:lstStyle/>
          <a:p>
            <a:r>
              <a:rPr kumimoji="1" lang="ja-JP" altLang="en-US" sz="1400" b="1" dirty="0">
                <a:latin typeface="+mn-ea"/>
              </a:rPr>
              <a:t>■ステージ・クエスト選択仕様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7</a:t>
            </a:fld>
            <a:endParaRPr kumimoji="1" lang="ja-JP" altLang="en-US"/>
          </a:p>
        </p:txBody>
      </p:sp>
      <p:sp>
        <p:nvSpPr>
          <p:cNvPr id="22" name="テキスト ボックス 21">
            <a:extLst>
              <a:ext uri="{FF2B5EF4-FFF2-40B4-BE49-F238E27FC236}">
                <a16:creationId xmlns:a16="http://schemas.microsoft.com/office/drawing/2014/main" id="{42BE65F1-4956-4CDA-91CB-79268C5C454A}"/>
              </a:ext>
            </a:extLst>
          </p:cNvPr>
          <p:cNvSpPr txBox="1"/>
          <p:nvPr/>
        </p:nvSpPr>
        <p:spPr>
          <a:xfrm>
            <a:off x="415419" y="538799"/>
            <a:ext cx="3900427" cy="307777"/>
          </a:xfrm>
          <a:prstGeom prst="rect">
            <a:avLst/>
          </a:prstGeom>
          <a:noFill/>
        </p:spPr>
        <p:txBody>
          <a:bodyPr wrap="none" rtlCol="0">
            <a:spAutoFit/>
          </a:bodyPr>
          <a:lstStyle/>
          <a:p>
            <a:r>
              <a:rPr kumimoji="1" lang="ja-JP" altLang="en-US" sz="1400" b="1" dirty="0"/>
              <a:t>●ステージとクエストのセット</a:t>
            </a:r>
            <a:r>
              <a:rPr kumimoji="1" lang="ja-JP" altLang="en-US" sz="1000" b="1" dirty="0">
                <a:solidFill>
                  <a:srgbClr val="FF0000"/>
                </a:solidFill>
              </a:rPr>
              <a:t>（</a:t>
            </a:r>
            <a:r>
              <a:rPr kumimoji="1" lang="en-US" altLang="ja-JP" sz="1000" b="1" dirty="0">
                <a:solidFill>
                  <a:srgbClr val="FF0000"/>
                </a:solidFill>
              </a:rPr>
              <a:t>20191118</a:t>
            </a:r>
            <a:r>
              <a:rPr kumimoji="1" lang="ja-JP" altLang="en-US" sz="1000" b="1" dirty="0">
                <a:solidFill>
                  <a:srgbClr val="FF0000"/>
                </a:solidFill>
              </a:rPr>
              <a:t>追記）</a:t>
            </a:r>
            <a:endParaRPr kumimoji="1" lang="ja-JP" altLang="en-US" sz="1400" b="1" dirty="0">
              <a:solidFill>
                <a:srgbClr val="FF0000"/>
              </a:solidFill>
            </a:endParaRPr>
          </a:p>
        </p:txBody>
      </p:sp>
      <p:sp>
        <p:nvSpPr>
          <p:cNvPr id="23" name="テキスト ボックス 22">
            <a:extLst>
              <a:ext uri="{FF2B5EF4-FFF2-40B4-BE49-F238E27FC236}">
                <a16:creationId xmlns:a16="http://schemas.microsoft.com/office/drawing/2014/main" id="{471371D4-1115-487A-B73E-1D5EE323D2B8}"/>
              </a:ext>
            </a:extLst>
          </p:cNvPr>
          <p:cNvSpPr txBox="1"/>
          <p:nvPr/>
        </p:nvSpPr>
        <p:spPr>
          <a:xfrm>
            <a:off x="591845" y="846576"/>
            <a:ext cx="6083717" cy="400110"/>
          </a:xfrm>
          <a:prstGeom prst="rect">
            <a:avLst/>
          </a:prstGeom>
          <a:noFill/>
        </p:spPr>
        <p:txBody>
          <a:bodyPr wrap="none" rtlCol="0">
            <a:spAutoFit/>
          </a:bodyPr>
          <a:lstStyle/>
          <a:p>
            <a:r>
              <a:rPr kumimoji="1" lang="ja-JP" altLang="en-US" sz="1000" dirty="0"/>
              <a:t>ステージとクエストからなるセットは、いくつかあり、ステージ選択画面にて選択できるようになる。</a:t>
            </a:r>
            <a:endParaRPr kumimoji="1" lang="en-US" altLang="ja-JP" sz="1000" dirty="0"/>
          </a:p>
          <a:p>
            <a:r>
              <a:rPr kumimoji="1" lang="ja-JP" altLang="en-US" sz="1000" dirty="0"/>
              <a:t>セットについては以下の通り。</a:t>
            </a:r>
            <a:endParaRPr kumimoji="1" lang="en-US" altLang="ja-JP" sz="1000" dirty="0"/>
          </a:p>
        </p:txBody>
      </p:sp>
      <p:graphicFrame>
        <p:nvGraphicFramePr>
          <p:cNvPr id="2" name="表 4">
            <a:extLst>
              <a:ext uri="{FF2B5EF4-FFF2-40B4-BE49-F238E27FC236}">
                <a16:creationId xmlns:a16="http://schemas.microsoft.com/office/drawing/2014/main" id="{D74A4C94-8A54-427F-96D9-2332121E8735}"/>
              </a:ext>
            </a:extLst>
          </p:cNvPr>
          <p:cNvGraphicFramePr>
            <a:graphicFrameLocks noGrp="1"/>
          </p:cNvGraphicFramePr>
          <p:nvPr>
            <p:extLst>
              <p:ext uri="{D42A27DB-BD31-4B8C-83A1-F6EECF244321}">
                <p14:modId xmlns:p14="http://schemas.microsoft.com/office/powerpoint/2010/main" val="3829100060"/>
              </p:ext>
            </p:extLst>
          </p:nvPr>
        </p:nvGraphicFramePr>
        <p:xfrm>
          <a:off x="579562" y="1331013"/>
          <a:ext cx="7928610" cy="1828800"/>
        </p:xfrm>
        <a:graphic>
          <a:graphicData uri="http://schemas.openxmlformats.org/drawingml/2006/table">
            <a:tbl>
              <a:tblPr firstRow="1" bandRow="1">
                <a:tableStyleId>{5C22544A-7EE6-4342-B048-85BDC9FD1C3A}</a:tableStyleId>
              </a:tblPr>
              <a:tblGrid>
                <a:gridCol w="1233805">
                  <a:extLst>
                    <a:ext uri="{9D8B030D-6E8A-4147-A177-3AD203B41FA5}">
                      <a16:colId xmlns:a16="http://schemas.microsoft.com/office/drawing/2014/main" val="3390498658"/>
                    </a:ext>
                  </a:extLst>
                </a:gridCol>
                <a:gridCol w="6694805">
                  <a:extLst>
                    <a:ext uri="{9D8B030D-6E8A-4147-A177-3AD203B41FA5}">
                      <a16:colId xmlns:a16="http://schemas.microsoft.com/office/drawing/2014/main" val="3330904466"/>
                    </a:ext>
                  </a:extLst>
                </a:gridCol>
              </a:tblGrid>
              <a:tr h="150462">
                <a:tc>
                  <a:txBody>
                    <a:bodyPr/>
                    <a:lstStyle/>
                    <a:p>
                      <a:r>
                        <a:rPr kumimoji="1" lang="ja-JP" altLang="en-US" sz="1000" dirty="0"/>
                        <a:t>セット</a:t>
                      </a:r>
                    </a:p>
                  </a:txBody>
                  <a:tcPr/>
                </a:tc>
                <a:tc>
                  <a:txBody>
                    <a:bodyPr/>
                    <a:lstStyle/>
                    <a:p>
                      <a:endParaRPr kumimoji="1" lang="ja-JP" altLang="en-US" sz="1000"/>
                    </a:p>
                  </a:txBody>
                  <a:tcPr/>
                </a:tc>
                <a:extLst>
                  <a:ext uri="{0D108BD9-81ED-4DB2-BD59-A6C34878D82A}">
                    <a16:rowId xmlns:a16="http://schemas.microsoft.com/office/drawing/2014/main" val="1116556847"/>
                  </a:ext>
                </a:extLst>
              </a:tr>
              <a:tr h="150462">
                <a:tc>
                  <a:txBody>
                    <a:bodyPr/>
                    <a:lstStyle/>
                    <a:p>
                      <a:r>
                        <a:rPr kumimoji="1" lang="ja-JP" altLang="en-US" sz="1000" dirty="0"/>
                        <a:t>メインストーリー</a:t>
                      </a:r>
                    </a:p>
                  </a:txBody>
                  <a:tcPr/>
                </a:tc>
                <a:tc>
                  <a:txBody>
                    <a:bodyPr/>
                    <a:lstStyle/>
                    <a:p>
                      <a:r>
                        <a:rPr kumimoji="1" lang="ja-JP" altLang="en-US" sz="1000" dirty="0"/>
                        <a:t>メインのストーリーが展開されるセット。</a:t>
                      </a:r>
                      <a:endParaRPr kumimoji="1" lang="en-US" altLang="ja-JP" sz="1000" dirty="0"/>
                    </a:p>
                    <a:p>
                      <a:r>
                        <a:rPr kumimoji="1" lang="ja-JP" altLang="en-US" sz="1000" dirty="0"/>
                        <a:t>「各ステージ」とステージクリア時に追加されるフリークエストを選択できる「フリー」というステージが並ぶ。</a:t>
                      </a:r>
                    </a:p>
                  </a:txBody>
                  <a:tcPr/>
                </a:tc>
                <a:extLst>
                  <a:ext uri="{0D108BD9-81ED-4DB2-BD59-A6C34878D82A}">
                    <a16:rowId xmlns:a16="http://schemas.microsoft.com/office/drawing/2014/main" val="1603645429"/>
                  </a:ext>
                </a:extLst>
              </a:tr>
              <a:tr h="150462">
                <a:tc>
                  <a:txBody>
                    <a:bodyPr/>
                    <a:lstStyle/>
                    <a:p>
                      <a:r>
                        <a:rPr kumimoji="1" lang="ja-JP" altLang="en-US" sz="1000" dirty="0"/>
                        <a:t>キャラストーリー</a:t>
                      </a:r>
                    </a:p>
                  </a:txBody>
                  <a:tcPr/>
                </a:tc>
                <a:tc>
                  <a:txBody>
                    <a:bodyPr/>
                    <a:lstStyle/>
                    <a:p>
                      <a:r>
                        <a:rPr kumimoji="1" lang="ja-JP" altLang="en-US" sz="1000" dirty="0"/>
                        <a:t>各キャラに特化したセット。</a:t>
                      </a:r>
                      <a:endParaRPr kumimoji="1" lang="en-US" altLang="ja-JP" sz="1000" dirty="0"/>
                    </a:p>
                    <a:p>
                      <a:r>
                        <a:rPr kumimoji="1" lang="ja-JP" altLang="en-US" sz="1000" dirty="0"/>
                        <a:t>各キャラをステージとして構成されるもの。</a:t>
                      </a:r>
                    </a:p>
                  </a:txBody>
                  <a:tcPr/>
                </a:tc>
                <a:extLst>
                  <a:ext uri="{0D108BD9-81ED-4DB2-BD59-A6C34878D82A}">
                    <a16:rowId xmlns:a16="http://schemas.microsoft.com/office/drawing/2014/main" val="514232946"/>
                  </a:ext>
                </a:extLst>
              </a:tr>
              <a:tr h="150462">
                <a:tc>
                  <a:txBody>
                    <a:bodyPr/>
                    <a:lstStyle/>
                    <a:p>
                      <a:r>
                        <a:rPr kumimoji="1" lang="ja-JP" altLang="en-US" sz="1000" dirty="0"/>
                        <a:t>素材収集</a:t>
                      </a:r>
                    </a:p>
                  </a:txBody>
                  <a:tcPr/>
                </a:tc>
                <a:tc>
                  <a:txBody>
                    <a:bodyPr/>
                    <a:lstStyle/>
                    <a:p>
                      <a:r>
                        <a:rPr kumimoji="1" lang="ja-JP" altLang="en-US" sz="1000" dirty="0"/>
                        <a:t>素材を集めるセット。素材をステージとして、曜日ごとにステージが切り替わる。</a:t>
                      </a:r>
                      <a:endParaRPr kumimoji="1" lang="en-US" altLang="ja-JP" sz="1000" dirty="0"/>
                    </a:p>
                    <a:p>
                      <a:r>
                        <a:rPr kumimoji="1" lang="ja-JP" altLang="en-US" sz="1000" dirty="0"/>
                        <a:t>本クエストは全てのクエストが平行にプレイ可能。（</a:t>
                      </a:r>
                      <a:r>
                        <a:rPr kumimoji="1" lang="ja-JP" altLang="en-US" sz="1000" b="1" dirty="0"/>
                        <a:t>前のクエストをクリアしなくても次のクエストがプレイ可</a:t>
                      </a:r>
                      <a:r>
                        <a:rPr kumimoji="1" lang="ja-JP" altLang="en-US" sz="1000" dirty="0"/>
                        <a:t>）</a:t>
                      </a:r>
                    </a:p>
                  </a:txBody>
                  <a:tcPr/>
                </a:tc>
                <a:extLst>
                  <a:ext uri="{0D108BD9-81ED-4DB2-BD59-A6C34878D82A}">
                    <a16:rowId xmlns:a16="http://schemas.microsoft.com/office/drawing/2014/main" val="2322093384"/>
                  </a:ext>
                </a:extLst>
              </a:tr>
              <a:tr h="150462">
                <a:tc>
                  <a:txBody>
                    <a:bodyPr/>
                    <a:lstStyle/>
                    <a:p>
                      <a:r>
                        <a:rPr kumimoji="1" lang="ja-JP" altLang="en-US" sz="1000" dirty="0"/>
                        <a:t>強敵襲来</a:t>
                      </a:r>
                    </a:p>
                  </a:txBody>
                  <a:tcPr/>
                </a:tc>
                <a:tc>
                  <a:txBody>
                    <a:bodyPr/>
                    <a:lstStyle/>
                    <a:p>
                      <a:r>
                        <a:rPr kumimoji="1" lang="ja-JP" altLang="en-US" sz="1000" dirty="0"/>
                        <a:t>プレイヤーのレベルもしくは、部隊の総戦力のようなパラメータによりステージが解放されていくセット。</a:t>
                      </a:r>
                      <a:endParaRPr kumimoji="1" lang="en-US" altLang="ja-JP" sz="1000" dirty="0"/>
                    </a:p>
                    <a:p>
                      <a:r>
                        <a:rPr kumimoji="1" lang="ja-JP" altLang="en-US" sz="1000" dirty="0"/>
                        <a:t>超強力な怪獣と戦う。クエストのプレイについては素材と同様。</a:t>
                      </a:r>
                      <a:endParaRPr kumimoji="1" lang="en-US" altLang="ja-JP" sz="1000" dirty="0"/>
                    </a:p>
                  </a:txBody>
                  <a:tcPr/>
                </a:tc>
                <a:extLst>
                  <a:ext uri="{0D108BD9-81ED-4DB2-BD59-A6C34878D82A}">
                    <a16:rowId xmlns:a16="http://schemas.microsoft.com/office/drawing/2014/main" val="370266323"/>
                  </a:ext>
                </a:extLst>
              </a:tr>
            </a:tbl>
          </a:graphicData>
        </a:graphic>
      </p:graphicFrame>
      <p:sp>
        <p:nvSpPr>
          <p:cNvPr id="26" name="テキスト ボックス 25">
            <a:extLst>
              <a:ext uri="{FF2B5EF4-FFF2-40B4-BE49-F238E27FC236}">
                <a16:creationId xmlns:a16="http://schemas.microsoft.com/office/drawing/2014/main" id="{8DFD68A0-BB66-4D2A-94CC-22A459D9E99F}"/>
              </a:ext>
            </a:extLst>
          </p:cNvPr>
          <p:cNvSpPr txBox="1"/>
          <p:nvPr/>
        </p:nvSpPr>
        <p:spPr>
          <a:xfrm>
            <a:off x="579562" y="3275111"/>
            <a:ext cx="2031325" cy="276999"/>
          </a:xfrm>
          <a:prstGeom prst="rect">
            <a:avLst/>
          </a:prstGeom>
          <a:noFill/>
        </p:spPr>
        <p:txBody>
          <a:bodyPr wrap="none" rtlCol="0">
            <a:spAutoFit/>
          </a:bodyPr>
          <a:lstStyle/>
          <a:p>
            <a:r>
              <a:rPr kumimoji="1" lang="ja-JP" altLang="en-US" sz="1200" b="1" dirty="0"/>
              <a:t>○各セットの構成イメージ</a:t>
            </a:r>
          </a:p>
        </p:txBody>
      </p:sp>
      <p:grpSp>
        <p:nvGrpSpPr>
          <p:cNvPr id="29" name="グループ化 28">
            <a:extLst>
              <a:ext uri="{FF2B5EF4-FFF2-40B4-BE49-F238E27FC236}">
                <a16:creationId xmlns:a16="http://schemas.microsoft.com/office/drawing/2014/main" id="{29276127-B757-45CA-B433-A9C59DDC970B}"/>
              </a:ext>
            </a:extLst>
          </p:cNvPr>
          <p:cNvGrpSpPr/>
          <p:nvPr/>
        </p:nvGrpSpPr>
        <p:grpSpPr>
          <a:xfrm>
            <a:off x="900073" y="3670735"/>
            <a:ext cx="6792199" cy="2708517"/>
            <a:chOff x="271385" y="1117039"/>
            <a:chExt cx="8549886" cy="5202162"/>
          </a:xfrm>
        </p:grpSpPr>
        <p:grpSp>
          <p:nvGrpSpPr>
            <p:cNvPr id="35" name="グループ化 34">
              <a:extLst>
                <a:ext uri="{FF2B5EF4-FFF2-40B4-BE49-F238E27FC236}">
                  <a16:creationId xmlns:a16="http://schemas.microsoft.com/office/drawing/2014/main" id="{693E434C-E3A8-4104-910A-674FCE4A86B8}"/>
                </a:ext>
              </a:extLst>
            </p:cNvPr>
            <p:cNvGrpSpPr/>
            <p:nvPr/>
          </p:nvGrpSpPr>
          <p:grpSpPr>
            <a:xfrm>
              <a:off x="271385" y="1117091"/>
              <a:ext cx="3980488" cy="2487819"/>
              <a:chOff x="271385" y="1117091"/>
              <a:chExt cx="3980488" cy="2487819"/>
            </a:xfrm>
          </p:grpSpPr>
          <p:sp>
            <p:nvSpPr>
              <p:cNvPr id="94" name="四角形: 角を丸くする 93">
                <a:extLst>
                  <a:ext uri="{FF2B5EF4-FFF2-40B4-BE49-F238E27FC236}">
                    <a16:creationId xmlns:a16="http://schemas.microsoft.com/office/drawing/2014/main" id="{23AB881D-F323-418D-BD36-6F3EAFAED1B5}"/>
                  </a:ext>
                </a:extLst>
              </p:cNvPr>
              <p:cNvSpPr/>
              <p:nvPr/>
            </p:nvSpPr>
            <p:spPr>
              <a:xfrm>
                <a:off x="271385" y="1117091"/>
                <a:ext cx="3980488" cy="2487819"/>
              </a:xfrm>
              <a:prstGeom prst="roundRect">
                <a:avLst>
                  <a:gd name="adj" fmla="val 6364"/>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100" dirty="0"/>
                  <a:t>メインストーリー</a:t>
                </a:r>
                <a:endParaRPr kumimoji="1" lang="ja-JP" altLang="en-US" sz="1400" dirty="0"/>
              </a:p>
            </p:txBody>
          </p:sp>
          <p:grpSp>
            <p:nvGrpSpPr>
              <p:cNvPr id="95" name="グループ化 94">
                <a:extLst>
                  <a:ext uri="{FF2B5EF4-FFF2-40B4-BE49-F238E27FC236}">
                    <a16:creationId xmlns:a16="http://schemas.microsoft.com/office/drawing/2014/main" id="{70E2D871-C6A2-4EFB-8237-4BDEEA882B62}"/>
                  </a:ext>
                </a:extLst>
              </p:cNvPr>
              <p:cNvGrpSpPr/>
              <p:nvPr/>
            </p:nvGrpSpPr>
            <p:grpSpPr>
              <a:xfrm>
                <a:off x="734405" y="1791091"/>
                <a:ext cx="3054448" cy="1621405"/>
                <a:chOff x="1714682" y="969361"/>
                <a:chExt cx="1981215" cy="1281327"/>
              </a:xfrm>
            </p:grpSpPr>
            <p:sp>
              <p:nvSpPr>
                <p:cNvPr id="99" name="正方形/長方形 98">
                  <a:extLst>
                    <a:ext uri="{FF2B5EF4-FFF2-40B4-BE49-F238E27FC236}">
                      <a16:creationId xmlns:a16="http://schemas.microsoft.com/office/drawing/2014/main" id="{8604D416-1439-4CD2-A44B-81C9EFEA5733}"/>
                    </a:ext>
                  </a:extLst>
                </p:cNvPr>
                <p:cNvSpPr/>
                <p:nvPr/>
              </p:nvSpPr>
              <p:spPr>
                <a:xfrm>
                  <a:off x="1714682" y="1652913"/>
                  <a:ext cx="876330" cy="2559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ステージ１</a:t>
                  </a:r>
                </a:p>
              </p:txBody>
            </p:sp>
            <p:sp>
              <p:nvSpPr>
                <p:cNvPr id="100" name="正方形/長方形 99">
                  <a:extLst>
                    <a:ext uri="{FF2B5EF4-FFF2-40B4-BE49-F238E27FC236}">
                      <a16:creationId xmlns:a16="http://schemas.microsoft.com/office/drawing/2014/main" id="{2328BEA9-0230-46A8-95C5-B990E49D5D2C}"/>
                    </a:ext>
                  </a:extLst>
                </p:cNvPr>
                <p:cNvSpPr/>
                <p:nvPr/>
              </p:nvSpPr>
              <p:spPr>
                <a:xfrm>
                  <a:off x="2819567" y="1652913"/>
                  <a:ext cx="876330" cy="2559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ストーリークエスト</a:t>
                  </a:r>
                </a:p>
              </p:txBody>
            </p:sp>
            <p:sp>
              <p:nvSpPr>
                <p:cNvPr id="101" name="正方形/長方形 100">
                  <a:extLst>
                    <a:ext uri="{FF2B5EF4-FFF2-40B4-BE49-F238E27FC236}">
                      <a16:creationId xmlns:a16="http://schemas.microsoft.com/office/drawing/2014/main" id="{2308F0A7-C992-46B9-9E3A-076BA67BAC84}"/>
                    </a:ext>
                  </a:extLst>
                </p:cNvPr>
                <p:cNvSpPr/>
                <p:nvPr/>
              </p:nvSpPr>
              <p:spPr>
                <a:xfrm>
                  <a:off x="2819567" y="1994689"/>
                  <a:ext cx="876330" cy="2559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作戦クエスト</a:t>
                  </a:r>
                </a:p>
              </p:txBody>
            </p:sp>
            <p:sp>
              <p:nvSpPr>
                <p:cNvPr id="102" name="正方形/長方形 101">
                  <a:extLst>
                    <a:ext uri="{FF2B5EF4-FFF2-40B4-BE49-F238E27FC236}">
                      <a16:creationId xmlns:a16="http://schemas.microsoft.com/office/drawing/2014/main" id="{60ED84CE-7CCC-4DC3-95D9-1E3DCABFD01F}"/>
                    </a:ext>
                  </a:extLst>
                </p:cNvPr>
                <p:cNvSpPr/>
                <p:nvPr/>
              </p:nvSpPr>
              <p:spPr>
                <a:xfrm>
                  <a:off x="1714682" y="980723"/>
                  <a:ext cx="876330" cy="2559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フリー</a:t>
                  </a:r>
                </a:p>
              </p:txBody>
            </p:sp>
            <p:sp>
              <p:nvSpPr>
                <p:cNvPr id="103" name="正方形/長方形 102">
                  <a:extLst>
                    <a:ext uri="{FF2B5EF4-FFF2-40B4-BE49-F238E27FC236}">
                      <a16:creationId xmlns:a16="http://schemas.microsoft.com/office/drawing/2014/main" id="{AF902B85-A526-49AD-B8BA-59A45CB5E709}"/>
                    </a:ext>
                  </a:extLst>
                </p:cNvPr>
                <p:cNvSpPr/>
                <p:nvPr/>
              </p:nvSpPr>
              <p:spPr>
                <a:xfrm>
                  <a:off x="2819567" y="969361"/>
                  <a:ext cx="876330" cy="2559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700" dirty="0"/>
                    <a:t>ST1</a:t>
                  </a:r>
                  <a:r>
                    <a:rPr kumimoji="1" lang="ja-JP" altLang="en-US" sz="700" dirty="0"/>
                    <a:t>フリークエスト</a:t>
                  </a:r>
                </a:p>
              </p:txBody>
            </p:sp>
            <p:sp>
              <p:nvSpPr>
                <p:cNvPr id="104" name="正方形/長方形 103">
                  <a:extLst>
                    <a:ext uri="{FF2B5EF4-FFF2-40B4-BE49-F238E27FC236}">
                      <a16:creationId xmlns:a16="http://schemas.microsoft.com/office/drawing/2014/main" id="{CF690C36-BE3B-4F8C-9E06-A3FB64098346}"/>
                    </a:ext>
                  </a:extLst>
                </p:cNvPr>
                <p:cNvSpPr/>
                <p:nvPr/>
              </p:nvSpPr>
              <p:spPr>
                <a:xfrm>
                  <a:off x="2819567" y="1311138"/>
                  <a:ext cx="876330" cy="2559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700" dirty="0"/>
                    <a:t>ST2</a:t>
                  </a:r>
                  <a:r>
                    <a:rPr kumimoji="1" lang="ja-JP" altLang="en-US" sz="700" dirty="0"/>
                    <a:t>フリークエスト</a:t>
                  </a:r>
                </a:p>
              </p:txBody>
            </p:sp>
            <p:cxnSp>
              <p:nvCxnSpPr>
                <p:cNvPr id="105" name="直線矢印コネクタ 104">
                  <a:extLst>
                    <a:ext uri="{FF2B5EF4-FFF2-40B4-BE49-F238E27FC236}">
                      <a16:creationId xmlns:a16="http://schemas.microsoft.com/office/drawing/2014/main" id="{D5C91DD3-8687-49F9-8BA5-276245FC4A21}"/>
                    </a:ext>
                  </a:extLst>
                </p:cNvPr>
                <p:cNvCxnSpPr>
                  <a:cxnSpLocks/>
                  <a:stCxn id="102" idx="3"/>
                  <a:endCxn id="103" idx="1"/>
                </p:cNvCxnSpPr>
                <p:nvPr/>
              </p:nvCxnSpPr>
              <p:spPr>
                <a:xfrm flipV="1">
                  <a:off x="2591012" y="1097361"/>
                  <a:ext cx="228555" cy="113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194146CF-CDB7-4106-B2F0-E4213AD5DEA0}"/>
                    </a:ext>
                  </a:extLst>
                </p:cNvPr>
                <p:cNvCxnSpPr>
                  <a:cxnSpLocks/>
                  <a:stCxn id="102" idx="3"/>
                  <a:endCxn id="104" idx="1"/>
                </p:cNvCxnSpPr>
                <p:nvPr/>
              </p:nvCxnSpPr>
              <p:spPr>
                <a:xfrm>
                  <a:off x="2591012" y="1108723"/>
                  <a:ext cx="228555" cy="33041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2E8A8701-0EC7-4D94-9D04-4316A800EC8C}"/>
                    </a:ext>
                  </a:extLst>
                </p:cNvPr>
                <p:cNvCxnSpPr>
                  <a:cxnSpLocks/>
                  <a:stCxn id="99" idx="3"/>
                  <a:endCxn id="100" idx="1"/>
                </p:cNvCxnSpPr>
                <p:nvPr/>
              </p:nvCxnSpPr>
              <p:spPr>
                <a:xfrm>
                  <a:off x="2591012" y="1780913"/>
                  <a:ext cx="22855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249F5693-9AD2-49AD-AA27-3B516BB938CA}"/>
                    </a:ext>
                  </a:extLst>
                </p:cNvPr>
                <p:cNvCxnSpPr>
                  <a:cxnSpLocks/>
                  <a:stCxn id="99" idx="3"/>
                  <a:endCxn id="101" idx="1"/>
                </p:cNvCxnSpPr>
                <p:nvPr/>
              </p:nvCxnSpPr>
              <p:spPr>
                <a:xfrm>
                  <a:off x="2591012" y="1780913"/>
                  <a:ext cx="228555" cy="34177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6" name="グループ化 95">
                <a:extLst>
                  <a:ext uri="{FF2B5EF4-FFF2-40B4-BE49-F238E27FC236}">
                    <a16:creationId xmlns:a16="http://schemas.microsoft.com/office/drawing/2014/main" id="{5D808876-9C72-4004-BFA0-E80167CDDD53}"/>
                  </a:ext>
                </a:extLst>
              </p:cNvPr>
              <p:cNvGrpSpPr/>
              <p:nvPr/>
            </p:nvGrpSpPr>
            <p:grpSpPr>
              <a:xfrm>
                <a:off x="734405" y="1481382"/>
                <a:ext cx="3054448" cy="323944"/>
                <a:chOff x="734405" y="1481842"/>
                <a:chExt cx="3054448" cy="323944"/>
              </a:xfrm>
            </p:grpSpPr>
            <p:sp>
              <p:nvSpPr>
                <p:cNvPr id="97" name="正方形/長方形 96">
                  <a:extLst>
                    <a:ext uri="{FF2B5EF4-FFF2-40B4-BE49-F238E27FC236}">
                      <a16:creationId xmlns:a16="http://schemas.microsoft.com/office/drawing/2014/main" id="{0F87599A-5D13-4ECB-B502-A71E1540146C}"/>
                    </a:ext>
                  </a:extLst>
                </p:cNvPr>
                <p:cNvSpPr/>
                <p:nvPr/>
              </p:nvSpPr>
              <p:spPr>
                <a:xfrm>
                  <a:off x="734405" y="1481842"/>
                  <a:ext cx="1351042" cy="323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ステージ</a:t>
                  </a:r>
                </a:p>
              </p:txBody>
            </p:sp>
            <p:sp>
              <p:nvSpPr>
                <p:cNvPr id="98" name="正方形/長方形 97">
                  <a:extLst>
                    <a:ext uri="{FF2B5EF4-FFF2-40B4-BE49-F238E27FC236}">
                      <a16:creationId xmlns:a16="http://schemas.microsoft.com/office/drawing/2014/main" id="{6BA48363-1889-4A11-B3F6-FF1A20568F23}"/>
                    </a:ext>
                  </a:extLst>
                </p:cNvPr>
                <p:cNvSpPr/>
                <p:nvPr/>
              </p:nvSpPr>
              <p:spPr>
                <a:xfrm>
                  <a:off x="2437811" y="1481842"/>
                  <a:ext cx="1351042" cy="323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クエスト</a:t>
                  </a:r>
                </a:p>
              </p:txBody>
            </p:sp>
          </p:grpSp>
        </p:grpSp>
        <p:grpSp>
          <p:nvGrpSpPr>
            <p:cNvPr id="36" name="グループ化 35">
              <a:extLst>
                <a:ext uri="{FF2B5EF4-FFF2-40B4-BE49-F238E27FC236}">
                  <a16:creationId xmlns:a16="http://schemas.microsoft.com/office/drawing/2014/main" id="{FB084165-FD93-45E7-9A99-3CF709D0EA13}"/>
                </a:ext>
              </a:extLst>
            </p:cNvPr>
            <p:cNvGrpSpPr/>
            <p:nvPr/>
          </p:nvGrpSpPr>
          <p:grpSpPr>
            <a:xfrm>
              <a:off x="4840783" y="1117039"/>
              <a:ext cx="3980488" cy="2487819"/>
              <a:chOff x="4840783" y="1117039"/>
              <a:chExt cx="3980488" cy="2487819"/>
            </a:xfrm>
          </p:grpSpPr>
          <p:sp>
            <p:nvSpPr>
              <p:cNvPr id="79" name="四角形: 角を丸くする 78">
                <a:extLst>
                  <a:ext uri="{FF2B5EF4-FFF2-40B4-BE49-F238E27FC236}">
                    <a16:creationId xmlns:a16="http://schemas.microsoft.com/office/drawing/2014/main" id="{F69A30D9-3409-46E5-B10D-C8089DBE8211}"/>
                  </a:ext>
                </a:extLst>
              </p:cNvPr>
              <p:cNvSpPr/>
              <p:nvPr/>
            </p:nvSpPr>
            <p:spPr>
              <a:xfrm>
                <a:off x="4840783" y="1117039"/>
                <a:ext cx="3980488" cy="2487819"/>
              </a:xfrm>
              <a:prstGeom prst="roundRect">
                <a:avLst>
                  <a:gd name="adj" fmla="val 636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100" dirty="0"/>
                  <a:t>キャラストーリー</a:t>
                </a:r>
                <a:endParaRPr kumimoji="1" lang="ja-JP" altLang="en-US" sz="1400" dirty="0"/>
              </a:p>
            </p:txBody>
          </p:sp>
          <p:grpSp>
            <p:nvGrpSpPr>
              <p:cNvPr id="80" name="グループ化 79">
                <a:extLst>
                  <a:ext uri="{FF2B5EF4-FFF2-40B4-BE49-F238E27FC236}">
                    <a16:creationId xmlns:a16="http://schemas.microsoft.com/office/drawing/2014/main" id="{898C5ED2-2AA5-466C-B740-3AB901AEE2B4}"/>
                  </a:ext>
                </a:extLst>
              </p:cNvPr>
              <p:cNvGrpSpPr/>
              <p:nvPr/>
            </p:nvGrpSpPr>
            <p:grpSpPr>
              <a:xfrm>
                <a:off x="5303803" y="1791091"/>
                <a:ext cx="3054448" cy="1621403"/>
                <a:chOff x="1714682" y="2336466"/>
                <a:chExt cx="1981215" cy="1281326"/>
              </a:xfrm>
            </p:grpSpPr>
            <p:sp>
              <p:nvSpPr>
                <p:cNvPr id="84" name="正方形/長方形 83">
                  <a:extLst>
                    <a:ext uri="{FF2B5EF4-FFF2-40B4-BE49-F238E27FC236}">
                      <a16:creationId xmlns:a16="http://schemas.microsoft.com/office/drawing/2014/main" id="{591038FE-0F36-4234-BF14-770BB90FBA60}"/>
                    </a:ext>
                  </a:extLst>
                </p:cNvPr>
                <p:cNvSpPr/>
                <p:nvPr/>
              </p:nvSpPr>
              <p:spPr>
                <a:xfrm>
                  <a:off x="1714682" y="3020018"/>
                  <a:ext cx="876330" cy="2559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水谷</a:t>
                  </a:r>
                </a:p>
              </p:txBody>
            </p:sp>
            <p:sp>
              <p:nvSpPr>
                <p:cNvPr id="85" name="正方形/長方形 84">
                  <a:extLst>
                    <a:ext uri="{FF2B5EF4-FFF2-40B4-BE49-F238E27FC236}">
                      <a16:creationId xmlns:a16="http://schemas.microsoft.com/office/drawing/2014/main" id="{1DB732FE-7B88-45AE-AF21-70A35EA6EDC6}"/>
                    </a:ext>
                  </a:extLst>
                </p:cNvPr>
                <p:cNvSpPr/>
                <p:nvPr/>
              </p:nvSpPr>
              <p:spPr>
                <a:xfrm>
                  <a:off x="2819567" y="3020018"/>
                  <a:ext cx="876330" cy="2559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ストーリークエスト</a:t>
                  </a:r>
                </a:p>
              </p:txBody>
            </p:sp>
            <p:sp>
              <p:nvSpPr>
                <p:cNvPr id="86" name="正方形/長方形 85">
                  <a:extLst>
                    <a:ext uri="{FF2B5EF4-FFF2-40B4-BE49-F238E27FC236}">
                      <a16:creationId xmlns:a16="http://schemas.microsoft.com/office/drawing/2014/main" id="{7F8BDFE1-251E-41C1-A00B-384AF54E50E3}"/>
                    </a:ext>
                  </a:extLst>
                </p:cNvPr>
                <p:cNvSpPr/>
                <p:nvPr/>
              </p:nvSpPr>
              <p:spPr>
                <a:xfrm>
                  <a:off x="2819567" y="3361793"/>
                  <a:ext cx="876330" cy="2559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作戦クエスト</a:t>
                  </a:r>
                </a:p>
              </p:txBody>
            </p:sp>
            <p:sp>
              <p:nvSpPr>
                <p:cNvPr id="87" name="正方形/長方形 86">
                  <a:extLst>
                    <a:ext uri="{FF2B5EF4-FFF2-40B4-BE49-F238E27FC236}">
                      <a16:creationId xmlns:a16="http://schemas.microsoft.com/office/drawing/2014/main" id="{F27AE947-1BCB-434A-AABD-AE7CFCA2B8DC}"/>
                    </a:ext>
                  </a:extLst>
                </p:cNvPr>
                <p:cNvSpPr/>
                <p:nvPr/>
              </p:nvSpPr>
              <p:spPr>
                <a:xfrm>
                  <a:off x="1714682" y="2347828"/>
                  <a:ext cx="876330" cy="2559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黒木</a:t>
                  </a:r>
                </a:p>
              </p:txBody>
            </p:sp>
            <p:sp>
              <p:nvSpPr>
                <p:cNvPr id="88" name="正方形/長方形 87">
                  <a:extLst>
                    <a:ext uri="{FF2B5EF4-FFF2-40B4-BE49-F238E27FC236}">
                      <a16:creationId xmlns:a16="http://schemas.microsoft.com/office/drawing/2014/main" id="{FF2141AB-7D33-42B1-B300-A4EEE7F46A98}"/>
                    </a:ext>
                  </a:extLst>
                </p:cNvPr>
                <p:cNvSpPr/>
                <p:nvPr/>
              </p:nvSpPr>
              <p:spPr>
                <a:xfrm>
                  <a:off x="2819567" y="2336466"/>
                  <a:ext cx="876330" cy="2559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ストーリークエスト</a:t>
                  </a:r>
                </a:p>
              </p:txBody>
            </p:sp>
            <p:sp>
              <p:nvSpPr>
                <p:cNvPr id="89" name="正方形/長方形 88">
                  <a:extLst>
                    <a:ext uri="{FF2B5EF4-FFF2-40B4-BE49-F238E27FC236}">
                      <a16:creationId xmlns:a16="http://schemas.microsoft.com/office/drawing/2014/main" id="{F29A9B59-DC96-4AE0-9C33-520D0B0E8751}"/>
                    </a:ext>
                  </a:extLst>
                </p:cNvPr>
                <p:cNvSpPr/>
                <p:nvPr/>
              </p:nvSpPr>
              <p:spPr>
                <a:xfrm>
                  <a:off x="2819567" y="2678242"/>
                  <a:ext cx="876330" cy="2559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作戦クエスト</a:t>
                  </a:r>
                </a:p>
              </p:txBody>
            </p:sp>
            <p:cxnSp>
              <p:nvCxnSpPr>
                <p:cNvPr id="90" name="直線矢印コネクタ 89">
                  <a:extLst>
                    <a:ext uri="{FF2B5EF4-FFF2-40B4-BE49-F238E27FC236}">
                      <a16:creationId xmlns:a16="http://schemas.microsoft.com/office/drawing/2014/main" id="{4D4160C1-90DD-40D8-A8EC-83F36F681C10}"/>
                    </a:ext>
                  </a:extLst>
                </p:cNvPr>
                <p:cNvCxnSpPr>
                  <a:cxnSpLocks/>
                  <a:stCxn id="87" idx="3"/>
                  <a:endCxn id="88" idx="1"/>
                </p:cNvCxnSpPr>
                <p:nvPr/>
              </p:nvCxnSpPr>
              <p:spPr>
                <a:xfrm flipV="1">
                  <a:off x="2591012" y="2464466"/>
                  <a:ext cx="228555" cy="113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6348A694-083B-46F8-918D-54E5C7BFEAB1}"/>
                    </a:ext>
                  </a:extLst>
                </p:cNvPr>
                <p:cNvCxnSpPr>
                  <a:cxnSpLocks/>
                  <a:stCxn id="87" idx="3"/>
                  <a:endCxn id="89" idx="1"/>
                </p:cNvCxnSpPr>
                <p:nvPr/>
              </p:nvCxnSpPr>
              <p:spPr>
                <a:xfrm>
                  <a:off x="2591012" y="2475828"/>
                  <a:ext cx="228555" cy="3304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DF8FB30F-BE0D-4069-AFCC-740EDF601655}"/>
                    </a:ext>
                  </a:extLst>
                </p:cNvPr>
                <p:cNvCxnSpPr>
                  <a:cxnSpLocks/>
                  <a:stCxn id="84" idx="3"/>
                  <a:endCxn id="85" idx="1"/>
                </p:cNvCxnSpPr>
                <p:nvPr/>
              </p:nvCxnSpPr>
              <p:spPr>
                <a:xfrm>
                  <a:off x="2591012" y="3148018"/>
                  <a:ext cx="22855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EA69DAA9-B2AE-4140-8DAA-9B52990BD44C}"/>
                    </a:ext>
                  </a:extLst>
                </p:cNvPr>
                <p:cNvCxnSpPr>
                  <a:cxnSpLocks/>
                  <a:stCxn id="84" idx="3"/>
                  <a:endCxn id="86" idx="1"/>
                </p:cNvCxnSpPr>
                <p:nvPr/>
              </p:nvCxnSpPr>
              <p:spPr>
                <a:xfrm>
                  <a:off x="2591012" y="3148018"/>
                  <a:ext cx="228555" cy="3417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グループ化 80">
                <a:extLst>
                  <a:ext uri="{FF2B5EF4-FFF2-40B4-BE49-F238E27FC236}">
                    <a16:creationId xmlns:a16="http://schemas.microsoft.com/office/drawing/2014/main" id="{08423490-5D6B-4541-ABBC-2E1E74623860}"/>
                  </a:ext>
                </a:extLst>
              </p:cNvPr>
              <p:cNvGrpSpPr/>
              <p:nvPr/>
            </p:nvGrpSpPr>
            <p:grpSpPr>
              <a:xfrm>
                <a:off x="5303803" y="1481382"/>
                <a:ext cx="3054448" cy="323944"/>
                <a:chOff x="734405" y="1481842"/>
                <a:chExt cx="3054448" cy="323944"/>
              </a:xfrm>
            </p:grpSpPr>
            <p:sp>
              <p:nvSpPr>
                <p:cNvPr id="82" name="正方形/長方形 81">
                  <a:extLst>
                    <a:ext uri="{FF2B5EF4-FFF2-40B4-BE49-F238E27FC236}">
                      <a16:creationId xmlns:a16="http://schemas.microsoft.com/office/drawing/2014/main" id="{5ECB2B4F-75B4-4749-8C91-12F7271E1005}"/>
                    </a:ext>
                  </a:extLst>
                </p:cNvPr>
                <p:cNvSpPr/>
                <p:nvPr/>
              </p:nvSpPr>
              <p:spPr>
                <a:xfrm>
                  <a:off x="734405" y="1481842"/>
                  <a:ext cx="1351042" cy="323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ステージ</a:t>
                  </a:r>
                </a:p>
              </p:txBody>
            </p:sp>
            <p:sp>
              <p:nvSpPr>
                <p:cNvPr id="83" name="正方形/長方形 82">
                  <a:extLst>
                    <a:ext uri="{FF2B5EF4-FFF2-40B4-BE49-F238E27FC236}">
                      <a16:creationId xmlns:a16="http://schemas.microsoft.com/office/drawing/2014/main" id="{2FE13B55-8D5D-4B26-9F21-E5F813ACA921}"/>
                    </a:ext>
                  </a:extLst>
                </p:cNvPr>
                <p:cNvSpPr/>
                <p:nvPr/>
              </p:nvSpPr>
              <p:spPr>
                <a:xfrm>
                  <a:off x="2437811" y="1481842"/>
                  <a:ext cx="1351042" cy="323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クエスト</a:t>
                  </a:r>
                </a:p>
              </p:txBody>
            </p:sp>
          </p:grpSp>
        </p:grpSp>
        <p:grpSp>
          <p:nvGrpSpPr>
            <p:cNvPr id="37" name="グループ化 36">
              <a:extLst>
                <a:ext uri="{FF2B5EF4-FFF2-40B4-BE49-F238E27FC236}">
                  <a16:creationId xmlns:a16="http://schemas.microsoft.com/office/drawing/2014/main" id="{B4F53846-DF3C-40A0-8465-82178FD272B7}"/>
                </a:ext>
              </a:extLst>
            </p:cNvPr>
            <p:cNvGrpSpPr/>
            <p:nvPr/>
          </p:nvGrpSpPr>
          <p:grpSpPr>
            <a:xfrm>
              <a:off x="271385" y="3831382"/>
              <a:ext cx="3980488" cy="2487819"/>
              <a:chOff x="271385" y="3831382"/>
              <a:chExt cx="3980488" cy="2487819"/>
            </a:xfrm>
          </p:grpSpPr>
          <p:sp>
            <p:nvSpPr>
              <p:cNvPr id="62" name="四角形: 角を丸くする 61">
                <a:extLst>
                  <a:ext uri="{FF2B5EF4-FFF2-40B4-BE49-F238E27FC236}">
                    <a16:creationId xmlns:a16="http://schemas.microsoft.com/office/drawing/2014/main" id="{06160D0B-AF63-449D-B443-29C4927AEDA6}"/>
                  </a:ext>
                </a:extLst>
              </p:cNvPr>
              <p:cNvSpPr/>
              <p:nvPr/>
            </p:nvSpPr>
            <p:spPr>
              <a:xfrm>
                <a:off x="271385" y="3831382"/>
                <a:ext cx="3980488" cy="2487819"/>
              </a:xfrm>
              <a:prstGeom prst="roundRect">
                <a:avLst>
                  <a:gd name="adj" fmla="val 636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100" dirty="0"/>
                  <a:t>素材収集</a:t>
                </a:r>
                <a:endParaRPr kumimoji="1" lang="ja-JP" altLang="en-US" sz="1400" dirty="0"/>
              </a:p>
            </p:txBody>
          </p:sp>
          <p:grpSp>
            <p:nvGrpSpPr>
              <p:cNvPr id="63" name="グループ化 62">
                <a:extLst>
                  <a:ext uri="{FF2B5EF4-FFF2-40B4-BE49-F238E27FC236}">
                    <a16:creationId xmlns:a16="http://schemas.microsoft.com/office/drawing/2014/main" id="{CA7F0600-F410-41EE-ABBC-CEF041976732}"/>
                  </a:ext>
                </a:extLst>
              </p:cNvPr>
              <p:cNvGrpSpPr/>
              <p:nvPr/>
            </p:nvGrpSpPr>
            <p:grpSpPr>
              <a:xfrm>
                <a:off x="734405" y="4505434"/>
                <a:ext cx="3054448" cy="1621405"/>
                <a:chOff x="1714682" y="3704885"/>
                <a:chExt cx="1981215" cy="1281327"/>
              </a:xfrm>
            </p:grpSpPr>
            <p:sp>
              <p:nvSpPr>
                <p:cNvPr id="67" name="正方形/長方形 66">
                  <a:extLst>
                    <a:ext uri="{FF2B5EF4-FFF2-40B4-BE49-F238E27FC236}">
                      <a16:creationId xmlns:a16="http://schemas.microsoft.com/office/drawing/2014/main" id="{42FCE8E2-C406-48A7-BD0E-16B1E01801CE}"/>
                    </a:ext>
                  </a:extLst>
                </p:cNvPr>
                <p:cNvSpPr/>
                <p:nvPr/>
              </p:nvSpPr>
              <p:spPr>
                <a:xfrm>
                  <a:off x="1714682" y="4388437"/>
                  <a:ext cx="876330" cy="2559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ゴールド</a:t>
                  </a:r>
                </a:p>
              </p:txBody>
            </p:sp>
            <p:sp>
              <p:nvSpPr>
                <p:cNvPr id="68" name="正方形/長方形 67">
                  <a:extLst>
                    <a:ext uri="{FF2B5EF4-FFF2-40B4-BE49-F238E27FC236}">
                      <a16:creationId xmlns:a16="http://schemas.microsoft.com/office/drawing/2014/main" id="{6FC0DCF0-E069-4306-A390-AA88AC401805}"/>
                    </a:ext>
                  </a:extLst>
                </p:cNvPr>
                <p:cNvSpPr/>
                <p:nvPr/>
              </p:nvSpPr>
              <p:spPr>
                <a:xfrm>
                  <a:off x="2819567" y="4388437"/>
                  <a:ext cx="876330" cy="2559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初級</a:t>
                  </a:r>
                </a:p>
              </p:txBody>
            </p:sp>
            <p:sp>
              <p:nvSpPr>
                <p:cNvPr id="71" name="正方形/長方形 70">
                  <a:extLst>
                    <a:ext uri="{FF2B5EF4-FFF2-40B4-BE49-F238E27FC236}">
                      <a16:creationId xmlns:a16="http://schemas.microsoft.com/office/drawing/2014/main" id="{C04FCB9A-8C9D-424D-88C6-A6EF909C1F5D}"/>
                    </a:ext>
                  </a:extLst>
                </p:cNvPr>
                <p:cNvSpPr/>
                <p:nvPr/>
              </p:nvSpPr>
              <p:spPr>
                <a:xfrm>
                  <a:off x="2819567" y="4730213"/>
                  <a:ext cx="876330" cy="2559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中級</a:t>
                  </a:r>
                </a:p>
              </p:txBody>
            </p:sp>
            <p:sp>
              <p:nvSpPr>
                <p:cNvPr id="72" name="正方形/長方形 71">
                  <a:extLst>
                    <a:ext uri="{FF2B5EF4-FFF2-40B4-BE49-F238E27FC236}">
                      <a16:creationId xmlns:a16="http://schemas.microsoft.com/office/drawing/2014/main" id="{D7DA19A8-0FBC-42E4-8D99-77FE04C3760F}"/>
                    </a:ext>
                  </a:extLst>
                </p:cNvPr>
                <p:cNvSpPr/>
                <p:nvPr/>
              </p:nvSpPr>
              <p:spPr>
                <a:xfrm>
                  <a:off x="1714682" y="3716247"/>
                  <a:ext cx="876330" cy="2559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素材</a:t>
                  </a:r>
                </a:p>
              </p:txBody>
            </p:sp>
            <p:sp>
              <p:nvSpPr>
                <p:cNvPr id="73" name="正方形/長方形 72">
                  <a:extLst>
                    <a:ext uri="{FF2B5EF4-FFF2-40B4-BE49-F238E27FC236}">
                      <a16:creationId xmlns:a16="http://schemas.microsoft.com/office/drawing/2014/main" id="{A099C89F-2C03-4145-8407-83C14E70CE90}"/>
                    </a:ext>
                  </a:extLst>
                </p:cNvPr>
                <p:cNvSpPr/>
                <p:nvPr/>
              </p:nvSpPr>
              <p:spPr>
                <a:xfrm>
                  <a:off x="2819567" y="3704885"/>
                  <a:ext cx="876330" cy="2559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初級</a:t>
                  </a:r>
                </a:p>
              </p:txBody>
            </p:sp>
            <p:sp>
              <p:nvSpPr>
                <p:cNvPr id="74" name="正方形/長方形 73">
                  <a:extLst>
                    <a:ext uri="{FF2B5EF4-FFF2-40B4-BE49-F238E27FC236}">
                      <a16:creationId xmlns:a16="http://schemas.microsoft.com/office/drawing/2014/main" id="{3BBFABD6-E99C-48A4-B3C8-538752523A93}"/>
                    </a:ext>
                  </a:extLst>
                </p:cNvPr>
                <p:cNvSpPr/>
                <p:nvPr/>
              </p:nvSpPr>
              <p:spPr>
                <a:xfrm>
                  <a:off x="2819567" y="4046661"/>
                  <a:ext cx="876330" cy="2559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中級</a:t>
                  </a:r>
                </a:p>
              </p:txBody>
            </p:sp>
            <p:cxnSp>
              <p:nvCxnSpPr>
                <p:cNvPr id="75" name="直線矢印コネクタ 74">
                  <a:extLst>
                    <a:ext uri="{FF2B5EF4-FFF2-40B4-BE49-F238E27FC236}">
                      <a16:creationId xmlns:a16="http://schemas.microsoft.com/office/drawing/2014/main" id="{E482189F-7C79-465C-8864-1B950F25FDCC}"/>
                    </a:ext>
                  </a:extLst>
                </p:cNvPr>
                <p:cNvCxnSpPr>
                  <a:cxnSpLocks/>
                  <a:stCxn id="72" idx="3"/>
                  <a:endCxn id="73" idx="1"/>
                </p:cNvCxnSpPr>
                <p:nvPr/>
              </p:nvCxnSpPr>
              <p:spPr>
                <a:xfrm flipV="1">
                  <a:off x="2591012" y="3832885"/>
                  <a:ext cx="228555" cy="113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545D05BF-88F2-4A58-85FE-1D611038CCC6}"/>
                    </a:ext>
                  </a:extLst>
                </p:cNvPr>
                <p:cNvCxnSpPr>
                  <a:cxnSpLocks/>
                  <a:stCxn id="72" idx="3"/>
                  <a:endCxn id="74" idx="1"/>
                </p:cNvCxnSpPr>
                <p:nvPr/>
              </p:nvCxnSpPr>
              <p:spPr>
                <a:xfrm>
                  <a:off x="2591012" y="3844247"/>
                  <a:ext cx="228555" cy="3304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E4CF9F98-0ECB-479A-A77E-DA7D68197FD2}"/>
                    </a:ext>
                  </a:extLst>
                </p:cNvPr>
                <p:cNvCxnSpPr>
                  <a:cxnSpLocks/>
                  <a:stCxn id="67" idx="3"/>
                  <a:endCxn id="68" idx="1"/>
                </p:cNvCxnSpPr>
                <p:nvPr/>
              </p:nvCxnSpPr>
              <p:spPr>
                <a:xfrm>
                  <a:off x="2591012" y="4516437"/>
                  <a:ext cx="22855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866211EE-196E-45F8-84AE-73D7EF436E9E}"/>
                    </a:ext>
                  </a:extLst>
                </p:cNvPr>
                <p:cNvCxnSpPr>
                  <a:cxnSpLocks/>
                  <a:stCxn id="67" idx="3"/>
                  <a:endCxn id="71" idx="1"/>
                </p:cNvCxnSpPr>
                <p:nvPr/>
              </p:nvCxnSpPr>
              <p:spPr>
                <a:xfrm>
                  <a:off x="2591012" y="4516437"/>
                  <a:ext cx="228555" cy="34177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グループ化 63">
                <a:extLst>
                  <a:ext uri="{FF2B5EF4-FFF2-40B4-BE49-F238E27FC236}">
                    <a16:creationId xmlns:a16="http://schemas.microsoft.com/office/drawing/2014/main" id="{538999DA-D070-4260-B8DC-4F97D28F5671}"/>
                  </a:ext>
                </a:extLst>
              </p:cNvPr>
              <p:cNvGrpSpPr/>
              <p:nvPr/>
            </p:nvGrpSpPr>
            <p:grpSpPr>
              <a:xfrm>
                <a:off x="671460" y="4208204"/>
                <a:ext cx="3054448" cy="323944"/>
                <a:chOff x="734405" y="1481842"/>
                <a:chExt cx="3054448" cy="323944"/>
              </a:xfrm>
            </p:grpSpPr>
            <p:sp>
              <p:nvSpPr>
                <p:cNvPr id="65" name="正方形/長方形 64">
                  <a:extLst>
                    <a:ext uri="{FF2B5EF4-FFF2-40B4-BE49-F238E27FC236}">
                      <a16:creationId xmlns:a16="http://schemas.microsoft.com/office/drawing/2014/main" id="{7173B4EC-6D12-4E93-87CD-C4E9074BA52B}"/>
                    </a:ext>
                  </a:extLst>
                </p:cNvPr>
                <p:cNvSpPr/>
                <p:nvPr/>
              </p:nvSpPr>
              <p:spPr>
                <a:xfrm>
                  <a:off x="734405" y="1481842"/>
                  <a:ext cx="1351042" cy="323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ステージ</a:t>
                  </a:r>
                </a:p>
              </p:txBody>
            </p:sp>
            <p:sp>
              <p:nvSpPr>
                <p:cNvPr id="66" name="正方形/長方形 65">
                  <a:extLst>
                    <a:ext uri="{FF2B5EF4-FFF2-40B4-BE49-F238E27FC236}">
                      <a16:creationId xmlns:a16="http://schemas.microsoft.com/office/drawing/2014/main" id="{3794FB04-70EC-4B67-9AF0-694BBFA9A7A7}"/>
                    </a:ext>
                  </a:extLst>
                </p:cNvPr>
                <p:cNvSpPr/>
                <p:nvPr/>
              </p:nvSpPr>
              <p:spPr>
                <a:xfrm>
                  <a:off x="2437811" y="1481842"/>
                  <a:ext cx="1351042" cy="323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クエスト</a:t>
                  </a:r>
                </a:p>
              </p:txBody>
            </p:sp>
          </p:grpSp>
        </p:grpSp>
        <p:grpSp>
          <p:nvGrpSpPr>
            <p:cNvPr id="40" name="グループ化 39">
              <a:extLst>
                <a:ext uri="{FF2B5EF4-FFF2-40B4-BE49-F238E27FC236}">
                  <a16:creationId xmlns:a16="http://schemas.microsoft.com/office/drawing/2014/main" id="{2855CABB-11A8-47E5-A1E0-352642300896}"/>
                </a:ext>
              </a:extLst>
            </p:cNvPr>
            <p:cNvGrpSpPr/>
            <p:nvPr/>
          </p:nvGrpSpPr>
          <p:grpSpPr>
            <a:xfrm>
              <a:off x="4840783" y="3831382"/>
              <a:ext cx="3980488" cy="2487819"/>
              <a:chOff x="4840783" y="3831382"/>
              <a:chExt cx="3980488" cy="2487819"/>
            </a:xfrm>
          </p:grpSpPr>
          <p:sp>
            <p:nvSpPr>
              <p:cNvPr id="41" name="四角形: 角を丸くする 40">
                <a:extLst>
                  <a:ext uri="{FF2B5EF4-FFF2-40B4-BE49-F238E27FC236}">
                    <a16:creationId xmlns:a16="http://schemas.microsoft.com/office/drawing/2014/main" id="{815890C6-94EA-405E-A282-1DF997E5EADA}"/>
                  </a:ext>
                </a:extLst>
              </p:cNvPr>
              <p:cNvSpPr/>
              <p:nvPr/>
            </p:nvSpPr>
            <p:spPr>
              <a:xfrm>
                <a:off x="4840783" y="3831382"/>
                <a:ext cx="3980488" cy="2487819"/>
              </a:xfrm>
              <a:prstGeom prst="roundRect">
                <a:avLst>
                  <a:gd name="adj" fmla="val 636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100" dirty="0"/>
                  <a:t>強敵襲来</a:t>
                </a:r>
                <a:endParaRPr kumimoji="1" lang="ja-JP" altLang="en-US" sz="1400" dirty="0"/>
              </a:p>
            </p:txBody>
          </p:sp>
          <p:grpSp>
            <p:nvGrpSpPr>
              <p:cNvPr id="43" name="グループ化 42">
                <a:extLst>
                  <a:ext uri="{FF2B5EF4-FFF2-40B4-BE49-F238E27FC236}">
                    <a16:creationId xmlns:a16="http://schemas.microsoft.com/office/drawing/2014/main" id="{29E880E5-4E96-44F4-8985-1E84FFD4D113}"/>
                  </a:ext>
                </a:extLst>
              </p:cNvPr>
              <p:cNvGrpSpPr/>
              <p:nvPr/>
            </p:nvGrpSpPr>
            <p:grpSpPr>
              <a:xfrm>
                <a:off x="5303803" y="4505434"/>
                <a:ext cx="3054448" cy="1621405"/>
                <a:chOff x="1714682" y="5074160"/>
                <a:chExt cx="1981215" cy="1281327"/>
              </a:xfrm>
            </p:grpSpPr>
            <p:sp>
              <p:nvSpPr>
                <p:cNvPr id="47" name="正方形/長方形 46">
                  <a:extLst>
                    <a:ext uri="{FF2B5EF4-FFF2-40B4-BE49-F238E27FC236}">
                      <a16:creationId xmlns:a16="http://schemas.microsoft.com/office/drawing/2014/main" id="{3850C38C-3CDA-44A8-825A-B77F81DF1740}"/>
                    </a:ext>
                  </a:extLst>
                </p:cNvPr>
                <p:cNvSpPr/>
                <p:nvPr/>
              </p:nvSpPr>
              <p:spPr>
                <a:xfrm>
                  <a:off x="1714682" y="5757712"/>
                  <a:ext cx="876330" cy="2559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怪獣</a:t>
                  </a:r>
                  <a:r>
                    <a:rPr kumimoji="1" lang="en-US" altLang="ja-JP" sz="700" dirty="0"/>
                    <a:t>B</a:t>
                  </a:r>
                  <a:endParaRPr kumimoji="1" lang="ja-JP" altLang="en-US" sz="700" dirty="0"/>
                </a:p>
              </p:txBody>
            </p:sp>
            <p:sp>
              <p:nvSpPr>
                <p:cNvPr id="48" name="正方形/長方形 47">
                  <a:extLst>
                    <a:ext uri="{FF2B5EF4-FFF2-40B4-BE49-F238E27FC236}">
                      <a16:creationId xmlns:a16="http://schemas.microsoft.com/office/drawing/2014/main" id="{3CAA4FD0-0002-47C0-B5F5-63745EF39F57}"/>
                    </a:ext>
                  </a:extLst>
                </p:cNvPr>
                <p:cNvSpPr/>
                <p:nvPr/>
              </p:nvSpPr>
              <p:spPr>
                <a:xfrm>
                  <a:off x="2819567" y="5757712"/>
                  <a:ext cx="876330" cy="2559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初級</a:t>
                  </a:r>
                </a:p>
              </p:txBody>
            </p:sp>
            <p:sp>
              <p:nvSpPr>
                <p:cNvPr id="49" name="正方形/長方形 48">
                  <a:extLst>
                    <a:ext uri="{FF2B5EF4-FFF2-40B4-BE49-F238E27FC236}">
                      <a16:creationId xmlns:a16="http://schemas.microsoft.com/office/drawing/2014/main" id="{E537B141-F869-430A-91B7-0653FB615375}"/>
                    </a:ext>
                  </a:extLst>
                </p:cNvPr>
                <p:cNvSpPr/>
                <p:nvPr/>
              </p:nvSpPr>
              <p:spPr>
                <a:xfrm>
                  <a:off x="2819567" y="6099488"/>
                  <a:ext cx="876330" cy="2559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中級</a:t>
                  </a:r>
                </a:p>
              </p:txBody>
            </p:sp>
            <p:sp>
              <p:nvSpPr>
                <p:cNvPr id="50" name="正方形/長方形 49">
                  <a:extLst>
                    <a:ext uri="{FF2B5EF4-FFF2-40B4-BE49-F238E27FC236}">
                      <a16:creationId xmlns:a16="http://schemas.microsoft.com/office/drawing/2014/main" id="{4CA3AA18-A735-46F3-90AB-B0E7185FADA4}"/>
                    </a:ext>
                  </a:extLst>
                </p:cNvPr>
                <p:cNvSpPr/>
                <p:nvPr/>
              </p:nvSpPr>
              <p:spPr>
                <a:xfrm>
                  <a:off x="1714682" y="5085522"/>
                  <a:ext cx="876330" cy="2559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怪獣</a:t>
                  </a:r>
                  <a:r>
                    <a:rPr kumimoji="1" lang="en-US" altLang="ja-JP" sz="700" dirty="0"/>
                    <a:t>A</a:t>
                  </a:r>
                  <a:endParaRPr kumimoji="1" lang="ja-JP" altLang="en-US" sz="700" dirty="0"/>
                </a:p>
              </p:txBody>
            </p:sp>
            <p:sp>
              <p:nvSpPr>
                <p:cNvPr id="51" name="正方形/長方形 50">
                  <a:extLst>
                    <a:ext uri="{FF2B5EF4-FFF2-40B4-BE49-F238E27FC236}">
                      <a16:creationId xmlns:a16="http://schemas.microsoft.com/office/drawing/2014/main" id="{F1C75D69-D8D6-4A43-A2FC-8E559CF9467A}"/>
                    </a:ext>
                  </a:extLst>
                </p:cNvPr>
                <p:cNvSpPr/>
                <p:nvPr/>
              </p:nvSpPr>
              <p:spPr>
                <a:xfrm>
                  <a:off x="2819567" y="5074160"/>
                  <a:ext cx="876330" cy="2559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初級</a:t>
                  </a:r>
                </a:p>
              </p:txBody>
            </p:sp>
            <p:sp>
              <p:nvSpPr>
                <p:cNvPr id="52" name="正方形/長方形 51">
                  <a:extLst>
                    <a:ext uri="{FF2B5EF4-FFF2-40B4-BE49-F238E27FC236}">
                      <a16:creationId xmlns:a16="http://schemas.microsoft.com/office/drawing/2014/main" id="{1376E356-4C64-44AC-AD18-FDB7AC7CE578}"/>
                    </a:ext>
                  </a:extLst>
                </p:cNvPr>
                <p:cNvSpPr/>
                <p:nvPr/>
              </p:nvSpPr>
              <p:spPr>
                <a:xfrm>
                  <a:off x="2819567" y="5415936"/>
                  <a:ext cx="876330" cy="2559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中級</a:t>
                  </a:r>
                </a:p>
              </p:txBody>
            </p:sp>
            <p:cxnSp>
              <p:nvCxnSpPr>
                <p:cNvPr id="53" name="直線矢印コネクタ 52">
                  <a:extLst>
                    <a:ext uri="{FF2B5EF4-FFF2-40B4-BE49-F238E27FC236}">
                      <a16:creationId xmlns:a16="http://schemas.microsoft.com/office/drawing/2014/main" id="{42149CE7-BE8B-40D4-BCFD-EFD16A066A36}"/>
                    </a:ext>
                  </a:extLst>
                </p:cNvPr>
                <p:cNvCxnSpPr>
                  <a:cxnSpLocks/>
                  <a:stCxn id="50" idx="3"/>
                  <a:endCxn id="51" idx="1"/>
                </p:cNvCxnSpPr>
                <p:nvPr/>
              </p:nvCxnSpPr>
              <p:spPr>
                <a:xfrm flipV="1">
                  <a:off x="2591012" y="5202160"/>
                  <a:ext cx="228555" cy="113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D6054976-3B2B-4533-AAB4-AE7076CFF47A}"/>
                    </a:ext>
                  </a:extLst>
                </p:cNvPr>
                <p:cNvCxnSpPr>
                  <a:cxnSpLocks/>
                  <a:stCxn id="50" idx="3"/>
                  <a:endCxn id="52" idx="1"/>
                </p:cNvCxnSpPr>
                <p:nvPr/>
              </p:nvCxnSpPr>
              <p:spPr>
                <a:xfrm>
                  <a:off x="2591012" y="5213522"/>
                  <a:ext cx="228555" cy="3304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095BB8E1-BB7B-4247-B987-0F1C81AA1DDF}"/>
                    </a:ext>
                  </a:extLst>
                </p:cNvPr>
                <p:cNvCxnSpPr>
                  <a:cxnSpLocks/>
                  <a:stCxn id="47" idx="3"/>
                  <a:endCxn id="48" idx="1"/>
                </p:cNvCxnSpPr>
                <p:nvPr/>
              </p:nvCxnSpPr>
              <p:spPr>
                <a:xfrm>
                  <a:off x="2591012" y="5885712"/>
                  <a:ext cx="22855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1F437005-E06E-47E5-84C7-269D1CBA5F7A}"/>
                    </a:ext>
                  </a:extLst>
                </p:cNvPr>
                <p:cNvCxnSpPr>
                  <a:cxnSpLocks/>
                  <a:stCxn id="47" idx="3"/>
                  <a:endCxn id="49" idx="1"/>
                </p:cNvCxnSpPr>
                <p:nvPr/>
              </p:nvCxnSpPr>
              <p:spPr>
                <a:xfrm>
                  <a:off x="2591012" y="5885712"/>
                  <a:ext cx="228555" cy="34177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id="{866E0A64-222D-4CDF-9680-7D6F35A06192}"/>
                  </a:ext>
                </a:extLst>
              </p:cNvPr>
              <p:cNvGrpSpPr/>
              <p:nvPr/>
            </p:nvGrpSpPr>
            <p:grpSpPr>
              <a:xfrm>
                <a:off x="5240858" y="4208204"/>
                <a:ext cx="3054448" cy="323944"/>
                <a:chOff x="734405" y="1481842"/>
                <a:chExt cx="3054448" cy="323944"/>
              </a:xfrm>
            </p:grpSpPr>
            <p:sp>
              <p:nvSpPr>
                <p:cNvPr id="45" name="正方形/長方形 44">
                  <a:extLst>
                    <a:ext uri="{FF2B5EF4-FFF2-40B4-BE49-F238E27FC236}">
                      <a16:creationId xmlns:a16="http://schemas.microsoft.com/office/drawing/2014/main" id="{408BE79D-9858-4263-967B-2867AA411D16}"/>
                    </a:ext>
                  </a:extLst>
                </p:cNvPr>
                <p:cNvSpPr/>
                <p:nvPr/>
              </p:nvSpPr>
              <p:spPr>
                <a:xfrm>
                  <a:off x="734405" y="1481842"/>
                  <a:ext cx="1351042" cy="323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ステージ</a:t>
                  </a:r>
                </a:p>
              </p:txBody>
            </p:sp>
            <p:sp>
              <p:nvSpPr>
                <p:cNvPr id="46" name="正方形/長方形 45">
                  <a:extLst>
                    <a:ext uri="{FF2B5EF4-FFF2-40B4-BE49-F238E27FC236}">
                      <a16:creationId xmlns:a16="http://schemas.microsoft.com/office/drawing/2014/main" id="{EFC95894-AD83-4E22-B0AF-6F7F54E3E3B3}"/>
                    </a:ext>
                  </a:extLst>
                </p:cNvPr>
                <p:cNvSpPr/>
                <p:nvPr/>
              </p:nvSpPr>
              <p:spPr>
                <a:xfrm>
                  <a:off x="2437811" y="1481842"/>
                  <a:ext cx="1351042" cy="323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t>クエスト</a:t>
                  </a:r>
                </a:p>
              </p:txBody>
            </p:sp>
          </p:grpSp>
        </p:grpSp>
      </p:grpSp>
    </p:spTree>
    <p:extLst>
      <p:ext uri="{BB962C8B-B14F-4D97-AF65-F5344CB8AC3E}">
        <p14:creationId xmlns:p14="http://schemas.microsoft.com/office/powerpoint/2010/main" val="1070897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テキスト ボックス 37">
            <a:extLst>
              <a:ext uri="{FF2B5EF4-FFF2-40B4-BE49-F238E27FC236}">
                <a16:creationId xmlns:a16="http://schemas.microsoft.com/office/drawing/2014/main" id="{22B16B6A-7CC9-4B63-8369-49596A3B33E2}"/>
              </a:ext>
            </a:extLst>
          </p:cNvPr>
          <p:cNvSpPr txBox="1"/>
          <p:nvPr/>
        </p:nvSpPr>
        <p:spPr>
          <a:xfrm>
            <a:off x="733538" y="540870"/>
            <a:ext cx="2300630" cy="246221"/>
          </a:xfrm>
          <a:prstGeom prst="rect">
            <a:avLst/>
          </a:prstGeom>
          <a:noFill/>
        </p:spPr>
        <p:txBody>
          <a:bodyPr wrap="none" rtlCol="0">
            <a:spAutoFit/>
          </a:bodyPr>
          <a:lstStyle/>
          <a:p>
            <a:r>
              <a:rPr kumimoji="1" lang="ja-JP" altLang="en-US" sz="1000" b="1" dirty="0"/>
              <a:t>・フリークエスト</a:t>
            </a:r>
            <a:r>
              <a:rPr kumimoji="1" lang="ja-JP" altLang="en-US" sz="1000" b="1" dirty="0">
                <a:solidFill>
                  <a:srgbClr val="FF0000"/>
                </a:solidFill>
              </a:rPr>
              <a:t>（</a:t>
            </a:r>
            <a:r>
              <a:rPr kumimoji="1" lang="en-US" altLang="ja-JP" sz="1000" b="1" dirty="0">
                <a:solidFill>
                  <a:srgbClr val="FF0000"/>
                </a:solidFill>
              </a:rPr>
              <a:t>20191009</a:t>
            </a:r>
            <a:r>
              <a:rPr kumimoji="1" lang="ja-JP" altLang="en-US" sz="1000" b="1" dirty="0">
                <a:solidFill>
                  <a:srgbClr val="FF0000"/>
                </a:solidFill>
              </a:rPr>
              <a:t>追記）</a:t>
            </a:r>
            <a:endParaRPr kumimoji="1" lang="en-US" altLang="ja-JP" sz="1000" b="1" dirty="0">
              <a:solidFill>
                <a:srgbClr val="FF0000"/>
              </a:solidFill>
            </a:endParaRPr>
          </a:p>
        </p:txBody>
      </p:sp>
      <p:sp>
        <p:nvSpPr>
          <p:cNvPr id="39" name="テキスト ボックス 38">
            <a:extLst>
              <a:ext uri="{FF2B5EF4-FFF2-40B4-BE49-F238E27FC236}">
                <a16:creationId xmlns:a16="http://schemas.microsoft.com/office/drawing/2014/main" id="{37F46BE7-8E1A-48DA-9616-4ED91737DC27}"/>
              </a:ext>
            </a:extLst>
          </p:cNvPr>
          <p:cNvSpPr txBox="1"/>
          <p:nvPr/>
        </p:nvSpPr>
        <p:spPr>
          <a:xfrm>
            <a:off x="898517" y="803872"/>
            <a:ext cx="5827236" cy="707886"/>
          </a:xfrm>
          <a:prstGeom prst="rect">
            <a:avLst/>
          </a:prstGeom>
          <a:noFill/>
        </p:spPr>
        <p:txBody>
          <a:bodyPr wrap="none" rtlCol="0">
            <a:spAutoFit/>
          </a:bodyPr>
          <a:lstStyle/>
          <a:p>
            <a:r>
              <a:rPr kumimoji="1" lang="ja-JP" altLang="en-US" sz="1000" dirty="0"/>
              <a:t>ステージをクリアした時点で、そのステージで現れた怪獣が登場するフリークエストが出現する。</a:t>
            </a:r>
            <a:endParaRPr kumimoji="1" lang="en-US" altLang="ja-JP" sz="1000" dirty="0"/>
          </a:p>
          <a:p>
            <a:r>
              <a:rPr kumimoji="1" lang="ja-JP" altLang="en-US" sz="1000" dirty="0"/>
              <a:t>これは、ステージ中の作戦クエストとは別クエストとなる。</a:t>
            </a:r>
            <a:endParaRPr kumimoji="1" lang="en-US" altLang="ja-JP" sz="1000" dirty="0"/>
          </a:p>
          <a:p>
            <a:r>
              <a:rPr kumimoji="1" lang="ja-JP" altLang="en-US" sz="1000" dirty="0"/>
              <a:t>また、１ステージで複数のフリークエストが出現する場合もある。</a:t>
            </a:r>
            <a:endParaRPr kumimoji="1" lang="en-US" altLang="ja-JP" sz="1000" dirty="0"/>
          </a:p>
          <a:p>
            <a:r>
              <a:rPr kumimoji="1" lang="ja-JP" altLang="en-US" sz="1000" dirty="0"/>
              <a:t>バランスや報酬を微調整するものと想定している。</a:t>
            </a:r>
            <a:endParaRPr kumimoji="1" lang="en-US" altLang="ja-JP" sz="1000" dirty="0"/>
          </a:p>
        </p:txBody>
      </p:sp>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2698175" cy="307777"/>
          </a:xfrm>
          <a:prstGeom prst="rect">
            <a:avLst/>
          </a:prstGeom>
          <a:noFill/>
        </p:spPr>
        <p:txBody>
          <a:bodyPr wrap="none" rtlCol="0">
            <a:spAutoFit/>
          </a:bodyPr>
          <a:lstStyle/>
          <a:p>
            <a:r>
              <a:rPr kumimoji="1" lang="ja-JP" altLang="en-US" sz="1400" b="1" dirty="0">
                <a:latin typeface="+mn-ea"/>
              </a:rPr>
              <a:t>■ステージ・クエスト選択仕様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8</a:t>
            </a:fld>
            <a:endParaRPr kumimoji="1" lang="ja-JP" altLang="en-US"/>
          </a:p>
        </p:txBody>
      </p:sp>
    </p:spTree>
    <p:extLst>
      <p:ext uri="{BB962C8B-B14F-4D97-AF65-F5344CB8AC3E}">
        <p14:creationId xmlns:p14="http://schemas.microsoft.com/office/powerpoint/2010/main" val="216985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 name="図 230" descr="白いバックグラウンドのスクリーンショット&#10;&#10;自動的に生成された説明">
            <a:extLst>
              <a:ext uri="{FF2B5EF4-FFF2-40B4-BE49-F238E27FC236}">
                <a16:creationId xmlns:a16="http://schemas.microsoft.com/office/drawing/2014/main" id="{3A6C2228-546F-4087-B654-F2FC12945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845" y="2473389"/>
            <a:ext cx="1043015" cy="1851645"/>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2698175" cy="307777"/>
          </a:xfrm>
          <a:prstGeom prst="rect">
            <a:avLst/>
          </a:prstGeom>
          <a:noFill/>
        </p:spPr>
        <p:txBody>
          <a:bodyPr wrap="none" rtlCol="0">
            <a:spAutoFit/>
          </a:bodyPr>
          <a:lstStyle/>
          <a:p>
            <a:r>
              <a:rPr kumimoji="1" lang="ja-JP" altLang="en-US" sz="1400" b="1" dirty="0">
                <a:latin typeface="+mn-ea"/>
              </a:rPr>
              <a:t>■ステージ・クエスト選択仕様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6B66AA97-E5B4-4121-9BDB-A175C9F2B78B}"/>
              </a:ext>
            </a:extLst>
          </p:cNvPr>
          <p:cNvSpPr txBox="1"/>
          <p:nvPr/>
        </p:nvSpPr>
        <p:spPr>
          <a:xfrm>
            <a:off x="415419" y="538799"/>
            <a:ext cx="3236784" cy="307777"/>
          </a:xfrm>
          <a:prstGeom prst="rect">
            <a:avLst/>
          </a:prstGeom>
          <a:noFill/>
        </p:spPr>
        <p:txBody>
          <a:bodyPr wrap="none" rtlCol="0">
            <a:spAutoFit/>
          </a:bodyPr>
          <a:lstStyle/>
          <a:p>
            <a:r>
              <a:rPr kumimoji="1" lang="ja-JP" altLang="en-US" sz="1400" b="1" dirty="0"/>
              <a:t>●ステージ・クエスト選択画面フロー</a:t>
            </a:r>
          </a:p>
        </p:txBody>
      </p:sp>
      <p:pic>
        <p:nvPicPr>
          <p:cNvPr id="185" name="図 184" descr="コンピュータ が含まれている画像&#10;&#10;自動的に生成された説明">
            <a:extLst>
              <a:ext uri="{FF2B5EF4-FFF2-40B4-BE49-F238E27FC236}">
                <a16:creationId xmlns:a16="http://schemas.microsoft.com/office/drawing/2014/main" id="{8FA4574C-E49E-4F81-93F3-A2A0629E55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0962" y="2417635"/>
            <a:ext cx="1043015" cy="1851645"/>
          </a:xfrm>
          <a:prstGeom prst="rect">
            <a:avLst/>
          </a:prstGeom>
        </p:spPr>
      </p:pic>
      <p:pic>
        <p:nvPicPr>
          <p:cNvPr id="187" name="図 186" descr="スクリーンショット, ブルー が含まれている画像&#10;&#10;自動的に生成された説明">
            <a:extLst>
              <a:ext uri="{FF2B5EF4-FFF2-40B4-BE49-F238E27FC236}">
                <a16:creationId xmlns:a16="http://schemas.microsoft.com/office/drawing/2014/main" id="{60073DE2-3A11-4439-8A2F-10596DB4C6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192" y="911954"/>
            <a:ext cx="1043015" cy="1851645"/>
          </a:xfrm>
          <a:prstGeom prst="rect">
            <a:avLst/>
          </a:prstGeom>
        </p:spPr>
      </p:pic>
      <p:pic>
        <p:nvPicPr>
          <p:cNvPr id="189" name="図 188" descr="テキスト, ブルー が含まれている画像&#10;&#10;自動的に生成された説明">
            <a:extLst>
              <a:ext uri="{FF2B5EF4-FFF2-40B4-BE49-F238E27FC236}">
                <a16:creationId xmlns:a16="http://schemas.microsoft.com/office/drawing/2014/main" id="{741B1E94-B2A0-483F-A7B5-D05948DF89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8192" y="4469525"/>
            <a:ext cx="1043015" cy="1851645"/>
          </a:xfrm>
          <a:prstGeom prst="rect">
            <a:avLst/>
          </a:prstGeom>
        </p:spPr>
      </p:pic>
      <p:cxnSp>
        <p:nvCxnSpPr>
          <p:cNvPr id="191" name="直線矢印コネクタ 190">
            <a:extLst>
              <a:ext uri="{FF2B5EF4-FFF2-40B4-BE49-F238E27FC236}">
                <a16:creationId xmlns:a16="http://schemas.microsoft.com/office/drawing/2014/main" id="{9159929B-8988-40A6-A7DF-42F16F9B025C}"/>
              </a:ext>
            </a:extLst>
          </p:cNvPr>
          <p:cNvCxnSpPr>
            <a:cxnSpLocks/>
            <a:stCxn id="54" idx="4"/>
            <a:endCxn id="189" idx="1"/>
          </p:cNvCxnSpPr>
          <p:nvPr/>
        </p:nvCxnSpPr>
        <p:spPr>
          <a:xfrm rot="16200000" flipH="1">
            <a:off x="2705773" y="4172929"/>
            <a:ext cx="1842248" cy="6025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F1844BF8-65EF-4D03-9C12-51A40D96DD1E}"/>
              </a:ext>
            </a:extLst>
          </p:cNvPr>
          <p:cNvCxnSpPr>
            <a:cxnSpLocks/>
            <a:stCxn id="54" idx="0"/>
            <a:endCxn id="187" idx="1"/>
          </p:cNvCxnSpPr>
          <p:nvPr/>
        </p:nvCxnSpPr>
        <p:spPr>
          <a:xfrm rot="5400000" flipH="1" flipV="1">
            <a:off x="2923124" y="2240255"/>
            <a:ext cx="1407546" cy="6025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直線矢印コネクタ 193">
            <a:extLst>
              <a:ext uri="{FF2B5EF4-FFF2-40B4-BE49-F238E27FC236}">
                <a16:creationId xmlns:a16="http://schemas.microsoft.com/office/drawing/2014/main" id="{CC9AD7FC-7189-4B05-A7CD-9EBA91CB4DE8}"/>
              </a:ext>
            </a:extLst>
          </p:cNvPr>
          <p:cNvCxnSpPr>
            <a:cxnSpLocks/>
            <a:stCxn id="189" idx="3"/>
            <a:endCxn id="185" idx="1"/>
          </p:cNvCxnSpPr>
          <p:nvPr/>
        </p:nvCxnSpPr>
        <p:spPr>
          <a:xfrm flipV="1">
            <a:off x="4971207" y="3343458"/>
            <a:ext cx="779755" cy="2051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96EF49B4-A0CB-46FF-9A38-916B7D702B44}"/>
              </a:ext>
            </a:extLst>
          </p:cNvPr>
          <p:cNvCxnSpPr>
            <a:cxnSpLocks/>
            <a:stCxn id="187" idx="3"/>
            <a:endCxn id="185" idx="1"/>
          </p:cNvCxnSpPr>
          <p:nvPr/>
        </p:nvCxnSpPr>
        <p:spPr>
          <a:xfrm>
            <a:off x="4971207" y="1837777"/>
            <a:ext cx="779755" cy="1505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2" name="テキスト ボックス 201">
            <a:extLst>
              <a:ext uri="{FF2B5EF4-FFF2-40B4-BE49-F238E27FC236}">
                <a16:creationId xmlns:a16="http://schemas.microsoft.com/office/drawing/2014/main" id="{D9E409D5-5B65-49A5-9152-31661518B27D}"/>
              </a:ext>
            </a:extLst>
          </p:cNvPr>
          <p:cNvSpPr txBox="1"/>
          <p:nvPr/>
        </p:nvSpPr>
        <p:spPr>
          <a:xfrm>
            <a:off x="7879807" y="2577949"/>
            <a:ext cx="877163" cy="184666"/>
          </a:xfrm>
          <a:prstGeom prst="rect">
            <a:avLst/>
          </a:prstGeom>
          <a:solidFill>
            <a:schemeClr val="bg1"/>
          </a:solidFill>
          <a:ln>
            <a:solidFill>
              <a:schemeClr val="tx1"/>
            </a:solidFill>
          </a:ln>
        </p:spPr>
        <p:txBody>
          <a:bodyPr wrap="square" rtlCol="0">
            <a:spAutoFit/>
          </a:bodyPr>
          <a:lstStyle>
            <a:defPPr>
              <a:defRPr lang="en-US"/>
            </a:defPPr>
            <a:lvl1pPr algn="ctr">
              <a:defRPr kumimoji="1" sz="600"/>
            </a:lvl1pPr>
          </a:lstStyle>
          <a:p>
            <a:r>
              <a:rPr lang="ja-JP" altLang="en-US" dirty="0"/>
              <a:t>アドベンチャー</a:t>
            </a:r>
          </a:p>
        </p:txBody>
      </p:sp>
      <p:cxnSp>
        <p:nvCxnSpPr>
          <p:cNvPr id="205" name="直線矢印コネクタ 204">
            <a:extLst>
              <a:ext uri="{FF2B5EF4-FFF2-40B4-BE49-F238E27FC236}">
                <a16:creationId xmlns:a16="http://schemas.microsoft.com/office/drawing/2014/main" id="{79938C65-E910-429E-9EA5-E06D29C21495}"/>
              </a:ext>
            </a:extLst>
          </p:cNvPr>
          <p:cNvCxnSpPr>
            <a:cxnSpLocks/>
            <a:stCxn id="189" idx="3"/>
            <a:endCxn id="124" idx="4"/>
          </p:cNvCxnSpPr>
          <p:nvPr/>
        </p:nvCxnSpPr>
        <p:spPr>
          <a:xfrm flipV="1">
            <a:off x="4971207" y="3553100"/>
            <a:ext cx="2448637" cy="18422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 name="直線矢印コネクタ 204">
            <a:extLst>
              <a:ext uri="{FF2B5EF4-FFF2-40B4-BE49-F238E27FC236}">
                <a16:creationId xmlns:a16="http://schemas.microsoft.com/office/drawing/2014/main" id="{87630D4F-6DF4-4C98-BD1F-0283B72ED5A0}"/>
              </a:ext>
            </a:extLst>
          </p:cNvPr>
          <p:cNvCxnSpPr>
            <a:cxnSpLocks/>
            <a:stCxn id="187" idx="3"/>
            <a:endCxn id="124" idx="0"/>
          </p:cNvCxnSpPr>
          <p:nvPr/>
        </p:nvCxnSpPr>
        <p:spPr>
          <a:xfrm>
            <a:off x="4971207" y="1837777"/>
            <a:ext cx="2448637" cy="14075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1" name="テキスト ボックス 210">
            <a:extLst>
              <a:ext uri="{FF2B5EF4-FFF2-40B4-BE49-F238E27FC236}">
                <a16:creationId xmlns:a16="http://schemas.microsoft.com/office/drawing/2014/main" id="{9E988799-FC66-4AD1-B53E-304DE87EED88}"/>
              </a:ext>
            </a:extLst>
          </p:cNvPr>
          <p:cNvSpPr txBox="1"/>
          <p:nvPr/>
        </p:nvSpPr>
        <p:spPr>
          <a:xfrm>
            <a:off x="3095952" y="3608926"/>
            <a:ext cx="800219" cy="184666"/>
          </a:xfrm>
          <a:prstGeom prst="rect">
            <a:avLst/>
          </a:prstGeom>
          <a:noFill/>
        </p:spPr>
        <p:txBody>
          <a:bodyPr wrap="none" rtlCol="0">
            <a:spAutoFit/>
          </a:bodyPr>
          <a:lstStyle/>
          <a:p>
            <a:r>
              <a:rPr kumimoji="1" lang="ja-JP" altLang="en-US" sz="600" dirty="0"/>
              <a:t>メインストーリー</a:t>
            </a:r>
          </a:p>
        </p:txBody>
      </p:sp>
      <p:sp>
        <p:nvSpPr>
          <p:cNvPr id="212" name="テキスト ボックス 211">
            <a:extLst>
              <a:ext uri="{FF2B5EF4-FFF2-40B4-BE49-F238E27FC236}">
                <a16:creationId xmlns:a16="http://schemas.microsoft.com/office/drawing/2014/main" id="{FFD65421-37B5-419B-99AB-B2EAD0A9B09A}"/>
              </a:ext>
            </a:extLst>
          </p:cNvPr>
          <p:cNvSpPr txBox="1"/>
          <p:nvPr/>
        </p:nvSpPr>
        <p:spPr>
          <a:xfrm>
            <a:off x="3093099" y="2997387"/>
            <a:ext cx="954107" cy="184666"/>
          </a:xfrm>
          <a:prstGeom prst="rect">
            <a:avLst/>
          </a:prstGeom>
          <a:noFill/>
        </p:spPr>
        <p:txBody>
          <a:bodyPr wrap="none" rtlCol="0">
            <a:spAutoFit/>
          </a:bodyPr>
          <a:lstStyle/>
          <a:p>
            <a:r>
              <a:rPr kumimoji="1" lang="ja-JP" altLang="en-US" sz="600" dirty="0"/>
              <a:t>メインストーリー以外</a:t>
            </a:r>
          </a:p>
        </p:txBody>
      </p:sp>
      <p:sp>
        <p:nvSpPr>
          <p:cNvPr id="213" name="テキスト ボックス 212">
            <a:extLst>
              <a:ext uri="{FF2B5EF4-FFF2-40B4-BE49-F238E27FC236}">
                <a16:creationId xmlns:a16="http://schemas.microsoft.com/office/drawing/2014/main" id="{AA101266-9A1B-4D08-AAD1-C4A50545C99F}"/>
              </a:ext>
            </a:extLst>
          </p:cNvPr>
          <p:cNvSpPr txBox="1"/>
          <p:nvPr/>
        </p:nvSpPr>
        <p:spPr>
          <a:xfrm>
            <a:off x="5045868" y="2190829"/>
            <a:ext cx="800219" cy="276999"/>
          </a:xfrm>
          <a:prstGeom prst="rect">
            <a:avLst/>
          </a:prstGeom>
          <a:noFill/>
        </p:spPr>
        <p:txBody>
          <a:bodyPr wrap="none" rtlCol="0">
            <a:spAutoFit/>
          </a:bodyPr>
          <a:lstStyle/>
          <a:p>
            <a:r>
              <a:rPr kumimoji="1" lang="ja-JP" altLang="en-US" sz="600" dirty="0"/>
              <a:t>ミッションボタン</a:t>
            </a:r>
            <a:endParaRPr kumimoji="1" lang="en-US" altLang="ja-JP" sz="600" dirty="0"/>
          </a:p>
          <a:p>
            <a:r>
              <a:rPr kumimoji="1" lang="ja-JP" altLang="en-US" sz="600" dirty="0"/>
              <a:t>タップ</a:t>
            </a:r>
          </a:p>
        </p:txBody>
      </p:sp>
      <p:sp>
        <p:nvSpPr>
          <p:cNvPr id="214" name="テキスト ボックス 213">
            <a:extLst>
              <a:ext uri="{FF2B5EF4-FFF2-40B4-BE49-F238E27FC236}">
                <a16:creationId xmlns:a16="http://schemas.microsoft.com/office/drawing/2014/main" id="{A9F96765-6773-4A54-B330-88EAA9313823}"/>
              </a:ext>
            </a:extLst>
          </p:cNvPr>
          <p:cNvSpPr txBox="1"/>
          <p:nvPr/>
        </p:nvSpPr>
        <p:spPr>
          <a:xfrm>
            <a:off x="5149068" y="5427625"/>
            <a:ext cx="723275" cy="184666"/>
          </a:xfrm>
          <a:prstGeom prst="rect">
            <a:avLst/>
          </a:prstGeom>
          <a:noFill/>
        </p:spPr>
        <p:txBody>
          <a:bodyPr wrap="none" rtlCol="0">
            <a:spAutoFit/>
          </a:bodyPr>
          <a:lstStyle/>
          <a:p>
            <a:r>
              <a:rPr kumimoji="1" lang="ja-JP" altLang="en-US" sz="600" dirty="0"/>
              <a:t>クエストタップ</a:t>
            </a:r>
          </a:p>
        </p:txBody>
      </p:sp>
      <p:sp>
        <p:nvSpPr>
          <p:cNvPr id="215" name="テキスト ボックス 214">
            <a:extLst>
              <a:ext uri="{FF2B5EF4-FFF2-40B4-BE49-F238E27FC236}">
                <a16:creationId xmlns:a16="http://schemas.microsoft.com/office/drawing/2014/main" id="{C5A47331-131E-413C-8B65-FD13E1374FC9}"/>
              </a:ext>
            </a:extLst>
          </p:cNvPr>
          <p:cNvSpPr txBox="1"/>
          <p:nvPr/>
        </p:nvSpPr>
        <p:spPr>
          <a:xfrm>
            <a:off x="7480659" y="3006853"/>
            <a:ext cx="877163" cy="184666"/>
          </a:xfrm>
          <a:prstGeom prst="rect">
            <a:avLst/>
          </a:prstGeom>
          <a:noFill/>
        </p:spPr>
        <p:txBody>
          <a:bodyPr wrap="none" rtlCol="0">
            <a:spAutoFit/>
          </a:bodyPr>
          <a:lstStyle/>
          <a:p>
            <a:r>
              <a:rPr kumimoji="1" lang="ja-JP" altLang="en-US" sz="600" dirty="0"/>
              <a:t>ストーリークエスト</a:t>
            </a:r>
          </a:p>
        </p:txBody>
      </p:sp>
      <p:sp>
        <p:nvSpPr>
          <p:cNvPr id="216" name="テキスト ボックス 215">
            <a:extLst>
              <a:ext uri="{FF2B5EF4-FFF2-40B4-BE49-F238E27FC236}">
                <a16:creationId xmlns:a16="http://schemas.microsoft.com/office/drawing/2014/main" id="{B91F4FFF-C890-48D2-8F6C-3CBC37B81E2B}"/>
              </a:ext>
            </a:extLst>
          </p:cNvPr>
          <p:cNvSpPr txBox="1"/>
          <p:nvPr/>
        </p:nvSpPr>
        <p:spPr>
          <a:xfrm>
            <a:off x="429849" y="4350181"/>
            <a:ext cx="1007006" cy="184666"/>
          </a:xfrm>
          <a:prstGeom prst="rect">
            <a:avLst/>
          </a:prstGeom>
          <a:noFill/>
        </p:spPr>
        <p:txBody>
          <a:bodyPr wrap="none" rtlCol="0">
            <a:spAutoFit/>
          </a:bodyPr>
          <a:lstStyle/>
          <a:p>
            <a:pPr algn="ctr"/>
            <a:r>
              <a:rPr kumimoji="1" lang="en-US" altLang="ja-JP" sz="600" dirty="0"/>
              <a:t>St100.</a:t>
            </a:r>
            <a:r>
              <a:rPr kumimoji="1" lang="ja-JP" altLang="en-US" sz="600" dirty="0"/>
              <a:t>ステージ選択画面</a:t>
            </a:r>
          </a:p>
        </p:txBody>
      </p:sp>
      <p:sp>
        <p:nvSpPr>
          <p:cNvPr id="219" name="テキスト ボックス 218">
            <a:extLst>
              <a:ext uri="{FF2B5EF4-FFF2-40B4-BE49-F238E27FC236}">
                <a16:creationId xmlns:a16="http://schemas.microsoft.com/office/drawing/2014/main" id="{C0800E86-BD31-4D6F-99E3-B60E1F09A77A}"/>
              </a:ext>
            </a:extLst>
          </p:cNvPr>
          <p:cNvSpPr txBox="1"/>
          <p:nvPr/>
        </p:nvSpPr>
        <p:spPr>
          <a:xfrm>
            <a:off x="3942188" y="6319201"/>
            <a:ext cx="1015021" cy="184666"/>
          </a:xfrm>
          <a:prstGeom prst="rect">
            <a:avLst/>
          </a:prstGeom>
          <a:noFill/>
        </p:spPr>
        <p:txBody>
          <a:bodyPr wrap="none" rtlCol="0">
            <a:spAutoFit/>
          </a:bodyPr>
          <a:lstStyle/>
          <a:p>
            <a:pPr algn="ctr"/>
            <a:r>
              <a:rPr kumimoji="1" lang="en-US" altLang="ja-JP" sz="600" dirty="0"/>
              <a:t>St110.</a:t>
            </a:r>
            <a:r>
              <a:rPr kumimoji="1" lang="ja-JP" altLang="en-US" sz="600" dirty="0"/>
              <a:t>クエスト選択画面</a:t>
            </a:r>
          </a:p>
        </p:txBody>
      </p:sp>
      <p:sp>
        <p:nvSpPr>
          <p:cNvPr id="220" name="テキスト ボックス 219">
            <a:extLst>
              <a:ext uri="{FF2B5EF4-FFF2-40B4-BE49-F238E27FC236}">
                <a16:creationId xmlns:a16="http://schemas.microsoft.com/office/drawing/2014/main" id="{20F17570-602B-495F-BBE4-3B89CF05FAC6}"/>
              </a:ext>
            </a:extLst>
          </p:cNvPr>
          <p:cNvSpPr txBox="1"/>
          <p:nvPr/>
        </p:nvSpPr>
        <p:spPr>
          <a:xfrm>
            <a:off x="3907723" y="2762615"/>
            <a:ext cx="1083950" cy="184666"/>
          </a:xfrm>
          <a:prstGeom prst="rect">
            <a:avLst/>
          </a:prstGeom>
          <a:noFill/>
        </p:spPr>
        <p:txBody>
          <a:bodyPr wrap="none" rtlCol="0">
            <a:spAutoFit/>
          </a:bodyPr>
          <a:lstStyle/>
          <a:p>
            <a:pPr algn="ctr"/>
            <a:r>
              <a:rPr kumimoji="1" lang="en-US" altLang="ja-JP" sz="600" dirty="0"/>
              <a:t>St120.</a:t>
            </a:r>
            <a:r>
              <a:rPr kumimoji="1" lang="ja-JP" altLang="en-US" sz="600" dirty="0"/>
              <a:t>クエスト選択画面２</a:t>
            </a:r>
          </a:p>
        </p:txBody>
      </p:sp>
      <p:sp>
        <p:nvSpPr>
          <p:cNvPr id="230" name="四角形: 角を丸くする 229">
            <a:extLst>
              <a:ext uri="{FF2B5EF4-FFF2-40B4-BE49-F238E27FC236}">
                <a16:creationId xmlns:a16="http://schemas.microsoft.com/office/drawing/2014/main" id="{2767AB3D-8078-4E6F-BD1D-CF124662E9EB}"/>
              </a:ext>
            </a:extLst>
          </p:cNvPr>
          <p:cNvSpPr/>
          <p:nvPr/>
        </p:nvSpPr>
        <p:spPr>
          <a:xfrm>
            <a:off x="321733" y="5176435"/>
            <a:ext cx="1251437" cy="4358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t>ストーリークエストクリア</a:t>
            </a:r>
          </a:p>
        </p:txBody>
      </p:sp>
      <p:pic>
        <p:nvPicPr>
          <p:cNvPr id="68" name="図 67">
            <a:extLst>
              <a:ext uri="{FF2B5EF4-FFF2-40B4-BE49-F238E27FC236}">
                <a16:creationId xmlns:a16="http://schemas.microsoft.com/office/drawing/2014/main" id="{BAEA7D19-602C-4C9B-AE9F-0F5D2B4DF741}"/>
              </a:ext>
            </a:extLst>
          </p:cNvPr>
          <p:cNvPicPr>
            <a:picLocks noChangeAspect="1"/>
          </p:cNvPicPr>
          <p:nvPr/>
        </p:nvPicPr>
        <p:blipFill>
          <a:blip r:embed="rId6"/>
          <a:stretch>
            <a:fillRect/>
          </a:stretch>
        </p:blipFill>
        <p:spPr>
          <a:xfrm>
            <a:off x="1834667" y="4469525"/>
            <a:ext cx="1043407" cy="1849676"/>
          </a:xfrm>
          <a:prstGeom prst="rect">
            <a:avLst/>
          </a:prstGeom>
        </p:spPr>
      </p:pic>
      <p:cxnSp>
        <p:nvCxnSpPr>
          <p:cNvPr id="71" name="直線矢印コネクタ 70">
            <a:extLst>
              <a:ext uri="{FF2B5EF4-FFF2-40B4-BE49-F238E27FC236}">
                <a16:creationId xmlns:a16="http://schemas.microsoft.com/office/drawing/2014/main" id="{348B2EF9-7314-49C0-9DFE-673A251D4BB1}"/>
              </a:ext>
            </a:extLst>
          </p:cNvPr>
          <p:cNvCxnSpPr>
            <a:cxnSpLocks/>
            <a:stCxn id="230" idx="3"/>
            <a:endCxn id="68" idx="1"/>
          </p:cNvCxnSpPr>
          <p:nvPr/>
        </p:nvCxnSpPr>
        <p:spPr>
          <a:xfrm>
            <a:off x="1573170" y="5394363"/>
            <a:ext cx="2614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四角形: 角を丸くする 78">
            <a:extLst>
              <a:ext uri="{FF2B5EF4-FFF2-40B4-BE49-F238E27FC236}">
                <a16:creationId xmlns:a16="http://schemas.microsoft.com/office/drawing/2014/main" id="{88850766-9F1C-4F73-A177-42EC849860B2}"/>
              </a:ext>
            </a:extLst>
          </p:cNvPr>
          <p:cNvSpPr/>
          <p:nvPr/>
        </p:nvSpPr>
        <p:spPr>
          <a:xfrm>
            <a:off x="321733" y="913923"/>
            <a:ext cx="1251437" cy="4358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t>ステージ</a:t>
            </a:r>
            <a:endParaRPr kumimoji="1" lang="en-US" altLang="ja-JP" sz="800" dirty="0"/>
          </a:p>
          <a:p>
            <a:pPr algn="ctr"/>
            <a:r>
              <a:rPr kumimoji="1" lang="ja-JP" altLang="en-US" sz="800" dirty="0"/>
              <a:t>クリア</a:t>
            </a:r>
          </a:p>
        </p:txBody>
      </p:sp>
      <p:sp>
        <p:nvSpPr>
          <p:cNvPr id="246" name="正方形/長方形 245">
            <a:extLst>
              <a:ext uri="{FF2B5EF4-FFF2-40B4-BE49-F238E27FC236}">
                <a16:creationId xmlns:a16="http://schemas.microsoft.com/office/drawing/2014/main" id="{5657CC03-FB1B-4C82-9FC9-4B18193582DA}"/>
              </a:ext>
            </a:extLst>
          </p:cNvPr>
          <p:cNvSpPr/>
          <p:nvPr/>
        </p:nvSpPr>
        <p:spPr>
          <a:xfrm>
            <a:off x="1834667" y="913923"/>
            <a:ext cx="1043015" cy="1849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矢印コネクタ 192">
            <a:extLst>
              <a:ext uri="{FF2B5EF4-FFF2-40B4-BE49-F238E27FC236}">
                <a16:creationId xmlns:a16="http://schemas.microsoft.com/office/drawing/2014/main" id="{7476437D-63B9-4064-B478-606E5ABA27BC}"/>
              </a:ext>
            </a:extLst>
          </p:cNvPr>
          <p:cNvCxnSpPr>
            <a:cxnSpLocks/>
            <a:stCxn id="79" idx="2"/>
          </p:cNvCxnSpPr>
          <p:nvPr/>
        </p:nvCxnSpPr>
        <p:spPr>
          <a:xfrm rot="16200000" flipH="1">
            <a:off x="1304223" y="993007"/>
            <a:ext cx="173673" cy="8872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192">
            <a:extLst>
              <a:ext uri="{FF2B5EF4-FFF2-40B4-BE49-F238E27FC236}">
                <a16:creationId xmlns:a16="http://schemas.microsoft.com/office/drawing/2014/main" id="{327F6452-6E06-49FF-8AC4-47DFCCEEADA8}"/>
              </a:ext>
            </a:extLst>
          </p:cNvPr>
          <p:cNvCxnSpPr>
            <a:cxnSpLocks/>
            <a:stCxn id="246" idx="1"/>
            <a:endCxn id="231" idx="0"/>
          </p:cNvCxnSpPr>
          <p:nvPr/>
        </p:nvCxnSpPr>
        <p:spPr>
          <a:xfrm rot="10800000" flipV="1">
            <a:off x="933353" y="1838761"/>
            <a:ext cx="901314" cy="6346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F03F10D9-0128-4300-8DB6-1BE32501DAD8}"/>
              </a:ext>
            </a:extLst>
          </p:cNvPr>
          <p:cNvSpPr/>
          <p:nvPr/>
        </p:nvSpPr>
        <p:spPr>
          <a:xfrm>
            <a:off x="3171713" y="3245323"/>
            <a:ext cx="307777" cy="3077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a:extLst>
              <a:ext uri="{FF2B5EF4-FFF2-40B4-BE49-F238E27FC236}">
                <a16:creationId xmlns:a16="http://schemas.microsoft.com/office/drawing/2014/main" id="{5A8DC2F1-C50C-4680-9AF6-F3271E05DA67}"/>
              </a:ext>
            </a:extLst>
          </p:cNvPr>
          <p:cNvCxnSpPr>
            <a:cxnSpLocks/>
            <a:stCxn id="231" idx="3"/>
            <a:endCxn id="54" idx="2"/>
          </p:cNvCxnSpPr>
          <p:nvPr/>
        </p:nvCxnSpPr>
        <p:spPr>
          <a:xfrm>
            <a:off x="1454860" y="3399212"/>
            <a:ext cx="17168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92">
            <a:extLst>
              <a:ext uri="{FF2B5EF4-FFF2-40B4-BE49-F238E27FC236}">
                <a16:creationId xmlns:a16="http://schemas.microsoft.com/office/drawing/2014/main" id="{3AE3ED48-4285-4901-AF83-E42C37731D2D}"/>
              </a:ext>
            </a:extLst>
          </p:cNvPr>
          <p:cNvCxnSpPr>
            <a:cxnSpLocks/>
            <a:stCxn id="68" idx="3"/>
            <a:endCxn id="54" idx="2"/>
          </p:cNvCxnSpPr>
          <p:nvPr/>
        </p:nvCxnSpPr>
        <p:spPr>
          <a:xfrm flipV="1">
            <a:off x="2878074" y="3399212"/>
            <a:ext cx="293639" cy="19951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楕円 123">
            <a:extLst>
              <a:ext uri="{FF2B5EF4-FFF2-40B4-BE49-F238E27FC236}">
                <a16:creationId xmlns:a16="http://schemas.microsoft.com/office/drawing/2014/main" id="{BD0FADE5-567B-4FF9-99AF-041FD1A27DDA}"/>
              </a:ext>
            </a:extLst>
          </p:cNvPr>
          <p:cNvSpPr/>
          <p:nvPr/>
        </p:nvSpPr>
        <p:spPr>
          <a:xfrm>
            <a:off x="7265955" y="3245323"/>
            <a:ext cx="307777" cy="3077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7" name="直線矢印コネクタ 126">
            <a:extLst>
              <a:ext uri="{FF2B5EF4-FFF2-40B4-BE49-F238E27FC236}">
                <a16:creationId xmlns:a16="http://schemas.microsoft.com/office/drawing/2014/main" id="{097C06A9-74E1-40CE-901F-2C08BA3B16AF}"/>
              </a:ext>
            </a:extLst>
          </p:cNvPr>
          <p:cNvCxnSpPr>
            <a:cxnSpLocks/>
            <a:stCxn id="124" idx="6"/>
            <a:endCxn id="202" idx="1"/>
          </p:cNvCxnSpPr>
          <p:nvPr/>
        </p:nvCxnSpPr>
        <p:spPr>
          <a:xfrm flipV="1">
            <a:off x="7573732" y="2670282"/>
            <a:ext cx="306075" cy="728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テキスト ボックス 131">
            <a:extLst>
              <a:ext uri="{FF2B5EF4-FFF2-40B4-BE49-F238E27FC236}">
                <a16:creationId xmlns:a16="http://schemas.microsoft.com/office/drawing/2014/main" id="{0A716EDF-C62D-4AA1-AB34-CA485D341E34}"/>
              </a:ext>
            </a:extLst>
          </p:cNvPr>
          <p:cNvSpPr txBox="1"/>
          <p:nvPr/>
        </p:nvSpPr>
        <p:spPr>
          <a:xfrm>
            <a:off x="1640457" y="6319201"/>
            <a:ext cx="1452642" cy="184666"/>
          </a:xfrm>
          <a:prstGeom prst="rect">
            <a:avLst/>
          </a:prstGeom>
          <a:noFill/>
        </p:spPr>
        <p:txBody>
          <a:bodyPr wrap="none" rtlCol="0">
            <a:spAutoFit/>
          </a:bodyPr>
          <a:lstStyle/>
          <a:p>
            <a:r>
              <a:rPr kumimoji="1" lang="en-US" altLang="ja-JP" sz="600" dirty="0"/>
              <a:t>St110a.</a:t>
            </a:r>
            <a:r>
              <a:rPr kumimoji="1" lang="ja-JP" altLang="en-US" sz="600" dirty="0"/>
              <a:t>ストーリーク報酬ウィンドウ</a:t>
            </a:r>
          </a:p>
        </p:txBody>
      </p:sp>
      <p:sp>
        <p:nvSpPr>
          <p:cNvPr id="133" name="テキスト ボックス 132">
            <a:extLst>
              <a:ext uri="{FF2B5EF4-FFF2-40B4-BE49-F238E27FC236}">
                <a16:creationId xmlns:a16="http://schemas.microsoft.com/office/drawing/2014/main" id="{998955FA-4E3E-4F48-9B4C-F0C150494746}"/>
              </a:ext>
            </a:extLst>
          </p:cNvPr>
          <p:cNvSpPr txBox="1"/>
          <p:nvPr/>
        </p:nvSpPr>
        <p:spPr>
          <a:xfrm>
            <a:off x="1603668" y="2780229"/>
            <a:ext cx="1529586" cy="184666"/>
          </a:xfrm>
          <a:prstGeom prst="rect">
            <a:avLst/>
          </a:prstGeom>
          <a:noFill/>
        </p:spPr>
        <p:txBody>
          <a:bodyPr wrap="none" rtlCol="0">
            <a:spAutoFit/>
          </a:bodyPr>
          <a:lstStyle/>
          <a:p>
            <a:r>
              <a:rPr kumimoji="1" lang="en-US" altLang="ja-JP" sz="600" dirty="0"/>
              <a:t>St100a.</a:t>
            </a:r>
            <a:r>
              <a:rPr kumimoji="1" lang="ja-JP" altLang="en-US" sz="600" dirty="0"/>
              <a:t>ステージクリア報酬ウィンドウ</a:t>
            </a:r>
          </a:p>
        </p:txBody>
      </p:sp>
      <p:sp>
        <p:nvSpPr>
          <p:cNvPr id="134" name="テキスト ボックス 133">
            <a:extLst>
              <a:ext uri="{FF2B5EF4-FFF2-40B4-BE49-F238E27FC236}">
                <a16:creationId xmlns:a16="http://schemas.microsoft.com/office/drawing/2014/main" id="{E0796F3F-BE8E-4D3C-B0B1-5F5C930BD7E5}"/>
              </a:ext>
            </a:extLst>
          </p:cNvPr>
          <p:cNvSpPr txBox="1"/>
          <p:nvPr/>
        </p:nvSpPr>
        <p:spPr>
          <a:xfrm>
            <a:off x="5584621" y="4284859"/>
            <a:ext cx="1375698" cy="184666"/>
          </a:xfrm>
          <a:prstGeom prst="rect">
            <a:avLst/>
          </a:prstGeom>
          <a:noFill/>
        </p:spPr>
        <p:txBody>
          <a:bodyPr wrap="none" rtlCol="0">
            <a:spAutoFit/>
          </a:bodyPr>
          <a:lstStyle/>
          <a:p>
            <a:r>
              <a:rPr kumimoji="1" lang="en-US" altLang="ja-JP" sz="600" dirty="0"/>
              <a:t>St110b.</a:t>
            </a:r>
            <a:r>
              <a:rPr kumimoji="1" lang="ja-JP" altLang="en-US" sz="600" dirty="0"/>
              <a:t>ミッション確認ウィンドウ</a:t>
            </a:r>
          </a:p>
        </p:txBody>
      </p:sp>
      <p:sp>
        <p:nvSpPr>
          <p:cNvPr id="135" name="テキスト ボックス 134">
            <a:extLst>
              <a:ext uri="{FF2B5EF4-FFF2-40B4-BE49-F238E27FC236}">
                <a16:creationId xmlns:a16="http://schemas.microsoft.com/office/drawing/2014/main" id="{ADC067D2-8992-4256-9A1E-9763261A86E5}"/>
              </a:ext>
            </a:extLst>
          </p:cNvPr>
          <p:cNvSpPr txBox="1"/>
          <p:nvPr/>
        </p:nvSpPr>
        <p:spPr>
          <a:xfrm>
            <a:off x="5005428" y="4795459"/>
            <a:ext cx="800219" cy="276999"/>
          </a:xfrm>
          <a:prstGeom prst="rect">
            <a:avLst/>
          </a:prstGeom>
          <a:noFill/>
        </p:spPr>
        <p:txBody>
          <a:bodyPr wrap="none" rtlCol="0">
            <a:spAutoFit/>
          </a:bodyPr>
          <a:lstStyle/>
          <a:p>
            <a:r>
              <a:rPr kumimoji="1" lang="ja-JP" altLang="en-US" sz="600" dirty="0"/>
              <a:t>ミッションボタン</a:t>
            </a:r>
            <a:endParaRPr kumimoji="1" lang="en-US" altLang="ja-JP" sz="600" dirty="0"/>
          </a:p>
          <a:p>
            <a:r>
              <a:rPr kumimoji="1" lang="ja-JP" altLang="en-US" sz="600" dirty="0"/>
              <a:t>タップ</a:t>
            </a:r>
          </a:p>
        </p:txBody>
      </p:sp>
      <p:sp>
        <p:nvSpPr>
          <p:cNvPr id="136" name="テキスト ボックス 135">
            <a:extLst>
              <a:ext uri="{FF2B5EF4-FFF2-40B4-BE49-F238E27FC236}">
                <a16:creationId xmlns:a16="http://schemas.microsoft.com/office/drawing/2014/main" id="{0E47961B-C0BF-44A7-9BF6-D25BD5511909}"/>
              </a:ext>
            </a:extLst>
          </p:cNvPr>
          <p:cNvSpPr txBox="1"/>
          <p:nvPr/>
        </p:nvSpPr>
        <p:spPr>
          <a:xfrm>
            <a:off x="7879806" y="3971061"/>
            <a:ext cx="877163" cy="184666"/>
          </a:xfrm>
          <a:prstGeom prst="rect">
            <a:avLst/>
          </a:prstGeom>
          <a:solidFill>
            <a:schemeClr val="bg1"/>
          </a:solidFill>
          <a:ln>
            <a:solidFill>
              <a:schemeClr val="tx1"/>
            </a:solidFill>
          </a:ln>
        </p:spPr>
        <p:txBody>
          <a:bodyPr wrap="square" rtlCol="0">
            <a:spAutoFit/>
          </a:bodyPr>
          <a:lstStyle>
            <a:defPPr>
              <a:defRPr lang="en-US"/>
            </a:defPPr>
            <a:lvl1pPr algn="ctr">
              <a:defRPr kumimoji="1" sz="600"/>
            </a:lvl1pPr>
          </a:lstStyle>
          <a:p>
            <a:r>
              <a:rPr lang="ja-JP" altLang="en-US" dirty="0"/>
              <a:t>編成処理へ</a:t>
            </a:r>
          </a:p>
        </p:txBody>
      </p:sp>
      <p:cxnSp>
        <p:nvCxnSpPr>
          <p:cNvPr id="145" name="直線矢印コネクタ 144">
            <a:extLst>
              <a:ext uri="{FF2B5EF4-FFF2-40B4-BE49-F238E27FC236}">
                <a16:creationId xmlns:a16="http://schemas.microsoft.com/office/drawing/2014/main" id="{F351D37A-066A-48F8-B490-DF07390BAC73}"/>
              </a:ext>
            </a:extLst>
          </p:cNvPr>
          <p:cNvCxnSpPr>
            <a:cxnSpLocks/>
            <a:stCxn id="124" idx="6"/>
            <a:endCxn id="136" idx="1"/>
          </p:cNvCxnSpPr>
          <p:nvPr/>
        </p:nvCxnSpPr>
        <p:spPr>
          <a:xfrm>
            <a:off x="7573732" y="3399212"/>
            <a:ext cx="306074" cy="66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テキスト ボックス 148">
            <a:extLst>
              <a:ext uri="{FF2B5EF4-FFF2-40B4-BE49-F238E27FC236}">
                <a16:creationId xmlns:a16="http://schemas.microsoft.com/office/drawing/2014/main" id="{AC9A856F-DA70-4FB0-906B-2287168A7D17}"/>
              </a:ext>
            </a:extLst>
          </p:cNvPr>
          <p:cNvSpPr txBox="1"/>
          <p:nvPr/>
        </p:nvSpPr>
        <p:spPr>
          <a:xfrm>
            <a:off x="7499071" y="3685366"/>
            <a:ext cx="646331" cy="184666"/>
          </a:xfrm>
          <a:prstGeom prst="rect">
            <a:avLst/>
          </a:prstGeom>
          <a:noFill/>
        </p:spPr>
        <p:txBody>
          <a:bodyPr wrap="none" rtlCol="0">
            <a:spAutoFit/>
          </a:bodyPr>
          <a:lstStyle/>
          <a:p>
            <a:r>
              <a:rPr kumimoji="1" lang="ja-JP" altLang="en-US" sz="600" dirty="0"/>
              <a:t>作戦クエスト</a:t>
            </a:r>
          </a:p>
        </p:txBody>
      </p:sp>
    </p:spTree>
    <p:extLst>
      <p:ext uri="{BB962C8B-B14F-4D97-AF65-F5344CB8AC3E}">
        <p14:creationId xmlns:p14="http://schemas.microsoft.com/office/powerpoint/2010/main" val="141619310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初期文字メイリオ1.potx" id="{4CC45B49-B3D3-4080-927A-D6BA33902AE7}" vid="{8A81B9CE-A1AC-4B19-889B-2A875DBDC64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初期文字メイリオ1</Template>
  <TotalTime>4945</TotalTime>
  <Words>1977</Words>
  <Application>Microsoft Office PowerPoint</Application>
  <PresentationFormat>画面に合わせる (4:3)</PresentationFormat>
  <Paragraphs>348</Paragraphs>
  <Slides>15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Bahnschrift Condensed</vt:lpstr>
      <vt:lpstr>Arial</vt:lpstr>
      <vt:lpstr>游ゴシック</vt:lpstr>
      <vt:lpstr>メイリオ</vt:lpstr>
      <vt:lpstr>Century Gothic</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真吾 宮田</dc:creator>
  <cp:lastModifiedBy>真吾 宮田</cp:lastModifiedBy>
  <cp:revision>272</cp:revision>
  <dcterms:created xsi:type="dcterms:W3CDTF">2019-06-27T02:30:15Z</dcterms:created>
  <dcterms:modified xsi:type="dcterms:W3CDTF">2019-12-05T07:07:41Z</dcterms:modified>
</cp:coreProperties>
</file>