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6"/>
  </p:notesMasterIdLst>
  <p:sldIdLst>
    <p:sldId id="270" r:id="rId5"/>
    <p:sldId id="256" r:id="rId6"/>
    <p:sldId id="272" r:id="rId7"/>
    <p:sldId id="282" r:id="rId8"/>
    <p:sldId id="305" r:id="rId9"/>
    <p:sldId id="306" r:id="rId10"/>
    <p:sldId id="307" r:id="rId11"/>
    <p:sldId id="285" r:id="rId12"/>
    <p:sldId id="302" r:id="rId13"/>
    <p:sldId id="303" r:id="rId14"/>
    <p:sldId id="304" r:id="rId15"/>
  </p:sldIdLst>
  <p:sldSz cx="9144000" cy="6858000" type="screen4x3"/>
  <p:notesSz cx="6858000" cy="9144000"/>
  <p:embeddedFontLst>
    <p:embeddedFont>
      <p:font typeface="Bahnschrift Condensed" panose="020B0502040204020203" pitchFamily="34" charset="0"/>
      <p:regular r:id="rId17"/>
      <p:bold r:id="rId18"/>
    </p:embeddedFont>
    <p:embeddedFont>
      <p:font typeface="Century Gothic" panose="020B0502020202020204" pitchFamily="34" charset="0"/>
      <p:regular r:id="rId19"/>
      <p:bold r:id="rId20"/>
      <p:italic r:id="rId21"/>
      <p:boldItalic r:id="rId22"/>
    </p:embeddedFont>
    <p:embeddedFont>
      <p:font typeface="メイリオ" panose="020B0604030504040204" pitchFamily="50" charset="-128"/>
      <p:regular r:id="rId23"/>
      <p:bold r:id="rId24"/>
      <p:italic r:id="rId25"/>
      <p:boldItalic r:id="rId26"/>
    </p:embeddedFont>
    <p:embeddedFont>
      <p:font typeface="游ゴシック" panose="020B0400000000000000" pitchFamily="50" charset="-128"/>
      <p:regular r:id="rId27"/>
      <p:bold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F1484-1730-4CB7-BA04-1289C8FF374E}" v="994" dt="2019-12-10T05:18:16.5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9" autoAdjust="0"/>
    <p:restoredTop sz="94660"/>
  </p:normalViewPr>
  <p:slideViewPr>
    <p:cSldViewPr snapToGrid="0">
      <p:cViewPr>
        <p:scale>
          <a:sx n="100" d="100"/>
          <a:sy n="100" d="100"/>
        </p:scale>
        <p:origin x="81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2019/12/10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2019/12/10</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2019/12/10</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2019/12/10</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2019/12/10</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2835493707"/>
              </p:ext>
            </p:extLst>
          </p:nvPr>
        </p:nvGraphicFramePr>
        <p:xfrm>
          <a:off x="599845" y="969361"/>
          <a:ext cx="6200140" cy="338328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2019.11.8</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2019.11.18</a:t>
                      </a:r>
                      <a:endParaRPr kumimoji="1" lang="ja-JP" altLang="en-US" sz="800" dirty="0"/>
                    </a:p>
                  </a:txBody>
                  <a:tcPr/>
                </a:tc>
                <a:tc>
                  <a:txBody>
                    <a:bodyPr/>
                    <a:lstStyle/>
                    <a:p>
                      <a:r>
                        <a:rPr kumimoji="1" lang="ja-JP" altLang="en-US" sz="800" dirty="0"/>
                        <a:t>・編成画面仕様にほぼ移行。</a:t>
                      </a:r>
                      <a:endParaRPr kumimoji="1" lang="en-US" altLang="ja-JP" sz="800" dirty="0"/>
                    </a:p>
                    <a:p>
                      <a:r>
                        <a:rPr kumimoji="1" lang="ja-JP" altLang="en-US" sz="800" dirty="0"/>
                        <a:t>・最終確認画面追加。</a:t>
                      </a:r>
                      <a:endParaRPr kumimoji="1" lang="en-US" altLang="ja-JP" sz="800" dirty="0"/>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2019.11.20</a:t>
                      </a:r>
                      <a:endParaRPr kumimoji="1" lang="ja-JP" altLang="en-US" sz="800" dirty="0"/>
                    </a:p>
                  </a:txBody>
                  <a:tcPr/>
                </a:tc>
                <a:tc>
                  <a:txBody>
                    <a:bodyPr/>
                    <a:lstStyle/>
                    <a:p>
                      <a:r>
                        <a:rPr kumimoji="1" lang="ja-JP" altLang="en-US" sz="800" dirty="0"/>
                        <a:t>・フレンドアイコンをカタカナ表記に変更。</a:t>
                      </a:r>
                      <a:endParaRPr kumimoji="1" lang="en-US" altLang="ja-JP" sz="800" dirty="0"/>
                    </a:p>
                    <a:p>
                      <a:r>
                        <a:rPr kumimoji="1" lang="ja-JP" altLang="en-US" sz="800" dirty="0"/>
                        <a:t>・部隊選択画面のサブ見出し、ボタンを「兵器」に変更。</a:t>
                      </a:r>
                      <a:endParaRPr kumimoji="1" lang="en-US" altLang="ja-JP" sz="800" dirty="0"/>
                    </a:p>
                    <a:p>
                      <a:r>
                        <a:rPr kumimoji="1" lang="ja-JP" altLang="en-US" sz="800" dirty="0"/>
                        <a:t>・最終確認画面のサブ見出しを「兵器」に変更。</a:t>
                      </a:r>
                      <a:endParaRPr kumimoji="1" lang="en-US" altLang="ja-JP" sz="800" dirty="0"/>
                    </a:p>
                    <a:p>
                      <a:r>
                        <a:rPr kumimoji="1" lang="ja-JP" altLang="en-US" sz="800" dirty="0"/>
                        <a:t>・最終確認画面のリーダー効果に効果アイコンを追加。</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2019.11.29</a:t>
                      </a:r>
                      <a:endParaRPr kumimoji="1" lang="ja-JP" altLang="en-US" sz="800" dirty="0"/>
                    </a:p>
                  </a:txBody>
                  <a:tcPr/>
                </a:tc>
                <a:tc>
                  <a:txBody>
                    <a:bodyPr/>
                    <a:lstStyle/>
                    <a:p>
                      <a:r>
                        <a:rPr kumimoji="1" lang="ja-JP" altLang="en-US" sz="800" dirty="0"/>
                        <a:t>・部隊人数に関して記述修正。（</a:t>
                      </a:r>
                      <a:r>
                        <a:rPr kumimoji="1" lang="en-US" altLang="ja-JP" sz="800" dirty="0"/>
                        <a:t>P.2</a:t>
                      </a:r>
                      <a:r>
                        <a:rPr kumimoji="1" lang="ja-JP" altLang="en-US" sz="800" dirty="0"/>
                        <a:t>）</a:t>
                      </a:r>
                      <a:endParaRPr kumimoji="1" lang="en-US" altLang="ja-JP" sz="800" dirty="0"/>
                    </a:p>
                    <a:p>
                      <a:r>
                        <a:rPr kumimoji="1" lang="ja-JP" altLang="en-US" sz="800" dirty="0"/>
                        <a:t>・師団兵器について追記。（</a:t>
                      </a:r>
                      <a:r>
                        <a:rPr kumimoji="1" lang="en-US" altLang="ja-JP" sz="800" dirty="0"/>
                        <a:t>P.3</a:t>
                      </a:r>
                      <a:r>
                        <a:rPr kumimoji="1" lang="ja-JP" altLang="en-US" sz="800" dirty="0"/>
                        <a:t>）</a:t>
                      </a:r>
                      <a:endParaRPr kumimoji="1" lang="en-US" altLang="ja-JP" sz="800" dirty="0"/>
                    </a:p>
                    <a:p>
                      <a:r>
                        <a:rPr kumimoji="1" lang="ja-JP" altLang="en-US" sz="800" dirty="0"/>
                        <a:t>・支援兵器、師団兵器のバトル効果について記載。（</a:t>
                      </a:r>
                      <a:r>
                        <a:rPr kumimoji="1" lang="en-US" altLang="ja-JP" sz="800" dirty="0"/>
                        <a:t>P.3</a:t>
                      </a:r>
                      <a:r>
                        <a:rPr kumimoji="1" lang="ja-JP" altLang="en-US" sz="800" dirty="0"/>
                        <a:t>）</a:t>
                      </a:r>
                      <a:endParaRPr kumimoji="1" lang="en-US" altLang="ja-JP" sz="800" dirty="0"/>
                    </a:p>
                    <a:p>
                      <a:r>
                        <a:rPr kumimoji="1" lang="ja-JP" altLang="en-US" sz="800" dirty="0"/>
                        <a:t>・師団兵器選択フローを追記。（</a:t>
                      </a:r>
                      <a:r>
                        <a:rPr kumimoji="1" lang="en-US" altLang="ja-JP" sz="800" dirty="0"/>
                        <a:t>P.4</a:t>
                      </a:r>
                      <a:r>
                        <a:rPr kumimoji="1" lang="ja-JP" altLang="en-US" sz="800" dirty="0"/>
                        <a:t>）</a:t>
                      </a:r>
                      <a:endParaRPr kumimoji="1" lang="en-US" altLang="ja-JP" sz="800" dirty="0"/>
                    </a:p>
                    <a:p>
                      <a:r>
                        <a:rPr kumimoji="1" lang="ja-JP" altLang="en-US" sz="800" dirty="0"/>
                        <a:t>・師団兵器関連の画面説明追加。（</a:t>
                      </a:r>
                      <a:r>
                        <a:rPr kumimoji="1" lang="en-US" altLang="ja-JP" sz="800" dirty="0"/>
                        <a:t>P.6-9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r>
                        <a:rPr kumimoji="1" lang="en-US" altLang="ja-JP" sz="800" dirty="0"/>
                        <a:t>2019.12.10</a:t>
                      </a:r>
                      <a:endParaRPr kumimoji="1" lang="ja-JP" altLang="en-US" sz="800" dirty="0"/>
                    </a:p>
                  </a:txBody>
                  <a:tcPr/>
                </a:tc>
                <a:tc>
                  <a:txBody>
                    <a:bodyPr/>
                    <a:lstStyle/>
                    <a:p>
                      <a:r>
                        <a:rPr kumimoji="1" lang="ja-JP" altLang="en-US" sz="800" dirty="0"/>
                        <a:t>・基本部分修正。（</a:t>
                      </a:r>
                      <a:r>
                        <a:rPr kumimoji="1" lang="en-US" altLang="ja-JP" sz="800" dirty="0"/>
                        <a:t>P.2</a:t>
                      </a:r>
                      <a:r>
                        <a:rPr kumimoji="1" lang="ja-JP" altLang="en-US" sz="800" dirty="0"/>
                        <a:t>）</a:t>
                      </a:r>
                      <a:endParaRPr kumimoji="1" lang="en-US" altLang="ja-JP" sz="800" dirty="0"/>
                    </a:p>
                    <a:p>
                      <a:r>
                        <a:rPr kumimoji="1" lang="ja-JP" altLang="en-US" sz="800" dirty="0"/>
                        <a:t>・フロー修正。（</a:t>
                      </a:r>
                      <a:r>
                        <a:rPr kumimoji="1" lang="en-US" altLang="ja-JP" sz="800" dirty="0"/>
                        <a:t>P.3</a:t>
                      </a:r>
                      <a:r>
                        <a:rPr kumimoji="1" lang="ja-JP" altLang="en-US" sz="800" dirty="0"/>
                        <a:t>）</a:t>
                      </a:r>
                      <a:endParaRPr kumimoji="1" lang="en-US" altLang="ja-JP" sz="800" dirty="0"/>
                    </a:p>
                    <a:p>
                      <a:r>
                        <a:rPr kumimoji="1" lang="ja-JP" altLang="en-US" sz="800" dirty="0"/>
                        <a:t>・各画面の</a:t>
                      </a:r>
                      <a:r>
                        <a:rPr kumimoji="1" lang="en-US" altLang="ja-JP" sz="800" dirty="0"/>
                        <a:t>ID</a:t>
                      </a:r>
                      <a:r>
                        <a:rPr kumimoji="1" lang="ja-JP" altLang="en-US" sz="800" dirty="0"/>
                        <a:t>修正。（</a:t>
                      </a:r>
                      <a:r>
                        <a:rPr kumimoji="1" lang="en-US" altLang="ja-JP" sz="800" dirty="0"/>
                        <a:t>P.4-11</a:t>
                      </a:r>
                      <a:r>
                        <a:rPr kumimoji="1" lang="ja-JP" altLang="en-US" sz="800" dirty="0"/>
                        <a:t>）</a:t>
                      </a:r>
                      <a:endParaRPr kumimoji="1" lang="en-US" altLang="ja-JP" sz="800" dirty="0"/>
                    </a:p>
                    <a:p>
                      <a:r>
                        <a:rPr kumimoji="1" lang="ja-JP" altLang="en-US" sz="800" dirty="0"/>
                        <a:t>・増援画面修正。（</a:t>
                      </a:r>
                      <a:r>
                        <a:rPr kumimoji="1" lang="en-US" altLang="ja-JP" sz="800" dirty="0"/>
                        <a:t>P.4</a:t>
                      </a:r>
                      <a:r>
                        <a:rPr kumimoji="1" lang="ja-JP" altLang="en-US" sz="800" dirty="0"/>
                        <a:t>）</a:t>
                      </a:r>
                      <a:endParaRPr kumimoji="1" lang="en-US" altLang="ja-JP" sz="800" dirty="0"/>
                    </a:p>
                    <a:p>
                      <a:r>
                        <a:rPr kumimoji="1" lang="ja-JP" altLang="en-US" sz="800" dirty="0"/>
                        <a:t>・出撃確認画面変更。（</a:t>
                      </a:r>
                      <a:r>
                        <a:rPr kumimoji="1" lang="en-US" altLang="ja-JP" sz="800" dirty="0"/>
                        <a:t>P.5-7</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E9C4DB7-A085-480A-8B68-D9F05452E653}"/>
              </a:ext>
            </a:extLst>
          </p:cNvPr>
          <p:cNvPicPr>
            <a:picLocks noChangeAspect="1"/>
          </p:cNvPicPr>
          <p:nvPr/>
        </p:nvPicPr>
        <p:blipFill>
          <a:blip r:embed="rId2"/>
          <a:stretch>
            <a:fillRect/>
          </a:stretch>
        </p:blipFill>
        <p:spPr>
          <a:xfrm>
            <a:off x="738383" y="893990"/>
            <a:ext cx="2019222" cy="3581262"/>
          </a:xfrm>
          <a:prstGeom prst="rect">
            <a:avLst/>
          </a:prstGeom>
        </p:spPr>
      </p:pic>
      <p:sp>
        <p:nvSpPr>
          <p:cNvPr id="30" name="テキスト ボックス 29">
            <a:extLst>
              <a:ext uri="{FF2B5EF4-FFF2-40B4-BE49-F238E27FC236}">
                <a16:creationId xmlns:a16="http://schemas.microsoft.com/office/drawing/2014/main" id="{49802BDB-2C39-4044-B904-8878ACE02E5F}"/>
              </a:ext>
            </a:extLst>
          </p:cNvPr>
          <p:cNvSpPr txBox="1"/>
          <p:nvPr/>
        </p:nvSpPr>
        <p:spPr>
          <a:xfrm>
            <a:off x="744130" y="595969"/>
            <a:ext cx="2271776" cy="276999"/>
          </a:xfrm>
          <a:prstGeom prst="rect">
            <a:avLst/>
          </a:prstGeom>
          <a:noFill/>
        </p:spPr>
        <p:txBody>
          <a:bodyPr wrap="none" rtlCol="0">
            <a:spAutoFit/>
          </a:bodyPr>
          <a:lstStyle/>
          <a:p>
            <a:r>
              <a:rPr kumimoji="1" lang="ja-JP" altLang="en-US" sz="1200" b="1" dirty="0"/>
              <a:t>○</a:t>
            </a:r>
            <a:r>
              <a:rPr kumimoji="1" lang="en-US" altLang="ja-JP" sz="1200" b="1" dirty="0"/>
              <a:t>br130b.</a:t>
            </a:r>
            <a:r>
              <a:rPr kumimoji="1" lang="ja-JP" altLang="en-US" sz="1200" b="1" dirty="0"/>
              <a:t>突貫整備確認</a:t>
            </a:r>
            <a:r>
              <a:rPr kumimoji="1" lang="en-US" altLang="ja-JP" sz="1200" b="1" dirty="0"/>
              <a:t>(1/2</a:t>
            </a:r>
            <a:r>
              <a:rPr kumimoji="1" lang="ja-JP" altLang="en-US" sz="1200" b="1" dirty="0"/>
              <a:t>）</a:t>
            </a:r>
          </a:p>
        </p:txBody>
      </p:sp>
      <p:pic>
        <p:nvPicPr>
          <p:cNvPr id="2" name="図 1">
            <a:extLst>
              <a:ext uri="{FF2B5EF4-FFF2-40B4-BE49-F238E27FC236}">
                <a16:creationId xmlns:a16="http://schemas.microsoft.com/office/drawing/2014/main" id="{6498A786-52B9-43DE-A223-0141F1DD0BD1}"/>
              </a:ext>
            </a:extLst>
          </p:cNvPr>
          <p:cNvPicPr>
            <a:picLocks noChangeAspect="1"/>
          </p:cNvPicPr>
          <p:nvPr/>
        </p:nvPicPr>
        <p:blipFill>
          <a:blip r:embed="rId3"/>
          <a:stretch>
            <a:fillRect/>
          </a:stretch>
        </p:blipFill>
        <p:spPr>
          <a:xfrm>
            <a:off x="4546947" y="3801894"/>
            <a:ext cx="1855030" cy="1641702"/>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10</a:t>
            </a:fld>
            <a:endParaRPr kumimoji="1" lang="ja-JP" altLang="en-US"/>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a:off x="1986116" y="1627722"/>
            <a:ext cx="97359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527694"/>
            <a:ext cx="1027845" cy="200055"/>
          </a:xfrm>
          <a:prstGeom prst="rect">
            <a:avLst/>
          </a:prstGeom>
          <a:noFill/>
        </p:spPr>
        <p:txBody>
          <a:bodyPr wrap="none" rtlCol="0">
            <a:spAutoFit/>
          </a:bodyPr>
          <a:lstStyle/>
          <a:p>
            <a:r>
              <a:rPr kumimoji="1" lang="en-US" altLang="ja-JP" sz="700" dirty="0"/>
              <a:t>01.</a:t>
            </a:r>
            <a:r>
              <a:rPr kumimoji="1" lang="ja-JP" altLang="en-US" sz="700" dirty="0"/>
              <a:t>ウィンドウ見出し</a:t>
            </a:r>
          </a:p>
        </p:txBody>
      </p:sp>
      <p:sp>
        <p:nvSpPr>
          <p:cNvPr id="11" name="テキスト ボックス 10">
            <a:extLst>
              <a:ext uri="{FF2B5EF4-FFF2-40B4-BE49-F238E27FC236}">
                <a16:creationId xmlns:a16="http://schemas.microsoft.com/office/drawing/2014/main" id="{806CF3F2-E84B-4A26-AC5C-AA2B81DD9BE9}"/>
              </a:ext>
            </a:extLst>
          </p:cNvPr>
          <p:cNvSpPr txBox="1"/>
          <p:nvPr/>
        </p:nvSpPr>
        <p:spPr>
          <a:xfrm>
            <a:off x="2959706" y="2298467"/>
            <a:ext cx="938077" cy="200055"/>
          </a:xfrm>
          <a:prstGeom prst="rect">
            <a:avLst/>
          </a:prstGeom>
          <a:noFill/>
        </p:spPr>
        <p:txBody>
          <a:bodyPr wrap="none" rtlCol="0">
            <a:spAutoFit/>
          </a:bodyPr>
          <a:lstStyle/>
          <a:p>
            <a:r>
              <a:rPr kumimoji="1" lang="en-US" altLang="ja-JP" sz="700" dirty="0"/>
              <a:t>04.</a:t>
            </a:r>
            <a:r>
              <a:rPr kumimoji="1" lang="ja-JP" altLang="en-US" sz="700" dirty="0"/>
              <a:t>必要クリスタル</a:t>
            </a:r>
          </a:p>
        </p:txBody>
      </p:sp>
      <p:cxnSp>
        <p:nvCxnSpPr>
          <p:cNvPr id="13" name="直線コネクタ 12">
            <a:extLst>
              <a:ext uri="{FF2B5EF4-FFF2-40B4-BE49-F238E27FC236}">
                <a16:creationId xmlns:a16="http://schemas.microsoft.com/office/drawing/2014/main" id="{A851DA66-880C-42E5-B8C2-367C1C3E4CD2}"/>
              </a:ext>
            </a:extLst>
          </p:cNvPr>
          <p:cNvCxnSpPr>
            <a:cxnSpLocks/>
            <a:endCxn id="11" idx="1"/>
          </p:cNvCxnSpPr>
          <p:nvPr/>
        </p:nvCxnSpPr>
        <p:spPr>
          <a:xfrm flipV="1">
            <a:off x="2201900" y="2398495"/>
            <a:ext cx="757806" cy="7073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1420969"/>
            <a:ext cx="4460647" cy="400110"/>
          </a:xfrm>
          <a:prstGeom prst="rect">
            <a:avLst/>
          </a:prstGeom>
          <a:noFill/>
        </p:spPr>
        <p:txBody>
          <a:bodyPr wrap="square" rtlCol="0">
            <a:spAutoFit/>
          </a:bodyPr>
          <a:lstStyle/>
          <a:p>
            <a:r>
              <a:rPr kumimoji="1" lang="ja-JP" altLang="en-US" sz="1000" dirty="0"/>
              <a:t>突貫整備を表すアイコン。</a:t>
            </a:r>
            <a:endParaRPr kumimoji="1" lang="en-US" altLang="ja-JP" sz="1000" dirty="0"/>
          </a:p>
          <a:p>
            <a:r>
              <a:rPr kumimoji="1" lang="ja-JP" altLang="en-US" sz="1000" dirty="0"/>
              <a:t>他の時短画面とのきょうつうかするためにアイコンを用意したい。</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390124" cy="246221"/>
          </a:xfrm>
          <a:prstGeom prst="rect">
            <a:avLst/>
          </a:prstGeom>
          <a:noFill/>
        </p:spPr>
        <p:txBody>
          <a:bodyPr wrap="none" rtlCol="0">
            <a:spAutoFit/>
          </a:bodyPr>
          <a:lstStyle/>
          <a:p>
            <a:r>
              <a:rPr kumimoji="1" lang="en-US" altLang="ja-JP" sz="1000" b="1" dirty="0"/>
              <a:t>01.</a:t>
            </a:r>
            <a:r>
              <a:rPr kumimoji="1" lang="ja-JP" altLang="en-US" sz="1000" b="1" dirty="0"/>
              <a:t>ウィンドウ見出し</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1980029" cy="246221"/>
          </a:xfrm>
          <a:prstGeom prst="rect">
            <a:avLst/>
          </a:prstGeom>
          <a:noFill/>
        </p:spPr>
        <p:txBody>
          <a:bodyPr wrap="none" rtlCol="0">
            <a:spAutoFit/>
          </a:bodyPr>
          <a:lstStyle/>
          <a:p>
            <a:r>
              <a:rPr kumimoji="1" lang="ja-JP" altLang="en-US" sz="1000" dirty="0"/>
              <a:t>ウィンドウの見出しテキスト。</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1176138"/>
            <a:ext cx="1390124" cy="246221"/>
          </a:xfrm>
          <a:prstGeom prst="rect">
            <a:avLst/>
          </a:prstGeom>
          <a:noFill/>
        </p:spPr>
        <p:txBody>
          <a:bodyPr wrap="none" rtlCol="0">
            <a:spAutoFit/>
          </a:bodyPr>
          <a:lstStyle/>
          <a:p>
            <a:r>
              <a:rPr kumimoji="1" lang="en-US" altLang="ja-JP" sz="1000" b="1" dirty="0"/>
              <a:t>02.</a:t>
            </a:r>
            <a:r>
              <a:rPr kumimoji="1" lang="ja-JP" altLang="en-US" sz="1000" b="1" dirty="0"/>
              <a:t>突貫整備アイコン</a:t>
            </a:r>
          </a:p>
        </p:txBody>
      </p:sp>
      <p:sp>
        <p:nvSpPr>
          <p:cNvPr id="25" name="テキスト ボックス 24">
            <a:extLst>
              <a:ext uri="{FF2B5EF4-FFF2-40B4-BE49-F238E27FC236}">
                <a16:creationId xmlns:a16="http://schemas.microsoft.com/office/drawing/2014/main" id="{060C6A0D-B9D1-4E05-A92A-F769D8AC24DC}"/>
              </a:ext>
            </a:extLst>
          </p:cNvPr>
          <p:cNvSpPr txBox="1"/>
          <p:nvPr/>
        </p:nvSpPr>
        <p:spPr>
          <a:xfrm>
            <a:off x="2959706" y="1828836"/>
            <a:ext cx="1067921" cy="200055"/>
          </a:xfrm>
          <a:prstGeom prst="rect">
            <a:avLst/>
          </a:prstGeom>
          <a:noFill/>
        </p:spPr>
        <p:txBody>
          <a:bodyPr wrap="none" rtlCol="0">
            <a:spAutoFit/>
          </a:bodyPr>
          <a:lstStyle/>
          <a:p>
            <a:r>
              <a:rPr kumimoji="1" lang="en-US" altLang="ja-JP" sz="700" dirty="0"/>
              <a:t>02.</a:t>
            </a:r>
            <a:r>
              <a:rPr kumimoji="1" lang="ja-JP" altLang="en-US" sz="700" dirty="0"/>
              <a:t>突貫整備アイコン</a:t>
            </a:r>
          </a:p>
        </p:txBody>
      </p:sp>
      <p:sp>
        <p:nvSpPr>
          <p:cNvPr id="26" name="テキスト ボックス 25">
            <a:extLst>
              <a:ext uri="{FF2B5EF4-FFF2-40B4-BE49-F238E27FC236}">
                <a16:creationId xmlns:a16="http://schemas.microsoft.com/office/drawing/2014/main" id="{2C2E8ECC-017C-41DE-BC4A-2F9339C8A83B}"/>
              </a:ext>
            </a:extLst>
          </p:cNvPr>
          <p:cNvSpPr txBox="1"/>
          <p:nvPr/>
        </p:nvSpPr>
        <p:spPr>
          <a:xfrm>
            <a:off x="2959706" y="2054378"/>
            <a:ext cx="848309" cy="200055"/>
          </a:xfrm>
          <a:prstGeom prst="rect">
            <a:avLst/>
          </a:prstGeom>
          <a:noFill/>
        </p:spPr>
        <p:txBody>
          <a:bodyPr wrap="none" rtlCol="0">
            <a:spAutoFit/>
          </a:bodyPr>
          <a:lstStyle/>
          <a:p>
            <a:r>
              <a:rPr kumimoji="1" lang="en-US" altLang="ja-JP" sz="700" dirty="0"/>
              <a:t>03.</a:t>
            </a:r>
            <a:r>
              <a:rPr kumimoji="1" lang="ja-JP" altLang="en-US" sz="700" dirty="0"/>
              <a:t>残り時間表示</a:t>
            </a:r>
          </a:p>
        </p:txBody>
      </p:sp>
      <p:sp>
        <p:nvSpPr>
          <p:cNvPr id="27" name="テキスト ボックス 26">
            <a:extLst>
              <a:ext uri="{FF2B5EF4-FFF2-40B4-BE49-F238E27FC236}">
                <a16:creationId xmlns:a16="http://schemas.microsoft.com/office/drawing/2014/main" id="{7441DA41-2C18-422A-8DDD-A9B108930B64}"/>
              </a:ext>
            </a:extLst>
          </p:cNvPr>
          <p:cNvSpPr txBox="1"/>
          <p:nvPr/>
        </p:nvSpPr>
        <p:spPr>
          <a:xfrm>
            <a:off x="2959706" y="2604842"/>
            <a:ext cx="758541" cy="200055"/>
          </a:xfrm>
          <a:prstGeom prst="rect">
            <a:avLst/>
          </a:prstGeom>
          <a:noFill/>
        </p:spPr>
        <p:txBody>
          <a:bodyPr wrap="none" rtlCol="0">
            <a:spAutoFit/>
          </a:bodyPr>
          <a:lstStyle/>
          <a:p>
            <a:r>
              <a:rPr kumimoji="1" lang="en-US" altLang="ja-JP" sz="700" dirty="0"/>
              <a:t>05.</a:t>
            </a:r>
            <a:r>
              <a:rPr kumimoji="1" lang="ja-JP" altLang="en-US" sz="700" dirty="0"/>
              <a:t>サブ見出し</a:t>
            </a:r>
          </a:p>
        </p:txBody>
      </p:sp>
      <p:sp>
        <p:nvSpPr>
          <p:cNvPr id="28" name="テキスト ボックス 27">
            <a:extLst>
              <a:ext uri="{FF2B5EF4-FFF2-40B4-BE49-F238E27FC236}">
                <a16:creationId xmlns:a16="http://schemas.microsoft.com/office/drawing/2014/main" id="{716AA120-8739-413B-A9E8-AD3D62459C53}"/>
              </a:ext>
            </a:extLst>
          </p:cNvPr>
          <p:cNvSpPr txBox="1"/>
          <p:nvPr/>
        </p:nvSpPr>
        <p:spPr>
          <a:xfrm>
            <a:off x="2959706" y="4112188"/>
            <a:ext cx="848309" cy="200055"/>
          </a:xfrm>
          <a:prstGeom prst="rect">
            <a:avLst/>
          </a:prstGeom>
          <a:noFill/>
        </p:spPr>
        <p:txBody>
          <a:bodyPr wrap="none" rtlCol="0">
            <a:spAutoFit/>
          </a:bodyPr>
          <a:lstStyle/>
          <a:p>
            <a:r>
              <a:rPr kumimoji="1" lang="en-US" altLang="ja-JP" sz="700" dirty="0"/>
              <a:t>08.</a:t>
            </a:r>
            <a:r>
              <a:rPr kumimoji="1" lang="ja-JP" altLang="en-US" sz="700" dirty="0"/>
              <a:t>やめるボタン</a:t>
            </a:r>
          </a:p>
        </p:txBody>
      </p:sp>
      <p:cxnSp>
        <p:nvCxnSpPr>
          <p:cNvPr id="29" name="直線コネクタ 28">
            <a:extLst>
              <a:ext uri="{FF2B5EF4-FFF2-40B4-BE49-F238E27FC236}">
                <a16:creationId xmlns:a16="http://schemas.microsoft.com/office/drawing/2014/main" id="{65483D7D-C341-4782-9930-F45F0800C692}"/>
              </a:ext>
            </a:extLst>
          </p:cNvPr>
          <p:cNvCxnSpPr>
            <a:cxnSpLocks/>
            <a:endCxn id="25" idx="1"/>
          </p:cNvCxnSpPr>
          <p:nvPr/>
        </p:nvCxnSpPr>
        <p:spPr>
          <a:xfrm flipV="1">
            <a:off x="2094271" y="1928864"/>
            <a:ext cx="865435" cy="1255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DBB3183-EF56-4B74-8268-BB2FACFC05A0}"/>
              </a:ext>
            </a:extLst>
          </p:cNvPr>
          <p:cNvCxnSpPr>
            <a:cxnSpLocks/>
            <a:endCxn id="26" idx="1"/>
          </p:cNvCxnSpPr>
          <p:nvPr/>
        </p:nvCxnSpPr>
        <p:spPr>
          <a:xfrm flipV="1">
            <a:off x="2094271" y="2154406"/>
            <a:ext cx="865435" cy="14357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8A42772-275C-49CA-A5F9-2384E47C47DA}"/>
              </a:ext>
            </a:extLst>
          </p:cNvPr>
          <p:cNvCxnSpPr>
            <a:cxnSpLocks/>
            <a:endCxn id="27" idx="1"/>
          </p:cNvCxnSpPr>
          <p:nvPr/>
        </p:nvCxnSpPr>
        <p:spPr>
          <a:xfrm flipV="1">
            <a:off x="2094271" y="2704870"/>
            <a:ext cx="865435" cy="1210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8D2C13D-478B-4769-AED9-7D13759E4B6F}"/>
              </a:ext>
            </a:extLst>
          </p:cNvPr>
          <p:cNvCxnSpPr>
            <a:cxnSpLocks/>
            <a:endCxn id="28" idx="1"/>
          </p:cNvCxnSpPr>
          <p:nvPr/>
        </p:nvCxnSpPr>
        <p:spPr>
          <a:xfrm>
            <a:off x="1585519" y="3745371"/>
            <a:ext cx="1374187" cy="46684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9B54C297-FB2E-4A19-AEFA-7A7AC57FA67A}"/>
              </a:ext>
            </a:extLst>
          </p:cNvPr>
          <p:cNvSpPr txBox="1"/>
          <p:nvPr/>
        </p:nvSpPr>
        <p:spPr>
          <a:xfrm>
            <a:off x="4482017" y="2124107"/>
            <a:ext cx="4460647" cy="1631216"/>
          </a:xfrm>
          <a:prstGeom prst="rect">
            <a:avLst/>
          </a:prstGeom>
          <a:noFill/>
        </p:spPr>
        <p:txBody>
          <a:bodyPr wrap="square" rtlCol="0">
            <a:spAutoFit/>
          </a:bodyPr>
          <a:lstStyle/>
          <a:p>
            <a:r>
              <a:rPr kumimoji="1" lang="en-US" altLang="ja-JP" sz="1000" dirty="0" err="1"/>
              <a:t>hh:mm:ss</a:t>
            </a:r>
            <a:r>
              <a:rPr kumimoji="1" lang="ja-JP" altLang="en-US" sz="1000" dirty="0"/>
              <a:t>　ここでは前の画面で「突貫整備」ボタンを</a:t>
            </a:r>
            <a:endParaRPr kumimoji="1" lang="en-US" altLang="ja-JP" sz="1000" dirty="0"/>
          </a:p>
          <a:p>
            <a:r>
              <a:rPr kumimoji="1" lang="ja-JP" altLang="en-US" sz="1000" dirty="0"/>
              <a:t>タップした際の残り時間を表示する。</a:t>
            </a:r>
            <a:endParaRPr kumimoji="1" lang="en-US" altLang="ja-JP" sz="1000" dirty="0"/>
          </a:p>
          <a:p>
            <a:endParaRPr kumimoji="1" lang="en-US" altLang="ja-JP" sz="1000" dirty="0"/>
          </a:p>
          <a:p>
            <a:r>
              <a:rPr kumimoji="1" lang="ja-JP" altLang="en-US" sz="1000" dirty="0"/>
              <a:t>ただし、本画面で突貫整備ボタンを押した際の通信を行ったときの</a:t>
            </a:r>
            <a:endParaRPr kumimoji="1" lang="en-US" altLang="ja-JP" sz="1000" dirty="0"/>
          </a:p>
          <a:p>
            <a:r>
              <a:rPr kumimoji="1" lang="ja-JP" altLang="en-US" sz="1000" dirty="0"/>
              <a:t>残り時間で実際減らすクリスタル数を設定する。</a:t>
            </a:r>
            <a:endParaRPr kumimoji="1" lang="en-US" altLang="ja-JP" sz="1000" dirty="0"/>
          </a:p>
          <a:p>
            <a:r>
              <a:rPr kumimoji="1" lang="ja-JP" altLang="en-US" sz="1000" dirty="0"/>
              <a:t>（消費クリスタルが表示より下回ることはあっても上回ることはないので</a:t>
            </a:r>
            <a:endParaRPr kumimoji="1" lang="en-US" altLang="ja-JP" sz="1000" dirty="0"/>
          </a:p>
          <a:p>
            <a:r>
              <a:rPr kumimoji="1" lang="ja-JP" altLang="en-US" sz="1000" dirty="0"/>
              <a:t>表示とずれるのは許容）</a:t>
            </a:r>
            <a:endParaRPr kumimoji="1" lang="en-US" altLang="ja-JP" sz="1000" dirty="0"/>
          </a:p>
          <a:p>
            <a:endParaRPr kumimoji="1" lang="en-US" altLang="ja-JP" sz="1000" dirty="0"/>
          </a:p>
          <a:p>
            <a:r>
              <a:rPr kumimoji="1" lang="ja-JP" altLang="en-US" sz="1000" dirty="0"/>
              <a:t>この画面で待って、そもそも残り時間がなくなったときは。</a:t>
            </a:r>
            <a:endParaRPr kumimoji="1" lang="en-US" altLang="ja-JP" sz="1000" dirty="0"/>
          </a:p>
          <a:p>
            <a:r>
              <a:rPr kumimoji="1" lang="ja-JP" altLang="en-US" sz="1000" dirty="0"/>
              <a:t>エラーメッセージとして下記のように表示する。</a:t>
            </a:r>
            <a:endParaRPr kumimoji="1" lang="en-US" altLang="ja-JP" sz="1000" dirty="0"/>
          </a:p>
        </p:txBody>
      </p:sp>
      <p:sp>
        <p:nvSpPr>
          <p:cNvPr id="40" name="テキスト ボックス 39">
            <a:extLst>
              <a:ext uri="{FF2B5EF4-FFF2-40B4-BE49-F238E27FC236}">
                <a16:creationId xmlns:a16="http://schemas.microsoft.com/office/drawing/2014/main" id="{28D37811-1E45-4F5D-B2FE-773B9E63BF10}"/>
              </a:ext>
            </a:extLst>
          </p:cNvPr>
          <p:cNvSpPr txBox="1"/>
          <p:nvPr/>
        </p:nvSpPr>
        <p:spPr>
          <a:xfrm>
            <a:off x="4289573" y="1879276"/>
            <a:ext cx="1133644" cy="246221"/>
          </a:xfrm>
          <a:prstGeom prst="rect">
            <a:avLst/>
          </a:prstGeom>
          <a:noFill/>
        </p:spPr>
        <p:txBody>
          <a:bodyPr wrap="none" rtlCol="0">
            <a:spAutoFit/>
          </a:bodyPr>
          <a:lstStyle/>
          <a:p>
            <a:r>
              <a:rPr kumimoji="1" lang="en-US" altLang="ja-JP" sz="1000" b="1" dirty="0"/>
              <a:t>03.</a:t>
            </a:r>
            <a:r>
              <a:rPr kumimoji="1" lang="ja-JP" altLang="en-US" sz="1000" b="1" dirty="0"/>
              <a:t>残り時間表示</a:t>
            </a:r>
          </a:p>
        </p:txBody>
      </p:sp>
      <p:sp>
        <p:nvSpPr>
          <p:cNvPr id="42" name="テキスト ボックス 41">
            <a:extLst>
              <a:ext uri="{FF2B5EF4-FFF2-40B4-BE49-F238E27FC236}">
                <a16:creationId xmlns:a16="http://schemas.microsoft.com/office/drawing/2014/main" id="{A1F3C175-AD94-4FB5-BA37-096DC7040BD8}"/>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
        <p:nvSpPr>
          <p:cNvPr id="35" name="テキスト ボックス 34">
            <a:extLst>
              <a:ext uri="{FF2B5EF4-FFF2-40B4-BE49-F238E27FC236}">
                <a16:creationId xmlns:a16="http://schemas.microsoft.com/office/drawing/2014/main" id="{46A2544E-84D9-43F4-8784-A95EA09F4FAA}"/>
              </a:ext>
            </a:extLst>
          </p:cNvPr>
          <p:cNvSpPr txBox="1"/>
          <p:nvPr/>
        </p:nvSpPr>
        <p:spPr>
          <a:xfrm>
            <a:off x="2959706" y="3021115"/>
            <a:ext cx="1117614" cy="200055"/>
          </a:xfrm>
          <a:prstGeom prst="rect">
            <a:avLst/>
          </a:prstGeom>
          <a:noFill/>
        </p:spPr>
        <p:txBody>
          <a:bodyPr wrap="none" rtlCol="0">
            <a:spAutoFit/>
          </a:bodyPr>
          <a:lstStyle/>
          <a:p>
            <a:r>
              <a:rPr kumimoji="1" lang="en-US" altLang="ja-JP" sz="700" dirty="0"/>
              <a:t>06.</a:t>
            </a:r>
            <a:r>
              <a:rPr kumimoji="1" lang="ja-JP" altLang="en-US" sz="700" dirty="0"/>
              <a:t>所持クリスタル遷移</a:t>
            </a:r>
          </a:p>
        </p:txBody>
      </p:sp>
      <p:sp>
        <p:nvSpPr>
          <p:cNvPr id="41" name="テキスト ボックス 40">
            <a:extLst>
              <a:ext uri="{FF2B5EF4-FFF2-40B4-BE49-F238E27FC236}">
                <a16:creationId xmlns:a16="http://schemas.microsoft.com/office/drawing/2014/main" id="{B5830CA7-C775-40DE-A26B-F26C0B810E23}"/>
              </a:ext>
            </a:extLst>
          </p:cNvPr>
          <p:cNvSpPr txBox="1"/>
          <p:nvPr/>
        </p:nvSpPr>
        <p:spPr>
          <a:xfrm>
            <a:off x="2959706" y="3636830"/>
            <a:ext cx="938077" cy="200055"/>
          </a:xfrm>
          <a:prstGeom prst="rect">
            <a:avLst/>
          </a:prstGeom>
          <a:noFill/>
        </p:spPr>
        <p:txBody>
          <a:bodyPr wrap="none" rtlCol="0">
            <a:spAutoFit/>
          </a:bodyPr>
          <a:lstStyle/>
          <a:p>
            <a:r>
              <a:rPr kumimoji="1" lang="en-US" altLang="ja-JP" sz="700" dirty="0"/>
              <a:t>07.</a:t>
            </a:r>
            <a:r>
              <a:rPr kumimoji="1" lang="ja-JP" altLang="en-US" sz="700" dirty="0"/>
              <a:t>突貫整備ボタン</a:t>
            </a:r>
          </a:p>
        </p:txBody>
      </p:sp>
      <p:cxnSp>
        <p:nvCxnSpPr>
          <p:cNvPr id="43" name="直線コネクタ 42">
            <a:extLst>
              <a:ext uri="{FF2B5EF4-FFF2-40B4-BE49-F238E27FC236}">
                <a16:creationId xmlns:a16="http://schemas.microsoft.com/office/drawing/2014/main" id="{18F623A9-B369-4CB8-8F51-823D458B76B8}"/>
              </a:ext>
            </a:extLst>
          </p:cNvPr>
          <p:cNvCxnSpPr>
            <a:cxnSpLocks/>
            <a:endCxn id="41" idx="1"/>
          </p:cNvCxnSpPr>
          <p:nvPr/>
        </p:nvCxnSpPr>
        <p:spPr>
          <a:xfrm>
            <a:off x="2323750" y="3682125"/>
            <a:ext cx="635956" cy="5473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437788D-B353-4D01-9355-97345EA9BCEE}"/>
              </a:ext>
            </a:extLst>
          </p:cNvPr>
          <p:cNvCxnSpPr>
            <a:cxnSpLocks/>
            <a:endCxn id="35" idx="1"/>
          </p:cNvCxnSpPr>
          <p:nvPr/>
        </p:nvCxnSpPr>
        <p:spPr>
          <a:xfrm flipV="1">
            <a:off x="2257541" y="3121143"/>
            <a:ext cx="702165" cy="5549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26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2DA0588-EEAB-4822-8C31-068B5F6E6EE6}"/>
              </a:ext>
            </a:extLst>
          </p:cNvPr>
          <p:cNvPicPr>
            <a:picLocks noChangeAspect="1"/>
          </p:cNvPicPr>
          <p:nvPr/>
        </p:nvPicPr>
        <p:blipFill>
          <a:blip r:embed="rId2"/>
          <a:stretch>
            <a:fillRect/>
          </a:stretch>
        </p:blipFill>
        <p:spPr>
          <a:xfrm>
            <a:off x="4289573" y="4569014"/>
            <a:ext cx="2273736" cy="2015485"/>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11</a:t>
            </a:fld>
            <a:endParaRPr kumimoji="1" lang="ja-JP" altLang="en-US"/>
          </a:p>
        </p:txBody>
      </p: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2860395"/>
            <a:ext cx="4460647" cy="246221"/>
          </a:xfrm>
          <a:prstGeom prst="rect">
            <a:avLst/>
          </a:prstGeom>
          <a:noFill/>
        </p:spPr>
        <p:txBody>
          <a:bodyPr wrap="square" rtlCol="0">
            <a:spAutoFit/>
          </a:bodyPr>
          <a:lstStyle/>
          <a:p>
            <a:r>
              <a:rPr kumimoji="1" lang="ja-JP" altLang="en-US" sz="1000" dirty="0"/>
              <a:t>突貫整備を実行するボタン。</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261884" cy="246221"/>
          </a:xfrm>
          <a:prstGeom prst="rect">
            <a:avLst/>
          </a:prstGeom>
          <a:noFill/>
        </p:spPr>
        <p:txBody>
          <a:bodyPr wrap="none" rtlCol="0">
            <a:spAutoFit/>
          </a:bodyPr>
          <a:lstStyle/>
          <a:p>
            <a:r>
              <a:rPr kumimoji="1" lang="en-US" altLang="ja-JP" sz="1000" b="1" dirty="0"/>
              <a:t>04.</a:t>
            </a:r>
            <a:r>
              <a:rPr kumimoji="1" lang="ja-JP" altLang="en-US" sz="1000" b="1" dirty="0"/>
              <a:t>必要クリスタル</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2621230" cy="400110"/>
          </a:xfrm>
          <a:prstGeom prst="rect">
            <a:avLst/>
          </a:prstGeom>
          <a:noFill/>
        </p:spPr>
        <p:txBody>
          <a:bodyPr wrap="none" rtlCol="0">
            <a:spAutoFit/>
          </a:bodyPr>
          <a:lstStyle/>
          <a:p>
            <a:r>
              <a:rPr kumimoji="1" lang="ja-JP" altLang="en-US" sz="1000" dirty="0"/>
              <a:t>消費されるクリスタルの数の表示。</a:t>
            </a:r>
            <a:endParaRPr kumimoji="1" lang="en-US" altLang="ja-JP" sz="1000" dirty="0"/>
          </a:p>
          <a:p>
            <a:r>
              <a:rPr kumimoji="1" lang="ja-JP" altLang="en-US" sz="1000" dirty="0"/>
              <a:t>残り時間同様リアルタイムで変動しない。</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2615564"/>
            <a:ext cx="1261884" cy="246221"/>
          </a:xfrm>
          <a:prstGeom prst="rect">
            <a:avLst/>
          </a:prstGeom>
          <a:noFill/>
        </p:spPr>
        <p:txBody>
          <a:bodyPr wrap="none" rtlCol="0">
            <a:spAutoFit/>
          </a:bodyPr>
          <a:lstStyle/>
          <a:p>
            <a:r>
              <a:rPr kumimoji="1" lang="en-US" altLang="ja-JP" sz="1000" b="1" dirty="0"/>
              <a:t>07.</a:t>
            </a:r>
            <a:r>
              <a:rPr kumimoji="1" lang="ja-JP" altLang="en-US" sz="1000" b="1" dirty="0"/>
              <a:t>突貫整備ボタン</a:t>
            </a:r>
          </a:p>
        </p:txBody>
      </p:sp>
      <p:sp>
        <p:nvSpPr>
          <p:cNvPr id="39" name="テキスト ボックス 38">
            <a:extLst>
              <a:ext uri="{FF2B5EF4-FFF2-40B4-BE49-F238E27FC236}">
                <a16:creationId xmlns:a16="http://schemas.microsoft.com/office/drawing/2014/main" id="{9B54C297-FB2E-4A19-AEFA-7A7AC57FA67A}"/>
              </a:ext>
            </a:extLst>
          </p:cNvPr>
          <p:cNvSpPr txBox="1"/>
          <p:nvPr/>
        </p:nvSpPr>
        <p:spPr>
          <a:xfrm>
            <a:off x="4482017" y="3405209"/>
            <a:ext cx="4460647" cy="246221"/>
          </a:xfrm>
          <a:prstGeom prst="rect">
            <a:avLst/>
          </a:prstGeom>
          <a:noFill/>
        </p:spPr>
        <p:txBody>
          <a:bodyPr wrap="square" rtlCol="0">
            <a:spAutoFit/>
          </a:bodyPr>
          <a:lstStyle/>
          <a:p>
            <a:r>
              <a:rPr kumimoji="1" lang="ja-JP" altLang="en-US" sz="1000" dirty="0"/>
              <a:t>突貫整備を辞めるボタン。</a:t>
            </a:r>
            <a:endParaRPr kumimoji="1" lang="en-US" altLang="ja-JP" sz="1000" dirty="0"/>
          </a:p>
        </p:txBody>
      </p:sp>
      <p:sp>
        <p:nvSpPr>
          <p:cNvPr id="40" name="テキスト ボックス 39">
            <a:extLst>
              <a:ext uri="{FF2B5EF4-FFF2-40B4-BE49-F238E27FC236}">
                <a16:creationId xmlns:a16="http://schemas.microsoft.com/office/drawing/2014/main" id="{28D37811-1E45-4F5D-B2FE-773B9E63BF10}"/>
              </a:ext>
            </a:extLst>
          </p:cNvPr>
          <p:cNvSpPr txBox="1"/>
          <p:nvPr/>
        </p:nvSpPr>
        <p:spPr>
          <a:xfrm>
            <a:off x="4289573" y="3160378"/>
            <a:ext cx="1133644" cy="246221"/>
          </a:xfrm>
          <a:prstGeom prst="rect">
            <a:avLst/>
          </a:prstGeom>
          <a:noFill/>
        </p:spPr>
        <p:txBody>
          <a:bodyPr wrap="none" rtlCol="0">
            <a:spAutoFit/>
          </a:bodyPr>
          <a:lstStyle/>
          <a:p>
            <a:r>
              <a:rPr kumimoji="1" lang="en-US" altLang="ja-JP" sz="1000" b="1" dirty="0"/>
              <a:t>08.</a:t>
            </a:r>
            <a:r>
              <a:rPr kumimoji="1" lang="ja-JP" altLang="en-US" sz="1000" b="1" dirty="0"/>
              <a:t>やめるボタン</a:t>
            </a:r>
          </a:p>
        </p:txBody>
      </p:sp>
      <p:sp>
        <p:nvSpPr>
          <p:cNvPr id="30" name="テキスト ボックス 29">
            <a:extLst>
              <a:ext uri="{FF2B5EF4-FFF2-40B4-BE49-F238E27FC236}">
                <a16:creationId xmlns:a16="http://schemas.microsoft.com/office/drawing/2014/main" id="{F3ED9C55-2B92-44C1-B2F6-5350B113B768}"/>
              </a:ext>
            </a:extLst>
          </p:cNvPr>
          <p:cNvSpPr txBox="1"/>
          <p:nvPr/>
        </p:nvSpPr>
        <p:spPr>
          <a:xfrm>
            <a:off x="3935682" y="3789052"/>
            <a:ext cx="2044149" cy="246221"/>
          </a:xfrm>
          <a:prstGeom prst="rect">
            <a:avLst/>
          </a:prstGeom>
          <a:noFill/>
        </p:spPr>
        <p:txBody>
          <a:bodyPr wrap="none" rtlCol="0">
            <a:spAutoFit/>
          </a:bodyPr>
          <a:lstStyle/>
          <a:p>
            <a:r>
              <a:rPr kumimoji="1" lang="ja-JP" altLang="en-US" sz="1000" b="1" dirty="0"/>
              <a:t>・突貫整備後</a:t>
            </a:r>
            <a:r>
              <a:rPr kumimoji="1" lang="ja-JP" altLang="en-US" sz="1000" b="1" dirty="0">
                <a:solidFill>
                  <a:srgbClr val="FF0000"/>
                </a:solidFill>
              </a:rPr>
              <a:t>（</a:t>
            </a:r>
            <a:r>
              <a:rPr kumimoji="1" lang="en-US" altLang="ja-JP" sz="1000" b="1" dirty="0">
                <a:solidFill>
                  <a:srgbClr val="FF0000"/>
                </a:solidFill>
              </a:rPr>
              <a:t>20191129</a:t>
            </a:r>
            <a:r>
              <a:rPr kumimoji="1" lang="ja-JP" altLang="en-US" sz="1000" b="1" dirty="0">
                <a:solidFill>
                  <a:srgbClr val="FF0000"/>
                </a:solidFill>
              </a:rPr>
              <a:t>追記）</a:t>
            </a:r>
          </a:p>
        </p:txBody>
      </p:sp>
      <p:sp>
        <p:nvSpPr>
          <p:cNvPr id="31" name="テキスト ボックス 30">
            <a:extLst>
              <a:ext uri="{FF2B5EF4-FFF2-40B4-BE49-F238E27FC236}">
                <a16:creationId xmlns:a16="http://schemas.microsoft.com/office/drawing/2014/main" id="{C7636872-1427-40CE-8936-4363F4E8D7E9}"/>
              </a:ext>
            </a:extLst>
          </p:cNvPr>
          <p:cNvSpPr txBox="1"/>
          <p:nvPr/>
        </p:nvSpPr>
        <p:spPr>
          <a:xfrm>
            <a:off x="4241553" y="4033883"/>
            <a:ext cx="2492990" cy="400110"/>
          </a:xfrm>
          <a:prstGeom prst="rect">
            <a:avLst/>
          </a:prstGeom>
          <a:noFill/>
        </p:spPr>
        <p:txBody>
          <a:bodyPr wrap="none" rtlCol="0">
            <a:spAutoFit/>
          </a:bodyPr>
          <a:lstStyle/>
          <a:p>
            <a:r>
              <a:rPr kumimoji="1" lang="ja-JP" altLang="en-US" sz="1000" dirty="0"/>
              <a:t>各部共通なメッセージ処理で表示する。</a:t>
            </a:r>
            <a:endParaRPr kumimoji="1" lang="en-US" altLang="ja-JP" sz="1000" dirty="0"/>
          </a:p>
          <a:p>
            <a:r>
              <a:rPr kumimoji="1" lang="ja-JP" altLang="en-US" sz="1000" dirty="0"/>
              <a:t>所持クリスタルの変化も追記する。</a:t>
            </a:r>
            <a:endParaRPr kumimoji="1" lang="en-US" altLang="ja-JP" sz="1000" dirty="0"/>
          </a:p>
        </p:txBody>
      </p:sp>
      <p:sp>
        <p:nvSpPr>
          <p:cNvPr id="42" name="テキスト ボックス 41">
            <a:extLst>
              <a:ext uri="{FF2B5EF4-FFF2-40B4-BE49-F238E27FC236}">
                <a16:creationId xmlns:a16="http://schemas.microsoft.com/office/drawing/2014/main" id="{24FB523A-F5FC-4098-ABC9-532AC1E9D122}"/>
              </a:ext>
            </a:extLst>
          </p:cNvPr>
          <p:cNvSpPr txBox="1"/>
          <p:nvPr/>
        </p:nvSpPr>
        <p:spPr>
          <a:xfrm>
            <a:off x="744130" y="595969"/>
            <a:ext cx="2339102" cy="276999"/>
          </a:xfrm>
          <a:prstGeom prst="rect">
            <a:avLst/>
          </a:prstGeom>
          <a:noFill/>
        </p:spPr>
        <p:txBody>
          <a:bodyPr wrap="none" rtlCol="0">
            <a:spAutoFit/>
          </a:bodyPr>
          <a:lstStyle/>
          <a:p>
            <a:r>
              <a:rPr kumimoji="1" lang="ja-JP" altLang="en-US" sz="1200" b="1" dirty="0"/>
              <a:t>○</a:t>
            </a:r>
            <a:r>
              <a:rPr kumimoji="1" lang="en-US" altLang="ja-JP" sz="1200" b="1" dirty="0"/>
              <a:t>br130b.</a:t>
            </a:r>
            <a:r>
              <a:rPr kumimoji="1" lang="ja-JP" altLang="en-US" sz="1200" b="1" dirty="0"/>
              <a:t>突貫整備確認</a:t>
            </a:r>
            <a:r>
              <a:rPr kumimoji="1" lang="en-US" altLang="ja-JP" sz="1200" b="1" dirty="0"/>
              <a:t>(2/2</a:t>
            </a:r>
            <a:r>
              <a:rPr kumimoji="1" lang="ja-JP" altLang="en-US" sz="1200" b="1" dirty="0"/>
              <a:t>）</a:t>
            </a:r>
          </a:p>
        </p:txBody>
      </p:sp>
      <p:pic>
        <p:nvPicPr>
          <p:cNvPr id="43" name="図 42">
            <a:extLst>
              <a:ext uri="{FF2B5EF4-FFF2-40B4-BE49-F238E27FC236}">
                <a16:creationId xmlns:a16="http://schemas.microsoft.com/office/drawing/2014/main" id="{F56DE1DC-DF03-463E-A86B-B0D2CA99BAD2}"/>
              </a:ext>
            </a:extLst>
          </p:cNvPr>
          <p:cNvPicPr>
            <a:picLocks noChangeAspect="1"/>
          </p:cNvPicPr>
          <p:nvPr/>
        </p:nvPicPr>
        <p:blipFill>
          <a:blip r:embed="rId3"/>
          <a:stretch>
            <a:fillRect/>
          </a:stretch>
        </p:blipFill>
        <p:spPr>
          <a:xfrm>
            <a:off x="738383" y="893990"/>
            <a:ext cx="2019222" cy="3581262"/>
          </a:xfrm>
          <a:prstGeom prst="rect">
            <a:avLst/>
          </a:prstGeom>
        </p:spPr>
      </p:pic>
      <p:cxnSp>
        <p:nvCxnSpPr>
          <p:cNvPr id="44" name="直線コネクタ 43">
            <a:extLst>
              <a:ext uri="{FF2B5EF4-FFF2-40B4-BE49-F238E27FC236}">
                <a16:creationId xmlns:a16="http://schemas.microsoft.com/office/drawing/2014/main" id="{0C2E36EC-B6E4-4428-BB03-A051DA600A86}"/>
              </a:ext>
            </a:extLst>
          </p:cNvPr>
          <p:cNvCxnSpPr>
            <a:cxnSpLocks/>
            <a:endCxn id="45" idx="1"/>
          </p:cNvCxnSpPr>
          <p:nvPr/>
        </p:nvCxnSpPr>
        <p:spPr>
          <a:xfrm>
            <a:off x="1986116" y="1627722"/>
            <a:ext cx="973590" cy="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44B94D98-4353-445F-8D38-4E498DCDF8E3}"/>
              </a:ext>
            </a:extLst>
          </p:cNvPr>
          <p:cNvSpPr txBox="1"/>
          <p:nvPr/>
        </p:nvSpPr>
        <p:spPr>
          <a:xfrm>
            <a:off x="2959706" y="1527694"/>
            <a:ext cx="1027845" cy="200055"/>
          </a:xfrm>
          <a:prstGeom prst="rect">
            <a:avLst/>
          </a:prstGeom>
          <a:noFill/>
        </p:spPr>
        <p:txBody>
          <a:bodyPr wrap="none" rtlCol="0">
            <a:spAutoFit/>
          </a:bodyPr>
          <a:lstStyle/>
          <a:p>
            <a:r>
              <a:rPr kumimoji="1" lang="en-US" altLang="ja-JP" sz="700" dirty="0"/>
              <a:t>01.</a:t>
            </a:r>
            <a:r>
              <a:rPr kumimoji="1" lang="ja-JP" altLang="en-US" sz="700" dirty="0"/>
              <a:t>ウィンドウ見出し</a:t>
            </a:r>
          </a:p>
        </p:txBody>
      </p:sp>
      <p:sp>
        <p:nvSpPr>
          <p:cNvPr id="47" name="テキスト ボックス 46">
            <a:extLst>
              <a:ext uri="{FF2B5EF4-FFF2-40B4-BE49-F238E27FC236}">
                <a16:creationId xmlns:a16="http://schemas.microsoft.com/office/drawing/2014/main" id="{2D46A051-403D-4BBF-BC3C-E39F2392A3D2}"/>
              </a:ext>
            </a:extLst>
          </p:cNvPr>
          <p:cNvSpPr txBox="1"/>
          <p:nvPr/>
        </p:nvSpPr>
        <p:spPr>
          <a:xfrm>
            <a:off x="2959706" y="2298467"/>
            <a:ext cx="938077" cy="200055"/>
          </a:xfrm>
          <a:prstGeom prst="rect">
            <a:avLst/>
          </a:prstGeom>
          <a:noFill/>
        </p:spPr>
        <p:txBody>
          <a:bodyPr wrap="none" rtlCol="0">
            <a:spAutoFit/>
          </a:bodyPr>
          <a:lstStyle/>
          <a:p>
            <a:r>
              <a:rPr kumimoji="1" lang="en-US" altLang="ja-JP" sz="700" dirty="0"/>
              <a:t>04.</a:t>
            </a:r>
            <a:r>
              <a:rPr kumimoji="1" lang="ja-JP" altLang="en-US" sz="700" dirty="0"/>
              <a:t>必要クリスタル</a:t>
            </a:r>
          </a:p>
        </p:txBody>
      </p:sp>
      <p:cxnSp>
        <p:nvCxnSpPr>
          <p:cNvPr id="48" name="直線コネクタ 47">
            <a:extLst>
              <a:ext uri="{FF2B5EF4-FFF2-40B4-BE49-F238E27FC236}">
                <a16:creationId xmlns:a16="http://schemas.microsoft.com/office/drawing/2014/main" id="{F11F4165-1771-498A-8EF6-009F1C8D83CE}"/>
              </a:ext>
            </a:extLst>
          </p:cNvPr>
          <p:cNvCxnSpPr>
            <a:cxnSpLocks/>
            <a:endCxn id="47" idx="1"/>
          </p:cNvCxnSpPr>
          <p:nvPr/>
        </p:nvCxnSpPr>
        <p:spPr>
          <a:xfrm flipV="1">
            <a:off x="2201900" y="2398495"/>
            <a:ext cx="757806" cy="7073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3D6E4FB0-8624-4606-A24F-ECA7976C61CC}"/>
              </a:ext>
            </a:extLst>
          </p:cNvPr>
          <p:cNvSpPr txBox="1"/>
          <p:nvPr/>
        </p:nvSpPr>
        <p:spPr>
          <a:xfrm>
            <a:off x="2959706" y="1828836"/>
            <a:ext cx="1067921" cy="200055"/>
          </a:xfrm>
          <a:prstGeom prst="rect">
            <a:avLst/>
          </a:prstGeom>
          <a:noFill/>
        </p:spPr>
        <p:txBody>
          <a:bodyPr wrap="none" rtlCol="0">
            <a:spAutoFit/>
          </a:bodyPr>
          <a:lstStyle/>
          <a:p>
            <a:r>
              <a:rPr kumimoji="1" lang="en-US" altLang="ja-JP" sz="700" dirty="0"/>
              <a:t>02.</a:t>
            </a:r>
            <a:r>
              <a:rPr kumimoji="1" lang="ja-JP" altLang="en-US" sz="700" dirty="0"/>
              <a:t>突貫整備アイコン</a:t>
            </a:r>
          </a:p>
        </p:txBody>
      </p:sp>
      <p:sp>
        <p:nvSpPr>
          <p:cNvPr id="50" name="テキスト ボックス 49">
            <a:extLst>
              <a:ext uri="{FF2B5EF4-FFF2-40B4-BE49-F238E27FC236}">
                <a16:creationId xmlns:a16="http://schemas.microsoft.com/office/drawing/2014/main" id="{8DC0D06B-130F-48DF-BDB9-94FD987BA67D}"/>
              </a:ext>
            </a:extLst>
          </p:cNvPr>
          <p:cNvSpPr txBox="1"/>
          <p:nvPr/>
        </p:nvSpPr>
        <p:spPr>
          <a:xfrm>
            <a:off x="2959706" y="2054378"/>
            <a:ext cx="848309" cy="200055"/>
          </a:xfrm>
          <a:prstGeom prst="rect">
            <a:avLst/>
          </a:prstGeom>
          <a:noFill/>
        </p:spPr>
        <p:txBody>
          <a:bodyPr wrap="none" rtlCol="0">
            <a:spAutoFit/>
          </a:bodyPr>
          <a:lstStyle/>
          <a:p>
            <a:r>
              <a:rPr kumimoji="1" lang="en-US" altLang="ja-JP" sz="700" dirty="0"/>
              <a:t>03.</a:t>
            </a:r>
            <a:r>
              <a:rPr kumimoji="1" lang="ja-JP" altLang="en-US" sz="700" dirty="0"/>
              <a:t>残り時間表示</a:t>
            </a:r>
          </a:p>
        </p:txBody>
      </p:sp>
      <p:sp>
        <p:nvSpPr>
          <p:cNvPr id="51" name="テキスト ボックス 50">
            <a:extLst>
              <a:ext uri="{FF2B5EF4-FFF2-40B4-BE49-F238E27FC236}">
                <a16:creationId xmlns:a16="http://schemas.microsoft.com/office/drawing/2014/main" id="{6B31E5F8-5C00-4D74-9B08-3DA4EE031253}"/>
              </a:ext>
            </a:extLst>
          </p:cNvPr>
          <p:cNvSpPr txBox="1"/>
          <p:nvPr/>
        </p:nvSpPr>
        <p:spPr>
          <a:xfrm>
            <a:off x="2959706" y="2604842"/>
            <a:ext cx="758541" cy="200055"/>
          </a:xfrm>
          <a:prstGeom prst="rect">
            <a:avLst/>
          </a:prstGeom>
          <a:noFill/>
        </p:spPr>
        <p:txBody>
          <a:bodyPr wrap="none" rtlCol="0">
            <a:spAutoFit/>
          </a:bodyPr>
          <a:lstStyle/>
          <a:p>
            <a:r>
              <a:rPr kumimoji="1" lang="en-US" altLang="ja-JP" sz="700" dirty="0"/>
              <a:t>05.</a:t>
            </a:r>
            <a:r>
              <a:rPr kumimoji="1" lang="ja-JP" altLang="en-US" sz="700" dirty="0"/>
              <a:t>サブ見出し</a:t>
            </a:r>
          </a:p>
        </p:txBody>
      </p:sp>
      <p:sp>
        <p:nvSpPr>
          <p:cNvPr id="52" name="テキスト ボックス 51">
            <a:extLst>
              <a:ext uri="{FF2B5EF4-FFF2-40B4-BE49-F238E27FC236}">
                <a16:creationId xmlns:a16="http://schemas.microsoft.com/office/drawing/2014/main" id="{B51105FB-2403-4007-935B-EFE103B918C4}"/>
              </a:ext>
            </a:extLst>
          </p:cNvPr>
          <p:cNvSpPr txBox="1"/>
          <p:nvPr/>
        </p:nvSpPr>
        <p:spPr>
          <a:xfrm>
            <a:off x="2959706" y="4112188"/>
            <a:ext cx="848309" cy="200055"/>
          </a:xfrm>
          <a:prstGeom prst="rect">
            <a:avLst/>
          </a:prstGeom>
          <a:noFill/>
        </p:spPr>
        <p:txBody>
          <a:bodyPr wrap="none" rtlCol="0">
            <a:spAutoFit/>
          </a:bodyPr>
          <a:lstStyle/>
          <a:p>
            <a:r>
              <a:rPr kumimoji="1" lang="en-US" altLang="ja-JP" sz="700" dirty="0"/>
              <a:t>08.</a:t>
            </a:r>
            <a:r>
              <a:rPr kumimoji="1" lang="ja-JP" altLang="en-US" sz="700" dirty="0"/>
              <a:t>やめるボタン</a:t>
            </a:r>
          </a:p>
        </p:txBody>
      </p:sp>
      <p:cxnSp>
        <p:nvCxnSpPr>
          <p:cNvPr id="53" name="直線コネクタ 52">
            <a:extLst>
              <a:ext uri="{FF2B5EF4-FFF2-40B4-BE49-F238E27FC236}">
                <a16:creationId xmlns:a16="http://schemas.microsoft.com/office/drawing/2014/main" id="{3FD5796C-ADA9-4FD1-ADEA-32752385C994}"/>
              </a:ext>
            </a:extLst>
          </p:cNvPr>
          <p:cNvCxnSpPr>
            <a:cxnSpLocks/>
            <a:endCxn id="49" idx="1"/>
          </p:cNvCxnSpPr>
          <p:nvPr/>
        </p:nvCxnSpPr>
        <p:spPr>
          <a:xfrm flipV="1">
            <a:off x="2094271" y="1928864"/>
            <a:ext cx="865435" cy="1255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A0C7F3A-2015-4C45-9E90-091DB4964C95}"/>
              </a:ext>
            </a:extLst>
          </p:cNvPr>
          <p:cNvCxnSpPr>
            <a:cxnSpLocks/>
            <a:endCxn id="50" idx="1"/>
          </p:cNvCxnSpPr>
          <p:nvPr/>
        </p:nvCxnSpPr>
        <p:spPr>
          <a:xfrm flipV="1">
            <a:off x="2094271" y="2154406"/>
            <a:ext cx="865435" cy="14357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B5657DD-F6EC-405D-880F-8F21214F980B}"/>
              </a:ext>
            </a:extLst>
          </p:cNvPr>
          <p:cNvCxnSpPr>
            <a:cxnSpLocks/>
            <a:endCxn id="51" idx="1"/>
          </p:cNvCxnSpPr>
          <p:nvPr/>
        </p:nvCxnSpPr>
        <p:spPr>
          <a:xfrm flipV="1">
            <a:off x="2094271" y="2704870"/>
            <a:ext cx="865435" cy="1210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C99068B-DFEC-4807-8015-A11CADD1A38B}"/>
              </a:ext>
            </a:extLst>
          </p:cNvPr>
          <p:cNvCxnSpPr>
            <a:cxnSpLocks/>
            <a:endCxn id="52" idx="1"/>
          </p:cNvCxnSpPr>
          <p:nvPr/>
        </p:nvCxnSpPr>
        <p:spPr>
          <a:xfrm>
            <a:off x="1585519" y="3745371"/>
            <a:ext cx="1374187" cy="466845"/>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3C2C1874-4764-4AB7-944A-6E0C09F1DE03}"/>
              </a:ext>
            </a:extLst>
          </p:cNvPr>
          <p:cNvSpPr txBox="1"/>
          <p:nvPr/>
        </p:nvSpPr>
        <p:spPr>
          <a:xfrm>
            <a:off x="2959706" y="3021115"/>
            <a:ext cx="1117614" cy="200055"/>
          </a:xfrm>
          <a:prstGeom prst="rect">
            <a:avLst/>
          </a:prstGeom>
          <a:noFill/>
        </p:spPr>
        <p:txBody>
          <a:bodyPr wrap="none" rtlCol="0">
            <a:spAutoFit/>
          </a:bodyPr>
          <a:lstStyle/>
          <a:p>
            <a:r>
              <a:rPr kumimoji="1" lang="en-US" altLang="ja-JP" sz="700" dirty="0"/>
              <a:t>06.</a:t>
            </a:r>
            <a:r>
              <a:rPr kumimoji="1" lang="ja-JP" altLang="en-US" sz="700" dirty="0"/>
              <a:t>所持クリスタル遷移</a:t>
            </a:r>
          </a:p>
        </p:txBody>
      </p:sp>
      <p:sp>
        <p:nvSpPr>
          <p:cNvPr id="58" name="テキスト ボックス 57">
            <a:extLst>
              <a:ext uri="{FF2B5EF4-FFF2-40B4-BE49-F238E27FC236}">
                <a16:creationId xmlns:a16="http://schemas.microsoft.com/office/drawing/2014/main" id="{933855D6-1CC4-4A6D-A55E-0170A0E0687D}"/>
              </a:ext>
            </a:extLst>
          </p:cNvPr>
          <p:cNvSpPr txBox="1"/>
          <p:nvPr/>
        </p:nvSpPr>
        <p:spPr>
          <a:xfrm>
            <a:off x="2959706" y="3636830"/>
            <a:ext cx="938077" cy="200055"/>
          </a:xfrm>
          <a:prstGeom prst="rect">
            <a:avLst/>
          </a:prstGeom>
          <a:noFill/>
        </p:spPr>
        <p:txBody>
          <a:bodyPr wrap="none" rtlCol="0">
            <a:spAutoFit/>
          </a:bodyPr>
          <a:lstStyle/>
          <a:p>
            <a:r>
              <a:rPr kumimoji="1" lang="en-US" altLang="ja-JP" sz="700" dirty="0"/>
              <a:t>07.</a:t>
            </a:r>
            <a:r>
              <a:rPr kumimoji="1" lang="ja-JP" altLang="en-US" sz="700" dirty="0"/>
              <a:t>突貫整備ボタン</a:t>
            </a:r>
          </a:p>
        </p:txBody>
      </p:sp>
      <p:cxnSp>
        <p:nvCxnSpPr>
          <p:cNvPr id="59" name="直線コネクタ 58">
            <a:extLst>
              <a:ext uri="{FF2B5EF4-FFF2-40B4-BE49-F238E27FC236}">
                <a16:creationId xmlns:a16="http://schemas.microsoft.com/office/drawing/2014/main" id="{B1E58860-F5BC-4A63-9830-B22559DAA9ED}"/>
              </a:ext>
            </a:extLst>
          </p:cNvPr>
          <p:cNvCxnSpPr>
            <a:cxnSpLocks/>
            <a:endCxn id="58" idx="1"/>
          </p:cNvCxnSpPr>
          <p:nvPr/>
        </p:nvCxnSpPr>
        <p:spPr>
          <a:xfrm>
            <a:off x="2323750" y="3682125"/>
            <a:ext cx="635956" cy="5473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327E8EF2-036A-4B1F-9DF8-DB15D04E3514}"/>
              </a:ext>
            </a:extLst>
          </p:cNvPr>
          <p:cNvCxnSpPr>
            <a:cxnSpLocks/>
            <a:endCxn id="57" idx="1"/>
          </p:cNvCxnSpPr>
          <p:nvPr/>
        </p:nvCxnSpPr>
        <p:spPr>
          <a:xfrm flipV="1">
            <a:off x="2257541" y="3121143"/>
            <a:ext cx="702165" cy="5549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C7E4F817-F319-4F49-B84C-A7473A637820}"/>
              </a:ext>
            </a:extLst>
          </p:cNvPr>
          <p:cNvSpPr txBox="1"/>
          <p:nvPr/>
        </p:nvSpPr>
        <p:spPr>
          <a:xfrm>
            <a:off x="4289832" y="1324202"/>
            <a:ext cx="1005403" cy="246221"/>
          </a:xfrm>
          <a:prstGeom prst="rect">
            <a:avLst/>
          </a:prstGeom>
          <a:noFill/>
        </p:spPr>
        <p:txBody>
          <a:bodyPr wrap="none" rtlCol="0">
            <a:spAutoFit/>
          </a:bodyPr>
          <a:lstStyle/>
          <a:p>
            <a:r>
              <a:rPr kumimoji="1" lang="en-US" altLang="ja-JP" sz="1000" b="1" dirty="0"/>
              <a:t>05.</a:t>
            </a:r>
            <a:r>
              <a:rPr kumimoji="1" lang="ja-JP" altLang="en-US" sz="1000" b="1" dirty="0"/>
              <a:t>サブ見出し</a:t>
            </a:r>
          </a:p>
        </p:txBody>
      </p:sp>
      <p:sp>
        <p:nvSpPr>
          <p:cNvPr id="62" name="テキスト ボックス 61">
            <a:extLst>
              <a:ext uri="{FF2B5EF4-FFF2-40B4-BE49-F238E27FC236}">
                <a16:creationId xmlns:a16="http://schemas.microsoft.com/office/drawing/2014/main" id="{138D3BC3-D5C2-42EC-8755-78550C670339}"/>
              </a:ext>
            </a:extLst>
          </p:cNvPr>
          <p:cNvSpPr txBox="1"/>
          <p:nvPr/>
        </p:nvSpPr>
        <p:spPr>
          <a:xfrm>
            <a:off x="4482275" y="1569033"/>
            <a:ext cx="2621230" cy="246221"/>
          </a:xfrm>
          <a:prstGeom prst="rect">
            <a:avLst/>
          </a:prstGeom>
          <a:noFill/>
        </p:spPr>
        <p:txBody>
          <a:bodyPr wrap="none" rtlCol="0">
            <a:spAutoFit/>
          </a:bodyPr>
          <a:lstStyle/>
          <a:p>
            <a:r>
              <a:rPr kumimoji="1" lang="ja-JP" altLang="en-US" sz="1000" dirty="0"/>
              <a:t>所持クリスタルを表す見出しのテキスト。</a:t>
            </a:r>
            <a:endParaRPr kumimoji="1" lang="en-US" altLang="ja-JP" sz="1000" dirty="0"/>
          </a:p>
        </p:txBody>
      </p:sp>
      <p:sp>
        <p:nvSpPr>
          <p:cNvPr id="63" name="テキスト ボックス 62">
            <a:extLst>
              <a:ext uri="{FF2B5EF4-FFF2-40B4-BE49-F238E27FC236}">
                <a16:creationId xmlns:a16="http://schemas.microsoft.com/office/drawing/2014/main" id="{5B44C085-71AE-49E7-B5B2-AB077F1D28E1}"/>
              </a:ext>
            </a:extLst>
          </p:cNvPr>
          <p:cNvSpPr txBox="1"/>
          <p:nvPr/>
        </p:nvSpPr>
        <p:spPr>
          <a:xfrm>
            <a:off x="4295816" y="1869016"/>
            <a:ext cx="1553630" cy="246221"/>
          </a:xfrm>
          <a:prstGeom prst="rect">
            <a:avLst/>
          </a:prstGeom>
          <a:noFill/>
        </p:spPr>
        <p:txBody>
          <a:bodyPr wrap="none" rtlCol="0">
            <a:spAutoFit/>
          </a:bodyPr>
          <a:lstStyle/>
          <a:p>
            <a:r>
              <a:rPr kumimoji="1" lang="en-US" altLang="ja-JP" sz="1000" b="1" dirty="0"/>
              <a:t>06 .</a:t>
            </a:r>
            <a:r>
              <a:rPr kumimoji="1" lang="ja-JP" altLang="en-US" sz="1000" b="1" dirty="0"/>
              <a:t>所持クリスタル遷移</a:t>
            </a:r>
          </a:p>
        </p:txBody>
      </p:sp>
      <p:sp>
        <p:nvSpPr>
          <p:cNvPr id="64" name="テキスト ボックス 63">
            <a:extLst>
              <a:ext uri="{FF2B5EF4-FFF2-40B4-BE49-F238E27FC236}">
                <a16:creationId xmlns:a16="http://schemas.microsoft.com/office/drawing/2014/main" id="{77B3933D-79C3-45E9-973A-862940CC57E7}"/>
              </a:ext>
            </a:extLst>
          </p:cNvPr>
          <p:cNvSpPr txBox="1"/>
          <p:nvPr/>
        </p:nvSpPr>
        <p:spPr>
          <a:xfrm>
            <a:off x="4488259" y="2113847"/>
            <a:ext cx="3262432" cy="400110"/>
          </a:xfrm>
          <a:prstGeom prst="rect">
            <a:avLst/>
          </a:prstGeom>
          <a:noFill/>
        </p:spPr>
        <p:txBody>
          <a:bodyPr wrap="none" rtlCol="0">
            <a:spAutoFit/>
          </a:bodyPr>
          <a:lstStyle/>
          <a:p>
            <a:r>
              <a:rPr kumimoji="1" lang="ja-JP" altLang="en-US" sz="1000" dirty="0"/>
              <a:t>上は現在の所持クリスタル数、購入ボタン。</a:t>
            </a:r>
            <a:endParaRPr kumimoji="1" lang="en-US" altLang="ja-JP" sz="1000" dirty="0"/>
          </a:p>
          <a:p>
            <a:r>
              <a:rPr kumimoji="1" lang="ja-JP" altLang="en-US" sz="1000" dirty="0"/>
              <a:t>矢印および、下の行は変動後のクリスタル数を表示。</a:t>
            </a:r>
            <a:endParaRPr kumimoji="1" lang="en-US" altLang="ja-JP" sz="1000" dirty="0"/>
          </a:p>
        </p:txBody>
      </p:sp>
    </p:spTree>
    <p:extLst>
      <p:ext uri="{BB962C8B-B14F-4D97-AF65-F5344CB8AC3E}">
        <p14:creationId xmlns:p14="http://schemas.microsoft.com/office/powerpoint/2010/main" val="174903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3608680" cy="307777"/>
          </a:xfrm>
          <a:prstGeom prst="rect">
            <a:avLst/>
          </a:prstGeom>
          <a:noFill/>
        </p:spPr>
        <p:txBody>
          <a:bodyPr wrap="none" rtlCol="0">
            <a:spAutoFit/>
          </a:bodyPr>
          <a:lstStyle/>
          <a:p>
            <a:r>
              <a:rPr kumimoji="1" lang="ja-JP" altLang="en-US" sz="1400" b="1" dirty="0"/>
              <a:t>●バトル前に決めるべきこと</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修正）</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2749471" cy="246221"/>
          </a:xfrm>
          <a:prstGeom prst="rect">
            <a:avLst/>
          </a:prstGeom>
          <a:noFill/>
        </p:spPr>
        <p:txBody>
          <a:bodyPr wrap="none" rtlCol="0">
            <a:spAutoFit/>
          </a:bodyPr>
          <a:lstStyle/>
          <a:p>
            <a:r>
              <a:rPr kumimoji="1" lang="ja-JP" altLang="en-US" sz="1000" dirty="0"/>
              <a:t>バトル前に決めることとしては以下となる。</a:t>
            </a:r>
            <a:endParaRPr kumimoji="1" lang="en-US" altLang="ja-JP" sz="1000" dirty="0"/>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1246685"/>
            <a:ext cx="824265" cy="307777"/>
          </a:xfrm>
          <a:prstGeom prst="rect">
            <a:avLst/>
          </a:prstGeom>
          <a:noFill/>
        </p:spPr>
        <p:txBody>
          <a:bodyPr wrap="none" rtlCol="0">
            <a:spAutoFit/>
          </a:bodyPr>
          <a:lstStyle/>
          <a:p>
            <a:r>
              <a:rPr kumimoji="1" lang="en-US" altLang="ja-JP" sz="1400" b="1" dirty="0"/>
              <a:t>1</a:t>
            </a:r>
            <a:r>
              <a:rPr kumimoji="1" lang="ja-JP" altLang="en-US" sz="1400" b="1" dirty="0"/>
              <a:t>．増援</a:t>
            </a:r>
          </a:p>
        </p:txBody>
      </p:sp>
      <p:sp>
        <p:nvSpPr>
          <p:cNvPr id="8" name="テキスト ボックス 7">
            <a:extLst>
              <a:ext uri="{FF2B5EF4-FFF2-40B4-BE49-F238E27FC236}">
                <a16:creationId xmlns:a16="http://schemas.microsoft.com/office/drawing/2014/main" id="{21E061DB-9051-440A-AE5D-85D2436124EA}"/>
              </a:ext>
            </a:extLst>
          </p:cNvPr>
          <p:cNvSpPr txBox="1"/>
          <p:nvPr/>
        </p:nvSpPr>
        <p:spPr>
          <a:xfrm>
            <a:off x="591845" y="1593111"/>
            <a:ext cx="1542410" cy="307777"/>
          </a:xfrm>
          <a:prstGeom prst="rect">
            <a:avLst/>
          </a:prstGeom>
          <a:noFill/>
        </p:spPr>
        <p:txBody>
          <a:bodyPr wrap="none" rtlCol="0">
            <a:spAutoFit/>
          </a:bodyPr>
          <a:lstStyle/>
          <a:p>
            <a:r>
              <a:rPr kumimoji="1" lang="en-US" altLang="ja-JP" sz="1400" b="1" dirty="0"/>
              <a:t>2</a:t>
            </a:r>
            <a:r>
              <a:rPr kumimoji="1" lang="ja-JP" altLang="en-US" sz="1400" b="1" dirty="0"/>
              <a:t>．出撃する部隊</a:t>
            </a:r>
            <a:endParaRPr kumimoji="1" lang="en-US" altLang="ja-JP" sz="1400" b="1" dirty="0"/>
          </a:p>
        </p:txBody>
      </p:sp>
      <p:sp>
        <p:nvSpPr>
          <p:cNvPr id="14" name="テキスト ボックス 13">
            <a:extLst>
              <a:ext uri="{FF2B5EF4-FFF2-40B4-BE49-F238E27FC236}">
                <a16:creationId xmlns:a16="http://schemas.microsoft.com/office/drawing/2014/main" id="{64F2E690-94CB-4F25-8571-562D02C5F502}"/>
              </a:ext>
            </a:extLst>
          </p:cNvPr>
          <p:cNvSpPr txBox="1"/>
          <p:nvPr/>
        </p:nvSpPr>
        <p:spPr>
          <a:xfrm>
            <a:off x="415419" y="3075036"/>
            <a:ext cx="1082348" cy="307777"/>
          </a:xfrm>
          <a:prstGeom prst="rect">
            <a:avLst/>
          </a:prstGeom>
          <a:noFill/>
        </p:spPr>
        <p:txBody>
          <a:bodyPr wrap="none" rtlCol="0">
            <a:spAutoFit/>
          </a:bodyPr>
          <a:lstStyle/>
          <a:p>
            <a:r>
              <a:rPr kumimoji="1" lang="ja-JP" altLang="en-US" sz="1400" b="1" dirty="0"/>
              <a:t>●出撃部隊</a:t>
            </a:r>
          </a:p>
        </p:txBody>
      </p:sp>
      <p:sp>
        <p:nvSpPr>
          <p:cNvPr id="15" name="テキスト ボックス 14">
            <a:extLst>
              <a:ext uri="{FF2B5EF4-FFF2-40B4-BE49-F238E27FC236}">
                <a16:creationId xmlns:a16="http://schemas.microsoft.com/office/drawing/2014/main" id="{99FE876A-6C72-4EDC-ACF3-2A29CF0F1BE2}"/>
              </a:ext>
            </a:extLst>
          </p:cNvPr>
          <p:cNvSpPr txBox="1"/>
          <p:nvPr/>
        </p:nvSpPr>
        <p:spPr>
          <a:xfrm>
            <a:off x="591845" y="3382813"/>
            <a:ext cx="5570756" cy="553998"/>
          </a:xfrm>
          <a:prstGeom prst="rect">
            <a:avLst/>
          </a:prstGeom>
          <a:noFill/>
        </p:spPr>
        <p:txBody>
          <a:bodyPr wrap="none" rtlCol="0">
            <a:spAutoFit/>
          </a:bodyPr>
          <a:lstStyle/>
          <a:p>
            <a:r>
              <a:rPr kumimoji="1" lang="ja-JP" altLang="en-US" sz="1000" dirty="0">
                <a:latin typeface="+mn-ea"/>
              </a:rPr>
              <a:t>出撃する部隊のまとめ。基本的には部隊編成で行われる（本フローからでも遷移可能）もの。</a:t>
            </a:r>
            <a:endParaRPr kumimoji="1" lang="en-US" altLang="ja-JP" sz="1000" dirty="0">
              <a:latin typeface="+mn-ea"/>
            </a:endParaRPr>
          </a:p>
          <a:p>
            <a:r>
              <a:rPr kumimoji="1" lang="ja-JP" altLang="en-US" sz="1000" dirty="0">
                <a:latin typeface="+mn-ea"/>
              </a:rPr>
              <a:t>部隊にはキャラとその装備、支援兵器とその搭乗員と</a:t>
            </a:r>
            <a:r>
              <a:rPr kumimoji="1" lang="en-US" altLang="ja-JP" sz="1000" dirty="0">
                <a:latin typeface="+mn-ea"/>
              </a:rPr>
              <a:t>TR</a:t>
            </a:r>
            <a:r>
              <a:rPr kumimoji="1" lang="ja-JP" altLang="en-US" sz="1000" dirty="0">
                <a:latin typeface="+mn-ea"/>
              </a:rPr>
              <a:t>カードの設定が含まれる。</a:t>
            </a:r>
            <a:endParaRPr kumimoji="1" lang="en-US" altLang="ja-JP" sz="1000" dirty="0">
              <a:latin typeface="+mn-ea"/>
            </a:endParaRPr>
          </a:p>
          <a:p>
            <a:r>
              <a:rPr kumimoji="1" lang="ja-JP" altLang="en-US" sz="1000" dirty="0">
                <a:latin typeface="+mn-ea"/>
              </a:rPr>
              <a:t>詳細は</a:t>
            </a:r>
            <a:r>
              <a:rPr kumimoji="1" lang="en-US" altLang="ja-JP" sz="1000" b="1" dirty="0">
                <a:solidFill>
                  <a:srgbClr val="00B050"/>
                </a:solidFill>
                <a:latin typeface="+mn-ea"/>
              </a:rPr>
              <a:t>【GP01】</a:t>
            </a:r>
            <a:r>
              <a:rPr kumimoji="1" lang="ja-JP" altLang="en-US" sz="1000" b="1" dirty="0">
                <a:solidFill>
                  <a:srgbClr val="00B050"/>
                </a:solidFill>
                <a:latin typeface="+mn-ea"/>
              </a:rPr>
              <a:t>編成画面仕様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を参照。</a:t>
            </a:r>
            <a:endParaRPr kumimoji="1" lang="en-US" altLang="ja-JP" sz="1000" dirty="0">
              <a:latin typeface="+mn-ea"/>
            </a:endParaRPr>
          </a:p>
        </p:txBody>
      </p:sp>
      <p:sp>
        <p:nvSpPr>
          <p:cNvPr id="17" name="テキスト ボックス 16">
            <a:extLst>
              <a:ext uri="{FF2B5EF4-FFF2-40B4-BE49-F238E27FC236}">
                <a16:creationId xmlns:a16="http://schemas.microsoft.com/office/drawing/2014/main" id="{3BAC579F-3F27-411D-A6E6-EF368DDA8BC0}"/>
              </a:ext>
            </a:extLst>
          </p:cNvPr>
          <p:cNvSpPr txBox="1"/>
          <p:nvPr/>
        </p:nvSpPr>
        <p:spPr>
          <a:xfrm>
            <a:off x="591845" y="4061404"/>
            <a:ext cx="1261884" cy="307777"/>
          </a:xfrm>
          <a:prstGeom prst="rect">
            <a:avLst/>
          </a:prstGeom>
          <a:noFill/>
        </p:spPr>
        <p:txBody>
          <a:bodyPr wrap="none" rtlCol="0">
            <a:spAutoFit/>
          </a:bodyPr>
          <a:lstStyle/>
          <a:p>
            <a:r>
              <a:rPr kumimoji="1" lang="ja-JP" altLang="en-US" sz="1400" b="1" dirty="0"/>
              <a:t>○保存部隊数</a:t>
            </a:r>
            <a:endParaRPr kumimoji="1" lang="en-US" altLang="ja-JP" sz="1400" b="1" dirty="0"/>
          </a:p>
        </p:txBody>
      </p:sp>
      <p:sp>
        <p:nvSpPr>
          <p:cNvPr id="19" name="テキスト ボックス 18">
            <a:extLst>
              <a:ext uri="{FF2B5EF4-FFF2-40B4-BE49-F238E27FC236}">
                <a16:creationId xmlns:a16="http://schemas.microsoft.com/office/drawing/2014/main" id="{24613083-F686-4A94-A8A5-A4D89AAB506B}"/>
              </a:ext>
            </a:extLst>
          </p:cNvPr>
          <p:cNvSpPr txBox="1"/>
          <p:nvPr/>
        </p:nvSpPr>
        <p:spPr>
          <a:xfrm>
            <a:off x="759519" y="4403115"/>
            <a:ext cx="5057795" cy="553998"/>
          </a:xfrm>
          <a:prstGeom prst="rect">
            <a:avLst/>
          </a:prstGeom>
          <a:noFill/>
        </p:spPr>
        <p:txBody>
          <a:bodyPr wrap="none" rtlCol="0">
            <a:spAutoFit/>
          </a:bodyPr>
          <a:lstStyle/>
          <a:p>
            <a:r>
              <a:rPr kumimoji="1" lang="ja-JP" altLang="en-US" sz="1000" dirty="0"/>
              <a:t>部隊は全部で５部隊セットすることができる。</a:t>
            </a:r>
            <a:endParaRPr kumimoji="1" lang="en-US" altLang="ja-JP" sz="1000" dirty="0"/>
          </a:p>
          <a:p>
            <a:r>
              <a:rPr kumimoji="1" lang="ja-JP" altLang="en-US" sz="1000" dirty="0"/>
              <a:t>前述の通り、初期状態では、リーダーのみ全ての部隊で設定されているようにする。</a:t>
            </a:r>
            <a:endParaRPr kumimoji="1" lang="en-US" altLang="ja-JP" sz="1000" dirty="0"/>
          </a:p>
          <a:p>
            <a:r>
              <a:rPr kumimoji="1" lang="ja-JP" altLang="en-US" sz="1000" dirty="0"/>
              <a:t>（編成でも空の部隊は設定できないように制限する）</a:t>
            </a:r>
            <a:endParaRPr kumimoji="1" lang="en-US" altLang="ja-JP" sz="1000" dirty="0"/>
          </a:p>
        </p:txBody>
      </p:sp>
      <p:sp>
        <p:nvSpPr>
          <p:cNvPr id="20" name="テキスト ボックス 19">
            <a:extLst>
              <a:ext uri="{FF2B5EF4-FFF2-40B4-BE49-F238E27FC236}">
                <a16:creationId xmlns:a16="http://schemas.microsoft.com/office/drawing/2014/main" id="{E17AEB8C-247C-4E77-A084-67C3AE3E83A9}"/>
              </a:ext>
            </a:extLst>
          </p:cNvPr>
          <p:cNvSpPr txBox="1"/>
          <p:nvPr/>
        </p:nvSpPr>
        <p:spPr>
          <a:xfrm>
            <a:off x="415419" y="2368728"/>
            <a:ext cx="723275" cy="307777"/>
          </a:xfrm>
          <a:prstGeom prst="rect">
            <a:avLst/>
          </a:prstGeom>
          <a:noFill/>
        </p:spPr>
        <p:txBody>
          <a:bodyPr wrap="none" rtlCol="0">
            <a:spAutoFit/>
          </a:bodyPr>
          <a:lstStyle/>
          <a:p>
            <a:r>
              <a:rPr kumimoji="1" lang="ja-JP" altLang="en-US" sz="1400" b="1" dirty="0"/>
              <a:t>●増援</a:t>
            </a:r>
          </a:p>
        </p:txBody>
      </p:sp>
      <p:sp>
        <p:nvSpPr>
          <p:cNvPr id="21" name="テキスト ボックス 20">
            <a:extLst>
              <a:ext uri="{FF2B5EF4-FFF2-40B4-BE49-F238E27FC236}">
                <a16:creationId xmlns:a16="http://schemas.microsoft.com/office/drawing/2014/main" id="{AA3A810C-FF13-4A05-B7FB-53042252B7E0}"/>
              </a:ext>
            </a:extLst>
          </p:cNvPr>
          <p:cNvSpPr txBox="1"/>
          <p:nvPr/>
        </p:nvSpPr>
        <p:spPr>
          <a:xfrm>
            <a:off x="591845" y="2676505"/>
            <a:ext cx="4690708" cy="246221"/>
          </a:xfrm>
          <a:prstGeom prst="rect">
            <a:avLst/>
          </a:prstGeom>
          <a:noFill/>
        </p:spPr>
        <p:txBody>
          <a:bodyPr wrap="none" rtlCol="0">
            <a:spAutoFit/>
          </a:bodyPr>
          <a:lstStyle/>
          <a:p>
            <a:r>
              <a:rPr kumimoji="1" lang="ja-JP" altLang="en-US" sz="1000" dirty="0"/>
              <a:t>増援に表示されるロジックについては</a:t>
            </a:r>
            <a:r>
              <a:rPr kumimoji="1" lang="en-US" altLang="ja-JP" sz="1000" b="1" dirty="0">
                <a:solidFill>
                  <a:srgbClr val="00B050"/>
                </a:solidFill>
              </a:rPr>
              <a:t>【GP01】</a:t>
            </a:r>
            <a:r>
              <a:rPr kumimoji="1" lang="ja-JP" altLang="en-US" sz="1000" b="1" dirty="0">
                <a:solidFill>
                  <a:srgbClr val="00B050"/>
                </a:solidFill>
              </a:rPr>
              <a:t>増援仕様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a:t>
            </a:r>
            <a:endParaRPr kumimoji="1" lang="en-US" altLang="ja-JP" sz="1000" dirty="0"/>
          </a:p>
        </p:txBody>
      </p:sp>
      <p:sp>
        <p:nvSpPr>
          <p:cNvPr id="22" name="テキスト ボックス 21">
            <a:extLst>
              <a:ext uri="{FF2B5EF4-FFF2-40B4-BE49-F238E27FC236}">
                <a16:creationId xmlns:a16="http://schemas.microsoft.com/office/drawing/2014/main" id="{E0A6EE2B-3BC6-4A3C-9B58-DEF8993A6D78}"/>
              </a:ext>
            </a:extLst>
          </p:cNvPr>
          <p:cNvSpPr txBox="1"/>
          <p:nvPr/>
        </p:nvSpPr>
        <p:spPr>
          <a:xfrm>
            <a:off x="591845" y="1935822"/>
            <a:ext cx="1721946" cy="307777"/>
          </a:xfrm>
          <a:prstGeom prst="rect">
            <a:avLst/>
          </a:prstGeom>
          <a:noFill/>
        </p:spPr>
        <p:txBody>
          <a:bodyPr wrap="none" rtlCol="0">
            <a:spAutoFit/>
          </a:bodyPr>
          <a:lstStyle/>
          <a:p>
            <a:r>
              <a:rPr kumimoji="1" lang="en-US" altLang="ja-JP" sz="1400" b="1" dirty="0"/>
              <a:t>3</a:t>
            </a:r>
            <a:r>
              <a:rPr kumimoji="1" lang="ja-JP" altLang="en-US" sz="1400" b="1" dirty="0"/>
              <a:t>．師団兵器の使用</a:t>
            </a:r>
            <a:endParaRPr kumimoji="1" lang="en-US" altLang="ja-JP" sz="1400" b="1" dirty="0"/>
          </a:p>
        </p:txBody>
      </p:sp>
      <p:sp>
        <p:nvSpPr>
          <p:cNvPr id="23" name="テキスト ボックス 22">
            <a:extLst>
              <a:ext uri="{FF2B5EF4-FFF2-40B4-BE49-F238E27FC236}">
                <a16:creationId xmlns:a16="http://schemas.microsoft.com/office/drawing/2014/main" id="{046F0FE1-D177-4DB7-AC00-872FE940B6F4}"/>
              </a:ext>
            </a:extLst>
          </p:cNvPr>
          <p:cNvSpPr txBox="1"/>
          <p:nvPr/>
        </p:nvSpPr>
        <p:spPr>
          <a:xfrm>
            <a:off x="415419" y="5115640"/>
            <a:ext cx="2172390" cy="307777"/>
          </a:xfrm>
          <a:prstGeom prst="rect">
            <a:avLst/>
          </a:prstGeom>
          <a:noFill/>
        </p:spPr>
        <p:txBody>
          <a:bodyPr wrap="none" rtlCol="0">
            <a:spAutoFit/>
          </a:bodyPr>
          <a:lstStyle/>
          <a:p>
            <a:r>
              <a:rPr kumimoji="1" lang="ja-JP" altLang="en-US" sz="1400" b="1" dirty="0"/>
              <a:t>●師団兵器</a:t>
            </a:r>
            <a:r>
              <a:rPr kumimoji="1" lang="ja-JP" altLang="en-US" sz="1000" b="1" dirty="0">
                <a:solidFill>
                  <a:srgbClr val="FF0000"/>
                </a:solidFill>
              </a:rPr>
              <a:t>（</a:t>
            </a:r>
            <a:r>
              <a:rPr kumimoji="1" lang="en-US" altLang="ja-JP" sz="1000" b="1" dirty="0">
                <a:solidFill>
                  <a:srgbClr val="FF0000"/>
                </a:solidFill>
              </a:rPr>
              <a:t>20191129</a:t>
            </a:r>
            <a:r>
              <a:rPr kumimoji="1" lang="ja-JP" altLang="en-US" sz="1000" b="1" dirty="0">
                <a:solidFill>
                  <a:srgbClr val="FF0000"/>
                </a:solidFill>
              </a:rPr>
              <a:t>追加）</a:t>
            </a:r>
          </a:p>
        </p:txBody>
      </p:sp>
      <p:sp>
        <p:nvSpPr>
          <p:cNvPr id="24" name="テキスト ボックス 23">
            <a:extLst>
              <a:ext uri="{FF2B5EF4-FFF2-40B4-BE49-F238E27FC236}">
                <a16:creationId xmlns:a16="http://schemas.microsoft.com/office/drawing/2014/main" id="{93468E90-C8F0-4652-A454-DBED43C20F85}"/>
              </a:ext>
            </a:extLst>
          </p:cNvPr>
          <p:cNvSpPr txBox="1"/>
          <p:nvPr/>
        </p:nvSpPr>
        <p:spPr>
          <a:xfrm>
            <a:off x="591845" y="5423417"/>
            <a:ext cx="4416594" cy="400110"/>
          </a:xfrm>
          <a:prstGeom prst="rect">
            <a:avLst/>
          </a:prstGeom>
          <a:noFill/>
        </p:spPr>
        <p:txBody>
          <a:bodyPr wrap="none" rtlCol="0">
            <a:spAutoFit/>
          </a:bodyPr>
          <a:lstStyle/>
          <a:p>
            <a:r>
              <a:rPr kumimoji="1" lang="ja-JP" altLang="en-US" sz="1000" dirty="0"/>
              <a:t>師団兵器は部隊に紐づかず、バトル前準備にて設定しなくてはならない。</a:t>
            </a:r>
            <a:endParaRPr kumimoji="1" lang="en-US" altLang="ja-JP" sz="1000" dirty="0"/>
          </a:p>
          <a:p>
            <a:r>
              <a:rPr kumimoji="1" lang="ja-JP" altLang="en-US" sz="1000" dirty="0"/>
              <a:t>なお支援兵器については部隊編成に紐づくため割愛）</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図 111" descr="スクリーンショット, ブルー が含まれている画像&#10;&#10;自動的に生成された説明">
            <a:extLst>
              <a:ext uri="{FF2B5EF4-FFF2-40B4-BE49-F238E27FC236}">
                <a16:creationId xmlns:a16="http://schemas.microsoft.com/office/drawing/2014/main" id="{03D97A77-343A-4C55-8067-450C5A0C4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44" y="1593019"/>
            <a:ext cx="1260739" cy="2240306"/>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3070071" cy="307777"/>
          </a:xfrm>
          <a:prstGeom prst="rect">
            <a:avLst/>
          </a:prstGeom>
          <a:noFill/>
        </p:spPr>
        <p:txBody>
          <a:bodyPr wrap="none" rtlCol="0">
            <a:spAutoFit/>
          </a:bodyPr>
          <a:lstStyle/>
          <a:p>
            <a:r>
              <a:rPr kumimoji="1" lang="ja-JP" altLang="en-US" sz="1400" b="1" dirty="0"/>
              <a:t>●出撃前の簡易フロー</a:t>
            </a:r>
            <a:r>
              <a:rPr kumimoji="1" lang="ja-JP" altLang="en-US" sz="1000" b="1" dirty="0">
                <a:solidFill>
                  <a:srgbClr val="FF0000"/>
                </a:solidFill>
              </a:rPr>
              <a:t>（</a:t>
            </a:r>
            <a:r>
              <a:rPr kumimoji="1" lang="en-US" altLang="ja-JP" sz="1000" b="1" dirty="0">
                <a:solidFill>
                  <a:srgbClr val="FF0000"/>
                </a:solidFill>
              </a:rPr>
              <a:t>20191210</a:t>
            </a:r>
            <a:r>
              <a:rPr kumimoji="1" lang="ja-JP" altLang="en-US" sz="1000" b="1" dirty="0">
                <a:solidFill>
                  <a:srgbClr val="FF0000"/>
                </a:solidFill>
              </a:rPr>
              <a:t>修正）</a:t>
            </a:r>
          </a:p>
        </p:txBody>
      </p:sp>
      <p:sp>
        <p:nvSpPr>
          <p:cNvPr id="2" name="フローチャート: 定義済み処理 1">
            <a:extLst>
              <a:ext uri="{FF2B5EF4-FFF2-40B4-BE49-F238E27FC236}">
                <a16:creationId xmlns:a16="http://schemas.microsoft.com/office/drawing/2014/main" id="{A8D6CF7D-39C9-43B8-B9B9-27DEBDBEBD1C}"/>
              </a:ext>
            </a:extLst>
          </p:cNvPr>
          <p:cNvSpPr/>
          <p:nvPr/>
        </p:nvSpPr>
        <p:spPr>
          <a:xfrm>
            <a:off x="550514" y="1008571"/>
            <a:ext cx="1182685"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クエスト選択</a:t>
            </a:r>
          </a:p>
        </p:txBody>
      </p:sp>
      <p:sp>
        <p:nvSpPr>
          <p:cNvPr id="11" name="フローチャート: 定義済み処理 10">
            <a:extLst>
              <a:ext uri="{FF2B5EF4-FFF2-40B4-BE49-F238E27FC236}">
                <a16:creationId xmlns:a16="http://schemas.microsoft.com/office/drawing/2014/main" id="{468E5902-2BD9-40C0-9F2D-3776AF93E484}"/>
              </a:ext>
            </a:extLst>
          </p:cNvPr>
          <p:cNvSpPr/>
          <p:nvPr/>
        </p:nvSpPr>
        <p:spPr>
          <a:xfrm>
            <a:off x="4464094" y="1115842"/>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バトル</a:t>
            </a:r>
          </a:p>
        </p:txBody>
      </p:sp>
      <p:cxnSp>
        <p:nvCxnSpPr>
          <p:cNvPr id="6" name="直線矢印コネクタ 5">
            <a:extLst>
              <a:ext uri="{FF2B5EF4-FFF2-40B4-BE49-F238E27FC236}">
                <a16:creationId xmlns:a16="http://schemas.microsoft.com/office/drawing/2014/main" id="{D4A0D01A-903E-48AA-95D9-E2DB807E4DF4}"/>
              </a:ext>
            </a:extLst>
          </p:cNvPr>
          <p:cNvCxnSpPr>
            <a:cxnSpLocks/>
            <a:stCxn id="2" idx="2"/>
            <a:endCxn id="36" idx="0"/>
          </p:cNvCxnSpPr>
          <p:nvPr/>
        </p:nvCxnSpPr>
        <p:spPr>
          <a:xfrm>
            <a:off x="1141857" y="1254312"/>
            <a:ext cx="8947" cy="33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438F748-EEE4-45A0-9FB1-74FACD351E23}"/>
              </a:ext>
            </a:extLst>
          </p:cNvPr>
          <p:cNvCxnSpPr>
            <a:cxnSpLocks/>
            <a:stCxn id="36" idx="3"/>
            <a:endCxn id="112" idx="1"/>
          </p:cNvCxnSpPr>
          <p:nvPr/>
        </p:nvCxnSpPr>
        <p:spPr>
          <a:xfrm flipV="1">
            <a:off x="1782379" y="2713172"/>
            <a:ext cx="3837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210B668-27EB-41BE-842C-8DF419E7C472}"/>
              </a:ext>
            </a:extLst>
          </p:cNvPr>
          <p:cNvCxnSpPr>
            <a:cxnSpLocks/>
          </p:cNvCxnSpPr>
          <p:nvPr/>
        </p:nvCxnSpPr>
        <p:spPr>
          <a:xfrm>
            <a:off x="2976054" y="2713223"/>
            <a:ext cx="208581" cy="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401F786-97D4-4B7D-8265-FB273FA356A5}"/>
              </a:ext>
            </a:extLst>
          </p:cNvPr>
          <p:cNvCxnSpPr>
            <a:cxnSpLocks/>
            <a:stCxn id="112" idx="3"/>
            <a:endCxn id="63" idx="2"/>
          </p:cNvCxnSpPr>
          <p:nvPr/>
        </p:nvCxnSpPr>
        <p:spPr>
          <a:xfrm flipV="1">
            <a:off x="3426883" y="2711436"/>
            <a:ext cx="213089" cy="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8B21789-8C4C-43F5-B3A5-7627FE14B19C}"/>
              </a:ext>
            </a:extLst>
          </p:cNvPr>
          <p:cNvCxnSpPr>
            <a:cxnSpLocks/>
            <a:stCxn id="63" idx="6"/>
            <a:endCxn id="26" idx="1"/>
          </p:cNvCxnSpPr>
          <p:nvPr/>
        </p:nvCxnSpPr>
        <p:spPr>
          <a:xfrm flipV="1">
            <a:off x="4012924" y="1979510"/>
            <a:ext cx="456012" cy="7319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DAD453B-AC4A-4FC7-AC37-3FBA6F453FF7}"/>
              </a:ext>
            </a:extLst>
          </p:cNvPr>
          <p:cNvSpPr txBox="1"/>
          <p:nvPr/>
        </p:nvSpPr>
        <p:spPr>
          <a:xfrm>
            <a:off x="7627810" y="6375662"/>
            <a:ext cx="1182685" cy="215444"/>
          </a:xfrm>
          <a:prstGeom prst="rect">
            <a:avLst/>
          </a:prstGeom>
          <a:noFill/>
        </p:spPr>
        <p:txBody>
          <a:bodyPr wrap="square" rtlCol="0">
            <a:spAutoFit/>
          </a:bodyPr>
          <a:lstStyle/>
          <a:p>
            <a:pPr algn="ctr"/>
            <a:r>
              <a:rPr kumimoji="1" lang="en-US" altLang="ja-JP" sz="800" dirty="0">
                <a:latin typeface="+mn-ea"/>
              </a:rPr>
              <a:t>br120c.</a:t>
            </a:r>
            <a:r>
              <a:rPr kumimoji="1" lang="ja-JP" altLang="en-US" sz="800" dirty="0">
                <a:latin typeface="+mn-ea"/>
              </a:rPr>
              <a:t>突貫整備完了</a:t>
            </a:r>
          </a:p>
        </p:txBody>
      </p:sp>
      <p:sp>
        <p:nvSpPr>
          <p:cNvPr id="31" name="テキスト ボックス 30">
            <a:extLst>
              <a:ext uri="{FF2B5EF4-FFF2-40B4-BE49-F238E27FC236}">
                <a16:creationId xmlns:a16="http://schemas.microsoft.com/office/drawing/2014/main" id="{6EB1C85D-356E-4920-9040-2CB9CD9B7EA6}"/>
              </a:ext>
            </a:extLst>
          </p:cNvPr>
          <p:cNvSpPr txBox="1"/>
          <p:nvPr/>
        </p:nvSpPr>
        <p:spPr>
          <a:xfrm>
            <a:off x="519181" y="3873099"/>
            <a:ext cx="1263198" cy="215444"/>
          </a:xfrm>
          <a:prstGeom prst="rect">
            <a:avLst/>
          </a:prstGeom>
          <a:noFill/>
        </p:spPr>
        <p:txBody>
          <a:bodyPr wrap="square" rtlCol="0">
            <a:spAutoFit/>
          </a:bodyPr>
          <a:lstStyle/>
          <a:p>
            <a:pPr algn="ctr"/>
            <a:r>
              <a:rPr kumimoji="1" lang="en-US" altLang="ja-JP" sz="800" dirty="0">
                <a:latin typeface="+mn-ea"/>
              </a:rPr>
              <a:t>br100</a:t>
            </a:r>
            <a:r>
              <a:rPr lang="en-US" altLang="ja-JP" sz="800" dirty="0">
                <a:latin typeface="+mn-ea"/>
              </a:rPr>
              <a:t>.</a:t>
            </a:r>
            <a:r>
              <a:rPr lang="ja-JP" altLang="en-US" sz="800" dirty="0">
                <a:latin typeface="+mn-ea"/>
              </a:rPr>
              <a:t>増援選択画面</a:t>
            </a:r>
            <a:endParaRPr kumimoji="1" lang="ja-JP" altLang="en-US" sz="800" dirty="0">
              <a:latin typeface="+mn-ea"/>
            </a:endParaRPr>
          </a:p>
        </p:txBody>
      </p:sp>
      <p:sp>
        <p:nvSpPr>
          <p:cNvPr id="41" name="テキスト ボックス 40">
            <a:extLst>
              <a:ext uri="{FF2B5EF4-FFF2-40B4-BE49-F238E27FC236}">
                <a16:creationId xmlns:a16="http://schemas.microsoft.com/office/drawing/2014/main" id="{BE30C5BA-3A8C-44F0-86B2-EAFA76A876AE}"/>
              </a:ext>
            </a:extLst>
          </p:cNvPr>
          <p:cNvSpPr txBox="1"/>
          <p:nvPr/>
        </p:nvSpPr>
        <p:spPr>
          <a:xfrm>
            <a:off x="2749716" y="2794235"/>
            <a:ext cx="434918" cy="219310"/>
          </a:xfrm>
          <a:prstGeom prst="rect">
            <a:avLst/>
          </a:prstGeom>
          <a:noFill/>
        </p:spPr>
        <p:txBody>
          <a:bodyPr wrap="square" rtlCol="0">
            <a:spAutoFit/>
          </a:bodyPr>
          <a:lstStyle/>
          <a:p>
            <a:pPr algn="ctr"/>
            <a:r>
              <a:rPr kumimoji="1" lang="en-US" altLang="ja-JP" sz="800" dirty="0">
                <a:latin typeface="+mn-ea"/>
              </a:rPr>
              <a:t>OK</a:t>
            </a:r>
            <a:endParaRPr kumimoji="1" lang="ja-JP" altLang="en-US" sz="800" dirty="0">
              <a:latin typeface="+mn-ea"/>
            </a:endParaRPr>
          </a:p>
        </p:txBody>
      </p:sp>
      <p:sp>
        <p:nvSpPr>
          <p:cNvPr id="43" name="テキスト ボックス 42">
            <a:extLst>
              <a:ext uri="{FF2B5EF4-FFF2-40B4-BE49-F238E27FC236}">
                <a16:creationId xmlns:a16="http://schemas.microsoft.com/office/drawing/2014/main" id="{418FC7CF-A027-49B7-B086-6532289D6DDD}"/>
              </a:ext>
            </a:extLst>
          </p:cNvPr>
          <p:cNvSpPr txBox="1"/>
          <p:nvPr/>
        </p:nvSpPr>
        <p:spPr>
          <a:xfrm>
            <a:off x="4027842" y="1717448"/>
            <a:ext cx="389850" cy="215444"/>
          </a:xfrm>
          <a:prstGeom prst="rect">
            <a:avLst/>
          </a:prstGeom>
          <a:noFill/>
        </p:spPr>
        <p:txBody>
          <a:bodyPr wrap="none" rtlCol="0" anchor="ctr">
            <a:spAutoFit/>
          </a:bodyPr>
          <a:lstStyle/>
          <a:p>
            <a:pPr algn="r"/>
            <a:r>
              <a:rPr kumimoji="1" lang="ja-JP" altLang="en-US" sz="800" dirty="0">
                <a:latin typeface="+mn-ea"/>
              </a:rPr>
              <a:t>編成</a:t>
            </a:r>
          </a:p>
        </p:txBody>
      </p:sp>
      <p:sp>
        <p:nvSpPr>
          <p:cNvPr id="26" name="フローチャート: 定義済み処理 25">
            <a:extLst>
              <a:ext uri="{FF2B5EF4-FFF2-40B4-BE49-F238E27FC236}">
                <a16:creationId xmlns:a16="http://schemas.microsoft.com/office/drawing/2014/main" id="{566C540A-B7DA-4983-99AC-D9C2C1648C5E}"/>
              </a:ext>
            </a:extLst>
          </p:cNvPr>
          <p:cNvSpPr/>
          <p:nvPr/>
        </p:nvSpPr>
        <p:spPr>
          <a:xfrm>
            <a:off x="4468936" y="1856639"/>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部隊編成処理</a:t>
            </a:r>
          </a:p>
        </p:txBody>
      </p:sp>
      <p:cxnSp>
        <p:nvCxnSpPr>
          <p:cNvPr id="28" name="直線矢印コネクタ 27">
            <a:extLst>
              <a:ext uri="{FF2B5EF4-FFF2-40B4-BE49-F238E27FC236}">
                <a16:creationId xmlns:a16="http://schemas.microsoft.com/office/drawing/2014/main" id="{76053228-E344-493E-A199-3A6F81519077}"/>
              </a:ext>
            </a:extLst>
          </p:cNvPr>
          <p:cNvCxnSpPr>
            <a:cxnSpLocks/>
            <a:stCxn id="63" idx="6"/>
            <a:endCxn id="11" idx="1"/>
          </p:cNvCxnSpPr>
          <p:nvPr/>
        </p:nvCxnSpPr>
        <p:spPr>
          <a:xfrm flipV="1">
            <a:off x="4012924" y="1238713"/>
            <a:ext cx="451170" cy="147272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674B88D-DB3E-4F9F-810B-CED52242595B}"/>
              </a:ext>
            </a:extLst>
          </p:cNvPr>
          <p:cNvSpPr txBox="1"/>
          <p:nvPr/>
        </p:nvSpPr>
        <p:spPr>
          <a:xfrm>
            <a:off x="2810320" y="6397907"/>
            <a:ext cx="1483404" cy="215444"/>
          </a:xfrm>
          <a:prstGeom prst="rect">
            <a:avLst/>
          </a:prstGeom>
          <a:noFill/>
        </p:spPr>
        <p:txBody>
          <a:bodyPr wrap="square" rtlCol="0">
            <a:spAutoFit/>
          </a:bodyPr>
          <a:lstStyle/>
          <a:p>
            <a:pPr algn="ctr"/>
            <a:r>
              <a:rPr kumimoji="1" lang="en-US" altLang="ja-JP" sz="800" dirty="0">
                <a:latin typeface="+mn-ea"/>
              </a:rPr>
              <a:t>br120</a:t>
            </a:r>
            <a:r>
              <a:rPr lang="en-US" altLang="ja-JP" sz="800" dirty="0">
                <a:latin typeface="+mn-ea"/>
              </a:rPr>
              <a:t>.</a:t>
            </a:r>
            <a:r>
              <a:rPr lang="ja-JP" altLang="en-US" sz="800" dirty="0">
                <a:latin typeface="+mn-ea"/>
              </a:rPr>
              <a:t>師団兵器セット画面</a:t>
            </a:r>
            <a:endParaRPr kumimoji="1" lang="ja-JP" altLang="en-US" sz="800" dirty="0">
              <a:latin typeface="+mn-ea"/>
            </a:endParaRPr>
          </a:p>
        </p:txBody>
      </p:sp>
      <p:pic>
        <p:nvPicPr>
          <p:cNvPr id="12" name="図 11">
            <a:extLst>
              <a:ext uri="{FF2B5EF4-FFF2-40B4-BE49-F238E27FC236}">
                <a16:creationId xmlns:a16="http://schemas.microsoft.com/office/drawing/2014/main" id="{D1BFB014-33A5-4653-B50C-56A41B937906}"/>
              </a:ext>
            </a:extLst>
          </p:cNvPr>
          <p:cNvPicPr>
            <a:picLocks noChangeAspect="1"/>
          </p:cNvPicPr>
          <p:nvPr/>
        </p:nvPicPr>
        <p:blipFill>
          <a:blip r:embed="rId3"/>
          <a:stretch>
            <a:fillRect/>
          </a:stretch>
        </p:blipFill>
        <p:spPr>
          <a:xfrm>
            <a:off x="2969514" y="4132813"/>
            <a:ext cx="1263208" cy="2217362"/>
          </a:xfrm>
          <a:prstGeom prst="rect">
            <a:avLst/>
          </a:prstGeom>
        </p:spPr>
      </p:pic>
      <p:cxnSp>
        <p:nvCxnSpPr>
          <p:cNvPr id="65" name="直線矢印コネクタ 64">
            <a:extLst>
              <a:ext uri="{FF2B5EF4-FFF2-40B4-BE49-F238E27FC236}">
                <a16:creationId xmlns:a16="http://schemas.microsoft.com/office/drawing/2014/main" id="{EA02750D-A4EB-4190-8D33-7FAC9DA7326C}"/>
              </a:ext>
            </a:extLst>
          </p:cNvPr>
          <p:cNvCxnSpPr>
            <a:cxnSpLocks/>
            <a:stCxn id="63" idx="6"/>
            <a:endCxn id="12" idx="1"/>
          </p:cNvCxnSpPr>
          <p:nvPr/>
        </p:nvCxnSpPr>
        <p:spPr>
          <a:xfrm flipH="1">
            <a:off x="2969514" y="2711436"/>
            <a:ext cx="1043410" cy="2530058"/>
          </a:xfrm>
          <a:prstGeom prst="bentConnector5">
            <a:avLst>
              <a:gd name="adj1" fmla="val -20996"/>
              <a:gd name="adj2" fmla="val 52858"/>
              <a:gd name="adj3" fmla="val 121909"/>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9C374F93-8D49-4C24-B3A1-03203A4652C1}"/>
              </a:ext>
            </a:extLst>
          </p:cNvPr>
          <p:cNvPicPr>
            <a:picLocks noChangeAspect="1"/>
          </p:cNvPicPr>
          <p:nvPr/>
        </p:nvPicPr>
        <p:blipFill>
          <a:blip r:embed="rId4"/>
          <a:stretch>
            <a:fillRect/>
          </a:stretch>
        </p:blipFill>
        <p:spPr>
          <a:xfrm>
            <a:off x="4515255" y="4137321"/>
            <a:ext cx="1260114" cy="2217362"/>
          </a:xfrm>
          <a:prstGeom prst="rect">
            <a:avLst/>
          </a:prstGeom>
        </p:spPr>
      </p:pic>
      <p:cxnSp>
        <p:nvCxnSpPr>
          <p:cNvPr id="72" name="直線矢印コネクタ 71">
            <a:extLst>
              <a:ext uri="{FF2B5EF4-FFF2-40B4-BE49-F238E27FC236}">
                <a16:creationId xmlns:a16="http://schemas.microsoft.com/office/drawing/2014/main" id="{CE4EE4BE-9138-40EF-8953-788DA3735F13}"/>
              </a:ext>
            </a:extLst>
          </p:cNvPr>
          <p:cNvCxnSpPr>
            <a:cxnSpLocks/>
            <a:stCxn id="12" idx="3"/>
            <a:endCxn id="67" idx="1"/>
          </p:cNvCxnSpPr>
          <p:nvPr/>
        </p:nvCxnSpPr>
        <p:spPr>
          <a:xfrm>
            <a:off x="4232722" y="5241494"/>
            <a:ext cx="282533" cy="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5F022631-B45B-4CCD-A629-4BCEC5F0052B}"/>
              </a:ext>
            </a:extLst>
          </p:cNvPr>
          <p:cNvSpPr txBox="1"/>
          <p:nvPr/>
        </p:nvSpPr>
        <p:spPr>
          <a:xfrm>
            <a:off x="4330896" y="6385151"/>
            <a:ext cx="1629495" cy="215444"/>
          </a:xfrm>
          <a:prstGeom prst="rect">
            <a:avLst/>
          </a:prstGeom>
          <a:noFill/>
        </p:spPr>
        <p:txBody>
          <a:bodyPr wrap="square" rtlCol="0">
            <a:spAutoFit/>
          </a:bodyPr>
          <a:lstStyle/>
          <a:p>
            <a:pPr algn="ctr"/>
            <a:r>
              <a:rPr kumimoji="1" lang="en-US" altLang="ja-JP" sz="800" dirty="0">
                <a:latin typeface="+mn-ea"/>
              </a:rPr>
              <a:t>br120a</a:t>
            </a:r>
            <a:r>
              <a:rPr lang="en-US" altLang="ja-JP" sz="800" dirty="0">
                <a:latin typeface="+mn-ea"/>
              </a:rPr>
              <a:t>.</a:t>
            </a:r>
            <a:r>
              <a:rPr lang="ja-JP" altLang="en-US" sz="800" dirty="0">
                <a:latin typeface="+mn-ea"/>
              </a:rPr>
              <a:t>師団兵器セット画面</a:t>
            </a:r>
            <a:r>
              <a:rPr lang="en-US" altLang="ja-JP" sz="800" dirty="0">
                <a:latin typeface="+mn-ea"/>
              </a:rPr>
              <a:t>2</a:t>
            </a:r>
            <a:endParaRPr kumimoji="1" lang="ja-JP" altLang="en-US" sz="800" dirty="0">
              <a:latin typeface="+mn-ea"/>
            </a:endParaRPr>
          </a:p>
        </p:txBody>
      </p:sp>
      <p:pic>
        <p:nvPicPr>
          <p:cNvPr id="78" name="図 77">
            <a:extLst>
              <a:ext uri="{FF2B5EF4-FFF2-40B4-BE49-F238E27FC236}">
                <a16:creationId xmlns:a16="http://schemas.microsoft.com/office/drawing/2014/main" id="{42CDB966-8AA6-4897-8FF6-F4C30CB34539}"/>
              </a:ext>
            </a:extLst>
          </p:cNvPr>
          <p:cNvPicPr>
            <a:picLocks noChangeAspect="1"/>
          </p:cNvPicPr>
          <p:nvPr/>
        </p:nvPicPr>
        <p:blipFill>
          <a:blip r:embed="rId5"/>
          <a:stretch>
            <a:fillRect/>
          </a:stretch>
        </p:blipFill>
        <p:spPr>
          <a:xfrm>
            <a:off x="6057902" y="4127987"/>
            <a:ext cx="1255478" cy="2226696"/>
          </a:xfrm>
          <a:prstGeom prst="rect">
            <a:avLst/>
          </a:prstGeom>
        </p:spPr>
      </p:pic>
      <p:cxnSp>
        <p:nvCxnSpPr>
          <p:cNvPr id="79" name="直線矢印コネクタ 78">
            <a:extLst>
              <a:ext uri="{FF2B5EF4-FFF2-40B4-BE49-F238E27FC236}">
                <a16:creationId xmlns:a16="http://schemas.microsoft.com/office/drawing/2014/main" id="{87A83175-C947-4A23-8506-7A7BCFA9285E}"/>
              </a:ext>
            </a:extLst>
          </p:cNvPr>
          <p:cNvCxnSpPr>
            <a:cxnSpLocks/>
            <a:stCxn id="67" idx="3"/>
            <a:endCxn id="78" idx="1"/>
          </p:cNvCxnSpPr>
          <p:nvPr/>
        </p:nvCxnSpPr>
        <p:spPr>
          <a:xfrm flipV="1">
            <a:off x="5775369" y="5241335"/>
            <a:ext cx="282533" cy="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9B61914E-0704-4612-BA28-F9462367C2D3}"/>
              </a:ext>
            </a:extLst>
          </p:cNvPr>
          <p:cNvSpPr txBox="1"/>
          <p:nvPr/>
        </p:nvSpPr>
        <p:spPr>
          <a:xfrm>
            <a:off x="5943939" y="6375662"/>
            <a:ext cx="1483404" cy="215444"/>
          </a:xfrm>
          <a:prstGeom prst="rect">
            <a:avLst/>
          </a:prstGeom>
          <a:noFill/>
        </p:spPr>
        <p:txBody>
          <a:bodyPr wrap="square" rtlCol="0">
            <a:spAutoFit/>
          </a:bodyPr>
          <a:lstStyle/>
          <a:p>
            <a:pPr algn="ctr"/>
            <a:r>
              <a:rPr kumimoji="1" lang="en-US" altLang="ja-JP" sz="800" dirty="0">
                <a:latin typeface="+mn-ea"/>
              </a:rPr>
              <a:t>br120b</a:t>
            </a:r>
            <a:r>
              <a:rPr lang="en-US" altLang="ja-JP" sz="800" dirty="0">
                <a:latin typeface="+mn-ea"/>
              </a:rPr>
              <a:t>.</a:t>
            </a:r>
            <a:r>
              <a:rPr lang="ja-JP" altLang="en-US" sz="800" dirty="0">
                <a:latin typeface="+mn-ea"/>
              </a:rPr>
              <a:t>突貫整備確認</a:t>
            </a:r>
            <a:endParaRPr kumimoji="1" lang="ja-JP" altLang="en-US" sz="800" dirty="0">
              <a:latin typeface="+mn-ea"/>
            </a:endParaRPr>
          </a:p>
        </p:txBody>
      </p:sp>
      <p:pic>
        <p:nvPicPr>
          <p:cNvPr id="36" name="図 35">
            <a:extLst>
              <a:ext uri="{FF2B5EF4-FFF2-40B4-BE49-F238E27FC236}">
                <a16:creationId xmlns:a16="http://schemas.microsoft.com/office/drawing/2014/main" id="{FD5AA30D-8613-4092-8068-2644E28118CF}"/>
              </a:ext>
            </a:extLst>
          </p:cNvPr>
          <p:cNvPicPr>
            <a:picLocks noChangeAspect="1"/>
          </p:cNvPicPr>
          <p:nvPr/>
        </p:nvPicPr>
        <p:blipFill>
          <a:blip r:embed="rId6"/>
          <a:stretch>
            <a:fillRect/>
          </a:stretch>
        </p:blipFill>
        <p:spPr>
          <a:xfrm>
            <a:off x="519228" y="1593020"/>
            <a:ext cx="1263151" cy="2240305"/>
          </a:xfrm>
          <a:prstGeom prst="rect">
            <a:avLst/>
          </a:prstGeom>
        </p:spPr>
      </p:pic>
      <p:sp>
        <p:nvSpPr>
          <p:cNvPr id="45" name="テキスト ボックス 44">
            <a:extLst>
              <a:ext uri="{FF2B5EF4-FFF2-40B4-BE49-F238E27FC236}">
                <a16:creationId xmlns:a16="http://schemas.microsoft.com/office/drawing/2014/main" id="{9D5C1126-D325-4D26-9F2C-9F11FADADCE3}"/>
              </a:ext>
            </a:extLst>
          </p:cNvPr>
          <p:cNvSpPr txBox="1"/>
          <p:nvPr/>
        </p:nvSpPr>
        <p:spPr>
          <a:xfrm>
            <a:off x="2161265" y="3873099"/>
            <a:ext cx="1263198" cy="215444"/>
          </a:xfrm>
          <a:prstGeom prst="rect">
            <a:avLst/>
          </a:prstGeom>
          <a:noFill/>
        </p:spPr>
        <p:txBody>
          <a:bodyPr wrap="square" rtlCol="0">
            <a:spAutoFit/>
          </a:bodyPr>
          <a:lstStyle/>
          <a:p>
            <a:pPr algn="ctr"/>
            <a:r>
              <a:rPr kumimoji="1" lang="en-US" altLang="ja-JP" sz="800" dirty="0">
                <a:latin typeface="+mn-ea"/>
              </a:rPr>
              <a:t>br110</a:t>
            </a:r>
            <a:r>
              <a:rPr lang="en-US" altLang="ja-JP" sz="800" dirty="0">
                <a:latin typeface="+mn-ea"/>
              </a:rPr>
              <a:t>.</a:t>
            </a:r>
            <a:r>
              <a:rPr lang="ja-JP" altLang="en-US" sz="800" dirty="0">
                <a:latin typeface="+mn-ea"/>
              </a:rPr>
              <a:t>出撃確認画面</a:t>
            </a:r>
            <a:endParaRPr kumimoji="1" lang="ja-JP" altLang="en-US" sz="800" dirty="0">
              <a:latin typeface="+mn-ea"/>
            </a:endParaRPr>
          </a:p>
        </p:txBody>
      </p:sp>
      <p:sp>
        <p:nvSpPr>
          <p:cNvPr id="63" name="楕円 62">
            <a:extLst>
              <a:ext uri="{FF2B5EF4-FFF2-40B4-BE49-F238E27FC236}">
                <a16:creationId xmlns:a16="http://schemas.microsoft.com/office/drawing/2014/main" id="{5BC7EF59-643B-4308-986A-1C7C2595EAC8}"/>
              </a:ext>
            </a:extLst>
          </p:cNvPr>
          <p:cNvSpPr/>
          <p:nvPr/>
        </p:nvSpPr>
        <p:spPr>
          <a:xfrm>
            <a:off x="3639972" y="2524960"/>
            <a:ext cx="372952" cy="372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フローチャート: 定義済み処理 80">
            <a:extLst>
              <a:ext uri="{FF2B5EF4-FFF2-40B4-BE49-F238E27FC236}">
                <a16:creationId xmlns:a16="http://schemas.microsoft.com/office/drawing/2014/main" id="{CFFC3F67-6E3C-4D50-A582-4EA25535E13E}"/>
              </a:ext>
            </a:extLst>
          </p:cNvPr>
          <p:cNvSpPr/>
          <p:nvPr/>
        </p:nvSpPr>
        <p:spPr>
          <a:xfrm>
            <a:off x="4468935" y="2588564"/>
            <a:ext cx="1260114" cy="245741"/>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支援兵器セット</a:t>
            </a:r>
          </a:p>
        </p:txBody>
      </p:sp>
      <p:cxnSp>
        <p:nvCxnSpPr>
          <p:cNvPr id="86" name="直線矢印コネクタ 85">
            <a:extLst>
              <a:ext uri="{FF2B5EF4-FFF2-40B4-BE49-F238E27FC236}">
                <a16:creationId xmlns:a16="http://schemas.microsoft.com/office/drawing/2014/main" id="{0D9B34EE-F04F-48E0-9AEC-800EF2AAC9AB}"/>
              </a:ext>
            </a:extLst>
          </p:cNvPr>
          <p:cNvCxnSpPr>
            <a:cxnSpLocks/>
            <a:stCxn id="63" idx="6"/>
            <a:endCxn id="81" idx="1"/>
          </p:cNvCxnSpPr>
          <p:nvPr/>
        </p:nvCxnSpPr>
        <p:spPr>
          <a:xfrm flipV="1">
            <a:off x="4012924" y="2711435"/>
            <a:ext cx="4560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3A3C0482-329B-4E44-9A0C-79A4467078DC}"/>
              </a:ext>
            </a:extLst>
          </p:cNvPr>
          <p:cNvSpPr txBox="1"/>
          <p:nvPr/>
        </p:nvSpPr>
        <p:spPr>
          <a:xfrm>
            <a:off x="3822657" y="2446552"/>
            <a:ext cx="595035" cy="215444"/>
          </a:xfrm>
          <a:prstGeom prst="rect">
            <a:avLst/>
          </a:prstGeom>
          <a:noFill/>
        </p:spPr>
        <p:txBody>
          <a:bodyPr wrap="none" rtlCol="0">
            <a:spAutoFit/>
          </a:bodyPr>
          <a:lstStyle/>
          <a:p>
            <a:r>
              <a:rPr kumimoji="1" lang="ja-JP" altLang="en-US" sz="800" dirty="0">
                <a:latin typeface="+mn-ea"/>
              </a:rPr>
              <a:t>支援兵器</a:t>
            </a:r>
          </a:p>
        </p:txBody>
      </p:sp>
      <p:sp>
        <p:nvSpPr>
          <p:cNvPr id="91" name="テキスト ボックス 90">
            <a:extLst>
              <a:ext uri="{FF2B5EF4-FFF2-40B4-BE49-F238E27FC236}">
                <a16:creationId xmlns:a16="http://schemas.microsoft.com/office/drawing/2014/main" id="{9408CB85-A41D-4E54-A5D6-CFA947E88380}"/>
              </a:ext>
            </a:extLst>
          </p:cNvPr>
          <p:cNvSpPr txBox="1"/>
          <p:nvPr/>
        </p:nvSpPr>
        <p:spPr>
          <a:xfrm>
            <a:off x="4032297" y="973830"/>
            <a:ext cx="389850" cy="215444"/>
          </a:xfrm>
          <a:prstGeom prst="rect">
            <a:avLst/>
          </a:prstGeom>
          <a:noFill/>
        </p:spPr>
        <p:txBody>
          <a:bodyPr wrap="none" rtlCol="0" anchor="ctr">
            <a:spAutoFit/>
          </a:bodyPr>
          <a:lstStyle/>
          <a:p>
            <a:pPr algn="r"/>
            <a:r>
              <a:rPr kumimoji="1" lang="ja-JP" altLang="en-US" sz="800" dirty="0">
                <a:latin typeface="+mn-ea"/>
              </a:rPr>
              <a:t>出撃</a:t>
            </a:r>
          </a:p>
        </p:txBody>
      </p:sp>
      <p:sp>
        <p:nvSpPr>
          <p:cNvPr id="99" name="テキスト ボックス 98">
            <a:extLst>
              <a:ext uri="{FF2B5EF4-FFF2-40B4-BE49-F238E27FC236}">
                <a16:creationId xmlns:a16="http://schemas.microsoft.com/office/drawing/2014/main" id="{9A5B95F1-0F9D-4BC7-80D1-1ADC59187218}"/>
              </a:ext>
            </a:extLst>
          </p:cNvPr>
          <p:cNvSpPr txBox="1"/>
          <p:nvPr/>
        </p:nvSpPr>
        <p:spPr>
          <a:xfrm>
            <a:off x="2330966" y="4942926"/>
            <a:ext cx="595035" cy="215444"/>
          </a:xfrm>
          <a:prstGeom prst="rect">
            <a:avLst/>
          </a:prstGeom>
          <a:noFill/>
        </p:spPr>
        <p:txBody>
          <a:bodyPr wrap="none" rtlCol="0">
            <a:spAutoFit/>
          </a:bodyPr>
          <a:lstStyle/>
          <a:p>
            <a:r>
              <a:rPr kumimoji="1" lang="ja-JP" altLang="en-US" sz="800" dirty="0">
                <a:latin typeface="+mn-ea"/>
              </a:rPr>
              <a:t>師団兵器</a:t>
            </a:r>
          </a:p>
        </p:txBody>
      </p:sp>
      <p:pic>
        <p:nvPicPr>
          <p:cNvPr id="101" name="図 100" descr="コンピューターのスクリーンショット&#10;&#10;自動的に生成された説明">
            <a:extLst>
              <a:ext uri="{FF2B5EF4-FFF2-40B4-BE49-F238E27FC236}">
                <a16:creationId xmlns:a16="http://schemas.microsoft.com/office/drawing/2014/main" id="{8B91F9F3-AE37-4FBB-98DD-C35A8679C1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5913" y="4137321"/>
            <a:ext cx="1246481" cy="2212854"/>
          </a:xfrm>
          <a:prstGeom prst="rect">
            <a:avLst/>
          </a:prstGeom>
        </p:spPr>
      </p:pic>
      <p:cxnSp>
        <p:nvCxnSpPr>
          <p:cNvPr id="104" name="直線矢印コネクタ 103">
            <a:extLst>
              <a:ext uri="{FF2B5EF4-FFF2-40B4-BE49-F238E27FC236}">
                <a16:creationId xmlns:a16="http://schemas.microsoft.com/office/drawing/2014/main" id="{BDFB6673-89E3-4CF9-8B3F-43269F40252E}"/>
              </a:ext>
            </a:extLst>
          </p:cNvPr>
          <p:cNvCxnSpPr>
            <a:cxnSpLocks/>
            <a:stCxn id="78" idx="3"/>
            <a:endCxn id="101" idx="1"/>
          </p:cNvCxnSpPr>
          <p:nvPr/>
        </p:nvCxnSpPr>
        <p:spPr>
          <a:xfrm>
            <a:off x="7313380" y="5241335"/>
            <a:ext cx="282533" cy="2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96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a:extLst>
              <a:ext uri="{FF2B5EF4-FFF2-40B4-BE49-F238E27FC236}">
                <a16:creationId xmlns:a16="http://schemas.microsoft.com/office/drawing/2014/main" id="{C837D29A-F4CD-4A7A-A580-8F379071B00E}"/>
              </a:ext>
            </a:extLst>
          </p:cNvPr>
          <p:cNvPicPr>
            <a:picLocks noChangeAspect="1"/>
          </p:cNvPicPr>
          <p:nvPr/>
        </p:nvPicPr>
        <p:blipFill>
          <a:blip r:embed="rId2"/>
          <a:stretch>
            <a:fillRect/>
          </a:stretch>
        </p:blipFill>
        <p:spPr>
          <a:xfrm>
            <a:off x="748728" y="925235"/>
            <a:ext cx="1810196" cy="3210536"/>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071675"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br100.</a:t>
            </a:r>
            <a:r>
              <a:rPr kumimoji="1" lang="ja-JP" altLang="en-US" sz="1200" b="1" dirty="0">
                <a:latin typeface="+mn-ea"/>
              </a:rPr>
              <a:t>増援選択画面</a:t>
            </a:r>
            <a:r>
              <a:rPr kumimoji="1" lang="ja-JP" altLang="en-US" sz="1000" b="1" dirty="0">
                <a:solidFill>
                  <a:srgbClr val="FF0000"/>
                </a:solidFill>
                <a:latin typeface="+mn-ea"/>
              </a:rPr>
              <a:t>（</a:t>
            </a:r>
            <a:r>
              <a:rPr kumimoji="1" lang="en-US" altLang="ja-JP" sz="1000" b="1" dirty="0">
                <a:solidFill>
                  <a:srgbClr val="FF0000"/>
                </a:solidFill>
                <a:latin typeface="+mn-ea"/>
              </a:rPr>
              <a:t>20191210</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2117066" y="1027833"/>
            <a:ext cx="598461" cy="100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927805"/>
            <a:ext cx="579005" cy="200055"/>
          </a:xfrm>
          <a:prstGeom prst="rect">
            <a:avLst/>
          </a:prstGeom>
          <a:noFill/>
        </p:spPr>
        <p:txBody>
          <a:bodyPr wrap="none" rtlCol="0">
            <a:spAutoFit/>
          </a:bodyPr>
          <a:lstStyle/>
          <a:p>
            <a:r>
              <a:rPr kumimoji="1" lang="en-US" altLang="ja-JP" sz="700" dirty="0"/>
              <a:t>01.</a:t>
            </a:r>
            <a:r>
              <a:rPr kumimoji="1" lang="ja-JP" altLang="en-US" sz="700" dirty="0"/>
              <a:t>ヘッダ</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15527" y="1183588"/>
            <a:ext cx="938077" cy="200055"/>
          </a:xfrm>
          <a:prstGeom prst="rect">
            <a:avLst/>
          </a:prstGeom>
          <a:noFill/>
        </p:spPr>
        <p:txBody>
          <a:bodyPr wrap="none" rtlCol="0">
            <a:spAutoFit/>
          </a:bodyPr>
          <a:lstStyle/>
          <a:p>
            <a:r>
              <a:rPr kumimoji="1" lang="en-US" altLang="ja-JP" sz="700" dirty="0"/>
              <a:t>02.</a:t>
            </a:r>
            <a:r>
              <a:rPr kumimoji="1" lang="ja-JP" altLang="en-US" sz="700" dirty="0"/>
              <a:t>ページタイトル</a:t>
            </a:r>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flipV="1">
            <a:off x="1881323" y="1283616"/>
            <a:ext cx="834204" cy="18349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11502" y="1426253"/>
            <a:ext cx="848309" cy="200055"/>
          </a:xfrm>
          <a:prstGeom prst="rect">
            <a:avLst/>
          </a:prstGeom>
          <a:noFill/>
        </p:spPr>
        <p:txBody>
          <a:bodyPr wrap="none" rtlCol="0">
            <a:spAutoFit/>
          </a:bodyPr>
          <a:lstStyle/>
          <a:p>
            <a:r>
              <a:rPr kumimoji="1" lang="en-US" altLang="ja-JP" sz="700" dirty="0"/>
              <a:t>03.</a:t>
            </a:r>
            <a:r>
              <a:rPr kumimoji="1" lang="ja-JP" altLang="en-US" sz="700" dirty="0"/>
              <a:t>もどるボタン</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flipV="1">
            <a:off x="2490998" y="1526281"/>
            <a:ext cx="220504" cy="483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23340" y="1672816"/>
            <a:ext cx="1297150" cy="200055"/>
          </a:xfrm>
          <a:prstGeom prst="rect">
            <a:avLst/>
          </a:prstGeom>
          <a:noFill/>
        </p:spPr>
        <p:txBody>
          <a:bodyPr wrap="none" rtlCol="0">
            <a:spAutoFit/>
          </a:bodyPr>
          <a:lstStyle/>
          <a:p>
            <a:r>
              <a:rPr kumimoji="1" lang="en-US" altLang="ja-JP" sz="700" dirty="0"/>
              <a:t>04.</a:t>
            </a:r>
            <a:r>
              <a:rPr kumimoji="1" lang="ja-JP" altLang="en-US" sz="700" dirty="0"/>
              <a:t>他プレイヤー増援キャラ</a:t>
            </a:r>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23340" y="1931212"/>
            <a:ext cx="1027845" cy="200055"/>
          </a:xfrm>
          <a:prstGeom prst="rect">
            <a:avLst/>
          </a:prstGeom>
          <a:noFill/>
        </p:spPr>
        <p:txBody>
          <a:bodyPr wrap="none" rtlCol="0">
            <a:spAutoFit/>
          </a:bodyPr>
          <a:lstStyle/>
          <a:p>
            <a:r>
              <a:rPr kumimoji="1" lang="en-US" altLang="ja-JP" sz="700" dirty="0"/>
              <a:t>05.</a:t>
            </a:r>
            <a:r>
              <a:rPr kumimoji="1" lang="ja-JP" altLang="en-US" sz="700" dirty="0"/>
              <a:t>フレンドアイコン</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2711502" y="3284912"/>
            <a:ext cx="758541" cy="200055"/>
          </a:xfrm>
          <a:prstGeom prst="rect">
            <a:avLst/>
          </a:prstGeom>
          <a:noFill/>
        </p:spPr>
        <p:txBody>
          <a:bodyPr wrap="none" rtlCol="0">
            <a:spAutoFit/>
          </a:bodyPr>
          <a:lstStyle/>
          <a:p>
            <a:r>
              <a:rPr kumimoji="1" lang="en-US" altLang="ja-JP" sz="700" dirty="0"/>
              <a:t>07.</a:t>
            </a:r>
            <a:r>
              <a:rPr kumimoji="1" lang="ja-JP" altLang="en-US" sz="700" dirty="0"/>
              <a:t>更新ボタン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80974" y="2554459"/>
            <a:ext cx="938077" cy="200055"/>
          </a:xfrm>
          <a:prstGeom prst="rect">
            <a:avLst/>
          </a:prstGeom>
          <a:noFill/>
        </p:spPr>
        <p:txBody>
          <a:bodyPr wrap="none" rtlCol="0">
            <a:spAutoFit/>
          </a:bodyPr>
          <a:lstStyle/>
          <a:p>
            <a:r>
              <a:rPr kumimoji="1" lang="en-US" altLang="ja-JP" sz="700" dirty="0"/>
              <a:t>06.</a:t>
            </a:r>
            <a:r>
              <a:rPr kumimoji="1" lang="ja-JP" altLang="en-US" sz="700" dirty="0"/>
              <a:t>スクロールバー</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flipV="1">
            <a:off x="2283689" y="1772844"/>
            <a:ext cx="439651" cy="20433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271172" y="2031240"/>
            <a:ext cx="452168" cy="33675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2560470" y="2587321"/>
            <a:ext cx="220504" cy="671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p:cNvCxnSpPr>
          <p:nvPr/>
        </p:nvCxnSpPr>
        <p:spPr>
          <a:xfrm>
            <a:off x="917920" y="1546244"/>
            <a:ext cx="1825099" cy="167128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1693324"/>
            <a:ext cx="4460647" cy="246221"/>
          </a:xfrm>
          <a:prstGeom prst="rect">
            <a:avLst/>
          </a:prstGeom>
          <a:noFill/>
        </p:spPr>
        <p:txBody>
          <a:bodyPr wrap="square" rtlCol="0">
            <a:spAutoFit/>
          </a:bodyPr>
          <a:lstStyle/>
          <a:p>
            <a:r>
              <a:rPr kumimoji="1" lang="ja-JP" altLang="en-US" sz="1000" dirty="0"/>
              <a:t>ページ見出しのテキスト。</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897854"/>
            <a:ext cx="748923" cy="246221"/>
          </a:xfrm>
          <a:prstGeom prst="rect">
            <a:avLst/>
          </a:prstGeom>
          <a:noFill/>
        </p:spPr>
        <p:txBody>
          <a:bodyPr wrap="none" rtlCol="0">
            <a:spAutoFit/>
          </a:bodyPr>
          <a:lstStyle/>
          <a:p>
            <a:r>
              <a:rPr kumimoji="1" lang="en-US" altLang="ja-JP" sz="1000" b="1" dirty="0"/>
              <a:t>01.</a:t>
            </a:r>
            <a:r>
              <a:rPr kumimoji="1" lang="ja-JP" altLang="en-US" sz="1000" b="1" dirty="0"/>
              <a:t>ヘッダ</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142685"/>
            <a:ext cx="2492990" cy="246221"/>
          </a:xfrm>
          <a:prstGeom prst="rect">
            <a:avLst/>
          </a:prstGeom>
          <a:noFill/>
        </p:spPr>
        <p:txBody>
          <a:bodyPr wrap="none" rtlCol="0">
            <a:spAutoFit/>
          </a:bodyPr>
          <a:lstStyle/>
          <a:p>
            <a:r>
              <a:rPr kumimoji="1" lang="ja-JP" altLang="en-US" sz="1000" dirty="0"/>
              <a:t>共通のヘッダ。本画面では詳細は割愛。</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1448493"/>
            <a:ext cx="1261884" cy="246221"/>
          </a:xfrm>
          <a:prstGeom prst="rect">
            <a:avLst/>
          </a:prstGeom>
          <a:noFill/>
        </p:spPr>
        <p:txBody>
          <a:bodyPr wrap="none" rtlCol="0">
            <a:spAutoFit/>
          </a:bodyPr>
          <a:lstStyle/>
          <a:p>
            <a:r>
              <a:rPr kumimoji="1" lang="en-US" altLang="ja-JP" sz="1000" b="1" dirty="0"/>
              <a:t>02.</a:t>
            </a:r>
            <a:r>
              <a:rPr kumimoji="1" lang="ja-JP" altLang="en-US" sz="1000" b="1" dirty="0"/>
              <a:t>ページタイトル</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2256296"/>
            <a:ext cx="4460647" cy="246221"/>
          </a:xfrm>
          <a:prstGeom prst="rect">
            <a:avLst/>
          </a:prstGeom>
          <a:noFill/>
        </p:spPr>
        <p:txBody>
          <a:bodyPr wrap="square" rtlCol="0">
            <a:spAutoFit/>
          </a:bodyPr>
          <a:lstStyle/>
          <a:p>
            <a:r>
              <a:rPr kumimoji="1" lang="ja-JP" altLang="en-US" sz="1000" dirty="0"/>
              <a:t>前の画面にもどるボタン。</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1997742"/>
            <a:ext cx="1133644" cy="246221"/>
          </a:xfrm>
          <a:prstGeom prst="rect">
            <a:avLst/>
          </a:prstGeom>
          <a:noFill/>
        </p:spPr>
        <p:txBody>
          <a:bodyPr wrap="none" rtlCol="0">
            <a:spAutoFit/>
          </a:bodyPr>
          <a:lstStyle/>
          <a:p>
            <a:r>
              <a:rPr kumimoji="1" lang="en-US" altLang="ja-JP" sz="1000" b="1" dirty="0"/>
              <a:t>03.</a:t>
            </a:r>
            <a:r>
              <a:rPr kumimoji="1" lang="ja-JP" altLang="en-US" sz="1000" b="1" dirty="0"/>
              <a:t>もどるボタン</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2818221"/>
            <a:ext cx="4460647" cy="246221"/>
          </a:xfrm>
          <a:prstGeom prst="rect">
            <a:avLst/>
          </a:prstGeom>
          <a:noFill/>
        </p:spPr>
        <p:txBody>
          <a:bodyPr wrap="square" rtlCol="0">
            <a:spAutoFit/>
          </a:bodyPr>
          <a:lstStyle/>
          <a:p>
            <a:r>
              <a:rPr kumimoji="1" lang="ja-JP" altLang="en-US" sz="1000" dirty="0"/>
              <a:t>他のプレイヤーが設定する増援キャラ。</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2559667"/>
            <a:ext cx="1774845" cy="246221"/>
          </a:xfrm>
          <a:prstGeom prst="rect">
            <a:avLst/>
          </a:prstGeom>
          <a:noFill/>
        </p:spPr>
        <p:txBody>
          <a:bodyPr wrap="none" rtlCol="0">
            <a:spAutoFit/>
          </a:bodyPr>
          <a:lstStyle/>
          <a:p>
            <a:r>
              <a:rPr kumimoji="1" lang="en-US" altLang="ja-JP" sz="1000" b="1" dirty="0"/>
              <a:t>04.</a:t>
            </a:r>
            <a:r>
              <a:rPr kumimoji="1" lang="ja-JP" altLang="en-US" sz="1000" b="1" dirty="0"/>
              <a:t>他プレイヤー増援キャラ</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3380146"/>
            <a:ext cx="4460647" cy="400110"/>
          </a:xfrm>
          <a:prstGeom prst="rect">
            <a:avLst/>
          </a:prstGeom>
          <a:noFill/>
        </p:spPr>
        <p:txBody>
          <a:bodyPr wrap="square" rtlCol="0">
            <a:spAutoFit/>
          </a:bodyPr>
          <a:lstStyle/>
          <a:p>
            <a:r>
              <a:rPr kumimoji="1" lang="ja-JP" altLang="en-US" sz="1000" dirty="0"/>
              <a:t>フレンドが設定している増援については、フレンドアイコンを表示する。</a:t>
            </a:r>
            <a:endParaRPr kumimoji="1" lang="en-US" altLang="ja-JP" sz="1000" dirty="0"/>
          </a:p>
          <a:p>
            <a:r>
              <a:rPr kumimoji="1" lang="ja-JP" altLang="en-US" sz="1000" dirty="0"/>
              <a:t>文字を含むかどうかはデザイン次第。</a:t>
            </a:r>
            <a:endParaRPr kumimoji="1" lang="en-US" altLang="ja-JP" sz="1000" dirty="0"/>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3121592"/>
            <a:ext cx="1390124" cy="246221"/>
          </a:xfrm>
          <a:prstGeom prst="rect">
            <a:avLst/>
          </a:prstGeom>
          <a:noFill/>
        </p:spPr>
        <p:txBody>
          <a:bodyPr wrap="none" rtlCol="0">
            <a:spAutoFit/>
          </a:bodyPr>
          <a:lstStyle/>
          <a:p>
            <a:r>
              <a:rPr kumimoji="1" lang="en-US" altLang="ja-JP" sz="1000" b="1" dirty="0"/>
              <a:t>05.</a:t>
            </a:r>
            <a:r>
              <a:rPr kumimoji="1" lang="ja-JP" altLang="en-US" sz="1000" b="1" dirty="0"/>
              <a:t>フレンドアイコン</a:t>
            </a:r>
          </a:p>
        </p:txBody>
      </p:sp>
      <p:sp>
        <p:nvSpPr>
          <p:cNvPr id="48" name="テキスト ボックス 47">
            <a:extLst>
              <a:ext uri="{FF2B5EF4-FFF2-40B4-BE49-F238E27FC236}">
                <a16:creationId xmlns:a16="http://schemas.microsoft.com/office/drawing/2014/main" id="{B5CFAAA3-1C66-4008-9039-1BDCCF220180}"/>
              </a:ext>
            </a:extLst>
          </p:cNvPr>
          <p:cNvSpPr txBox="1"/>
          <p:nvPr/>
        </p:nvSpPr>
        <p:spPr>
          <a:xfrm>
            <a:off x="4301194" y="4090205"/>
            <a:ext cx="4460647" cy="246221"/>
          </a:xfrm>
          <a:prstGeom prst="rect">
            <a:avLst/>
          </a:prstGeom>
          <a:noFill/>
        </p:spPr>
        <p:txBody>
          <a:bodyPr wrap="square" rtlCol="0">
            <a:spAutoFit/>
          </a:bodyPr>
          <a:lstStyle/>
          <a:p>
            <a:r>
              <a:rPr kumimoji="1" lang="ja-JP" altLang="en-US" sz="1000" dirty="0"/>
              <a:t>スクロールを示すバー。</a:t>
            </a:r>
            <a:endParaRPr kumimoji="1" lang="en-US" altLang="ja-JP" sz="1000" dirty="0"/>
          </a:p>
        </p:txBody>
      </p:sp>
      <p:sp>
        <p:nvSpPr>
          <p:cNvPr id="49" name="テキスト ボックス 48">
            <a:extLst>
              <a:ext uri="{FF2B5EF4-FFF2-40B4-BE49-F238E27FC236}">
                <a16:creationId xmlns:a16="http://schemas.microsoft.com/office/drawing/2014/main" id="{A4935F65-9AAA-4B8D-B0D7-2A4E431D96E5}"/>
              </a:ext>
            </a:extLst>
          </p:cNvPr>
          <p:cNvSpPr txBox="1"/>
          <p:nvPr/>
        </p:nvSpPr>
        <p:spPr>
          <a:xfrm>
            <a:off x="4108750" y="3831651"/>
            <a:ext cx="1261884" cy="246221"/>
          </a:xfrm>
          <a:prstGeom prst="rect">
            <a:avLst/>
          </a:prstGeom>
          <a:noFill/>
        </p:spPr>
        <p:txBody>
          <a:bodyPr wrap="none" rtlCol="0">
            <a:spAutoFit/>
          </a:bodyPr>
          <a:lstStyle/>
          <a:p>
            <a:r>
              <a:rPr kumimoji="1" lang="en-US" altLang="ja-JP" sz="1000" b="1" dirty="0"/>
              <a:t>06.</a:t>
            </a:r>
            <a:r>
              <a:rPr kumimoji="1" lang="ja-JP" altLang="en-US" sz="1000" b="1" dirty="0"/>
              <a:t>スクロールバー</a:t>
            </a:r>
          </a:p>
        </p:txBody>
      </p:sp>
      <p:sp>
        <p:nvSpPr>
          <p:cNvPr id="50" name="テキスト ボックス 49">
            <a:extLst>
              <a:ext uri="{FF2B5EF4-FFF2-40B4-BE49-F238E27FC236}">
                <a16:creationId xmlns:a16="http://schemas.microsoft.com/office/drawing/2014/main" id="{63748AA5-5A42-4E27-AB2E-24BA1FA7B109}"/>
              </a:ext>
            </a:extLst>
          </p:cNvPr>
          <p:cNvSpPr txBox="1"/>
          <p:nvPr/>
        </p:nvSpPr>
        <p:spPr>
          <a:xfrm>
            <a:off x="4301194" y="4647797"/>
            <a:ext cx="4460647" cy="246221"/>
          </a:xfrm>
          <a:prstGeom prst="rect">
            <a:avLst/>
          </a:prstGeom>
          <a:noFill/>
        </p:spPr>
        <p:txBody>
          <a:bodyPr wrap="square" rtlCol="0">
            <a:spAutoFit/>
          </a:bodyPr>
          <a:lstStyle/>
          <a:p>
            <a:r>
              <a:rPr kumimoji="1" lang="ja-JP" altLang="en-US" sz="1000" dirty="0"/>
              <a:t>すでに用意されている</a:t>
            </a:r>
            <a:r>
              <a:rPr kumimoji="1" lang="en-US" altLang="ja-JP" sz="1000" dirty="0"/>
              <a:t>20</a:t>
            </a:r>
            <a:r>
              <a:rPr kumimoji="1" lang="ja-JP" altLang="en-US" sz="1000" dirty="0"/>
              <a:t>名ほどの中から再抽選する。</a:t>
            </a:r>
            <a:endParaRPr kumimoji="1" lang="en-US" altLang="ja-JP" sz="1000" dirty="0"/>
          </a:p>
        </p:txBody>
      </p:sp>
      <p:sp>
        <p:nvSpPr>
          <p:cNvPr id="51" name="テキスト ボックス 50">
            <a:extLst>
              <a:ext uri="{FF2B5EF4-FFF2-40B4-BE49-F238E27FC236}">
                <a16:creationId xmlns:a16="http://schemas.microsoft.com/office/drawing/2014/main" id="{6814421F-E891-431F-90AE-2285382DF530}"/>
              </a:ext>
            </a:extLst>
          </p:cNvPr>
          <p:cNvSpPr txBox="1"/>
          <p:nvPr/>
        </p:nvSpPr>
        <p:spPr>
          <a:xfrm>
            <a:off x="4108750" y="4389243"/>
            <a:ext cx="1005403" cy="246221"/>
          </a:xfrm>
          <a:prstGeom prst="rect">
            <a:avLst/>
          </a:prstGeom>
          <a:noFill/>
        </p:spPr>
        <p:txBody>
          <a:bodyPr wrap="none" rtlCol="0">
            <a:spAutoFit/>
          </a:bodyPr>
          <a:lstStyle/>
          <a:p>
            <a:r>
              <a:rPr kumimoji="1" lang="en-US" altLang="ja-JP" sz="1000" b="1" dirty="0"/>
              <a:t>07.</a:t>
            </a:r>
            <a:r>
              <a:rPr kumimoji="1" lang="ja-JP" altLang="en-US" sz="1000" b="1" dirty="0"/>
              <a:t>更新ボタン</a:t>
            </a:r>
          </a:p>
        </p:txBody>
      </p:sp>
      <p:sp>
        <p:nvSpPr>
          <p:cNvPr id="52" name="テキスト ボックス 51">
            <a:extLst>
              <a:ext uri="{FF2B5EF4-FFF2-40B4-BE49-F238E27FC236}">
                <a16:creationId xmlns:a16="http://schemas.microsoft.com/office/drawing/2014/main" id="{A001D970-6FE4-4BD0-9710-A7EAE6C1393C}"/>
              </a:ext>
            </a:extLst>
          </p:cNvPr>
          <p:cNvSpPr txBox="1"/>
          <p:nvPr/>
        </p:nvSpPr>
        <p:spPr>
          <a:xfrm>
            <a:off x="3884871" y="4985130"/>
            <a:ext cx="1082348" cy="246221"/>
          </a:xfrm>
          <a:prstGeom prst="rect">
            <a:avLst/>
          </a:prstGeom>
          <a:noFill/>
        </p:spPr>
        <p:txBody>
          <a:bodyPr wrap="none" rtlCol="0">
            <a:spAutoFit/>
          </a:bodyPr>
          <a:lstStyle/>
          <a:p>
            <a:r>
              <a:rPr kumimoji="1" lang="ja-JP" altLang="en-US" sz="1000" b="1" dirty="0"/>
              <a:t>・増援について</a:t>
            </a:r>
          </a:p>
        </p:txBody>
      </p:sp>
      <p:sp>
        <p:nvSpPr>
          <p:cNvPr id="53" name="テキスト ボックス 52">
            <a:extLst>
              <a:ext uri="{FF2B5EF4-FFF2-40B4-BE49-F238E27FC236}">
                <a16:creationId xmlns:a16="http://schemas.microsoft.com/office/drawing/2014/main" id="{7D7B9495-7FDE-4664-8229-1F7687BD1886}"/>
              </a:ext>
            </a:extLst>
          </p:cNvPr>
          <p:cNvSpPr txBox="1"/>
          <p:nvPr/>
        </p:nvSpPr>
        <p:spPr>
          <a:xfrm>
            <a:off x="4108750" y="5236614"/>
            <a:ext cx="3921266" cy="246221"/>
          </a:xfrm>
          <a:prstGeom prst="rect">
            <a:avLst/>
          </a:prstGeom>
          <a:noFill/>
        </p:spPr>
        <p:txBody>
          <a:bodyPr wrap="none" rtlCol="0">
            <a:spAutoFit/>
          </a:bodyPr>
          <a:lstStyle/>
          <a:p>
            <a:r>
              <a:rPr kumimoji="1" lang="ja-JP" altLang="en-US" sz="1000" dirty="0"/>
              <a:t>増援の選択については、</a:t>
            </a:r>
            <a:r>
              <a:rPr kumimoji="1" lang="en-US" altLang="ja-JP" sz="1000" b="1" dirty="0">
                <a:solidFill>
                  <a:srgbClr val="00B050"/>
                </a:solidFill>
              </a:rPr>
              <a:t>【GP01】</a:t>
            </a:r>
            <a:r>
              <a:rPr kumimoji="1" lang="ja-JP" altLang="en-US" sz="1000" b="1" dirty="0">
                <a:solidFill>
                  <a:srgbClr val="00B050"/>
                </a:solidFill>
              </a:rPr>
              <a:t>増援仕様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a:t>
            </a:r>
            <a:endParaRPr kumimoji="1" lang="en-US" altLang="ja-JP" sz="1000" dirty="0"/>
          </a:p>
        </p:txBody>
      </p:sp>
    </p:spTree>
    <p:extLst>
      <p:ext uri="{BB962C8B-B14F-4D97-AF65-F5344CB8AC3E}">
        <p14:creationId xmlns:p14="http://schemas.microsoft.com/office/powerpoint/2010/main" val="383317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図 83" descr="スクリーンショット, ブルー が含まれている画像&#10;&#10;自動的に生成された説明">
            <a:extLst>
              <a:ext uri="{FF2B5EF4-FFF2-40B4-BE49-F238E27FC236}">
                <a16:creationId xmlns:a16="http://schemas.microsoft.com/office/drawing/2014/main" id="{31F26696-E671-4D36-AE3E-59892B7C4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3569"/>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615092"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1/3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20191210</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2703674" y="2495577"/>
            <a:ext cx="758541" cy="200055"/>
          </a:xfrm>
          <a:prstGeom prst="rect">
            <a:avLst/>
          </a:prstGeom>
          <a:noFill/>
        </p:spPr>
        <p:txBody>
          <a:bodyPr wrap="none" rtlCol="0">
            <a:spAutoFit/>
          </a:bodyPr>
          <a:lstStyle/>
          <a:p>
            <a:r>
              <a:rPr kumimoji="1" lang="en-US" altLang="ja-JP" sz="700" dirty="0"/>
              <a:t>07.</a:t>
            </a:r>
            <a:r>
              <a:rPr kumimoji="1" lang="ja-JP" altLang="en-US" sz="700" dirty="0"/>
              <a:t>編成ボタン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a:endCxn id="37" idx="1"/>
          </p:cNvCxnSpPr>
          <p:nvPr/>
        </p:nvCxnSpPr>
        <p:spPr>
          <a:xfrm>
            <a:off x="1578027" y="2544902"/>
            <a:ext cx="1125647" cy="5070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2489252"/>
            <a:ext cx="4460647" cy="246221"/>
          </a:xfrm>
          <a:prstGeom prst="rect">
            <a:avLst/>
          </a:prstGeom>
          <a:noFill/>
        </p:spPr>
        <p:txBody>
          <a:bodyPr wrap="square" rtlCol="0">
            <a:spAutoFit/>
          </a:bodyPr>
          <a:lstStyle/>
          <a:p>
            <a:r>
              <a:rPr kumimoji="1" lang="ja-JP" altLang="en-US" sz="1000" dirty="0"/>
              <a:t>前の画面にもどるボタン。</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1703102"/>
            <a:ext cx="1261884" cy="246221"/>
          </a:xfrm>
          <a:prstGeom prst="rect">
            <a:avLst/>
          </a:prstGeom>
          <a:noFill/>
        </p:spPr>
        <p:txBody>
          <a:bodyPr wrap="none" rtlCol="0">
            <a:spAutoFit/>
          </a:bodyPr>
          <a:lstStyle/>
          <a:p>
            <a:r>
              <a:rPr kumimoji="1" lang="en-US" altLang="ja-JP" sz="1000" b="1" dirty="0"/>
              <a:t>01.</a:t>
            </a:r>
            <a:r>
              <a:rPr kumimoji="1" lang="ja-JP" altLang="en-US" sz="1000" b="1" dirty="0"/>
              <a:t>ページタイトル</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947933"/>
            <a:ext cx="1723549" cy="246221"/>
          </a:xfrm>
          <a:prstGeom prst="rect">
            <a:avLst/>
          </a:prstGeom>
          <a:noFill/>
        </p:spPr>
        <p:txBody>
          <a:bodyPr wrap="none" rtlCol="0">
            <a:spAutoFit/>
          </a:bodyPr>
          <a:lstStyle/>
          <a:p>
            <a:r>
              <a:rPr kumimoji="1" lang="ja-JP" altLang="en-US" sz="1000" dirty="0"/>
              <a:t>ページ見出しのテキスト。</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2244421"/>
            <a:ext cx="1133644" cy="246221"/>
          </a:xfrm>
          <a:prstGeom prst="rect">
            <a:avLst/>
          </a:prstGeom>
          <a:noFill/>
        </p:spPr>
        <p:txBody>
          <a:bodyPr wrap="none" rtlCol="0">
            <a:spAutoFit/>
          </a:bodyPr>
          <a:lstStyle/>
          <a:p>
            <a:r>
              <a:rPr kumimoji="1" lang="en-US" altLang="ja-JP" sz="1000" b="1" dirty="0"/>
              <a:t>02.</a:t>
            </a:r>
            <a:r>
              <a:rPr kumimoji="1" lang="ja-JP" altLang="en-US" sz="1000" b="1" dirty="0"/>
              <a:t>もどるボタン</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3041741"/>
            <a:ext cx="4460647" cy="861774"/>
          </a:xfrm>
          <a:prstGeom prst="rect">
            <a:avLst/>
          </a:prstGeom>
          <a:noFill/>
        </p:spPr>
        <p:txBody>
          <a:bodyPr wrap="square" rtlCol="0">
            <a:spAutoFit/>
          </a:bodyPr>
          <a:lstStyle/>
          <a:p>
            <a:r>
              <a:rPr kumimoji="1" lang="ja-JP" altLang="en-US" sz="1000" dirty="0"/>
              <a:t>ステージ選択処理で選んだ作戦クエストの情報を表示する。</a:t>
            </a:r>
            <a:endParaRPr kumimoji="1" lang="en-US" altLang="ja-JP" sz="1000" dirty="0"/>
          </a:p>
          <a:p>
            <a:r>
              <a:rPr kumimoji="1" lang="ja-JP" altLang="en-US" sz="1000" dirty="0"/>
              <a:t>表示は以下。</a:t>
            </a:r>
            <a:endParaRPr kumimoji="1" lang="en-US" altLang="ja-JP" sz="1000" dirty="0"/>
          </a:p>
          <a:p>
            <a:r>
              <a:rPr kumimoji="1" lang="ja-JP" altLang="en-US" sz="1000" dirty="0"/>
              <a:t>・クエスト名</a:t>
            </a:r>
            <a:endParaRPr kumimoji="1" lang="en-US" altLang="ja-JP" sz="1000" dirty="0"/>
          </a:p>
          <a:p>
            <a:r>
              <a:rPr kumimoji="1" lang="ja-JP" altLang="en-US" sz="1000" dirty="0"/>
              <a:t>・クエスト種別アイコン</a:t>
            </a:r>
            <a:endParaRPr kumimoji="1" lang="en-US" altLang="ja-JP" sz="1000" dirty="0"/>
          </a:p>
          <a:p>
            <a:r>
              <a:rPr kumimoji="1" lang="ja-JP" altLang="en-US" sz="1000" dirty="0"/>
              <a:t>・難易度</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2783187"/>
            <a:ext cx="1133644" cy="246221"/>
          </a:xfrm>
          <a:prstGeom prst="rect">
            <a:avLst/>
          </a:prstGeom>
          <a:noFill/>
        </p:spPr>
        <p:txBody>
          <a:bodyPr wrap="none" rtlCol="0">
            <a:spAutoFit/>
          </a:bodyPr>
          <a:lstStyle/>
          <a:p>
            <a:r>
              <a:rPr kumimoji="1" lang="en-US" altLang="ja-JP" sz="1000" b="1" dirty="0"/>
              <a:t>03.</a:t>
            </a:r>
            <a:r>
              <a:rPr kumimoji="1" lang="ja-JP" altLang="en-US" sz="1000" b="1" dirty="0"/>
              <a:t>クエスト情報</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4222359"/>
            <a:ext cx="4460647" cy="246221"/>
          </a:xfrm>
          <a:prstGeom prst="rect">
            <a:avLst/>
          </a:prstGeom>
          <a:noFill/>
        </p:spPr>
        <p:txBody>
          <a:bodyPr wrap="square" rtlCol="0">
            <a:spAutoFit/>
          </a:bodyPr>
          <a:lstStyle/>
          <a:p>
            <a:r>
              <a:rPr kumimoji="1" lang="ja-JP" altLang="en-US" sz="1000" dirty="0"/>
              <a:t>増援含む部隊のＨＰ。スキル、リーダースキルの効果は除く。</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3963805"/>
            <a:ext cx="877163" cy="246221"/>
          </a:xfrm>
          <a:prstGeom prst="rect">
            <a:avLst/>
          </a:prstGeom>
          <a:noFill/>
        </p:spPr>
        <p:txBody>
          <a:bodyPr wrap="none" rtlCol="0">
            <a:spAutoFit/>
          </a:bodyPr>
          <a:lstStyle/>
          <a:p>
            <a:r>
              <a:rPr kumimoji="1" lang="en-US" altLang="ja-JP" sz="1000" b="1" dirty="0"/>
              <a:t>04.</a:t>
            </a:r>
            <a:r>
              <a:rPr kumimoji="1" lang="ja-JP" altLang="en-US" sz="1000" b="1" dirty="0"/>
              <a:t>部隊ＨＰ</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4774801"/>
            <a:ext cx="4460647" cy="707886"/>
          </a:xfrm>
          <a:prstGeom prst="rect">
            <a:avLst/>
          </a:prstGeom>
          <a:noFill/>
        </p:spPr>
        <p:txBody>
          <a:bodyPr wrap="square" rtlCol="0">
            <a:spAutoFit/>
          </a:bodyPr>
          <a:lstStyle/>
          <a:p>
            <a:r>
              <a:rPr kumimoji="1" lang="ja-JP" altLang="en-US" sz="1000" dirty="0"/>
              <a:t>増援キャラの基本情報を表示しておく。</a:t>
            </a:r>
            <a:endParaRPr kumimoji="1" lang="en-US" altLang="ja-JP" sz="1000" dirty="0"/>
          </a:p>
          <a:p>
            <a:r>
              <a:rPr kumimoji="1" lang="ja-JP" altLang="en-US" sz="1000" dirty="0"/>
              <a:t>・アイコン</a:t>
            </a:r>
            <a:endParaRPr kumimoji="1" lang="en-US" altLang="ja-JP" sz="1000" dirty="0"/>
          </a:p>
          <a:p>
            <a:r>
              <a:rPr kumimoji="1" lang="ja-JP" altLang="en-US" sz="1000" dirty="0"/>
              <a:t>・</a:t>
            </a:r>
            <a:r>
              <a:rPr kumimoji="1" lang="en-US" altLang="ja-JP" sz="1000" dirty="0"/>
              <a:t>ATK</a:t>
            </a:r>
          </a:p>
          <a:p>
            <a:r>
              <a:rPr kumimoji="1" lang="ja-JP" altLang="en-US" sz="1000" dirty="0"/>
              <a:t>・カード属性</a:t>
            </a:r>
            <a:endParaRPr kumimoji="1" lang="en-US" altLang="ja-JP" sz="1000" dirty="0"/>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4516247"/>
            <a:ext cx="877163" cy="246221"/>
          </a:xfrm>
          <a:prstGeom prst="rect">
            <a:avLst/>
          </a:prstGeom>
          <a:noFill/>
        </p:spPr>
        <p:txBody>
          <a:bodyPr wrap="none" rtlCol="0">
            <a:spAutoFit/>
          </a:bodyPr>
          <a:lstStyle/>
          <a:p>
            <a:r>
              <a:rPr kumimoji="1" lang="en-US" altLang="ja-JP" sz="1000" b="1" dirty="0"/>
              <a:t>05.</a:t>
            </a:r>
            <a:r>
              <a:rPr kumimoji="1" lang="ja-JP" altLang="en-US" sz="1000" b="1" dirty="0"/>
              <a:t>増援情報</a:t>
            </a:r>
          </a:p>
        </p:txBody>
      </p:sp>
      <p:sp>
        <p:nvSpPr>
          <p:cNvPr id="39" name="テキスト ボックス 38">
            <a:extLst>
              <a:ext uri="{FF2B5EF4-FFF2-40B4-BE49-F238E27FC236}">
                <a16:creationId xmlns:a16="http://schemas.microsoft.com/office/drawing/2014/main" id="{3F22E78F-0C65-464E-860C-15C9EB547ADE}"/>
              </a:ext>
            </a:extLst>
          </p:cNvPr>
          <p:cNvSpPr txBox="1"/>
          <p:nvPr/>
        </p:nvSpPr>
        <p:spPr>
          <a:xfrm>
            <a:off x="3884871" y="860423"/>
            <a:ext cx="697627" cy="246221"/>
          </a:xfrm>
          <a:prstGeom prst="rect">
            <a:avLst/>
          </a:prstGeom>
          <a:noFill/>
        </p:spPr>
        <p:txBody>
          <a:bodyPr wrap="none" rtlCol="0">
            <a:spAutoFit/>
          </a:bodyPr>
          <a:lstStyle/>
          <a:p>
            <a:r>
              <a:rPr kumimoji="1" lang="ja-JP" altLang="en-US" sz="1000" b="1" dirty="0"/>
              <a:t>・変更点</a:t>
            </a:r>
          </a:p>
        </p:txBody>
      </p:sp>
      <p:sp>
        <p:nvSpPr>
          <p:cNvPr id="40" name="テキスト ボックス 39">
            <a:extLst>
              <a:ext uri="{FF2B5EF4-FFF2-40B4-BE49-F238E27FC236}">
                <a16:creationId xmlns:a16="http://schemas.microsoft.com/office/drawing/2014/main" id="{816E522E-A1E2-43CB-AD5E-9AAAE66E829B}"/>
              </a:ext>
            </a:extLst>
          </p:cNvPr>
          <p:cNvSpPr txBox="1"/>
          <p:nvPr/>
        </p:nvSpPr>
        <p:spPr>
          <a:xfrm>
            <a:off x="4108750" y="1105254"/>
            <a:ext cx="4288353" cy="553998"/>
          </a:xfrm>
          <a:prstGeom prst="rect">
            <a:avLst/>
          </a:prstGeom>
          <a:noFill/>
        </p:spPr>
        <p:txBody>
          <a:bodyPr wrap="none" rtlCol="0">
            <a:spAutoFit/>
          </a:bodyPr>
          <a:lstStyle/>
          <a:p>
            <a:r>
              <a:rPr kumimoji="1" lang="ja-JP" altLang="en-US" sz="1000" dirty="0"/>
              <a:t>ユーザーの利便性と、以前だと部隊編成と最終確認で似た画面が続き、</a:t>
            </a:r>
            <a:endParaRPr kumimoji="1" lang="en-US" altLang="ja-JP" sz="1000" dirty="0"/>
          </a:p>
          <a:p>
            <a:r>
              <a:rPr kumimoji="1" lang="ja-JP" altLang="en-US" sz="1000" dirty="0"/>
              <a:t>紛らわしいという意見があり、いきなり出撃が可能なフローとした。</a:t>
            </a:r>
            <a:endParaRPr kumimoji="1" lang="en-US" altLang="ja-JP" sz="1000" dirty="0"/>
          </a:p>
          <a:p>
            <a:r>
              <a:rPr kumimoji="1" lang="ja-JP" altLang="en-US" sz="1000" dirty="0"/>
              <a:t>ただし本画面から編成しなおしも可能にしている。</a:t>
            </a:r>
            <a:endParaRPr kumimoji="1" lang="en-US" altLang="ja-JP" sz="1000" dirty="0"/>
          </a:p>
        </p:txBody>
      </p:sp>
      <p:sp>
        <p:nvSpPr>
          <p:cNvPr id="54" name="テキスト ボックス 53">
            <a:extLst>
              <a:ext uri="{FF2B5EF4-FFF2-40B4-BE49-F238E27FC236}">
                <a16:creationId xmlns:a16="http://schemas.microsoft.com/office/drawing/2014/main" id="{875A863F-D44B-4DCE-95A7-DFCDF4C27AAA}"/>
              </a:ext>
            </a:extLst>
          </p:cNvPr>
          <p:cNvSpPr txBox="1"/>
          <p:nvPr/>
        </p:nvSpPr>
        <p:spPr>
          <a:xfrm>
            <a:off x="2703674" y="2773100"/>
            <a:ext cx="848309" cy="200055"/>
          </a:xfrm>
          <a:prstGeom prst="rect">
            <a:avLst/>
          </a:prstGeom>
          <a:noFill/>
        </p:spPr>
        <p:txBody>
          <a:bodyPr wrap="none" rtlCol="0">
            <a:spAutoFit/>
          </a:bodyPr>
          <a:lstStyle/>
          <a:p>
            <a:r>
              <a:rPr kumimoji="1" lang="en-US" altLang="ja-JP" sz="700" dirty="0"/>
              <a:t>08.</a:t>
            </a:r>
            <a:r>
              <a:rPr kumimoji="1" lang="ja-JP" altLang="en-US" sz="700" dirty="0"/>
              <a:t>リーダー効果</a:t>
            </a:r>
          </a:p>
        </p:txBody>
      </p:sp>
      <p:sp>
        <p:nvSpPr>
          <p:cNvPr id="55" name="テキスト ボックス 54">
            <a:extLst>
              <a:ext uri="{FF2B5EF4-FFF2-40B4-BE49-F238E27FC236}">
                <a16:creationId xmlns:a16="http://schemas.microsoft.com/office/drawing/2014/main" id="{9D302492-5E0A-4C3D-B8B6-BAF8A52B5CBC}"/>
              </a:ext>
            </a:extLst>
          </p:cNvPr>
          <p:cNvSpPr txBox="1"/>
          <p:nvPr/>
        </p:nvSpPr>
        <p:spPr>
          <a:xfrm>
            <a:off x="2703674" y="3007129"/>
            <a:ext cx="758541" cy="200055"/>
          </a:xfrm>
          <a:prstGeom prst="rect">
            <a:avLst/>
          </a:prstGeom>
          <a:noFill/>
        </p:spPr>
        <p:txBody>
          <a:bodyPr wrap="none" rtlCol="0">
            <a:spAutoFit/>
          </a:bodyPr>
          <a:lstStyle/>
          <a:p>
            <a:r>
              <a:rPr kumimoji="1" lang="en-US" altLang="ja-JP" sz="700" dirty="0"/>
              <a:t>09.</a:t>
            </a:r>
            <a:r>
              <a:rPr kumimoji="1" lang="ja-JP" altLang="en-US" sz="700" dirty="0"/>
              <a:t>サブ見出し</a:t>
            </a:r>
          </a:p>
        </p:txBody>
      </p:sp>
      <p:sp>
        <p:nvSpPr>
          <p:cNvPr id="56" name="テキスト ボックス 55">
            <a:extLst>
              <a:ext uri="{FF2B5EF4-FFF2-40B4-BE49-F238E27FC236}">
                <a16:creationId xmlns:a16="http://schemas.microsoft.com/office/drawing/2014/main" id="{25786C6D-7BD8-4783-B565-6D782D94AA95}"/>
              </a:ext>
            </a:extLst>
          </p:cNvPr>
          <p:cNvSpPr txBox="1"/>
          <p:nvPr/>
        </p:nvSpPr>
        <p:spPr>
          <a:xfrm>
            <a:off x="2703674" y="3241158"/>
            <a:ext cx="668773" cy="200055"/>
          </a:xfrm>
          <a:prstGeom prst="rect">
            <a:avLst/>
          </a:prstGeom>
          <a:noFill/>
        </p:spPr>
        <p:txBody>
          <a:bodyPr wrap="none" rtlCol="0">
            <a:spAutoFit/>
          </a:bodyPr>
          <a:lstStyle/>
          <a:p>
            <a:r>
              <a:rPr kumimoji="1" lang="en-US" altLang="ja-JP" sz="700" dirty="0"/>
              <a:t>10.</a:t>
            </a:r>
            <a:r>
              <a:rPr kumimoji="1" lang="ja-JP" altLang="en-US" sz="700" dirty="0"/>
              <a:t>兵器情報</a:t>
            </a:r>
          </a:p>
        </p:txBody>
      </p:sp>
      <p:sp>
        <p:nvSpPr>
          <p:cNvPr id="57" name="テキスト ボックス 56">
            <a:extLst>
              <a:ext uri="{FF2B5EF4-FFF2-40B4-BE49-F238E27FC236}">
                <a16:creationId xmlns:a16="http://schemas.microsoft.com/office/drawing/2014/main" id="{73CD3C75-9AF4-4BEC-9E87-10947E9C7411}"/>
              </a:ext>
            </a:extLst>
          </p:cNvPr>
          <p:cNvSpPr txBox="1"/>
          <p:nvPr/>
        </p:nvSpPr>
        <p:spPr>
          <a:xfrm>
            <a:off x="2703674" y="3495295"/>
            <a:ext cx="938077" cy="200055"/>
          </a:xfrm>
          <a:prstGeom prst="rect">
            <a:avLst/>
          </a:prstGeom>
          <a:noFill/>
        </p:spPr>
        <p:txBody>
          <a:bodyPr wrap="none" rtlCol="0">
            <a:spAutoFit/>
          </a:bodyPr>
          <a:lstStyle/>
          <a:p>
            <a:r>
              <a:rPr kumimoji="1" lang="en-US" altLang="ja-JP" sz="700" dirty="0"/>
              <a:t>11.</a:t>
            </a:r>
            <a:r>
              <a:rPr kumimoji="1" lang="ja-JP" altLang="en-US" sz="700" dirty="0"/>
              <a:t>師団兵器ボタン</a:t>
            </a:r>
          </a:p>
        </p:txBody>
      </p:sp>
      <p:sp>
        <p:nvSpPr>
          <p:cNvPr id="58" name="テキスト ボックス 57">
            <a:extLst>
              <a:ext uri="{FF2B5EF4-FFF2-40B4-BE49-F238E27FC236}">
                <a16:creationId xmlns:a16="http://schemas.microsoft.com/office/drawing/2014/main" id="{CE9A1E54-6FD7-439D-8203-C61F53FBCCCA}"/>
              </a:ext>
            </a:extLst>
          </p:cNvPr>
          <p:cNvSpPr txBox="1"/>
          <p:nvPr/>
        </p:nvSpPr>
        <p:spPr>
          <a:xfrm>
            <a:off x="2703674" y="3745783"/>
            <a:ext cx="938077" cy="200055"/>
          </a:xfrm>
          <a:prstGeom prst="rect">
            <a:avLst/>
          </a:prstGeom>
          <a:noFill/>
        </p:spPr>
        <p:txBody>
          <a:bodyPr wrap="none" rtlCol="0">
            <a:spAutoFit/>
          </a:bodyPr>
          <a:lstStyle/>
          <a:p>
            <a:r>
              <a:rPr kumimoji="1" lang="en-US" altLang="ja-JP" sz="700" dirty="0"/>
              <a:t>12.</a:t>
            </a:r>
            <a:r>
              <a:rPr kumimoji="1" lang="ja-JP" altLang="en-US" sz="700" dirty="0"/>
              <a:t>支援兵器ボタン</a:t>
            </a:r>
          </a:p>
        </p:txBody>
      </p:sp>
      <p:sp>
        <p:nvSpPr>
          <p:cNvPr id="59" name="テキスト ボックス 58">
            <a:extLst>
              <a:ext uri="{FF2B5EF4-FFF2-40B4-BE49-F238E27FC236}">
                <a16:creationId xmlns:a16="http://schemas.microsoft.com/office/drawing/2014/main" id="{506CA1C4-E78F-4646-88E9-556B22EAB943}"/>
              </a:ext>
            </a:extLst>
          </p:cNvPr>
          <p:cNvSpPr txBox="1"/>
          <p:nvPr/>
        </p:nvSpPr>
        <p:spPr>
          <a:xfrm>
            <a:off x="2703674" y="4035739"/>
            <a:ext cx="758541" cy="200055"/>
          </a:xfrm>
          <a:prstGeom prst="rect">
            <a:avLst/>
          </a:prstGeom>
          <a:noFill/>
        </p:spPr>
        <p:txBody>
          <a:bodyPr wrap="none" rtlCol="0">
            <a:spAutoFit/>
          </a:bodyPr>
          <a:lstStyle/>
          <a:p>
            <a:r>
              <a:rPr kumimoji="1" lang="en-US" altLang="ja-JP" sz="700" dirty="0"/>
              <a:t>13.</a:t>
            </a:r>
            <a:r>
              <a:rPr kumimoji="1" lang="ja-JP" altLang="en-US" sz="700" dirty="0"/>
              <a:t>出撃ボタン</a:t>
            </a:r>
          </a:p>
        </p:txBody>
      </p:sp>
      <p:sp>
        <p:nvSpPr>
          <p:cNvPr id="60" name="テキスト ボックス 59">
            <a:extLst>
              <a:ext uri="{FF2B5EF4-FFF2-40B4-BE49-F238E27FC236}">
                <a16:creationId xmlns:a16="http://schemas.microsoft.com/office/drawing/2014/main" id="{7651542E-A044-4D29-98DF-D1E7F93660DA}"/>
              </a:ext>
            </a:extLst>
          </p:cNvPr>
          <p:cNvSpPr txBox="1"/>
          <p:nvPr/>
        </p:nvSpPr>
        <p:spPr>
          <a:xfrm>
            <a:off x="1163779" y="4184623"/>
            <a:ext cx="758541" cy="200055"/>
          </a:xfrm>
          <a:prstGeom prst="rect">
            <a:avLst/>
          </a:prstGeom>
          <a:noFill/>
        </p:spPr>
        <p:txBody>
          <a:bodyPr wrap="none" rtlCol="0">
            <a:spAutoFit/>
          </a:bodyPr>
          <a:lstStyle/>
          <a:p>
            <a:r>
              <a:rPr kumimoji="1" lang="en-US" altLang="ja-JP" sz="700" dirty="0"/>
              <a:t>14.</a:t>
            </a:r>
            <a:r>
              <a:rPr kumimoji="1" lang="ja-JP" altLang="en-US" sz="700" dirty="0"/>
              <a:t>ＴＲカード</a:t>
            </a:r>
          </a:p>
        </p:txBody>
      </p:sp>
      <p:sp>
        <p:nvSpPr>
          <p:cNvPr id="61" name="テキスト ボックス 60">
            <a:extLst>
              <a:ext uri="{FF2B5EF4-FFF2-40B4-BE49-F238E27FC236}">
                <a16:creationId xmlns:a16="http://schemas.microsoft.com/office/drawing/2014/main" id="{1BFE2C77-A4FE-4FA4-8BE0-62480D0B7BE3}"/>
              </a:ext>
            </a:extLst>
          </p:cNvPr>
          <p:cNvSpPr txBox="1"/>
          <p:nvPr/>
        </p:nvSpPr>
        <p:spPr>
          <a:xfrm>
            <a:off x="1163779" y="4413856"/>
            <a:ext cx="1027845" cy="200055"/>
          </a:xfrm>
          <a:prstGeom prst="rect">
            <a:avLst/>
          </a:prstGeom>
          <a:noFill/>
        </p:spPr>
        <p:txBody>
          <a:bodyPr wrap="none" rtlCol="0">
            <a:spAutoFit/>
          </a:bodyPr>
          <a:lstStyle/>
          <a:p>
            <a:r>
              <a:rPr kumimoji="1" lang="en-US" altLang="ja-JP" sz="700" dirty="0"/>
              <a:t>15.</a:t>
            </a:r>
            <a:r>
              <a:rPr kumimoji="1" lang="ja-JP" altLang="en-US" sz="700" dirty="0"/>
              <a:t>支援兵器アイコン</a:t>
            </a:r>
          </a:p>
        </p:txBody>
      </p:sp>
      <p:sp>
        <p:nvSpPr>
          <p:cNvPr id="62" name="テキスト ボックス 61">
            <a:extLst>
              <a:ext uri="{FF2B5EF4-FFF2-40B4-BE49-F238E27FC236}">
                <a16:creationId xmlns:a16="http://schemas.microsoft.com/office/drawing/2014/main" id="{32D2891B-ADF6-4D0D-8217-1AB0D1B94EBE}"/>
              </a:ext>
            </a:extLst>
          </p:cNvPr>
          <p:cNvSpPr txBox="1"/>
          <p:nvPr/>
        </p:nvSpPr>
        <p:spPr>
          <a:xfrm>
            <a:off x="1163779" y="4661928"/>
            <a:ext cx="938077" cy="200055"/>
          </a:xfrm>
          <a:prstGeom prst="rect">
            <a:avLst/>
          </a:prstGeom>
          <a:noFill/>
        </p:spPr>
        <p:txBody>
          <a:bodyPr wrap="none" rtlCol="0">
            <a:spAutoFit/>
          </a:bodyPr>
          <a:lstStyle/>
          <a:p>
            <a:r>
              <a:rPr kumimoji="1" lang="en-US" altLang="ja-JP" sz="700" dirty="0"/>
              <a:t>16.</a:t>
            </a:r>
            <a:r>
              <a:rPr kumimoji="1" lang="ja-JP" altLang="en-US" sz="700" dirty="0"/>
              <a:t>搭乗員アイコン</a:t>
            </a:r>
          </a:p>
        </p:txBody>
      </p:sp>
      <p:cxnSp>
        <p:nvCxnSpPr>
          <p:cNvPr id="63" name="直線コネクタ 62">
            <a:extLst>
              <a:ext uri="{FF2B5EF4-FFF2-40B4-BE49-F238E27FC236}">
                <a16:creationId xmlns:a16="http://schemas.microsoft.com/office/drawing/2014/main" id="{1E7504AC-40F6-426F-B0EE-D7A31835026E}"/>
              </a:ext>
            </a:extLst>
          </p:cNvPr>
          <p:cNvCxnSpPr>
            <a:cxnSpLocks/>
            <a:endCxn id="54" idx="1"/>
          </p:cNvCxnSpPr>
          <p:nvPr/>
        </p:nvCxnSpPr>
        <p:spPr>
          <a:xfrm>
            <a:off x="2095622" y="2856357"/>
            <a:ext cx="608052" cy="1677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E1C406D-4E75-493C-A193-6CAD1EC13729}"/>
              </a:ext>
            </a:extLst>
          </p:cNvPr>
          <p:cNvCxnSpPr>
            <a:cxnSpLocks/>
            <a:endCxn id="55" idx="1"/>
          </p:cNvCxnSpPr>
          <p:nvPr/>
        </p:nvCxnSpPr>
        <p:spPr>
          <a:xfrm flipV="1">
            <a:off x="1818167" y="3107157"/>
            <a:ext cx="885507" cy="506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1D6BE7A6-FCE5-4DEE-B6F3-90762D7DE6F3}"/>
              </a:ext>
            </a:extLst>
          </p:cNvPr>
          <p:cNvCxnSpPr>
            <a:cxnSpLocks/>
            <a:endCxn id="56" idx="1"/>
          </p:cNvCxnSpPr>
          <p:nvPr/>
        </p:nvCxnSpPr>
        <p:spPr>
          <a:xfrm flipV="1">
            <a:off x="2140850" y="3341186"/>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AAFE1BF0-8199-44F2-BF2D-9FE891DBFDB4}"/>
              </a:ext>
            </a:extLst>
          </p:cNvPr>
          <p:cNvCxnSpPr>
            <a:cxnSpLocks/>
            <a:endCxn id="57" idx="1"/>
          </p:cNvCxnSpPr>
          <p:nvPr/>
        </p:nvCxnSpPr>
        <p:spPr>
          <a:xfrm flipV="1">
            <a:off x="1922320" y="3595323"/>
            <a:ext cx="781354" cy="11889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847F0AD-71B8-4BC7-B242-5403570900EC}"/>
              </a:ext>
            </a:extLst>
          </p:cNvPr>
          <p:cNvCxnSpPr>
            <a:cxnSpLocks/>
            <a:endCxn id="58" idx="1"/>
          </p:cNvCxnSpPr>
          <p:nvPr/>
        </p:nvCxnSpPr>
        <p:spPr>
          <a:xfrm>
            <a:off x="2490998" y="3778199"/>
            <a:ext cx="212676" cy="6761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3FAD927F-0DB9-43F2-BA6C-769F0634E138}"/>
              </a:ext>
            </a:extLst>
          </p:cNvPr>
          <p:cNvCxnSpPr>
            <a:cxnSpLocks/>
            <a:endCxn id="59" idx="1"/>
          </p:cNvCxnSpPr>
          <p:nvPr/>
        </p:nvCxnSpPr>
        <p:spPr>
          <a:xfrm>
            <a:off x="1818167" y="3963353"/>
            <a:ext cx="885507" cy="1724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FEAE392-A951-4FAA-8C5C-FE1845444AE2}"/>
              </a:ext>
            </a:extLst>
          </p:cNvPr>
          <p:cNvCxnSpPr>
            <a:cxnSpLocks/>
            <a:endCxn id="60" idx="0"/>
          </p:cNvCxnSpPr>
          <p:nvPr/>
        </p:nvCxnSpPr>
        <p:spPr>
          <a:xfrm>
            <a:off x="1381125" y="3659157"/>
            <a:ext cx="161925" cy="5254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2ED42D7-5647-4630-B590-B7AA2163E802}"/>
              </a:ext>
            </a:extLst>
          </p:cNvPr>
          <p:cNvCxnSpPr>
            <a:cxnSpLocks/>
            <a:endCxn id="61" idx="1"/>
          </p:cNvCxnSpPr>
          <p:nvPr/>
        </p:nvCxnSpPr>
        <p:spPr>
          <a:xfrm>
            <a:off x="1059626" y="3371283"/>
            <a:ext cx="104153" cy="114260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9356636-8133-4C62-9CE8-5C55362AB7DB}"/>
              </a:ext>
            </a:extLst>
          </p:cNvPr>
          <p:cNvCxnSpPr>
            <a:cxnSpLocks/>
            <a:endCxn id="62" idx="1"/>
          </p:cNvCxnSpPr>
          <p:nvPr/>
        </p:nvCxnSpPr>
        <p:spPr>
          <a:xfrm>
            <a:off x="879466" y="3745783"/>
            <a:ext cx="284313" cy="101617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4BDD0791-59F8-4F88-A32C-0B477C8971C8}"/>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Tree>
    <p:extLst>
      <p:ext uri="{BB962C8B-B14F-4D97-AF65-F5344CB8AC3E}">
        <p14:creationId xmlns:p14="http://schemas.microsoft.com/office/powerpoint/2010/main" val="3884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図 66" descr="スクリーンショット, ブルー が含まれている画像&#10;&#10;自動的に生成された説明">
            <a:extLst>
              <a:ext uri="{FF2B5EF4-FFF2-40B4-BE49-F238E27FC236}">
                <a16:creationId xmlns:a16="http://schemas.microsoft.com/office/drawing/2014/main" id="{2A21E8B8-5266-4448-9AC3-CF5831771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3569"/>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617272"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2/3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20191210</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2703674" y="2495577"/>
            <a:ext cx="758541" cy="200055"/>
          </a:xfrm>
          <a:prstGeom prst="rect">
            <a:avLst/>
          </a:prstGeom>
          <a:noFill/>
        </p:spPr>
        <p:txBody>
          <a:bodyPr wrap="none" rtlCol="0">
            <a:spAutoFit/>
          </a:bodyPr>
          <a:lstStyle/>
          <a:p>
            <a:r>
              <a:rPr kumimoji="1" lang="en-US" altLang="ja-JP" sz="700" dirty="0"/>
              <a:t>07.</a:t>
            </a:r>
            <a:r>
              <a:rPr kumimoji="1" lang="ja-JP" altLang="en-US" sz="700" dirty="0"/>
              <a:t>編成ボタン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a:endCxn id="37" idx="1"/>
          </p:cNvCxnSpPr>
          <p:nvPr/>
        </p:nvCxnSpPr>
        <p:spPr>
          <a:xfrm>
            <a:off x="1578027" y="2544902"/>
            <a:ext cx="1125647" cy="5070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2265804"/>
            <a:ext cx="4460647" cy="246221"/>
          </a:xfrm>
          <a:prstGeom prst="rect">
            <a:avLst/>
          </a:prstGeom>
          <a:noFill/>
        </p:spPr>
        <p:txBody>
          <a:bodyPr wrap="square" rtlCol="0">
            <a:spAutoFit/>
          </a:bodyPr>
          <a:lstStyle/>
          <a:p>
            <a:r>
              <a:rPr kumimoji="1" lang="ja-JP" altLang="en-US" sz="1000" dirty="0"/>
              <a:t>部隊を再編成するためのボタン。</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860423"/>
            <a:ext cx="877163" cy="246221"/>
          </a:xfrm>
          <a:prstGeom prst="rect">
            <a:avLst/>
          </a:prstGeom>
          <a:noFill/>
        </p:spPr>
        <p:txBody>
          <a:bodyPr wrap="none" rtlCol="0">
            <a:spAutoFit/>
          </a:bodyPr>
          <a:lstStyle/>
          <a:p>
            <a:r>
              <a:rPr kumimoji="1" lang="en-US" altLang="ja-JP" sz="1000" b="1" dirty="0"/>
              <a:t>06.</a:t>
            </a:r>
            <a:r>
              <a:rPr kumimoji="1" lang="ja-JP" altLang="en-US" sz="1000" b="1" dirty="0"/>
              <a:t>部隊情報</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105254"/>
            <a:ext cx="3390672" cy="861774"/>
          </a:xfrm>
          <a:prstGeom prst="rect">
            <a:avLst/>
          </a:prstGeom>
          <a:noFill/>
        </p:spPr>
        <p:txBody>
          <a:bodyPr wrap="none" rtlCol="0">
            <a:spAutoFit/>
          </a:bodyPr>
          <a:lstStyle/>
          <a:p>
            <a:r>
              <a:rPr kumimoji="1" lang="ja-JP" altLang="en-US" sz="1000" dirty="0"/>
              <a:t>プレイヤーの編成した部隊の基本的な情報を表示する。</a:t>
            </a:r>
            <a:endParaRPr kumimoji="1" lang="en-US" altLang="ja-JP" sz="1000" dirty="0"/>
          </a:p>
          <a:p>
            <a:r>
              <a:rPr kumimoji="1" lang="ja-JP" altLang="en-US" sz="1000" dirty="0"/>
              <a:t>・リーダーアイコン</a:t>
            </a:r>
            <a:endParaRPr kumimoji="1" lang="en-US" altLang="ja-JP" sz="1000" dirty="0"/>
          </a:p>
          <a:p>
            <a:r>
              <a:rPr kumimoji="1" lang="ja-JP" altLang="en-US" sz="1000" dirty="0"/>
              <a:t>・各キャラアイコン</a:t>
            </a:r>
            <a:endParaRPr kumimoji="1" lang="en-US" altLang="ja-JP" sz="1000" dirty="0"/>
          </a:p>
          <a:p>
            <a:r>
              <a:rPr kumimoji="1" lang="ja-JP" altLang="en-US" sz="1000" dirty="0"/>
              <a:t>・各キャラ</a:t>
            </a:r>
            <a:r>
              <a:rPr kumimoji="1" lang="en-US" altLang="ja-JP" sz="1000" dirty="0"/>
              <a:t>ATK</a:t>
            </a:r>
          </a:p>
          <a:p>
            <a:r>
              <a:rPr kumimoji="1" lang="ja-JP" altLang="en-US" sz="1000" dirty="0"/>
              <a:t>・各キャラのカード属性。</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2020973"/>
            <a:ext cx="1005403" cy="246221"/>
          </a:xfrm>
          <a:prstGeom prst="rect">
            <a:avLst/>
          </a:prstGeom>
          <a:noFill/>
        </p:spPr>
        <p:txBody>
          <a:bodyPr wrap="none" rtlCol="0">
            <a:spAutoFit/>
          </a:bodyPr>
          <a:lstStyle/>
          <a:p>
            <a:r>
              <a:rPr kumimoji="1" lang="en-US" altLang="ja-JP" sz="1000" b="1" dirty="0"/>
              <a:t>07.</a:t>
            </a:r>
            <a:r>
              <a:rPr kumimoji="1" lang="ja-JP" altLang="en-US" sz="1000" b="1" dirty="0"/>
              <a:t>編成ボタン</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2818246"/>
            <a:ext cx="4460647" cy="1015663"/>
          </a:xfrm>
          <a:prstGeom prst="rect">
            <a:avLst/>
          </a:prstGeom>
          <a:noFill/>
        </p:spPr>
        <p:txBody>
          <a:bodyPr wrap="square" rtlCol="0">
            <a:spAutoFit/>
          </a:bodyPr>
          <a:lstStyle/>
          <a:p>
            <a:r>
              <a:rPr kumimoji="1" lang="ja-JP" altLang="en-US" sz="1000" dirty="0">
                <a:latin typeface="+mn-ea"/>
              </a:rPr>
              <a:t>リーダー効果を示すアイコンと、リーダーが持つ、</a:t>
            </a:r>
            <a:r>
              <a:rPr kumimoji="1" lang="en-US" altLang="ja-JP" sz="1000" dirty="0">
                <a:latin typeface="+mn-ea"/>
              </a:rPr>
              <a:t>3</a:t>
            </a:r>
            <a:r>
              <a:rPr kumimoji="1" lang="ja-JP" altLang="en-US" sz="1000" dirty="0">
                <a:latin typeface="+mn-ea"/>
              </a:rPr>
              <a:t>枚までの</a:t>
            </a:r>
            <a:r>
              <a:rPr kumimoji="1" lang="en-US" altLang="ja-JP" sz="1000" dirty="0">
                <a:latin typeface="+mn-ea"/>
              </a:rPr>
              <a:t>TR</a:t>
            </a:r>
            <a:r>
              <a:rPr kumimoji="1" lang="ja-JP" altLang="en-US" sz="1000" dirty="0">
                <a:latin typeface="+mn-ea"/>
              </a:rPr>
              <a:t>カードの</a:t>
            </a:r>
            <a:endParaRPr kumimoji="1" lang="en-US" altLang="ja-JP" sz="1000" dirty="0">
              <a:latin typeface="+mn-ea"/>
            </a:endParaRPr>
          </a:p>
          <a:p>
            <a:r>
              <a:rPr kumimoji="1" lang="ja-JP" altLang="en-US" sz="1000" dirty="0">
                <a:latin typeface="+mn-ea"/>
              </a:rPr>
              <a:t>リーダー効果を表示する。</a:t>
            </a:r>
            <a:endParaRPr kumimoji="1" lang="en-US" altLang="ja-JP" sz="1000" dirty="0">
              <a:latin typeface="+mn-ea"/>
            </a:endParaRPr>
          </a:p>
          <a:p>
            <a:r>
              <a:rPr kumimoji="1" lang="ja-JP" altLang="en-US" sz="1000" dirty="0">
                <a:latin typeface="+mn-ea"/>
              </a:rPr>
              <a:t>リーダー効果がない</a:t>
            </a:r>
            <a:r>
              <a:rPr kumimoji="1" lang="en-US" altLang="ja-JP" sz="1000" dirty="0">
                <a:latin typeface="+mn-ea"/>
              </a:rPr>
              <a:t>TR</a:t>
            </a:r>
            <a:r>
              <a:rPr kumimoji="1" lang="ja-JP" altLang="en-US" sz="1000" dirty="0">
                <a:latin typeface="+mn-ea"/>
              </a:rPr>
              <a:t>カードやそもそも</a:t>
            </a:r>
            <a:r>
              <a:rPr kumimoji="1" lang="en-US" altLang="ja-JP" sz="1000" dirty="0">
                <a:latin typeface="+mn-ea"/>
              </a:rPr>
              <a:t>TR</a:t>
            </a:r>
            <a:r>
              <a:rPr kumimoji="1" lang="ja-JP" altLang="en-US" sz="1000" dirty="0">
                <a:latin typeface="+mn-ea"/>
              </a:rPr>
              <a:t>カードを所持していない行は</a:t>
            </a:r>
            <a:endParaRPr kumimoji="1" lang="en-US" altLang="ja-JP" sz="1000" dirty="0">
              <a:latin typeface="+mn-ea"/>
            </a:endParaRPr>
          </a:p>
          <a:p>
            <a:r>
              <a:rPr kumimoji="1" lang="ja-JP" altLang="en-US" sz="1000" dirty="0">
                <a:latin typeface="+mn-ea"/>
              </a:rPr>
              <a:t>「－－－－」と表示しておく。</a:t>
            </a:r>
            <a:endParaRPr kumimoji="1" lang="en-US" altLang="ja-JP" sz="1000" dirty="0">
              <a:latin typeface="+mn-ea"/>
            </a:endParaRPr>
          </a:p>
          <a:p>
            <a:r>
              <a:rPr kumimoji="1" lang="ja-JP" altLang="en-US" sz="1000" dirty="0">
                <a:latin typeface="+mn-ea"/>
              </a:rPr>
              <a:t>効果アイコンについて、</a:t>
            </a:r>
            <a:endParaRPr kumimoji="1" lang="en-US" altLang="ja-JP" sz="1000" dirty="0">
              <a:latin typeface="+mn-ea"/>
            </a:endParaRPr>
          </a:p>
          <a:p>
            <a:r>
              <a:rPr kumimoji="1" lang="en-US" altLang="ja-JP" sz="1000" b="1" dirty="0">
                <a:solidFill>
                  <a:srgbClr val="00B050"/>
                </a:solidFill>
                <a:latin typeface="+mn-ea"/>
              </a:rPr>
              <a:t>【GP01】</a:t>
            </a:r>
            <a:r>
              <a:rPr kumimoji="1" lang="ja-JP" altLang="en-US" sz="1000" b="1" dirty="0">
                <a:solidFill>
                  <a:srgbClr val="00B050"/>
                </a:solidFill>
                <a:latin typeface="+mn-ea"/>
              </a:rPr>
              <a:t>効果仕様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dirty="0">
                <a:latin typeface="+mn-ea"/>
              </a:rPr>
              <a:t>参照。</a:t>
            </a:r>
            <a:endParaRPr kumimoji="1" lang="en-US" altLang="ja-JP" sz="1000" dirty="0">
              <a:latin typeface="+mn-ea"/>
            </a:endParaRPr>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2559692"/>
            <a:ext cx="1133644" cy="246221"/>
          </a:xfrm>
          <a:prstGeom prst="rect">
            <a:avLst/>
          </a:prstGeom>
          <a:noFill/>
        </p:spPr>
        <p:txBody>
          <a:bodyPr wrap="none" rtlCol="0">
            <a:spAutoFit/>
          </a:bodyPr>
          <a:lstStyle/>
          <a:p>
            <a:r>
              <a:rPr kumimoji="1" lang="en-US" altLang="ja-JP" sz="1000" b="1" dirty="0"/>
              <a:t>08.</a:t>
            </a:r>
            <a:r>
              <a:rPr kumimoji="1" lang="ja-JP" altLang="en-US" sz="1000" b="1" dirty="0"/>
              <a:t>リーダー効果</a:t>
            </a:r>
          </a:p>
        </p:txBody>
      </p:sp>
      <p:sp>
        <p:nvSpPr>
          <p:cNvPr id="44" name="テキスト ボックス 43">
            <a:extLst>
              <a:ext uri="{FF2B5EF4-FFF2-40B4-BE49-F238E27FC236}">
                <a16:creationId xmlns:a16="http://schemas.microsoft.com/office/drawing/2014/main" id="{890D5506-1680-4518-B747-360E19BD8242}"/>
              </a:ext>
            </a:extLst>
          </p:cNvPr>
          <p:cNvSpPr txBox="1"/>
          <p:nvPr/>
        </p:nvSpPr>
        <p:spPr>
          <a:xfrm>
            <a:off x="4301194" y="4148100"/>
            <a:ext cx="4460647" cy="246221"/>
          </a:xfrm>
          <a:prstGeom prst="rect">
            <a:avLst/>
          </a:prstGeom>
          <a:noFill/>
        </p:spPr>
        <p:txBody>
          <a:bodyPr wrap="square" rtlCol="0">
            <a:spAutoFit/>
          </a:bodyPr>
          <a:lstStyle/>
          <a:p>
            <a:r>
              <a:rPr kumimoji="1" lang="ja-JP" altLang="en-US" sz="1000" dirty="0"/>
              <a:t>以下、支援兵器、師団兵器情報となるサブ見出しのテキスト。</a:t>
            </a:r>
            <a:endParaRPr kumimoji="1" lang="en-US" altLang="ja-JP" sz="1000" dirty="0"/>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3889546"/>
            <a:ext cx="1005403" cy="246221"/>
          </a:xfrm>
          <a:prstGeom prst="rect">
            <a:avLst/>
          </a:prstGeom>
          <a:noFill/>
        </p:spPr>
        <p:txBody>
          <a:bodyPr wrap="none" rtlCol="0">
            <a:spAutoFit/>
          </a:bodyPr>
          <a:lstStyle/>
          <a:p>
            <a:r>
              <a:rPr kumimoji="1" lang="en-US" altLang="ja-JP" sz="1000" b="1" dirty="0"/>
              <a:t>09.</a:t>
            </a:r>
            <a:r>
              <a:rPr kumimoji="1" lang="ja-JP" altLang="en-US" sz="1000" b="1" dirty="0"/>
              <a:t>サブ見出し</a:t>
            </a:r>
          </a:p>
        </p:txBody>
      </p:sp>
      <p:sp>
        <p:nvSpPr>
          <p:cNvPr id="46" name="テキスト ボックス 45">
            <a:extLst>
              <a:ext uri="{FF2B5EF4-FFF2-40B4-BE49-F238E27FC236}">
                <a16:creationId xmlns:a16="http://schemas.microsoft.com/office/drawing/2014/main" id="{1A287E7D-EC1F-44B8-A7C9-0499C211860D}"/>
              </a:ext>
            </a:extLst>
          </p:cNvPr>
          <p:cNvSpPr txBox="1"/>
          <p:nvPr/>
        </p:nvSpPr>
        <p:spPr>
          <a:xfrm>
            <a:off x="4301194" y="4698891"/>
            <a:ext cx="4460647" cy="1169551"/>
          </a:xfrm>
          <a:prstGeom prst="rect">
            <a:avLst/>
          </a:prstGeom>
          <a:noFill/>
        </p:spPr>
        <p:txBody>
          <a:bodyPr wrap="square" rtlCol="0">
            <a:spAutoFit/>
          </a:bodyPr>
          <a:lstStyle/>
          <a:p>
            <a:r>
              <a:rPr kumimoji="1" lang="ja-JP" altLang="en-US" sz="1000" dirty="0">
                <a:latin typeface="+mn-ea"/>
              </a:rPr>
              <a:t>支援、師団兵器の基本的な情報。両方共通。</a:t>
            </a:r>
            <a:endParaRPr kumimoji="1" lang="en-US" altLang="ja-JP" sz="1000" dirty="0">
              <a:latin typeface="+mn-ea"/>
            </a:endParaRPr>
          </a:p>
          <a:p>
            <a:r>
              <a:rPr kumimoji="1" lang="ja-JP" altLang="en-US" sz="1000" dirty="0">
                <a:latin typeface="+mn-ea"/>
              </a:rPr>
              <a:t>・兵器名</a:t>
            </a:r>
            <a:endParaRPr kumimoji="1" lang="en-US" altLang="ja-JP" sz="1000" dirty="0">
              <a:latin typeface="+mn-ea"/>
            </a:endParaRPr>
          </a:p>
          <a:p>
            <a:r>
              <a:rPr kumimoji="1" lang="ja-JP" altLang="en-US" sz="1000" dirty="0">
                <a:latin typeface="+mn-ea"/>
              </a:rPr>
              <a:t>・</a:t>
            </a:r>
            <a:r>
              <a:rPr kumimoji="1" lang="en-US" altLang="ja-JP" sz="1000" dirty="0">
                <a:latin typeface="+mn-ea"/>
              </a:rPr>
              <a:t>POWER</a:t>
            </a:r>
          </a:p>
          <a:p>
            <a:r>
              <a:rPr kumimoji="1" lang="ja-JP" altLang="en-US" sz="1000" dirty="0">
                <a:latin typeface="+mn-ea"/>
              </a:rPr>
              <a:t>・攻撃頻度</a:t>
            </a:r>
            <a:endParaRPr kumimoji="1" lang="en-US" altLang="ja-JP" sz="1000" dirty="0">
              <a:latin typeface="+mn-ea"/>
            </a:endParaRPr>
          </a:p>
          <a:p>
            <a:r>
              <a:rPr kumimoji="1" lang="ja-JP" altLang="en-US" sz="1000" dirty="0">
                <a:latin typeface="+mn-ea"/>
              </a:rPr>
              <a:t>・特殊効果名</a:t>
            </a:r>
            <a:endParaRPr kumimoji="1" lang="en-US" altLang="ja-JP" sz="1000" dirty="0">
              <a:latin typeface="+mn-ea"/>
            </a:endParaRPr>
          </a:p>
          <a:p>
            <a:r>
              <a:rPr kumimoji="1" lang="ja-JP" altLang="en-US" sz="1000" dirty="0">
                <a:latin typeface="+mn-ea"/>
              </a:rPr>
              <a:t>パワーの</a:t>
            </a:r>
            <a:r>
              <a:rPr kumimoji="1" lang="ja-JP" altLang="en-US" sz="1000" dirty="0">
                <a:solidFill>
                  <a:srgbClr val="FF0000"/>
                </a:solidFill>
                <a:latin typeface="+mn-ea"/>
              </a:rPr>
              <a:t>●</a:t>
            </a:r>
            <a:r>
              <a:rPr kumimoji="1" lang="ja-JP" altLang="en-US" sz="1000" dirty="0">
                <a:latin typeface="+mn-ea"/>
              </a:rPr>
              <a:t>については、「攻撃」もしくは「回復」のアイコンとなる。</a:t>
            </a:r>
            <a:endParaRPr kumimoji="1" lang="en-US" altLang="ja-JP" sz="1000" dirty="0">
              <a:latin typeface="+mn-ea"/>
            </a:endParaRPr>
          </a:p>
          <a:p>
            <a:r>
              <a:rPr kumimoji="1" lang="en-US" altLang="ja-JP" sz="1000" b="1" dirty="0">
                <a:solidFill>
                  <a:srgbClr val="00B050"/>
                </a:solidFill>
                <a:latin typeface="+mn-ea"/>
              </a:rPr>
              <a:t>【GP01】</a:t>
            </a:r>
            <a:r>
              <a:rPr kumimoji="1" lang="ja-JP" altLang="en-US" sz="1000" b="1" dirty="0">
                <a:solidFill>
                  <a:srgbClr val="00B050"/>
                </a:solidFill>
                <a:latin typeface="+mn-ea"/>
              </a:rPr>
              <a:t>支援兵器仕様</a:t>
            </a:r>
            <a:r>
              <a:rPr kumimoji="1" lang="en-US" altLang="ja-JP" sz="1000" b="1" dirty="0">
                <a:solidFill>
                  <a:srgbClr val="00B050"/>
                </a:solidFill>
                <a:latin typeface="+mn-ea"/>
              </a:rPr>
              <a:t>_[</a:t>
            </a:r>
            <a:r>
              <a:rPr kumimoji="1" lang="ja-JP" altLang="en-US" sz="1000" b="1" dirty="0">
                <a:solidFill>
                  <a:srgbClr val="00B050"/>
                </a:solidFill>
                <a:latin typeface="+mn-ea"/>
              </a:rPr>
              <a:t>日付</a:t>
            </a:r>
            <a:r>
              <a:rPr kumimoji="1" lang="en-US" altLang="ja-JP" sz="1000" b="1" dirty="0">
                <a:solidFill>
                  <a:srgbClr val="00B050"/>
                </a:solidFill>
                <a:latin typeface="+mn-ea"/>
              </a:rPr>
              <a:t>].pptx</a:t>
            </a:r>
            <a:r>
              <a:rPr kumimoji="1" lang="ja-JP" altLang="en-US" sz="1000" b="1" dirty="0">
                <a:solidFill>
                  <a:srgbClr val="00B050"/>
                </a:solidFill>
                <a:latin typeface="+mn-ea"/>
              </a:rPr>
              <a:t>参照。</a:t>
            </a:r>
            <a:endParaRPr kumimoji="1" lang="en-US" altLang="ja-JP" sz="1000" b="1" dirty="0">
              <a:solidFill>
                <a:srgbClr val="00B050"/>
              </a:solidFill>
              <a:latin typeface="+mn-ea"/>
            </a:endParaRPr>
          </a:p>
        </p:txBody>
      </p:sp>
      <p:sp>
        <p:nvSpPr>
          <p:cNvPr id="47" name="テキスト ボックス 46">
            <a:extLst>
              <a:ext uri="{FF2B5EF4-FFF2-40B4-BE49-F238E27FC236}">
                <a16:creationId xmlns:a16="http://schemas.microsoft.com/office/drawing/2014/main" id="{0DFEDFD5-98D9-4C92-BE55-11070A727243}"/>
              </a:ext>
            </a:extLst>
          </p:cNvPr>
          <p:cNvSpPr txBox="1"/>
          <p:nvPr/>
        </p:nvSpPr>
        <p:spPr>
          <a:xfrm>
            <a:off x="4108750" y="4440337"/>
            <a:ext cx="877163" cy="246221"/>
          </a:xfrm>
          <a:prstGeom prst="rect">
            <a:avLst/>
          </a:prstGeom>
          <a:noFill/>
        </p:spPr>
        <p:txBody>
          <a:bodyPr wrap="none" rtlCol="0">
            <a:spAutoFit/>
          </a:bodyPr>
          <a:lstStyle/>
          <a:p>
            <a:r>
              <a:rPr kumimoji="1" lang="en-US" altLang="ja-JP" sz="1000" b="1" dirty="0"/>
              <a:t>10.</a:t>
            </a:r>
            <a:r>
              <a:rPr kumimoji="1" lang="ja-JP" altLang="en-US" sz="1000" b="1" dirty="0"/>
              <a:t>兵器情報</a:t>
            </a:r>
          </a:p>
        </p:txBody>
      </p:sp>
      <p:sp>
        <p:nvSpPr>
          <p:cNvPr id="48" name="テキスト ボックス 47">
            <a:extLst>
              <a:ext uri="{FF2B5EF4-FFF2-40B4-BE49-F238E27FC236}">
                <a16:creationId xmlns:a16="http://schemas.microsoft.com/office/drawing/2014/main" id="{B5CFAAA3-1C66-4008-9039-1BDCCF220180}"/>
              </a:ext>
            </a:extLst>
          </p:cNvPr>
          <p:cNvSpPr txBox="1"/>
          <p:nvPr/>
        </p:nvSpPr>
        <p:spPr>
          <a:xfrm>
            <a:off x="4301194" y="6185345"/>
            <a:ext cx="4460647" cy="246221"/>
          </a:xfrm>
          <a:prstGeom prst="rect">
            <a:avLst/>
          </a:prstGeom>
          <a:noFill/>
        </p:spPr>
        <p:txBody>
          <a:bodyPr wrap="square" rtlCol="0">
            <a:spAutoFit/>
          </a:bodyPr>
          <a:lstStyle/>
          <a:p>
            <a:r>
              <a:rPr kumimoji="1" lang="ja-JP" altLang="en-US" sz="1000" dirty="0"/>
              <a:t>支援兵器の代わりに師団兵器を設定するボタン。</a:t>
            </a:r>
            <a:endParaRPr kumimoji="1" lang="en-US" altLang="ja-JP" sz="1000" dirty="0"/>
          </a:p>
        </p:txBody>
      </p:sp>
      <p:sp>
        <p:nvSpPr>
          <p:cNvPr id="49" name="テキスト ボックス 48">
            <a:extLst>
              <a:ext uri="{FF2B5EF4-FFF2-40B4-BE49-F238E27FC236}">
                <a16:creationId xmlns:a16="http://schemas.microsoft.com/office/drawing/2014/main" id="{A4935F65-9AAA-4B8D-B0D7-2A4E431D96E5}"/>
              </a:ext>
            </a:extLst>
          </p:cNvPr>
          <p:cNvSpPr txBox="1"/>
          <p:nvPr/>
        </p:nvSpPr>
        <p:spPr>
          <a:xfrm>
            <a:off x="4108750" y="5926791"/>
            <a:ext cx="1261884" cy="246221"/>
          </a:xfrm>
          <a:prstGeom prst="rect">
            <a:avLst/>
          </a:prstGeom>
          <a:noFill/>
        </p:spPr>
        <p:txBody>
          <a:bodyPr wrap="none" rtlCol="0">
            <a:spAutoFit/>
          </a:bodyPr>
          <a:lstStyle/>
          <a:p>
            <a:r>
              <a:rPr kumimoji="1" lang="en-US" altLang="ja-JP" sz="1000" b="1" dirty="0"/>
              <a:t>11.</a:t>
            </a:r>
            <a:r>
              <a:rPr kumimoji="1" lang="ja-JP" altLang="en-US" sz="1000" b="1" dirty="0"/>
              <a:t>師団兵器ボタン</a:t>
            </a:r>
          </a:p>
        </p:txBody>
      </p:sp>
      <p:sp>
        <p:nvSpPr>
          <p:cNvPr id="54" name="テキスト ボックス 53">
            <a:extLst>
              <a:ext uri="{FF2B5EF4-FFF2-40B4-BE49-F238E27FC236}">
                <a16:creationId xmlns:a16="http://schemas.microsoft.com/office/drawing/2014/main" id="{875A863F-D44B-4DCE-95A7-DFCDF4C27AAA}"/>
              </a:ext>
            </a:extLst>
          </p:cNvPr>
          <p:cNvSpPr txBox="1"/>
          <p:nvPr/>
        </p:nvSpPr>
        <p:spPr>
          <a:xfrm>
            <a:off x="2703674" y="2773100"/>
            <a:ext cx="848309" cy="200055"/>
          </a:xfrm>
          <a:prstGeom prst="rect">
            <a:avLst/>
          </a:prstGeom>
          <a:noFill/>
        </p:spPr>
        <p:txBody>
          <a:bodyPr wrap="none" rtlCol="0">
            <a:spAutoFit/>
          </a:bodyPr>
          <a:lstStyle/>
          <a:p>
            <a:r>
              <a:rPr kumimoji="1" lang="en-US" altLang="ja-JP" sz="700" dirty="0"/>
              <a:t>08.</a:t>
            </a:r>
            <a:r>
              <a:rPr kumimoji="1" lang="ja-JP" altLang="en-US" sz="700" dirty="0"/>
              <a:t>リーダー効果</a:t>
            </a:r>
          </a:p>
        </p:txBody>
      </p:sp>
      <p:sp>
        <p:nvSpPr>
          <p:cNvPr id="55" name="テキスト ボックス 54">
            <a:extLst>
              <a:ext uri="{FF2B5EF4-FFF2-40B4-BE49-F238E27FC236}">
                <a16:creationId xmlns:a16="http://schemas.microsoft.com/office/drawing/2014/main" id="{9D302492-5E0A-4C3D-B8B6-BAF8A52B5CBC}"/>
              </a:ext>
            </a:extLst>
          </p:cNvPr>
          <p:cNvSpPr txBox="1"/>
          <p:nvPr/>
        </p:nvSpPr>
        <p:spPr>
          <a:xfrm>
            <a:off x="2703674" y="3007129"/>
            <a:ext cx="758541" cy="200055"/>
          </a:xfrm>
          <a:prstGeom prst="rect">
            <a:avLst/>
          </a:prstGeom>
          <a:noFill/>
        </p:spPr>
        <p:txBody>
          <a:bodyPr wrap="none" rtlCol="0">
            <a:spAutoFit/>
          </a:bodyPr>
          <a:lstStyle/>
          <a:p>
            <a:r>
              <a:rPr kumimoji="1" lang="en-US" altLang="ja-JP" sz="700" dirty="0"/>
              <a:t>09.</a:t>
            </a:r>
            <a:r>
              <a:rPr kumimoji="1" lang="ja-JP" altLang="en-US" sz="700" dirty="0"/>
              <a:t>サブ見出し</a:t>
            </a:r>
          </a:p>
        </p:txBody>
      </p:sp>
      <p:sp>
        <p:nvSpPr>
          <p:cNvPr id="56" name="テキスト ボックス 55">
            <a:extLst>
              <a:ext uri="{FF2B5EF4-FFF2-40B4-BE49-F238E27FC236}">
                <a16:creationId xmlns:a16="http://schemas.microsoft.com/office/drawing/2014/main" id="{25786C6D-7BD8-4783-B565-6D782D94AA95}"/>
              </a:ext>
            </a:extLst>
          </p:cNvPr>
          <p:cNvSpPr txBox="1"/>
          <p:nvPr/>
        </p:nvSpPr>
        <p:spPr>
          <a:xfrm>
            <a:off x="2703674" y="3241158"/>
            <a:ext cx="668773" cy="200055"/>
          </a:xfrm>
          <a:prstGeom prst="rect">
            <a:avLst/>
          </a:prstGeom>
          <a:noFill/>
        </p:spPr>
        <p:txBody>
          <a:bodyPr wrap="none" rtlCol="0">
            <a:spAutoFit/>
          </a:bodyPr>
          <a:lstStyle/>
          <a:p>
            <a:r>
              <a:rPr kumimoji="1" lang="en-US" altLang="ja-JP" sz="700" dirty="0"/>
              <a:t>10.</a:t>
            </a:r>
            <a:r>
              <a:rPr kumimoji="1" lang="ja-JP" altLang="en-US" sz="700" dirty="0"/>
              <a:t>兵器情報</a:t>
            </a:r>
          </a:p>
        </p:txBody>
      </p:sp>
      <p:sp>
        <p:nvSpPr>
          <p:cNvPr id="57" name="テキスト ボックス 56">
            <a:extLst>
              <a:ext uri="{FF2B5EF4-FFF2-40B4-BE49-F238E27FC236}">
                <a16:creationId xmlns:a16="http://schemas.microsoft.com/office/drawing/2014/main" id="{73CD3C75-9AF4-4BEC-9E87-10947E9C7411}"/>
              </a:ext>
            </a:extLst>
          </p:cNvPr>
          <p:cNvSpPr txBox="1"/>
          <p:nvPr/>
        </p:nvSpPr>
        <p:spPr>
          <a:xfrm>
            <a:off x="2703674" y="3495295"/>
            <a:ext cx="938077" cy="200055"/>
          </a:xfrm>
          <a:prstGeom prst="rect">
            <a:avLst/>
          </a:prstGeom>
          <a:noFill/>
        </p:spPr>
        <p:txBody>
          <a:bodyPr wrap="none" rtlCol="0">
            <a:spAutoFit/>
          </a:bodyPr>
          <a:lstStyle/>
          <a:p>
            <a:r>
              <a:rPr kumimoji="1" lang="en-US" altLang="ja-JP" sz="700" dirty="0"/>
              <a:t>11.</a:t>
            </a:r>
            <a:r>
              <a:rPr kumimoji="1" lang="ja-JP" altLang="en-US" sz="700" dirty="0"/>
              <a:t>師団兵器ボタン</a:t>
            </a:r>
          </a:p>
        </p:txBody>
      </p:sp>
      <p:sp>
        <p:nvSpPr>
          <p:cNvPr id="58" name="テキスト ボックス 57">
            <a:extLst>
              <a:ext uri="{FF2B5EF4-FFF2-40B4-BE49-F238E27FC236}">
                <a16:creationId xmlns:a16="http://schemas.microsoft.com/office/drawing/2014/main" id="{CE9A1E54-6FD7-439D-8203-C61F53FBCCCA}"/>
              </a:ext>
            </a:extLst>
          </p:cNvPr>
          <p:cNvSpPr txBox="1"/>
          <p:nvPr/>
        </p:nvSpPr>
        <p:spPr>
          <a:xfrm>
            <a:off x="2703674" y="3745783"/>
            <a:ext cx="938077" cy="200055"/>
          </a:xfrm>
          <a:prstGeom prst="rect">
            <a:avLst/>
          </a:prstGeom>
          <a:noFill/>
        </p:spPr>
        <p:txBody>
          <a:bodyPr wrap="none" rtlCol="0">
            <a:spAutoFit/>
          </a:bodyPr>
          <a:lstStyle/>
          <a:p>
            <a:r>
              <a:rPr kumimoji="1" lang="en-US" altLang="ja-JP" sz="700" dirty="0"/>
              <a:t>12.</a:t>
            </a:r>
            <a:r>
              <a:rPr kumimoji="1" lang="ja-JP" altLang="en-US" sz="700" dirty="0"/>
              <a:t>支援兵器ボタン</a:t>
            </a:r>
          </a:p>
        </p:txBody>
      </p:sp>
      <p:sp>
        <p:nvSpPr>
          <p:cNvPr id="59" name="テキスト ボックス 58">
            <a:extLst>
              <a:ext uri="{FF2B5EF4-FFF2-40B4-BE49-F238E27FC236}">
                <a16:creationId xmlns:a16="http://schemas.microsoft.com/office/drawing/2014/main" id="{506CA1C4-E78F-4646-88E9-556B22EAB943}"/>
              </a:ext>
            </a:extLst>
          </p:cNvPr>
          <p:cNvSpPr txBox="1"/>
          <p:nvPr/>
        </p:nvSpPr>
        <p:spPr>
          <a:xfrm>
            <a:off x="2703674" y="4035739"/>
            <a:ext cx="758541" cy="200055"/>
          </a:xfrm>
          <a:prstGeom prst="rect">
            <a:avLst/>
          </a:prstGeom>
          <a:noFill/>
        </p:spPr>
        <p:txBody>
          <a:bodyPr wrap="none" rtlCol="0">
            <a:spAutoFit/>
          </a:bodyPr>
          <a:lstStyle/>
          <a:p>
            <a:r>
              <a:rPr kumimoji="1" lang="en-US" altLang="ja-JP" sz="700" dirty="0"/>
              <a:t>13.</a:t>
            </a:r>
            <a:r>
              <a:rPr kumimoji="1" lang="ja-JP" altLang="en-US" sz="700" dirty="0"/>
              <a:t>出撃ボタン</a:t>
            </a:r>
          </a:p>
        </p:txBody>
      </p:sp>
      <p:sp>
        <p:nvSpPr>
          <p:cNvPr id="60" name="テキスト ボックス 59">
            <a:extLst>
              <a:ext uri="{FF2B5EF4-FFF2-40B4-BE49-F238E27FC236}">
                <a16:creationId xmlns:a16="http://schemas.microsoft.com/office/drawing/2014/main" id="{7651542E-A044-4D29-98DF-D1E7F93660DA}"/>
              </a:ext>
            </a:extLst>
          </p:cNvPr>
          <p:cNvSpPr txBox="1"/>
          <p:nvPr/>
        </p:nvSpPr>
        <p:spPr>
          <a:xfrm>
            <a:off x="1163779" y="4184623"/>
            <a:ext cx="758541" cy="200055"/>
          </a:xfrm>
          <a:prstGeom prst="rect">
            <a:avLst/>
          </a:prstGeom>
          <a:noFill/>
        </p:spPr>
        <p:txBody>
          <a:bodyPr wrap="none" rtlCol="0">
            <a:spAutoFit/>
          </a:bodyPr>
          <a:lstStyle/>
          <a:p>
            <a:r>
              <a:rPr kumimoji="1" lang="en-US" altLang="ja-JP" sz="700" dirty="0"/>
              <a:t>14.</a:t>
            </a:r>
            <a:r>
              <a:rPr kumimoji="1" lang="ja-JP" altLang="en-US" sz="700" dirty="0"/>
              <a:t>ＴＲカード</a:t>
            </a:r>
          </a:p>
        </p:txBody>
      </p:sp>
      <p:sp>
        <p:nvSpPr>
          <p:cNvPr id="61" name="テキスト ボックス 60">
            <a:extLst>
              <a:ext uri="{FF2B5EF4-FFF2-40B4-BE49-F238E27FC236}">
                <a16:creationId xmlns:a16="http://schemas.microsoft.com/office/drawing/2014/main" id="{1BFE2C77-A4FE-4FA4-8BE0-62480D0B7BE3}"/>
              </a:ext>
            </a:extLst>
          </p:cNvPr>
          <p:cNvSpPr txBox="1"/>
          <p:nvPr/>
        </p:nvSpPr>
        <p:spPr>
          <a:xfrm>
            <a:off x="1163779" y="4413856"/>
            <a:ext cx="1027845" cy="200055"/>
          </a:xfrm>
          <a:prstGeom prst="rect">
            <a:avLst/>
          </a:prstGeom>
          <a:noFill/>
        </p:spPr>
        <p:txBody>
          <a:bodyPr wrap="none" rtlCol="0">
            <a:spAutoFit/>
          </a:bodyPr>
          <a:lstStyle/>
          <a:p>
            <a:r>
              <a:rPr kumimoji="1" lang="en-US" altLang="ja-JP" sz="700" dirty="0"/>
              <a:t>15.</a:t>
            </a:r>
            <a:r>
              <a:rPr kumimoji="1" lang="ja-JP" altLang="en-US" sz="700" dirty="0"/>
              <a:t>支援兵器アイコン</a:t>
            </a:r>
          </a:p>
        </p:txBody>
      </p:sp>
      <p:sp>
        <p:nvSpPr>
          <p:cNvPr id="62" name="テキスト ボックス 61">
            <a:extLst>
              <a:ext uri="{FF2B5EF4-FFF2-40B4-BE49-F238E27FC236}">
                <a16:creationId xmlns:a16="http://schemas.microsoft.com/office/drawing/2014/main" id="{32D2891B-ADF6-4D0D-8217-1AB0D1B94EBE}"/>
              </a:ext>
            </a:extLst>
          </p:cNvPr>
          <p:cNvSpPr txBox="1"/>
          <p:nvPr/>
        </p:nvSpPr>
        <p:spPr>
          <a:xfrm>
            <a:off x="1163779" y="4661928"/>
            <a:ext cx="938077" cy="200055"/>
          </a:xfrm>
          <a:prstGeom prst="rect">
            <a:avLst/>
          </a:prstGeom>
          <a:noFill/>
        </p:spPr>
        <p:txBody>
          <a:bodyPr wrap="none" rtlCol="0">
            <a:spAutoFit/>
          </a:bodyPr>
          <a:lstStyle/>
          <a:p>
            <a:r>
              <a:rPr kumimoji="1" lang="en-US" altLang="ja-JP" sz="700" dirty="0"/>
              <a:t>16.</a:t>
            </a:r>
            <a:r>
              <a:rPr kumimoji="1" lang="ja-JP" altLang="en-US" sz="700" dirty="0"/>
              <a:t>搭乗員アイコン</a:t>
            </a:r>
          </a:p>
        </p:txBody>
      </p:sp>
      <p:cxnSp>
        <p:nvCxnSpPr>
          <p:cNvPr id="63" name="直線コネクタ 62">
            <a:extLst>
              <a:ext uri="{FF2B5EF4-FFF2-40B4-BE49-F238E27FC236}">
                <a16:creationId xmlns:a16="http://schemas.microsoft.com/office/drawing/2014/main" id="{1E7504AC-40F6-426F-B0EE-D7A31835026E}"/>
              </a:ext>
            </a:extLst>
          </p:cNvPr>
          <p:cNvCxnSpPr>
            <a:cxnSpLocks/>
            <a:endCxn id="54" idx="1"/>
          </p:cNvCxnSpPr>
          <p:nvPr/>
        </p:nvCxnSpPr>
        <p:spPr>
          <a:xfrm>
            <a:off x="2095622" y="2856357"/>
            <a:ext cx="608052" cy="1677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E1C406D-4E75-493C-A193-6CAD1EC13729}"/>
              </a:ext>
            </a:extLst>
          </p:cNvPr>
          <p:cNvCxnSpPr>
            <a:cxnSpLocks/>
            <a:endCxn id="55" idx="1"/>
          </p:cNvCxnSpPr>
          <p:nvPr/>
        </p:nvCxnSpPr>
        <p:spPr>
          <a:xfrm flipV="1">
            <a:off x="1818167" y="3107157"/>
            <a:ext cx="885507" cy="506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1D6BE7A6-FCE5-4DEE-B6F3-90762D7DE6F3}"/>
              </a:ext>
            </a:extLst>
          </p:cNvPr>
          <p:cNvCxnSpPr>
            <a:cxnSpLocks/>
            <a:endCxn id="56" idx="1"/>
          </p:cNvCxnSpPr>
          <p:nvPr/>
        </p:nvCxnSpPr>
        <p:spPr>
          <a:xfrm flipV="1">
            <a:off x="2140850" y="3341186"/>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AAFE1BF0-8199-44F2-BF2D-9FE891DBFDB4}"/>
              </a:ext>
            </a:extLst>
          </p:cNvPr>
          <p:cNvCxnSpPr>
            <a:cxnSpLocks/>
            <a:endCxn id="57" idx="1"/>
          </p:cNvCxnSpPr>
          <p:nvPr/>
        </p:nvCxnSpPr>
        <p:spPr>
          <a:xfrm flipV="1">
            <a:off x="1922320" y="3595323"/>
            <a:ext cx="781354" cy="11889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847F0AD-71B8-4BC7-B242-5403570900EC}"/>
              </a:ext>
            </a:extLst>
          </p:cNvPr>
          <p:cNvCxnSpPr>
            <a:cxnSpLocks/>
            <a:endCxn id="58" idx="1"/>
          </p:cNvCxnSpPr>
          <p:nvPr/>
        </p:nvCxnSpPr>
        <p:spPr>
          <a:xfrm>
            <a:off x="2490998" y="3778199"/>
            <a:ext cx="212676" cy="6761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3FAD927F-0DB9-43F2-BA6C-769F0634E138}"/>
              </a:ext>
            </a:extLst>
          </p:cNvPr>
          <p:cNvCxnSpPr>
            <a:cxnSpLocks/>
            <a:endCxn id="59" idx="1"/>
          </p:cNvCxnSpPr>
          <p:nvPr/>
        </p:nvCxnSpPr>
        <p:spPr>
          <a:xfrm>
            <a:off x="1818167" y="3963353"/>
            <a:ext cx="885507" cy="1724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FEAE392-A951-4FAA-8C5C-FE1845444AE2}"/>
              </a:ext>
            </a:extLst>
          </p:cNvPr>
          <p:cNvCxnSpPr>
            <a:cxnSpLocks/>
            <a:endCxn id="60" idx="0"/>
          </p:cNvCxnSpPr>
          <p:nvPr/>
        </p:nvCxnSpPr>
        <p:spPr>
          <a:xfrm>
            <a:off x="1381125" y="3659157"/>
            <a:ext cx="161925" cy="5254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2ED42D7-5647-4630-B590-B7AA2163E802}"/>
              </a:ext>
            </a:extLst>
          </p:cNvPr>
          <p:cNvCxnSpPr>
            <a:cxnSpLocks/>
            <a:endCxn id="61" idx="1"/>
          </p:cNvCxnSpPr>
          <p:nvPr/>
        </p:nvCxnSpPr>
        <p:spPr>
          <a:xfrm>
            <a:off x="1059626" y="3371283"/>
            <a:ext cx="104153" cy="114260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9356636-8133-4C62-9CE8-5C55362AB7DB}"/>
              </a:ext>
            </a:extLst>
          </p:cNvPr>
          <p:cNvCxnSpPr>
            <a:cxnSpLocks/>
            <a:endCxn id="62" idx="1"/>
          </p:cNvCxnSpPr>
          <p:nvPr/>
        </p:nvCxnSpPr>
        <p:spPr>
          <a:xfrm>
            <a:off x="879466" y="3745783"/>
            <a:ext cx="284313" cy="101617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09293A3E-B928-484E-8877-5DEF46ABB5B1}"/>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Tree>
    <p:extLst>
      <p:ext uri="{BB962C8B-B14F-4D97-AF65-F5344CB8AC3E}">
        <p14:creationId xmlns:p14="http://schemas.microsoft.com/office/powerpoint/2010/main" val="384380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図 74" descr="スクリーンショット, ブルー が含まれている画像&#10;&#10;自動的に生成された説明">
            <a:extLst>
              <a:ext uri="{FF2B5EF4-FFF2-40B4-BE49-F238E27FC236}">
                <a16:creationId xmlns:a16="http://schemas.microsoft.com/office/drawing/2014/main" id="{10B1F33C-A322-4801-A522-AE47CA759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53" y="925235"/>
            <a:ext cx="1808446" cy="3213569"/>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800493" cy="307777"/>
          </a:xfrm>
          <a:prstGeom prst="rect">
            <a:avLst/>
          </a:prstGeom>
          <a:noFill/>
        </p:spPr>
        <p:txBody>
          <a:bodyPr wrap="none" rtlCol="0">
            <a:spAutoFit/>
          </a:bodyPr>
          <a:lstStyle/>
          <a:p>
            <a:r>
              <a:rPr kumimoji="1" lang="ja-JP" altLang="en-US" sz="1400" b="1" dirty="0">
                <a:latin typeface="+mn-ea"/>
              </a:rPr>
              <a:t>■バトル前準備仕様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E98FFDEF-6364-4DEB-89CE-585B4691B289}"/>
              </a:ext>
            </a:extLst>
          </p:cNvPr>
          <p:cNvSpPr txBox="1"/>
          <p:nvPr/>
        </p:nvSpPr>
        <p:spPr>
          <a:xfrm>
            <a:off x="591845" y="583424"/>
            <a:ext cx="3615092" cy="276999"/>
          </a:xfrm>
          <a:prstGeom prst="rect">
            <a:avLst/>
          </a:prstGeom>
          <a:noFill/>
        </p:spPr>
        <p:txBody>
          <a:bodyPr wrap="none" rtlCol="0">
            <a:spAutoFit/>
          </a:bodyPr>
          <a:lstStyle/>
          <a:p>
            <a:r>
              <a:rPr kumimoji="1" lang="ja-JP" altLang="en-US" sz="1200" b="1" dirty="0">
                <a:latin typeface="+mn-ea"/>
              </a:rPr>
              <a:t>○</a:t>
            </a:r>
            <a:r>
              <a:rPr kumimoji="1" lang="en-US" altLang="ja-JP" sz="1200" b="1" dirty="0">
                <a:latin typeface="+mn-ea"/>
              </a:rPr>
              <a:t>br110.</a:t>
            </a:r>
            <a:r>
              <a:rPr kumimoji="1" lang="ja-JP" altLang="en-US" sz="1200" b="1" dirty="0">
                <a:latin typeface="+mn-ea"/>
              </a:rPr>
              <a:t>出撃確認画面（</a:t>
            </a:r>
            <a:r>
              <a:rPr kumimoji="1" lang="en-US" altLang="ja-JP" sz="1200" b="1" dirty="0">
                <a:latin typeface="+mn-ea"/>
              </a:rPr>
              <a:t>3/3</a:t>
            </a:r>
            <a:r>
              <a:rPr kumimoji="1" lang="ja-JP" altLang="en-US" sz="1200" b="1" dirty="0">
                <a:latin typeface="+mn-ea"/>
              </a:rPr>
              <a:t>）</a:t>
            </a:r>
            <a:r>
              <a:rPr kumimoji="1" lang="ja-JP" altLang="en-US" sz="1000" b="1" dirty="0">
                <a:solidFill>
                  <a:srgbClr val="FF0000"/>
                </a:solidFill>
                <a:latin typeface="+mn-ea"/>
              </a:rPr>
              <a:t>（</a:t>
            </a:r>
            <a:r>
              <a:rPr kumimoji="1" lang="en-US" altLang="ja-JP" sz="1000" b="1" dirty="0">
                <a:solidFill>
                  <a:srgbClr val="FF0000"/>
                </a:solidFill>
                <a:latin typeface="+mn-ea"/>
              </a:rPr>
              <a:t>20191210</a:t>
            </a:r>
            <a:r>
              <a:rPr kumimoji="1" lang="ja-JP" altLang="en-US" sz="1000" b="1" dirty="0">
                <a:solidFill>
                  <a:srgbClr val="FF0000"/>
                </a:solidFill>
                <a:latin typeface="+mn-ea"/>
              </a:rPr>
              <a:t>修正）</a:t>
            </a:r>
          </a:p>
        </p:txBody>
      </p:sp>
      <p:cxnSp>
        <p:nvCxnSpPr>
          <p:cNvPr id="28" name="直線コネクタ 27">
            <a:extLst>
              <a:ext uri="{FF2B5EF4-FFF2-40B4-BE49-F238E27FC236}">
                <a16:creationId xmlns:a16="http://schemas.microsoft.com/office/drawing/2014/main" id="{A1130EA0-17FB-4D9D-9F7F-DB5BAEC1E5A1}"/>
              </a:ext>
            </a:extLst>
          </p:cNvPr>
          <p:cNvCxnSpPr>
            <a:cxnSpLocks/>
            <a:endCxn id="29" idx="1"/>
          </p:cNvCxnSpPr>
          <p:nvPr/>
        </p:nvCxnSpPr>
        <p:spPr>
          <a:xfrm flipV="1">
            <a:off x="1881323" y="949843"/>
            <a:ext cx="834204" cy="7467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E2D4B7F-BF7F-4B43-AA32-CBAF5ECA85F0}"/>
              </a:ext>
            </a:extLst>
          </p:cNvPr>
          <p:cNvSpPr txBox="1"/>
          <p:nvPr/>
        </p:nvSpPr>
        <p:spPr>
          <a:xfrm>
            <a:off x="2715527" y="849815"/>
            <a:ext cx="938077" cy="200055"/>
          </a:xfrm>
          <a:prstGeom prst="rect">
            <a:avLst/>
          </a:prstGeom>
          <a:noFill/>
        </p:spPr>
        <p:txBody>
          <a:bodyPr wrap="none" rtlCol="0">
            <a:spAutoFit/>
          </a:bodyPr>
          <a:lstStyle/>
          <a:p>
            <a:r>
              <a:rPr kumimoji="1" lang="en-US" altLang="ja-JP" sz="700" dirty="0"/>
              <a:t>01.</a:t>
            </a:r>
            <a:r>
              <a:rPr kumimoji="1" lang="ja-JP" altLang="en-US" sz="700" dirty="0"/>
              <a:t>ページタイトル</a:t>
            </a:r>
          </a:p>
        </p:txBody>
      </p:sp>
      <p:sp>
        <p:nvSpPr>
          <p:cNvPr id="30" name="テキスト ボックス 29">
            <a:extLst>
              <a:ext uri="{FF2B5EF4-FFF2-40B4-BE49-F238E27FC236}">
                <a16:creationId xmlns:a16="http://schemas.microsoft.com/office/drawing/2014/main" id="{29687CA6-8C8B-4821-909D-4A9BEA438AC3}"/>
              </a:ext>
            </a:extLst>
          </p:cNvPr>
          <p:cNvSpPr txBox="1"/>
          <p:nvPr/>
        </p:nvSpPr>
        <p:spPr>
          <a:xfrm>
            <a:off x="2703674" y="1107476"/>
            <a:ext cx="848309" cy="200055"/>
          </a:xfrm>
          <a:prstGeom prst="rect">
            <a:avLst/>
          </a:prstGeom>
          <a:noFill/>
        </p:spPr>
        <p:txBody>
          <a:bodyPr wrap="none" rtlCol="0">
            <a:spAutoFit/>
          </a:bodyPr>
          <a:lstStyle/>
          <a:p>
            <a:r>
              <a:rPr kumimoji="1" lang="en-US" altLang="ja-JP" sz="700" dirty="0"/>
              <a:t>02.</a:t>
            </a:r>
            <a:r>
              <a:rPr kumimoji="1" lang="ja-JP" altLang="en-US" sz="700" dirty="0"/>
              <a:t>もどるボタン</a:t>
            </a:r>
            <a:endParaRPr kumimoji="1" lang="en-US" altLang="ja-JP" sz="700" dirty="0"/>
          </a:p>
        </p:txBody>
      </p:sp>
      <p:cxnSp>
        <p:nvCxnSpPr>
          <p:cNvPr id="31" name="直線コネクタ 30">
            <a:extLst>
              <a:ext uri="{FF2B5EF4-FFF2-40B4-BE49-F238E27FC236}">
                <a16:creationId xmlns:a16="http://schemas.microsoft.com/office/drawing/2014/main" id="{B5D1B43B-4BAD-47C5-A28E-5DA7F7B8D87C}"/>
              </a:ext>
            </a:extLst>
          </p:cNvPr>
          <p:cNvCxnSpPr>
            <a:cxnSpLocks/>
            <a:endCxn id="30" idx="1"/>
          </p:cNvCxnSpPr>
          <p:nvPr/>
        </p:nvCxnSpPr>
        <p:spPr>
          <a:xfrm>
            <a:off x="2490998" y="1113941"/>
            <a:ext cx="212676" cy="9356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0BACE8A-FE10-41CC-B67D-04300AF95858}"/>
              </a:ext>
            </a:extLst>
          </p:cNvPr>
          <p:cNvSpPr txBox="1"/>
          <p:nvPr/>
        </p:nvSpPr>
        <p:spPr>
          <a:xfrm>
            <a:off x="2703674" y="1368169"/>
            <a:ext cx="848309" cy="200055"/>
          </a:xfrm>
          <a:prstGeom prst="rect">
            <a:avLst/>
          </a:prstGeom>
          <a:noFill/>
        </p:spPr>
        <p:txBody>
          <a:bodyPr wrap="none" rtlCol="0">
            <a:spAutoFit/>
          </a:bodyPr>
          <a:lstStyle/>
          <a:p>
            <a:r>
              <a:rPr kumimoji="1" lang="en-US" altLang="ja-JP" sz="700" dirty="0"/>
              <a:t>03.</a:t>
            </a:r>
            <a:r>
              <a:rPr kumimoji="1" lang="ja-JP" altLang="en-US" sz="700" dirty="0"/>
              <a:t>クエスト情報</a:t>
            </a:r>
          </a:p>
        </p:txBody>
      </p:sp>
      <p:cxnSp>
        <p:nvCxnSpPr>
          <p:cNvPr id="34" name="直線コネクタ 33">
            <a:extLst>
              <a:ext uri="{FF2B5EF4-FFF2-40B4-BE49-F238E27FC236}">
                <a16:creationId xmlns:a16="http://schemas.microsoft.com/office/drawing/2014/main" id="{BFBEB01F-AC8E-4A8F-8301-0D3377E8BA9C}"/>
              </a:ext>
            </a:extLst>
          </p:cNvPr>
          <p:cNvCxnSpPr>
            <a:cxnSpLocks/>
            <a:endCxn id="33" idx="1"/>
          </p:cNvCxnSpPr>
          <p:nvPr/>
        </p:nvCxnSpPr>
        <p:spPr>
          <a:xfrm>
            <a:off x="2448182" y="1406350"/>
            <a:ext cx="255492" cy="61847"/>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F22C04F-83AF-429A-8C05-3DFEABD029DF}"/>
              </a:ext>
            </a:extLst>
          </p:cNvPr>
          <p:cNvSpPr txBox="1"/>
          <p:nvPr/>
        </p:nvSpPr>
        <p:spPr>
          <a:xfrm>
            <a:off x="2703674" y="1596674"/>
            <a:ext cx="603050" cy="200055"/>
          </a:xfrm>
          <a:prstGeom prst="rect">
            <a:avLst/>
          </a:prstGeom>
          <a:noFill/>
        </p:spPr>
        <p:txBody>
          <a:bodyPr wrap="none" rtlCol="0">
            <a:spAutoFit/>
          </a:bodyPr>
          <a:lstStyle/>
          <a:p>
            <a:r>
              <a:rPr kumimoji="1" lang="en-US" altLang="ja-JP" sz="700" dirty="0"/>
              <a:t>04.</a:t>
            </a:r>
            <a:r>
              <a:rPr kumimoji="1" lang="ja-JP" altLang="en-US" sz="700" dirty="0"/>
              <a:t>部隊</a:t>
            </a:r>
            <a:r>
              <a:rPr kumimoji="1" lang="en-US" altLang="ja-JP" sz="700" dirty="0"/>
              <a:t>HP</a:t>
            </a:r>
            <a:endParaRPr kumimoji="1" lang="ja-JP" altLang="en-US" sz="700" dirty="0"/>
          </a:p>
        </p:txBody>
      </p:sp>
      <p:sp>
        <p:nvSpPr>
          <p:cNvPr id="36" name="テキスト ボックス 35">
            <a:extLst>
              <a:ext uri="{FF2B5EF4-FFF2-40B4-BE49-F238E27FC236}">
                <a16:creationId xmlns:a16="http://schemas.microsoft.com/office/drawing/2014/main" id="{26D70772-6B87-4254-8091-8D44EDBD4465}"/>
              </a:ext>
            </a:extLst>
          </p:cNvPr>
          <p:cNvSpPr txBox="1"/>
          <p:nvPr/>
        </p:nvSpPr>
        <p:spPr>
          <a:xfrm>
            <a:off x="2703674" y="1826213"/>
            <a:ext cx="668773" cy="200055"/>
          </a:xfrm>
          <a:prstGeom prst="rect">
            <a:avLst/>
          </a:prstGeom>
          <a:noFill/>
        </p:spPr>
        <p:txBody>
          <a:bodyPr wrap="none" rtlCol="0">
            <a:spAutoFit/>
          </a:bodyPr>
          <a:lstStyle/>
          <a:p>
            <a:r>
              <a:rPr kumimoji="1" lang="en-US" altLang="ja-JP" sz="700" dirty="0"/>
              <a:t>05.</a:t>
            </a:r>
            <a:r>
              <a:rPr kumimoji="1" lang="ja-JP" altLang="en-US" sz="700" dirty="0"/>
              <a:t>増援情報</a:t>
            </a:r>
          </a:p>
        </p:txBody>
      </p:sp>
      <p:sp>
        <p:nvSpPr>
          <p:cNvPr id="37" name="テキスト ボックス 36">
            <a:extLst>
              <a:ext uri="{FF2B5EF4-FFF2-40B4-BE49-F238E27FC236}">
                <a16:creationId xmlns:a16="http://schemas.microsoft.com/office/drawing/2014/main" id="{A9D2849C-111F-46F9-AAB3-1DA8E5AC2958}"/>
              </a:ext>
            </a:extLst>
          </p:cNvPr>
          <p:cNvSpPr txBox="1"/>
          <p:nvPr/>
        </p:nvSpPr>
        <p:spPr>
          <a:xfrm>
            <a:off x="2703674" y="2495577"/>
            <a:ext cx="758541" cy="200055"/>
          </a:xfrm>
          <a:prstGeom prst="rect">
            <a:avLst/>
          </a:prstGeom>
          <a:noFill/>
        </p:spPr>
        <p:txBody>
          <a:bodyPr wrap="none" rtlCol="0">
            <a:spAutoFit/>
          </a:bodyPr>
          <a:lstStyle/>
          <a:p>
            <a:r>
              <a:rPr kumimoji="1" lang="en-US" altLang="ja-JP" sz="700" dirty="0"/>
              <a:t>07.</a:t>
            </a:r>
            <a:r>
              <a:rPr kumimoji="1" lang="ja-JP" altLang="en-US" sz="700" dirty="0"/>
              <a:t>編成ボタン</a:t>
            </a:r>
          </a:p>
        </p:txBody>
      </p:sp>
      <p:sp>
        <p:nvSpPr>
          <p:cNvPr id="38" name="テキスト ボックス 37">
            <a:extLst>
              <a:ext uri="{FF2B5EF4-FFF2-40B4-BE49-F238E27FC236}">
                <a16:creationId xmlns:a16="http://schemas.microsoft.com/office/drawing/2014/main" id="{0F8159BB-C922-4D02-990D-8D63BECFA769}"/>
              </a:ext>
            </a:extLst>
          </p:cNvPr>
          <p:cNvSpPr txBox="1"/>
          <p:nvPr/>
        </p:nvSpPr>
        <p:spPr>
          <a:xfrm>
            <a:off x="2703674" y="2201962"/>
            <a:ext cx="668773" cy="200055"/>
          </a:xfrm>
          <a:prstGeom prst="rect">
            <a:avLst/>
          </a:prstGeom>
          <a:noFill/>
        </p:spPr>
        <p:txBody>
          <a:bodyPr wrap="none" rtlCol="0">
            <a:spAutoFit/>
          </a:bodyPr>
          <a:lstStyle/>
          <a:p>
            <a:r>
              <a:rPr kumimoji="1" lang="en-US" altLang="ja-JP" sz="700" dirty="0"/>
              <a:t>06.</a:t>
            </a:r>
            <a:r>
              <a:rPr kumimoji="1" lang="ja-JP" altLang="en-US" sz="700" dirty="0"/>
              <a:t>部隊情報</a:t>
            </a:r>
          </a:p>
        </p:txBody>
      </p:sp>
      <p:cxnSp>
        <p:nvCxnSpPr>
          <p:cNvPr id="108" name="直線コネクタ 107">
            <a:extLst>
              <a:ext uri="{FF2B5EF4-FFF2-40B4-BE49-F238E27FC236}">
                <a16:creationId xmlns:a16="http://schemas.microsoft.com/office/drawing/2014/main" id="{61D66E9F-03A6-4E4F-BCB6-AA7FEA0A2D8A}"/>
              </a:ext>
            </a:extLst>
          </p:cNvPr>
          <p:cNvCxnSpPr>
            <a:cxnSpLocks/>
            <a:endCxn id="35" idx="1"/>
          </p:cNvCxnSpPr>
          <p:nvPr/>
        </p:nvCxnSpPr>
        <p:spPr>
          <a:xfrm>
            <a:off x="1381125" y="1645530"/>
            <a:ext cx="1322549" cy="5117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B508233-5EAF-4C4D-BFCD-569291C343C6}"/>
              </a:ext>
            </a:extLst>
          </p:cNvPr>
          <p:cNvCxnSpPr>
            <a:cxnSpLocks/>
            <a:endCxn id="36" idx="1"/>
          </p:cNvCxnSpPr>
          <p:nvPr/>
        </p:nvCxnSpPr>
        <p:spPr>
          <a:xfrm flipV="1">
            <a:off x="2442602" y="1926241"/>
            <a:ext cx="261072" cy="9414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0EBC4CC9-2FA0-4D57-8783-58F471544AFA}"/>
              </a:ext>
            </a:extLst>
          </p:cNvPr>
          <p:cNvCxnSpPr>
            <a:cxnSpLocks/>
            <a:endCxn id="38" idx="1"/>
          </p:cNvCxnSpPr>
          <p:nvPr/>
        </p:nvCxnSpPr>
        <p:spPr>
          <a:xfrm>
            <a:off x="1881323" y="2260731"/>
            <a:ext cx="822351" cy="41259"/>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85CFD1D1-5840-41E7-A4BB-C1AB82ECE3D2}"/>
              </a:ext>
            </a:extLst>
          </p:cNvPr>
          <p:cNvCxnSpPr>
            <a:cxnSpLocks/>
            <a:endCxn id="37" idx="1"/>
          </p:cNvCxnSpPr>
          <p:nvPr/>
        </p:nvCxnSpPr>
        <p:spPr>
          <a:xfrm>
            <a:off x="1578027" y="2544902"/>
            <a:ext cx="1125647" cy="5070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A5E065E-F1AB-4A93-B180-D6BC9C79C07A}"/>
              </a:ext>
            </a:extLst>
          </p:cNvPr>
          <p:cNvSpPr txBox="1"/>
          <p:nvPr/>
        </p:nvSpPr>
        <p:spPr>
          <a:xfrm>
            <a:off x="4301194" y="2166424"/>
            <a:ext cx="4460647" cy="553998"/>
          </a:xfrm>
          <a:prstGeom prst="rect">
            <a:avLst/>
          </a:prstGeom>
          <a:noFill/>
        </p:spPr>
        <p:txBody>
          <a:bodyPr wrap="square" rtlCol="0">
            <a:spAutoFit/>
          </a:bodyPr>
          <a:lstStyle/>
          <a:p>
            <a:r>
              <a:rPr kumimoji="1" lang="ja-JP" altLang="en-US" sz="1000" dirty="0"/>
              <a:t>支援兵器にセットした</a:t>
            </a:r>
            <a:r>
              <a:rPr kumimoji="1" lang="en-US" altLang="ja-JP" sz="1000" dirty="0"/>
              <a:t>TR</a:t>
            </a:r>
            <a:r>
              <a:rPr kumimoji="1" lang="ja-JP" altLang="en-US" sz="1000" dirty="0"/>
              <a:t>カード。</a:t>
            </a:r>
            <a:endParaRPr kumimoji="1" lang="en-US" altLang="ja-JP" sz="1000" dirty="0"/>
          </a:p>
          <a:p>
            <a:r>
              <a:rPr kumimoji="1" lang="ja-JP" altLang="en-US" sz="1000" dirty="0"/>
              <a:t>・属性</a:t>
            </a:r>
            <a:endParaRPr kumimoji="1" lang="en-US" altLang="ja-JP" sz="1000" dirty="0"/>
          </a:p>
          <a:p>
            <a:r>
              <a:rPr kumimoji="1" lang="ja-JP" altLang="en-US" sz="1000" dirty="0"/>
              <a:t>・</a:t>
            </a:r>
            <a:r>
              <a:rPr kumimoji="1" lang="en-US" altLang="ja-JP" sz="1000" dirty="0" err="1"/>
              <a:t>Lv</a:t>
            </a:r>
            <a:r>
              <a:rPr kumimoji="1" lang="ja-JP" altLang="en-US" sz="1000" dirty="0"/>
              <a:t>の表記が必要。</a:t>
            </a:r>
            <a:endParaRPr kumimoji="1" lang="en-US" altLang="ja-JP" sz="1000" dirty="0"/>
          </a:p>
        </p:txBody>
      </p:sp>
      <p:sp>
        <p:nvSpPr>
          <p:cNvPr id="26" name="テキスト ボックス 25">
            <a:extLst>
              <a:ext uri="{FF2B5EF4-FFF2-40B4-BE49-F238E27FC236}">
                <a16:creationId xmlns:a16="http://schemas.microsoft.com/office/drawing/2014/main" id="{34D89A04-39AF-4EAB-AE32-4F2B874345F8}"/>
              </a:ext>
            </a:extLst>
          </p:cNvPr>
          <p:cNvSpPr txBox="1"/>
          <p:nvPr/>
        </p:nvSpPr>
        <p:spPr>
          <a:xfrm>
            <a:off x="4108750" y="860423"/>
            <a:ext cx="1261884" cy="246221"/>
          </a:xfrm>
          <a:prstGeom prst="rect">
            <a:avLst/>
          </a:prstGeom>
          <a:noFill/>
        </p:spPr>
        <p:txBody>
          <a:bodyPr wrap="none" rtlCol="0">
            <a:spAutoFit/>
          </a:bodyPr>
          <a:lstStyle/>
          <a:p>
            <a:r>
              <a:rPr kumimoji="1" lang="en-US" altLang="ja-JP" sz="1000" b="1" dirty="0"/>
              <a:t>12.</a:t>
            </a:r>
            <a:r>
              <a:rPr kumimoji="1" lang="ja-JP" altLang="en-US" sz="1000" b="1" dirty="0"/>
              <a:t>支援兵器ボタン</a:t>
            </a:r>
          </a:p>
        </p:txBody>
      </p:sp>
      <p:sp>
        <p:nvSpPr>
          <p:cNvPr id="27" name="テキスト ボックス 26">
            <a:extLst>
              <a:ext uri="{FF2B5EF4-FFF2-40B4-BE49-F238E27FC236}">
                <a16:creationId xmlns:a16="http://schemas.microsoft.com/office/drawing/2014/main" id="{C32116F9-FB10-4077-921F-0DA98730C5CC}"/>
              </a:ext>
            </a:extLst>
          </p:cNvPr>
          <p:cNvSpPr txBox="1"/>
          <p:nvPr/>
        </p:nvSpPr>
        <p:spPr>
          <a:xfrm>
            <a:off x="4301193" y="1105254"/>
            <a:ext cx="2364750" cy="246221"/>
          </a:xfrm>
          <a:prstGeom prst="rect">
            <a:avLst/>
          </a:prstGeom>
          <a:noFill/>
        </p:spPr>
        <p:txBody>
          <a:bodyPr wrap="none" rtlCol="0">
            <a:spAutoFit/>
          </a:bodyPr>
          <a:lstStyle/>
          <a:p>
            <a:r>
              <a:rPr kumimoji="1" lang="ja-JP" altLang="en-US" sz="1000" dirty="0"/>
              <a:t>部隊の支援兵器を再設定するボタン。</a:t>
            </a:r>
            <a:endParaRPr kumimoji="1" lang="en-US" altLang="ja-JP" sz="1000" dirty="0"/>
          </a:p>
        </p:txBody>
      </p:sp>
      <p:sp>
        <p:nvSpPr>
          <p:cNvPr id="41" name="テキスト ボックス 40">
            <a:extLst>
              <a:ext uri="{FF2B5EF4-FFF2-40B4-BE49-F238E27FC236}">
                <a16:creationId xmlns:a16="http://schemas.microsoft.com/office/drawing/2014/main" id="{669A6A5A-99A5-4F7A-A0E0-6AF084F4919A}"/>
              </a:ext>
            </a:extLst>
          </p:cNvPr>
          <p:cNvSpPr txBox="1"/>
          <p:nvPr/>
        </p:nvSpPr>
        <p:spPr>
          <a:xfrm>
            <a:off x="4108750" y="1921593"/>
            <a:ext cx="877163" cy="246221"/>
          </a:xfrm>
          <a:prstGeom prst="rect">
            <a:avLst/>
          </a:prstGeom>
          <a:noFill/>
        </p:spPr>
        <p:txBody>
          <a:bodyPr wrap="none" rtlCol="0">
            <a:spAutoFit/>
          </a:bodyPr>
          <a:lstStyle/>
          <a:p>
            <a:r>
              <a:rPr kumimoji="1" lang="en-US" altLang="ja-JP" sz="1000" b="1" dirty="0"/>
              <a:t>14.TR</a:t>
            </a:r>
            <a:r>
              <a:rPr kumimoji="1" lang="ja-JP" altLang="en-US" sz="1000" b="1" dirty="0"/>
              <a:t>カード</a:t>
            </a:r>
          </a:p>
        </p:txBody>
      </p:sp>
      <p:sp>
        <p:nvSpPr>
          <p:cNvPr id="42" name="テキスト ボックス 41">
            <a:extLst>
              <a:ext uri="{FF2B5EF4-FFF2-40B4-BE49-F238E27FC236}">
                <a16:creationId xmlns:a16="http://schemas.microsoft.com/office/drawing/2014/main" id="{497F28F7-DB00-4C9F-AB9B-9808237A3246}"/>
              </a:ext>
            </a:extLst>
          </p:cNvPr>
          <p:cNvSpPr txBox="1"/>
          <p:nvPr/>
        </p:nvSpPr>
        <p:spPr>
          <a:xfrm>
            <a:off x="4301194" y="3013502"/>
            <a:ext cx="4460647" cy="246221"/>
          </a:xfrm>
          <a:prstGeom prst="rect">
            <a:avLst/>
          </a:prstGeom>
          <a:noFill/>
        </p:spPr>
        <p:txBody>
          <a:bodyPr wrap="square" rtlCol="0">
            <a:spAutoFit/>
          </a:bodyPr>
          <a:lstStyle/>
          <a:p>
            <a:r>
              <a:rPr kumimoji="1" lang="ja-JP" altLang="en-US" sz="1000" dirty="0"/>
              <a:t>支援兵器のアイコン。</a:t>
            </a:r>
            <a:endParaRPr kumimoji="1" lang="en-US" altLang="ja-JP" sz="1000" dirty="0"/>
          </a:p>
        </p:txBody>
      </p:sp>
      <p:sp>
        <p:nvSpPr>
          <p:cNvPr id="43" name="テキスト ボックス 42">
            <a:extLst>
              <a:ext uri="{FF2B5EF4-FFF2-40B4-BE49-F238E27FC236}">
                <a16:creationId xmlns:a16="http://schemas.microsoft.com/office/drawing/2014/main" id="{9E364260-552C-4C97-B405-426F17F2E30B}"/>
              </a:ext>
            </a:extLst>
          </p:cNvPr>
          <p:cNvSpPr txBox="1"/>
          <p:nvPr/>
        </p:nvSpPr>
        <p:spPr>
          <a:xfrm>
            <a:off x="4108750" y="2764473"/>
            <a:ext cx="1390124" cy="246221"/>
          </a:xfrm>
          <a:prstGeom prst="rect">
            <a:avLst/>
          </a:prstGeom>
          <a:noFill/>
        </p:spPr>
        <p:txBody>
          <a:bodyPr wrap="none" rtlCol="0">
            <a:spAutoFit/>
          </a:bodyPr>
          <a:lstStyle/>
          <a:p>
            <a:r>
              <a:rPr kumimoji="1" lang="en-US" altLang="ja-JP" sz="1000" b="1" dirty="0"/>
              <a:t>15.</a:t>
            </a:r>
            <a:r>
              <a:rPr kumimoji="1" lang="ja-JP" altLang="en-US" sz="1000" b="1" dirty="0"/>
              <a:t>支援兵器アイコン</a:t>
            </a:r>
          </a:p>
        </p:txBody>
      </p:sp>
      <p:sp>
        <p:nvSpPr>
          <p:cNvPr id="45" name="テキスト ボックス 44">
            <a:extLst>
              <a:ext uri="{FF2B5EF4-FFF2-40B4-BE49-F238E27FC236}">
                <a16:creationId xmlns:a16="http://schemas.microsoft.com/office/drawing/2014/main" id="{C99288F7-F450-4A29-8050-2D4F1B231CE7}"/>
              </a:ext>
            </a:extLst>
          </p:cNvPr>
          <p:cNvSpPr txBox="1"/>
          <p:nvPr/>
        </p:nvSpPr>
        <p:spPr>
          <a:xfrm>
            <a:off x="4108750" y="3305618"/>
            <a:ext cx="1261884" cy="246221"/>
          </a:xfrm>
          <a:prstGeom prst="rect">
            <a:avLst/>
          </a:prstGeom>
          <a:noFill/>
        </p:spPr>
        <p:txBody>
          <a:bodyPr wrap="none" rtlCol="0">
            <a:spAutoFit/>
          </a:bodyPr>
          <a:lstStyle/>
          <a:p>
            <a:r>
              <a:rPr kumimoji="1" lang="en-US" altLang="ja-JP" sz="1000" b="1" dirty="0"/>
              <a:t>16.</a:t>
            </a:r>
            <a:r>
              <a:rPr kumimoji="1" lang="ja-JP" altLang="en-US" sz="1000" b="1" dirty="0"/>
              <a:t>搭乗員アイコン</a:t>
            </a:r>
          </a:p>
        </p:txBody>
      </p:sp>
      <p:sp>
        <p:nvSpPr>
          <p:cNvPr id="54" name="テキスト ボックス 53">
            <a:extLst>
              <a:ext uri="{FF2B5EF4-FFF2-40B4-BE49-F238E27FC236}">
                <a16:creationId xmlns:a16="http://schemas.microsoft.com/office/drawing/2014/main" id="{875A863F-D44B-4DCE-95A7-DFCDF4C27AAA}"/>
              </a:ext>
            </a:extLst>
          </p:cNvPr>
          <p:cNvSpPr txBox="1"/>
          <p:nvPr/>
        </p:nvSpPr>
        <p:spPr>
          <a:xfrm>
            <a:off x="2703674" y="2773100"/>
            <a:ext cx="848309" cy="200055"/>
          </a:xfrm>
          <a:prstGeom prst="rect">
            <a:avLst/>
          </a:prstGeom>
          <a:noFill/>
        </p:spPr>
        <p:txBody>
          <a:bodyPr wrap="none" rtlCol="0">
            <a:spAutoFit/>
          </a:bodyPr>
          <a:lstStyle/>
          <a:p>
            <a:r>
              <a:rPr kumimoji="1" lang="en-US" altLang="ja-JP" sz="700" dirty="0"/>
              <a:t>08.</a:t>
            </a:r>
            <a:r>
              <a:rPr kumimoji="1" lang="ja-JP" altLang="en-US" sz="700" dirty="0"/>
              <a:t>リーダー効果</a:t>
            </a:r>
          </a:p>
        </p:txBody>
      </p:sp>
      <p:sp>
        <p:nvSpPr>
          <p:cNvPr id="55" name="テキスト ボックス 54">
            <a:extLst>
              <a:ext uri="{FF2B5EF4-FFF2-40B4-BE49-F238E27FC236}">
                <a16:creationId xmlns:a16="http://schemas.microsoft.com/office/drawing/2014/main" id="{9D302492-5E0A-4C3D-B8B6-BAF8A52B5CBC}"/>
              </a:ext>
            </a:extLst>
          </p:cNvPr>
          <p:cNvSpPr txBox="1"/>
          <p:nvPr/>
        </p:nvSpPr>
        <p:spPr>
          <a:xfrm>
            <a:off x="2703674" y="3007129"/>
            <a:ext cx="758541" cy="200055"/>
          </a:xfrm>
          <a:prstGeom prst="rect">
            <a:avLst/>
          </a:prstGeom>
          <a:noFill/>
        </p:spPr>
        <p:txBody>
          <a:bodyPr wrap="none" rtlCol="0">
            <a:spAutoFit/>
          </a:bodyPr>
          <a:lstStyle/>
          <a:p>
            <a:r>
              <a:rPr kumimoji="1" lang="en-US" altLang="ja-JP" sz="700" dirty="0"/>
              <a:t>09.</a:t>
            </a:r>
            <a:r>
              <a:rPr kumimoji="1" lang="ja-JP" altLang="en-US" sz="700" dirty="0"/>
              <a:t>サブ見出し</a:t>
            </a:r>
          </a:p>
        </p:txBody>
      </p:sp>
      <p:sp>
        <p:nvSpPr>
          <p:cNvPr id="56" name="テキスト ボックス 55">
            <a:extLst>
              <a:ext uri="{FF2B5EF4-FFF2-40B4-BE49-F238E27FC236}">
                <a16:creationId xmlns:a16="http://schemas.microsoft.com/office/drawing/2014/main" id="{25786C6D-7BD8-4783-B565-6D782D94AA95}"/>
              </a:ext>
            </a:extLst>
          </p:cNvPr>
          <p:cNvSpPr txBox="1"/>
          <p:nvPr/>
        </p:nvSpPr>
        <p:spPr>
          <a:xfrm>
            <a:off x="2703674" y="3241158"/>
            <a:ext cx="668773" cy="200055"/>
          </a:xfrm>
          <a:prstGeom prst="rect">
            <a:avLst/>
          </a:prstGeom>
          <a:noFill/>
        </p:spPr>
        <p:txBody>
          <a:bodyPr wrap="none" rtlCol="0">
            <a:spAutoFit/>
          </a:bodyPr>
          <a:lstStyle/>
          <a:p>
            <a:r>
              <a:rPr kumimoji="1" lang="en-US" altLang="ja-JP" sz="700" dirty="0"/>
              <a:t>10.</a:t>
            </a:r>
            <a:r>
              <a:rPr kumimoji="1" lang="ja-JP" altLang="en-US" sz="700" dirty="0"/>
              <a:t>兵器情報</a:t>
            </a:r>
          </a:p>
        </p:txBody>
      </p:sp>
      <p:sp>
        <p:nvSpPr>
          <p:cNvPr id="57" name="テキスト ボックス 56">
            <a:extLst>
              <a:ext uri="{FF2B5EF4-FFF2-40B4-BE49-F238E27FC236}">
                <a16:creationId xmlns:a16="http://schemas.microsoft.com/office/drawing/2014/main" id="{73CD3C75-9AF4-4BEC-9E87-10947E9C7411}"/>
              </a:ext>
            </a:extLst>
          </p:cNvPr>
          <p:cNvSpPr txBox="1"/>
          <p:nvPr/>
        </p:nvSpPr>
        <p:spPr>
          <a:xfrm>
            <a:off x="2703674" y="3495295"/>
            <a:ext cx="938077" cy="200055"/>
          </a:xfrm>
          <a:prstGeom prst="rect">
            <a:avLst/>
          </a:prstGeom>
          <a:noFill/>
        </p:spPr>
        <p:txBody>
          <a:bodyPr wrap="none" rtlCol="0">
            <a:spAutoFit/>
          </a:bodyPr>
          <a:lstStyle/>
          <a:p>
            <a:r>
              <a:rPr kumimoji="1" lang="en-US" altLang="ja-JP" sz="700" dirty="0"/>
              <a:t>11.</a:t>
            </a:r>
            <a:r>
              <a:rPr kumimoji="1" lang="ja-JP" altLang="en-US" sz="700" dirty="0"/>
              <a:t>師団兵器ボタン</a:t>
            </a:r>
          </a:p>
        </p:txBody>
      </p:sp>
      <p:sp>
        <p:nvSpPr>
          <p:cNvPr id="58" name="テキスト ボックス 57">
            <a:extLst>
              <a:ext uri="{FF2B5EF4-FFF2-40B4-BE49-F238E27FC236}">
                <a16:creationId xmlns:a16="http://schemas.microsoft.com/office/drawing/2014/main" id="{CE9A1E54-6FD7-439D-8203-C61F53FBCCCA}"/>
              </a:ext>
            </a:extLst>
          </p:cNvPr>
          <p:cNvSpPr txBox="1"/>
          <p:nvPr/>
        </p:nvSpPr>
        <p:spPr>
          <a:xfrm>
            <a:off x="2703674" y="3745783"/>
            <a:ext cx="938077" cy="200055"/>
          </a:xfrm>
          <a:prstGeom prst="rect">
            <a:avLst/>
          </a:prstGeom>
          <a:noFill/>
        </p:spPr>
        <p:txBody>
          <a:bodyPr wrap="none" rtlCol="0">
            <a:spAutoFit/>
          </a:bodyPr>
          <a:lstStyle/>
          <a:p>
            <a:r>
              <a:rPr kumimoji="1" lang="en-US" altLang="ja-JP" sz="700" dirty="0"/>
              <a:t>12.</a:t>
            </a:r>
            <a:r>
              <a:rPr kumimoji="1" lang="ja-JP" altLang="en-US" sz="700" dirty="0"/>
              <a:t>支援兵器ボタン</a:t>
            </a:r>
          </a:p>
        </p:txBody>
      </p:sp>
      <p:sp>
        <p:nvSpPr>
          <p:cNvPr id="59" name="テキスト ボックス 58">
            <a:extLst>
              <a:ext uri="{FF2B5EF4-FFF2-40B4-BE49-F238E27FC236}">
                <a16:creationId xmlns:a16="http://schemas.microsoft.com/office/drawing/2014/main" id="{506CA1C4-E78F-4646-88E9-556B22EAB943}"/>
              </a:ext>
            </a:extLst>
          </p:cNvPr>
          <p:cNvSpPr txBox="1"/>
          <p:nvPr/>
        </p:nvSpPr>
        <p:spPr>
          <a:xfrm>
            <a:off x="2703674" y="4035739"/>
            <a:ext cx="758541" cy="200055"/>
          </a:xfrm>
          <a:prstGeom prst="rect">
            <a:avLst/>
          </a:prstGeom>
          <a:noFill/>
        </p:spPr>
        <p:txBody>
          <a:bodyPr wrap="none" rtlCol="0">
            <a:spAutoFit/>
          </a:bodyPr>
          <a:lstStyle/>
          <a:p>
            <a:r>
              <a:rPr kumimoji="1" lang="en-US" altLang="ja-JP" sz="700" dirty="0"/>
              <a:t>13.</a:t>
            </a:r>
            <a:r>
              <a:rPr kumimoji="1" lang="ja-JP" altLang="en-US" sz="700" dirty="0"/>
              <a:t>出撃ボタン</a:t>
            </a:r>
          </a:p>
        </p:txBody>
      </p:sp>
      <p:sp>
        <p:nvSpPr>
          <p:cNvPr id="60" name="テキスト ボックス 59">
            <a:extLst>
              <a:ext uri="{FF2B5EF4-FFF2-40B4-BE49-F238E27FC236}">
                <a16:creationId xmlns:a16="http://schemas.microsoft.com/office/drawing/2014/main" id="{7651542E-A044-4D29-98DF-D1E7F93660DA}"/>
              </a:ext>
            </a:extLst>
          </p:cNvPr>
          <p:cNvSpPr txBox="1"/>
          <p:nvPr/>
        </p:nvSpPr>
        <p:spPr>
          <a:xfrm>
            <a:off x="1163779" y="4184623"/>
            <a:ext cx="758541" cy="200055"/>
          </a:xfrm>
          <a:prstGeom prst="rect">
            <a:avLst/>
          </a:prstGeom>
          <a:noFill/>
        </p:spPr>
        <p:txBody>
          <a:bodyPr wrap="none" rtlCol="0">
            <a:spAutoFit/>
          </a:bodyPr>
          <a:lstStyle/>
          <a:p>
            <a:r>
              <a:rPr kumimoji="1" lang="en-US" altLang="ja-JP" sz="700" dirty="0"/>
              <a:t>14.</a:t>
            </a:r>
            <a:r>
              <a:rPr kumimoji="1" lang="ja-JP" altLang="en-US" sz="700" dirty="0"/>
              <a:t>ＴＲカード</a:t>
            </a:r>
          </a:p>
        </p:txBody>
      </p:sp>
      <p:sp>
        <p:nvSpPr>
          <p:cNvPr id="61" name="テキスト ボックス 60">
            <a:extLst>
              <a:ext uri="{FF2B5EF4-FFF2-40B4-BE49-F238E27FC236}">
                <a16:creationId xmlns:a16="http://schemas.microsoft.com/office/drawing/2014/main" id="{1BFE2C77-A4FE-4FA4-8BE0-62480D0B7BE3}"/>
              </a:ext>
            </a:extLst>
          </p:cNvPr>
          <p:cNvSpPr txBox="1"/>
          <p:nvPr/>
        </p:nvSpPr>
        <p:spPr>
          <a:xfrm>
            <a:off x="1163779" y="4413856"/>
            <a:ext cx="1027845" cy="200055"/>
          </a:xfrm>
          <a:prstGeom prst="rect">
            <a:avLst/>
          </a:prstGeom>
          <a:noFill/>
        </p:spPr>
        <p:txBody>
          <a:bodyPr wrap="none" rtlCol="0">
            <a:spAutoFit/>
          </a:bodyPr>
          <a:lstStyle/>
          <a:p>
            <a:r>
              <a:rPr kumimoji="1" lang="en-US" altLang="ja-JP" sz="700" dirty="0"/>
              <a:t>15.</a:t>
            </a:r>
            <a:r>
              <a:rPr kumimoji="1" lang="ja-JP" altLang="en-US" sz="700" dirty="0"/>
              <a:t>支援兵器アイコン</a:t>
            </a:r>
          </a:p>
        </p:txBody>
      </p:sp>
      <p:sp>
        <p:nvSpPr>
          <p:cNvPr id="62" name="テキスト ボックス 61">
            <a:extLst>
              <a:ext uri="{FF2B5EF4-FFF2-40B4-BE49-F238E27FC236}">
                <a16:creationId xmlns:a16="http://schemas.microsoft.com/office/drawing/2014/main" id="{32D2891B-ADF6-4D0D-8217-1AB0D1B94EBE}"/>
              </a:ext>
            </a:extLst>
          </p:cNvPr>
          <p:cNvSpPr txBox="1"/>
          <p:nvPr/>
        </p:nvSpPr>
        <p:spPr>
          <a:xfrm>
            <a:off x="1163779" y="4661928"/>
            <a:ext cx="938077" cy="200055"/>
          </a:xfrm>
          <a:prstGeom prst="rect">
            <a:avLst/>
          </a:prstGeom>
          <a:noFill/>
        </p:spPr>
        <p:txBody>
          <a:bodyPr wrap="none" rtlCol="0">
            <a:spAutoFit/>
          </a:bodyPr>
          <a:lstStyle/>
          <a:p>
            <a:r>
              <a:rPr kumimoji="1" lang="en-US" altLang="ja-JP" sz="700" dirty="0"/>
              <a:t>16.</a:t>
            </a:r>
            <a:r>
              <a:rPr kumimoji="1" lang="ja-JP" altLang="en-US" sz="700" dirty="0"/>
              <a:t>搭乗員アイコン</a:t>
            </a:r>
          </a:p>
        </p:txBody>
      </p:sp>
      <p:cxnSp>
        <p:nvCxnSpPr>
          <p:cNvPr id="63" name="直線コネクタ 62">
            <a:extLst>
              <a:ext uri="{FF2B5EF4-FFF2-40B4-BE49-F238E27FC236}">
                <a16:creationId xmlns:a16="http://schemas.microsoft.com/office/drawing/2014/main" id="{1E7504AC-40F6-426F-B0EE-D7A31835026E}"/>
              </a:ext>
            </a:extLst>
          </p:cNvPr>
          <p:cNvCxnSpPr>
            <a:cxnSpLocks/>
            <a:endCxn id="54" idx="1"/>
          </p:cNvCxnSpPr>
          <p:nvPr/>
        </p:nvCxnSpPr>
        <p:spPr>
          <a:xfrm>
            <a:off x="2095622" y="2856357"/>
            <a:ext cx="608052" cy="1677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E1C406D-4E75-493C-A193-6CAD1EC13729}"/>
              </a:ext>
            </a:extLst>
          </p:cNvPr>
          <p:cNvCxnSpPr>
            <a:cxnSpLocks/>
            <a:endCxn id="55" idx="1"/>
          </p:cNvCxnSpPr>
          <p:nvPr/>
        </p:nvCxnSpPr>
        <p:spPr>
          <a:xfrm flipV="1">
            <a:off x="1818167" y="3107157"/>
            <a:ext cx="885507" cy="506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1D6BE7A6-FCE5-4DEE-B6F3-90762D7DE6F3}"/>
              </a:ext>
            </a:extLst>
          </p:cNvPr>
          <p:cNvCxnSpPr>
            <a:cxnSpLocks/>
            <a:endCxn id="56" idx="1"/>
          </p:cNvCxnSpPr>
          <p:nvPr/>
        </p:nvCxnSpPr>
        <p:spPr>
          <a:xfrm flipV="1">
            <a:off x="2140850" y="3341186"/>
            <a:ext cx="562824" cy="9060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AAFE1BF0-8199-44F2-BF2D-9FE891DBFDB4}"/>
              </a:ext>
            </a:extLst>
          </p:cNvPr>
          <p:cNvCxnSpPr>
            <a:cxnSpLocks/>
            <a:endCxn id="57" idx="1"/>
          </p:cNvCxnSpPr>
          <p:nvPr/>
        </p:nvCxnSpPr>
        <p:spPr>
          <a:xfrm flipV="1">
            <a:off x="1922320" y="3595323"/>
            <a:ext cx="781354" cy="118890"/>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847F0AD-71B8-4BC7-B242-5403570900EC}"/>
              </a:ext>
            </a:extLst>
          </p:cNvPr>
          <p:cNvCxnSpPr>
            <a:cxnSpLocks/>
            <a:endCxn id="58" idx="1"/>
          </p:cNvCxnSpPr>
          <p:nvPr/>
        </p:nvCxnSpPr>
        <p:spPr>
          <a:xfrm>
            <a:off x="2490998" y="3778199"/>
            <a:ext cx="212676" cy="67612"/>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3FAD927F-0DB9-43F2-BA6C-769F0634E138}"/>
              </a:ext>
            </a:extLst>
          </p:cNvPr>
          <p:cNvCxnSpPr>
            <a:cxnSpLocks/>
            <a:endCxn id="59" idx="1"/>
          </p:cNvCxnSpPr>
          <p:nvPr/>
        </p:nvCxnSpPr>
        <p:spPr>
          <a:xfrm>
            <a:off x="1818167" y="3963353"/>
            <a:ext cx="885507" cy="172414"/>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FEAE392-A951-4FAA-8C5C-FE1845444AE2}"/>
              </a:ext>
            </a:extLst>
          </p:cNvPr>
          <p:cNvCxnSpPr>
            <a:cxnSpLocks/>
            <a:endCxn id="60" idx="0"/>
          </p:cNvCxnSpPr>
          <p:nvPr/>
        </p:nvCxnSpPr>
        <p:spPr>
          <a:xfrm>
            <a:off x="1381125" y="3659157"/>
            <a:ext cx="161925" cy="52546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B2ED42D7-5647-4630-B590-B7AA2163E802}"/>
              </a:ext>
            </a:extLst>
          </p:cNvPr>
          <p:cNvCxnSpPr>
            <a:cxnSpLocks/>
            <a:endCxn id="61" idx="1"/>
          </p:cNvCxnSpPr>
          <p:nvPr/>
        </p:nvCxnSpPr>
        <p:spPr>
          <a:xfrm>
            <a:off x="1059626" y="3371283"/>
            <a:ext cx="104153" cy="1142601"/>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9356636-8133-4C62-9CE8-5C55362AB7DB}"/>
              </a:ext>
            </a:extLst>
          </p:cNvPr>
          <p:cNvCxnSpPr>
            <a:cxnSpLocks/>
            <a:endCxn id="62" idx="1"/>
          </p:cNvCxnSpPr>
          <p:nvPr/>
        </p:nvCxnSpPr>
        <p:spPr>
          <a:xfrm>
            <a:off x="879466" y="3745783"/>
            <a:ext cx="284313" cy="1016173"/>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53" name="表 61">
            <a:extLst>
              <a:ext uri="{FF2B5EF4-FFF2-40B4-BE49-F238E27FC236}">
                <a16:creationId xmlns:a16="http://schemas.microsoft.com/office/drawing/2014/main" id="{2F818D74-3A53-4894-BF4A-2DB8FEBD9EEF}"/>
              </a:ext>
            </a:extLst>
          </p:cNvPr>
          <p:cNvGraphicFramePr>
            <a:graphicFrameLocks noGrp="1"/>
          </p:cNvGraphicFramePr>
          <p:nvPr>
            <p:extLst>
              <p:ext uri="{D42A27DB-BD31-4B8C-83A1-F6EECF244321}">
                <p14:modId xmlns:p14="http://schemas.microsoft.com/office/powerpoint/2010/main" val="1509820064"/>
              </p:ext>
            </p:extLst>
          </p:nvPr>
        </p:nvGraphicFramePr>
        <p:xfrm>
          <a:off x="4169564" y="4293124"/>
          <a:ext cx="3991610" cy="195072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r>
                        <a:rPr kumimoji="1" lang="ja-JP" altLang="en-US" sz="1000" dirty="0"/>
                        <a:t>部隊表示部左右スワイプ</a:t>
                      </a:r>
                    </a:p>
                  </a:txBody>
                  <a:tcPr>
                    <a:solidFill>
                      <a:schemeClr val="bg1"/>
                    </a:solidFill>
                  </a:tcPr>
                </a:tc>
                <a:tc>
                  <a:txBody>
                    <a:bodyPr/>
                    <a:lstStyle/>
                    <a:p>
                      <a:r>
                        <a:rPr kumimoji="1" lang="ja-JP" altLang="en-US" sz="1000" dirty="0"/>
                        <a:t>部隊表示切替</a:t>
                      </a:r>
                    </a:p>
                  </a:txBody>
                  <a:tcPr>
                    <a:solidFill>
                      <a:schemeClr val="bg1"/>
                    </a:solidFill>
                  </a:tcPr>
                </a:tc>
                <a:extLst>
                  <a:ext uri="{0D108BD9-81ED-4DB2-BD59-A6C34878D82A}">
                    <a16:rowId xmlns:a16="http://schemas.microsoft.com/office/drawing/2014/main" val="1922787833"/>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編成ボタンタップ</a:t>
                      </a:r>
                    </a:p>
                  </a:txBody>
                  <a:tcPr>
                    <a:solidFill>
                      <a:schemeClr val="bg1"/>
                    </a:solidFill>
                  </a:tcPr>
                </a:tc>
                <a:tc>
                  <a:txBody>
                    <a:bodyPr/>
                    <a:lstStyle/>
                    <a:p>
                      <a:r>
                        <a:rPr kumimoji="1" lang="ja-JP" altLang="en-US" sz="1000" dirty="0"/>
                        <a:t>部隊編成画面に遷移</a:t>
                      </a:r>
                    </a:p>
                  </a:txBody>
                  <a:tcPr>
                    <a:solidFill>
                      <a:schemeClr val="bg1"/>
                    </a:solidFill>
                  </a:tcPr>
                </a:tc>
                <a:extLst>
                  <a:ext uri="{0D108BD9-81ED-4DB2-BD59-A6C34878D82A}">
                    <a16:rowId xmlns:a16="http://schemas.microsoft.com/office/drawing/2014/main" val="635369817"/>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自部隊キャラアイコンタップ</a:t>
                      </a:r>
                    </a:p>
                  </a:txBody>
                  <a:tcPr>
                    <a:solidFill>
                      <a:schemeClr val="bg1"/>
                    </a:solidFill>
                  </a:tcPr>
                </a:tc>
                <a:tc>
                  <a:txBody>
                    <a:bodyPr/>
                    <a:lstStyle/>
                    <a:p>
                      <a:r>
                        <a:rPr kumimoji="1" lang="ja-JP" altLang="en-US" sz="1000" dirty="0"/>
                        <a:t>キャラ選択画面に遷移</a:t>
                      </a:r>
                    </a:p>
                  </a:txBody>
                  <a:tcPr>
                    <a:solidFill>
                      <a:schemeClr val="bg1"/>
                    </a:solidFill>
                  </a:tcPr>
                </a:tc>
                <a:extLst>
                  <a:ext uri="{0D108BD9-81ED-4DB2-BD59-A6C34878D82A}">
                    <a16:rowId xmlns:a16="http://schemas.microsoft.com/office/drawing/2014/main" val="2796331410"/>
                  </a:ext>
                </a:extLst>
              </a:tr>
              <a:tr h="243840">
                <a:tc>
                  <a:txBody>
                    <a:bodyPr/>
                    <a:lstStyle/>
                    <a:p>
                      <a:r>
                        <a:rPr kumimoji="1" lang="ja-JP" altLang="en-US" sz="1000" dirty="0"/>
                        <a:t>支援兵器ボタンタップ</a:t>
                      </a:r>
                    </a:p>
                  </a:txBody>
                  <a:tcPr>
                    <a:solidFill>
                      <a:schemeClr val="bg1"/>
                    </a:solidFill>
                  </a:tcPr>
                </a:tc>
                <a:tc>
                  <a:txBody>
                    <a:bodyPr/>
                    <a:lstStyle/>
                    <a:p>
                      <a:r>
                        <a:rPr kumimoji="1" lang="ja-JP" altLang="en-US" sz="1000" dirty="0"/>
                        <a:t>支援兵器セット画面に遷移</a:t>
                      </a:r>
                    </a:p>
                  </a:txBody>
                  <a:tcPr>
                    <a:solidFill>
                      <a:schemeClr val="bg1"/>
                    </a:solidFill>
                  </a:tcPr>
                </a:tc>
                <a:extLst>
                  <a:ext uri="{0D108BD9-81ED-4DB2-BD59-A6C34878D82A}">
                    <a16:rowId xmlns:a16="http://schemas.microsoft.com/office/drawing/2014/main" val="3080646022"/>
                  </a:ext>
                </a:extLst>
              </a:tr>
              <a:tr h="243840">
                <a:tc>
                  <a:txBody>
                    <a:bodyPr/>
                    <a:lstStyle/>
                    <a:p>
                      <a:r>
                        <a:rPr kumimoji="1" lang="ja-JP" altLang="en-US" sz="1000" dirty="0"/>
                        <a:t>師団兵器ボタンタップ</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師団兵器セット画面に遷移</a:t>
                      </a:r>
                    </a:p>
                  </a:txBody>
                  <a:tcPr>
                    <a:solidFill>
                      <a:schemeClr val="bg1"/>
                    </a:solidFill>
                  </a:tcPr>
                </a:tc>
                <a:extLst>
                  <a:ext uri="{0D108BD9-81ED-4DB2-BD59-A6C34878D82A}">
                    <a16:rowId xmlns:a16="http://schemas.microsoft.com/office/drawing/2014/main" val="1659057053"/>
                  </a:ext>
                </a:extLst>
              </a:tr>
              <a:tr h="243840">
                <a:tc>
                  <a:txBody>
                    <a:bodyPr/>
                    <a:lstStyle/>
                    <a:p>
                      <a:r>
                        <a:rPr kumimoji="1" lang="ja-JP" altLang="en-US" sz="1000" dirty="0"/>
                        <a:t>出撃ボタン</a:t>
                      </a:r>
                    </a:p>
                  </a:txBody>
                  <a:tcPr>
                    <a:solidFill>
                      <a:schemeClr val="bg1"/>
                    </a:solidFill>
                  </a:tcPr>
                </a:tc>
                <a:tc>
                  <a:txBody>
                    <a:bodyPr/>
                    <a:lstStyle/>
                    <a:p>
                      <a:r>
                        <a:rPr kumimoji="1" lang="ja-JP" altLang="en-US" sz="1000" dirty="0"/>
                        <a:t>決定してバトルに進む</a:t>
                      </a:r>
                    </a:p>
                  </a:txBody>
                  <a:tcPr>
                    <a:solidFill>
                      <a:schemeClr val="bg1"/>
                    </a:solidFill>
                  </a:tcPr>
                </a:tc>
                <a:extLst>
                  <a:ext uri="{0D108BD9-81ED-4DB2-BD59-A6C34878D82A}">
                    <a16:rowId xmlns:a16="http://schemas.microsoft.com/office/drawing/2014/main" val="990763382"/>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もどるボタン</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設定を決定して前にもどる</a:t>
                      </a:r>
                    </a:p>
                  </a:txBody>
                  <a:tcPr>
                    <a:solidFill>
                      <a:schemeClr val="bg1"/>
                    </a:solidFill>
                  </a:tcPr>
                </a:tc>
                <a:extLst>
                  <a:ext uri="{0D108BD9-81ED-4DB2-BD59-A6C34878D82A}">
                    <a16:rowId xmlns:a16="http://schemas.microsoft.com/office/drawing/2014/main" val="392427375"/>
                  </a:ext>
                </a:extLst>
              </a:tr>
            </a:tbl>
          </a:graphicData>
        </a:graphic>
      </p:graphicFrame>
      <p:sp>
        <p:nvSpPr>
          <p:cNvPr id="67" name="テキスト ボックス 66">
            <a:extLst>
              <a:ext uri="{FF2B5EF4-FFF2-40B4-BE49-F238E27FC236}">
                <a16:creationId xmlns:a16="http://schemas.microsoft.com/office/drawing/2014/main" id="{FE6A1225-D9BD-4E72-871E-3FFB3AD67F0C}"/>
              </a:ext>
            </a:extLst>
          </p:cNvPr>
          <p:cNvSpPr txBox="1"/>
          <p:nvPr/>
        </p:nvSpPr>
        <p:spPr>
          <a:xfrm>
            <a:off x="3884871" y="3925183"/>
            <a:ext cx="569387" cy="246221"/>
          </a:xfrm>
          <a:prstGeom prst="rect">
            <a:avLst/>
          </a:prstGeom>
          <a:noFill/>
        </p:spPr>
        <p:txBody>
          <a:bodyPr wrap="none" rtlCol="0">
            <a:spAutoFit/>
          </a:bodyPr>
          <a:lstStyle/>
          <a:p>
            <a:r>
              <a:rPr kumimoji="1" lang="ja-JP" altLang="en-US" sz="1000" b="1" dirty="0"/>
              <a:t>・操作</a:t>
            </a:r>
          </a:p>
        </p:txBody>
      </p:sp>
      <p:sp>
        <p:nvSpPr>
          <p:cNvPr id="76" name="テキスト ボックス 75">
            <a:extLst>
              <a:ext uri="{FF2B5EF4-FFF2-40B4-BE49-F238E27FC236}">
                <a16:creationId xmlns:a16="http://schemas.microsoft.com/office/drawing/2014/main" id="{91D81791-A1E3-45FE-8595-BAB5DD8C8E53}"/>
              </a:ext>
            </a:extLst>
          </p:cNvPr>
          <p:cNvSpPr txBox="1"/>
          <p:nvPr/>
        </p:nvSpPr>
        <p:spPr>
          <a:xfrm>
            <a:off x="4108750" y="1399309"/>
            <a:ext cx="1005403" cy="246221"/>
          </a:xfrm>
          <a:prstGeom prst="rect">
            <a:avLst/>
          </a:prstGeom>
          <a:noFill/>
        </p:spPr>
        <p:txBody>
          <a:bodyPr wrap="none" rtlCol="0">
            <a:spAutoFit/>
          </a:bodyPr>
          <a:lstStyle/>
          <a:p>
            <a:r>
              <a:rPr kumimoji="1" lang="en-US" altLang="ja-JP" sz="1000" b="1" dirty="0"/>
              <a:t>13.</a:t>
            </a:r>
            <a:r>
              <a:rPr kumimoji="1" lang="ja-JP" altLang="en-US" sz="1000" b="1" dirty="0"/>
              <a:t>出撃ボタン</a:t>
            </a:r>
          </a:p>
        </p:txBody>
      </p:sp>
      <p:sp>
        <p:nvSpPr>
          <p:cNvPr id="78" name="テキスト ボックス 77">
            <a:extLst>
              <a:ext uri="{FF2B5EF4-FFF2-40B4-BE49-F238E27FC236}">
                <a16:creationId xmlns:a16="http://schemas.microsoft.com/office/drawing/2014/main" id="{2E96DF6A-3949-481F-A5D7-9FD76A8E096A}"/>
              </a:ext>
            </a:extLst>
          </p:cNvPr>
          <p:cNvSpPr txBox="1"/>
          <p:nvPr/>
        </p:nvSpPr>
        <p:spPr>
          <a:xfrm>
            <a:off x="4301193" y="1644140"/>
            <a:ext cx="2749471" cy="246221"/>
          </a:xfrm>
          <a:prstGeom prst="rect">
            <a:avLst/>
          </a:prstGeom>
          <a:noFill/>
        </p:spPr>
        <p:txBody>
          <a:bodyPr wrap="none" rtlCol="0">
            <a:spAutoFit/>
          </a:bodyPr>
          <a:lstStyle/>
          <a:p>
            <a:r>
              <a:rPr kumimoji="1" lang="ja-JP" altLang="en-US" sz="1000" dirty="0"/>
              <a:t>表示された情報でバトルを開始するボタン。</a:t>
            </a:r>
            <a:endParaRPr kumimoji="1" lang="en-US" altLang="ja-JP" sz="1000" dirty="0"/>
          </a:p>
        </p:txBody>
      </p:sp>
      <p:sp>
        <p:nvSpPr>
          <p:cNvPr id="79" name="テキスト ボックス 78">
            <a:extLst>
              <a:ext uri="{FF2B5EF4-FFF2-40B4-BE49-F238E27FC236}">
                <a16:creationId xmlns:a16="http://schemas.microsoft.com/office/drawing/2014/main" id="{2A3D5E6A-BE39-495E-929D-A446929DD464}"/>
              </a:ext>
            </a:extLst>
          </p:cNvPr>
          <p:cNvSpPr txBox="1"/>
          <p:nvPr/>
        </p:nvSpPr>
        <p:spPr>
          <a:xfrm>
            <a:off x="4301194" y="3553150"/>
            <a:ext cx="4460647" cy="246221"/>
          </a:xfrm>
          <a:prstGeom prst="rect">
            <a:avLst/>
          </a:prstGeom>
          <a:noFill/>
        </p:spPr>
        <p:txBody>
          <a:bodyPr wrap="square" rtlCol="0">
            <a:spAutoFit/>
          </a:bodyPr>
          <a:lstStyle/>
          <a:p>
            <a:r>
              <a:rPr kumimoji="1" lang="ja-JP" altLang="en-US" sz="1000" dirty="0"/>
              <a:t>搭乗員のアイコン。</a:t>
            </a:r>
            <a:endParaRPr kumimoji="1" lang="en-US" altLang="ja-JP" sz="1000" dirty="0"/>
          </a:p>
        </p:txBody>
      </p:sp>
    </p:spTree>
    <p:extLst>
      <p:ext uri="{BB962C8B-B14F-4D97-AF65-F5344CB8AC3E}">
        <p14:creationId xmlns:p14="http://schemas.microsoft.com/office/powerpoint/2010/main" val="232875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コンピューターのスクリーンショット&#10;&#10;自動的に生成された説明">
            <a:extLst>
              <a:ext uri="{FF2B5EF4-FFF2-40B4-BE49-F238E27FC236}">
                <a16:creationId xmlns:a16="http://schemas.microsoft.com/office/drawing/2014/main" id="{53108F5A-9EF5-4D19-9361-D434F69D8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83" y="893989"/>
            <a:ext cx="2017294" cy="3581263"/>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46" name="テキスト ボックス 45">
            <a:extLst>
              <a:ext uri="{FF2B5EF4-FFF2-40B4-BE49-F238E27FC236}">
                <a16:creationId xmlns:a16="http://schemas.microsoft.com/office/drawing/2014/main" id="{56CA78C5-5E5A-4669-B7D9-4CCD77CD1749}"/>
              </a:ext>
            </a:extLst>
          </p:cNvPr>
          <p:cNvSpPr txBox="1"/>
          <p:nvPr/>
        </p:nvSpPr>
        <p:spPr>
          <a:xfrm>
            <a:off x="591845" y="595969"/>
            <a:ext cx="2795958" cy="276999"/>
          </a:xfrm>
          <a:prstGeom prst="rect">
            <a:avLst/>
          </a:prstGeom>
          <a:noFill/>
        </p:spPr>
        <p:txBody>
          <a:bodyPr wrap="none" rtlCol="0">
            <a:spAutoFit/>
          </a:bodyPr>
          <a:lstStyle/>
          <a:p>
            <a:r>
              <a:rPr kumimoji="1" lang="ja-JP" altLang="en-US" sz="1200" b="1" dirty="0"/>
              <a:t>○</a:t>
            </a:r>
            <a:r>
              <a:rPr kumimoji="1" lang="en-US" altLang="ja-JP" sz="1200" b="1" dirty="0"/>
              <a:t>br120.</a:t>
            </a:r>
            <a:r>
              <a:rPr kumimoji="1" lang="ja-JP" altLang="en-US" sz="1200" b="1" dirty="0"/>
              <a:t>師団兵器セット画面（</a:t>
            </a:r>
            <a:r>
              <a:rPr kumimoji="1" lang="en-US" altLang="ja-JP" sz="1200" b="1" dirty="0"/>
              <a:t>1/2</a:t>
            </a:r>
            <a:r>
              <a:rPr kumimoji="1" lang="ja-JP" altLang="en-US" sz="1200" b="1" dirty="0"/>
              <a:t>）</a:t>
            </a:r>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flipV="1">
            <a:off x="2315361" y="1855193"/>
            <a:ext cx="644345" cy="459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755165"/>
            <a:ext cx="848309" cy="200055"/>
          </a:xfrm>
          <a:prstGeom prst="rect">
            <a:avLst/>
          </a:prstGeom>
          <a:noFill/>
        </p:spPr>
        <p:txBody>
          <a:bodyPr wrap="none" rtlCol="0">
            <a:spAutoFit/>
          </a:bodyPr>
          <a:lstStyle/>
          <a:p>
            <a:r>
              <a:rPr kumimoji="1" lang="en-US" altLang="ja-JP" sz="700" dirty="0"/>
              <a:t>01.</a:t>
            </a:r>
            <a:r>
              <a:rPr kumimoji="1" lang="ja-JP" altLang="en-US" sz="700" dirty="0"/>
              <a:t>師団兵器画像</a:t>
            </a:r>
          </a:p>
        </p:txBody>
      </p:sp>
      <p:sp>
        <p:nvSpPr>
          <p:cNvPr id="11" name="テキスト ボックス 10">
            <a:extLst>
              <a:ext uri="{FF2B5EF4-FFF2-40B4-BE49-F238E27FC236}">
                <a16:creationId xmlns:a16="http://schemas.microsoft.com/office/drawing/2014/main" id="{806CF3F2-E84B-4A26-AC5C-AA2B81DD9BE9}"/>
              </a:ext>
            </a:extLst>
          </p:cNvPr>
          <p:cNvSpPr txBox="1"/>
          <p:nvPr/>
        </p:nvSpPr>
        <p:spPr>
          <a:xfrm>
            <a:off x="2959706" y="3582894"/>
            <a:ext cx="848309" cy="200055"/>
          </a:xfrm>
          <a:prstGeom prst="rect">
            <a:avLst/>
          </a:prstGeom>
          <a:noFill/>
        </p:spPr>
        <p:txBody>
          <a:bodyPr wrap="none" rtlCol="0">
            <a:spAutoFit/>
          </a:bodyPr>
          <a:lstStyle/>
          <a:p>
            <a:r>
              <a:rPr kumimoji="1" lang="en-US" altLang="ja-JP" sz="700" dirty="0"/>
              <a:t>02.</a:t>
            </a:r>
            <a:r>
              <a:rPr kumimoji="1" lang="ja-JP" altLang="en-US" sz="700" dirty="0"/>
              <a:t>師団兵器情報</a:t>
            </a:r>
          </a:p>
        </p:txBody>
      </p:sp>
      <p:cxnSp>
        <p:nvCxnSpPr>
          <p:cNvPr id="13" name="直線コネクタ 12">
            <a:extLst>
              <a:ext uri="{FF2B5EF4-FFF2-40B4-BE49-F238E27FC236}">
                <a16:creationId xmlns:a16="http://schemas.microsoft.com/office/drawing/2014/main" id="{A851DA66-880C-42E5-B8C2-367C1C3E4CD2}"/>
              </a:ext>
            </a:extLst>
          </p:cNvPr>
          <p:cNvCxnSpPr>
            <a:cxnSpLocks/>
            <a:endCxn id="11" idx="1"/>
          </p:cNvCxnSpPr>
          <p:nvPr/>
        </p:nvCxnSpPr>
        <p:spPr>
          <a:xfrm flipV="1">
            <a:off x="2619147" y="3682922"/>
            <a:ext cx="340559" cy="129486"/>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47118B15-2A0D-4447-B2D5-18805F4DCC9C}"/>
              </a:ext>
            </a:extLst>
          </p:cNvPr>
          <p:cNvSpPr txBox="1"/>
          <p:nvPr/>
        </p:nvSpPr>
        <p:spPr>
          <a:xfrm>
            <a:off x="4482017" y="1677899"/>
            <a:ext cx="4460647" cy="1477328"/>
          </a:xfrm>
          <a:prstGeom prst="rect">
            <a:avLst/>
          </a:prstGeom>
          <a:noFill/>
        </p:spPr>
        <p:txBody>
          <a:bodyPr wrap="square" rtlCol="0">
            <a:spAutoFit/>
          </a:bodyPr>
          <a:lstStyle/>
          <a:p>
            <a:r>
              <a:rPr kumimoji="1" lang="ja-JP" altLang="en-US" sz="1000" dirty="0"/>
              <a:t>選択中の師団兵器の基本情報を表示する。</a:t>
            </a:r>
            <a:endParaRPr kumimoji="1" lang="en-US" altLang="ja-JP" sz="1000" dirty="0"/>
          </a:p>
          <a:p>
            <a:r>
              <a:rPr kumimoji="1" lang="ja-JP" altLang="en-US" sz="1000" dirty="0"/>
              <a:t>表示は以下のとおり。</a:t>
            </a:r>
            <a:endParaRPr kumimoji="1" lang="en-US" altLang="ja-JP" sz="1000" dirty="0"/>
          </a:p>
          <a:p>
            <a:r>
              <a:rPr kumimoji="1" lang="en-US" altLang="ja-JP" sz="1000" dirty="0"/>
              <a:t>1</a:t>
            </a:r>
            <a:r>
              <a:rPr kumimoji="1" lang="ja-JP" altLang="en-US" sz="1000" dirty="0"/>
              <a:t>．師団兵器名</a:t>
            </a:r>
            <a:endParaRPr kumimoji="1" lang="en-US" altLang="ja-JP" sz="1000" dirty="0"/>
          </a:p>
          <a:p>
            <a:r>
              <a:rPr kumimoji="1" lang="en-US" altLang="ja-JP" sz="1000" dirty="0"/>
              <a:t>2</a:t>
            </a:r>
            <a:r>
              <a:rPr kumimoji="1" lang="ja-JP" altLang="en-US" sz="1000" dirty="0"/>
              <a:t>．師団兵器レベル</a:t>
            </a:r>
            <a:endParaRPr kumimoji="1" lang="en-US" altLang="ja-JP" sz="1000" dirty="0"/>
          </a:p>
          <a:p>
            <a:r>
              <a:rPr kumimoji="1" lang="en-US" altLang="ja-JP" sz="1000" dirty="0"/>
              <a:t>3</a:t>
            </a:r>
            <a:r>
              <a:rPr kumimoji="1" lang="ja-JP" altLang="en-US" sz="1000" dirty="0"/>
              <a:t>．師団兵器攻撃力（追加攻撃力）</a:t>
            </a:r>
            <a:endParaRPr kumimoji="1" lang="en-US" altLang="ja-JP" sz="1000" dirty="0"/>
          </a:p>
          <a:p>
            <a:r>
              <a:rPr kumimoji="1" lang="en-US" altLang="ja-JP" sz="1000" dirty="0"/>
              <a:t>4</a:t>
            </a:r>
            <a:r>
              <a:rPr kumimoji="1" lang="ja-JP" altLang="en-US" sz="1000" dirty="0"/>
              <a:t>．攻撃頻度</a:t>
            </a:r>
            <a:endParaRPr kumimoji="1" lang="en-US" altLang="ja-JP" sz="1000" dirty="0"/>
          </a:p>
          <a:p>
            <a:r>
              <a:rPr kumimoji="1" lang="en-US" altLang="ja-JP" sz="1000" dirty="0"/>
              <a:t>5</a:t>
            </a:r>
            <a:r>
              <a:rPr kumimoji="1" lang="ja-JP" altLang="en-US" sz="1000" dirty="0"/>
              <a:t>．特殊効果。（スキルの効果部分のみ適用される想定）</a:t>
            </a:r>
            <a:endParaRPr kumimoji="1" lang="en-US" altLang="ja-JP" sz="1000" dirty="0"/>
          </a:p>
          <a:p>
            <a:endParaRPr kumimoji="1" lang="en-US" altLang="ja-JP" sz="1000" dirty="0"/>
          </a:p>
          <a:p>
            <a:r>
              <a:rPr kumimoji="1" lang="en-US" altLang="ja-JP" sz="1000" dirty="0"/>
              <a:t>※3</a:t>
            </a:r>
            <a:r>
              <a:rPr kumimoji="1" lang="ja-JP" altLang="en-US" sz="1000" dirty="0"/>
              <a:t>の（）内は師団レベルに依存する。</a:t>
            </a:r>
            <a:endParaRPr kumimoji="1" lang="en-US" altLang="ja-JP" sz="1000" dirty="0"/>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199627" cy="246221"/>
          </a:xfrm>
          <a:prstGeom prst="rect">
            <a:avLst/>
          </a:prstGeom>
          <a:noFill/>
        </p:spPr>
        <p:txBody>
          <a:bodyPr wrap="square" rtlCol="0">
            <a:noAutofit/>
          </a:bodyPr>
          <a:lstStyle/>
          <a:p>
            <a:r>
              <a:rPr kumimoji="1" lang="en-US" altLang="ja-JP" sz="1000" b="1" dirty="0"/>
              <a:t>01.</a:t>
            </a:r>
            <a:r>
              <a:rPr kumimoji="1" lang="ja-JP" altLang="en-US" sz="1000" b="1" dirty="0"/>
              <a:t>師団兵器画像</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3775393" cy="553998"/>
          </a:xfrm>
          <a:prstGeom prst="rect">
            <a:avLst/>
          </a:prstGeom>
          <a:noFill/>
        </p:spPr>
        <p:txBody>
          <a:bodyPr wrap="none" rtlCol="0">
            <a:spAutoFit/>
          </a:bodyPr>
          <a:lstStyle/>
          <a:p>
            <a:r>
              <a:rPr kumimoji="1" lang="ja-JP" altLang="en-US" sz="1000" dirty="0"/>
              <a:t>師団兵器の画像です。</a:t>
            </a:r>
            <a:r>
              <a:rPr kumimoji="1" lang="en-US" altLang="ja-JP" sz="1000" dirty="0"/>
              <a:t>3D</a:t>
            </a:r>
            <a:r>
              <a:rPr kumimoji="1" lang="ja-JP" altLang="en-US" sz="1000" dirty="0"/>
              <a:t>モデル想定。</a:t>
            </a:r>
            <a:endParaRPr kumimoji="1" lang="en-US" altLang="ja-JP" sz="1000" dirty="0"/>
          </a:p>
          <a:p>
            <a:r>
              <a:rPr kumimoji="1" lang="ja-JP" altLang="en-US" sz="1000" dirty="0"/>
              <a:t>表示に時間がかかるようであれば、モデル表示位置に</a:t>
            </a:r>
            <a:endParaRPr kumimoji="1" lang="en-US" altLang="ja-JP" sz="1000" dirty="0"/>
          </a:p>
          <a:p>
            <a:r>
              <a:rPr kumimoji="1" lang="ja-JP" altLang="en-US" sz="1000" dirty="0"/>
              <a:t>支援兵器時と同様のロード中アイコンが出しようにします。</a:t>
            </a:r>
            <a:endParaRPr kumimoji="1" lang="en-US" altLang="ja-JP" sz="1000" dirty="0"/>
          </a:p>
        </p:txBody>
      </p:sp>
      <p:sp>
        <p:nvSpPr>
          <p:cNvPr id="15" name="テキスト ボックス 14">
            <a:extLst>
              <a:ext uri="{FF2B5EF4-FFF2-40B4-BE49-F238E27FC236}">
                <a16:creationId xmlns:a16="http://schemas.microsoft.com/office/drawing/2014/main" id="{681A3BBF-EB2A-46F8-8CFF-6197C5186759}"/>
              </a:ext>
            </a:extLst>
          </p:cNvPr>
          <p:cNvSpPr txBox="1"/>
          <p:nvPr/>
        </p:nvSpPr>
        <p:spPr>
          <a:xfrm>
            <a:off x="4289573" y="1433068"/>
            <a:ext cx="1133644" cy="246221"/>
          </a:xfrm>
          <a:prstGeom prst="rect">
            <a:avLst/>
          </a:prstGeom>
          <a:noFill/>
        </p:spPr>
        <p:txBody>
          <a:bodyPr wrap="none" rtlCol="0">
            <a:spAutoFit/>
          </a:bodyPr>
          <a:lstStyle/>
          <a:p>
            <a:r>
              <a:rPr kumimoji="1" lang="en-US" altLang="ja-JP" sz="1000" b="1" dirty="0"/>
              <a:t>02.</a:t>
            </a:r>
            <a:r>
              <a:rPr kumimoji="1" lang="ja-JP" altLang="en-US" sz="1000" b="1" dirty="0"/>
              <a:t>師団兵器情報</a:t>
            </a:r>
          </a:p>
        </p:txBody>
      </p:sp>
      <p:graphicFrame>
        <p:nvGraphicFramePr>
          <p:cNvPr id="19" name="表 61">
            <a:extLst>
              <a:ext uri="{FF2B5EF4-FFF2-40B4-BE49-F238E27FC236}">
                <a16:creationId xmlns:a16="http://schemas.microsoft.com/office/drawing/2014/main" id="{7FD4EEBD-681E-4990-9FF9-7B41EE606AEB}"/>
              </a:ext>
            </a:extLst>
          </p:cNvPr>
          <p:cNvGraphicFramePr>
            <a:graphicFrameLocks noGrp="1"/>
          </p:cNvGraphicFramePr>
          <p:nvPr>
            <p:extLst>
              <p:ext uri="{D42A27DB-BD31-4B8C-83A1-F6EECF244321}">
                <p14:modId xmlns:p14="http://schemas.microsoft.com/office/powerpoint/2010/main" val="2452494610"/>
              </p:ext>
            </p:extLst>
          </p:nvPr>
        </p:nvGraphicFramePr>
        <p:xfrm>
          <a:off x="4169564" y="3499534"/>
          <a:ext cx="3991610" cy="97536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師団兵器横スワイプ</a:t>
                      </a:r>
                    </a:p>
                  </a:txBody>
                  <a:tcPr>
                    <a:solidFill>
                      <a:schemeClr val="bg1"/>
                    </a:solidFill>
                  </a:tcPr>
                </a:tc>
                <a:tc>
                  <a:txBody>
                    <a:bodyPr/>
                    <a:lstStyle/>
                    <a:p>
                      <a:r>
                        <a:rPr kumimoji="1" lang="ja-JP" altLang="en-US" sz="1000" dirty="0"/>
                        <a:t>師団兵器表示切替</a:t>
                      </a:r>
                    </a:p>
                  </a:txBody>
                  <a:tcPr>
                    <a:solidFill>
                      <a:schemeClr val="bg1"/>
                    </a:solidFill>
                  </a:tcPr>
                </a:tc>
                <a:extLst>
                  <a:ext uri="{0D108BD9-81ED-4DB2-BD59-A6C34878D82A}">
                    <a16:rowId xmlns:a16="http://schemas.microsoft.com/office/drawing/2014/main" val="635369817"/>
                  </a:ext>
                </a:extLst>
              </a:tr>
              <a:tr h="243840">
                <a:tc>
                  <a:txBody>
                    <a:bodyPr/>
                    <a:lstStyle/>
                    <a:p>
                      <a:r>
                        <a:rPr kumimoji="1" lang="en-US" altLang="ja-JP" sz="1000" dirty="0"/>
                        <a:t>OK</a:t>
                      </a:r>
                      <a:r>
                        <a:rPr kumimoji="1" lang="ja-JP" altLang="en-US" sz="1000" dirty="0"/>
                        <a:t>ボタン</a:t>
                      </a:r>
                    </a:p>
                  </a:txBody>
                  <a:tcPr>
                    <a:solidFill>
                      <a:schemeClr val="bg1"/>
                    </a:solidFill>
                  </a:tcPr>
                </a:tc>
                <a:tc>
                  <a:txBody>
                    <a:bodyPr/>
                    <a:lstStyle/>
                    <a:p>
                      <a:r>
                        <a:rPr kumimoji="1" lang="ja-JP" altLang="en-US" sz="1000" dirty="0"/>
                        <a:t>設定を決定し前にもどる</a:t>
                      </a:r>
                    </a:p>
                  </a:txBody>
                  <a:tcPr>
                    <a:solidFill>
                      <a:schemeClr val="bg1"/>
                    </a:solidFill>
                  </a:tcPr>
                </a:tc>
                <a:extLst>
                  <a:ext uri="{0D108BD9-81ED-4DB2-BD59-A6C34878D82A}">
                    <a16:rowId xmlns:a16="http://schemas.microsoft.com/office/drawing/2014/main" val="3097798716"/>
                  </a:ext>
                </a:extLst>
              </a:tr>
              <a:tr h="243840">
                <a:tc>
                  <a:txBody>
                    <a:bodyPr/>
                    <a:lstStyle/>
                    <a:p>
                      <a:r>
                        <a:rPr kumimoji="1" lang="ja-JP" altLang="en-US" sz="1000" dirty="0"/>
                        <a:t>もどるボタン</a:t>
                      </a:r>
                    </a:p>
                  </a:txBody>
                  <a:tcPr>
                    <a:solidFill>
                      <a:schemeClr val="bg1"/>
                    </a:solidFill>
                  </a:tcPr>
                </a:tc>
                <a:tc>
                  <a:txBody>
                    <a:bodyPr/>
                    <a:lstStyle/>
                    <a:p>
                      <a:r>
                        <a:rPr kumimoji="1" lang="ja-JP" altLang="en-US" sz="1000" dirty="0"/>
                        <a:t>設定をキャンセルして前にもどる</a:t>
                      </a:r>
                    </a:p>
                  </a:txBody>
                  <a:tcPr>
                    <a:solidFill>
                      <a:schemeClr val="bg1"/>
                    </a:solidFill>
                  </a:tcPr>
                </a:tc>
                <a:extLst>
                  <a:ext uri="{0D108BD9-81ED-4DB2-BD59-A6C34878D82A}">
                    <a16:rowId xmlns:a16="http://schemas.microsoft.com/office/drawing/2014/main" val="990763382"/>
                  </a:ext>
                </a:extLst>
              </a:tr>
            </a:tbl>
          </a:graphicData>
        </a:graphic>
      </p:graphicFrame>
      <p:sp>
        <p:nvSpPr>
          <p:cNvPr id="20" name="テキスト ボックス 19">
            <a:extLst>
              <a:ext uri="{FF2B5EF4-FFF2-40B4-BE49-F238E27FC236}">
                <a16:creationId xmlns:a16="http://schemas.microsoft.com/office/drawing/2014/main" id="{35D6C1C7-65F7-40D1-B378-764328E5C861}"/>
              </a:ext>
            </a:extLst>
          </p:cNvPr>
          <p:cNvSpPr txBox="1"/>
          <p:nvPr/>
        </p:nvSpPr>
        <p:spPr>
          <a:xfrm>
            <a:off x="3884871" y="3131593"/>
            <a:ext cx="569387" cy="246221"/>
          </a:xfrm>
          <a:prstGeom prst="rect">
            <a:avLst/>
          </a:prstGeom>
          <a:noFill/>
        </p:spPr>
        <p:txBody>
          <a:bodyPr wrap="none" rtlCol="0">
            <a:spAutoFit/>
          </a:bodyPr>
          <a:lstStyle/>
          <a:p>
            <a:r>
              <a:rPr kumimoji="1" lang="ja-JP" altLang="en-US" sz="1000" b="1" dirty="0"/>
              <a:t>・操作</a:t>
            </a:r>
          </a:p>
        </p:txBody>
      </p:sp>
      <p:sp>
        <p:nvSpPr>
          <p:cNvPr id="21" name="テキスト ボックス 20">
            <a:extLst>
              <a:ext uri="{FF2B5EF4-FFF2-40B4-BE49-F238E27FC236}">
                <a16:creationId xmlns:a16="http://schemas.microsoft.com/office/drawing/2014/main" id="{95BC7197-F79C-4D65-AA82-FCE3A0CAA60C}"/>
              </a:ext>
            </a:extLst>
          </p:cNvPr>
          <p:cNvSpPr txBox="1"/>
          <p:nvPr/>
        </p:nvSpPr>
        <p:spPr>
          <a:xfrm>
            <a:off x="677184" y="4665572"/>
            <a:ext cx="2364750" cy="400110"/>
          </a:xfrm>
          <a:prstGeom prst="rect">
            <a:avLst/>
          </a:prstGeom>
          <a:noFill/>
        </p:spPr>
        <p:txBody>
          <a:bodyPr wrap="none" rtlCol="0">
            <a:spAutoFit/>
          </a:bodyPr>
          <a:lstStyle/>
          <a:p>
            <a:r>
              <a:rPr kumimoji="1" lang="en-US" altLang="ja-JP" sz="1000" dirty="0"/>
              <a:t>※</a:t>
            </a:r>
            <a:r>
              <a:rPr kumimoji="1" lang="ja-JP" altLang="en-US" sz="1000" dirty="0"/>
              <a:t>師団と支援の入り口を分けたため、</a:t>
            </a:r>
            <a:endParaRPr kumimoji="1" lang="en-US" altLang="ja-JP" sz="1000" dirty="0"/>
          </a:p>
          <a:p>
            <a:r>
              <a:rPr kumimoji="1" lang="ja-JP" altLang="en-US" sz="1000" dirty="0"/>
              <a:t>　切り替えタブがなくなりました。</a:t>
            </a:r>
            <a:endParaRPr kumimoji="1" lang="en-US" altLang="ja-JP" sz="1000" dirty="0"/>
          </a:p>
        </p:txBody>
      </p:sp>
      <p:sp>
        <p:nvSpPr>
          <p:cNvPr id="22" name="テキスト ボックス 21">
            <a:extLst>
              <a:ext uri="{FF2B5EF4-FFF2-40B4-BE49-F238E27FC236}">
                <a16:creationId xmlns:a16="http://schemas.microsoft.com/office/drawing/2014/main" id="{523D6636-8F89-45F5-8E61-B05EBEE4881D}"/>
              </a:ext>
            </a:extLst>
          </p:cNvPr>
          <p:cNvSpPr txBox="1"/>
          <p:nvPr/>
        </p:nvSpPr>
        <p:spPr>
          <a:xfrm>
            <a:off x="1289471" y="4506328"/>
            <a:ext cx="912429" cy="200055"/>
          </a:xfrm>
          <a:prstGeom prst="rect">
            <a:avLst/>
          </a:prstGeom>
          <a:noFill/>
        </p:spPr>
        <p:txBody>
          <a:bodyPr wrap="none" rtlCol="0">
            <a:spAutoFit/>
          </a:bodyPr>
          <a:lstStyle/>
          <a:p>
            <a:r>
              <a:rPr kumimoji="1" lang="ja-JP" altLang="en-US" sz="700" dirty="0"/>
              <a:t>バリエーション</a:t>
            </a:r>
            <a:r>
              <a:rPr kumimoji="1" lang="en-US" altLang="ja-JP" sz="700" dirty="0"/>
              <a:t>01</a:t>
            </a:r>
          </a:p>
        </p:txBody>
      </p:sp>
      <p:sp>
        <p:nvSpPr>
          <p:cNvPr id="23" name="テキスト ボックス 22">
            <a:extLst>
              <a:ext uri="{FF2B5EF4-FFF2-40B4-BE49-F238E27FC236}">
                <a16:creationId xmlns:a16="http://schemas.microsoft.com/office/drawing/2014/main" id="{70AE2645-A0A4-43D6-8728-BA4C41D72D32}"/>
              </a:ext>
            </a:extLst>
          </p:cNvPr>
          <p:cNvSpPr txBox="1"/>
          <p:nvPr/>
        </p:nvSpPr>
        <p:spPr>
          <a:xfrm>
            <a:off x="714366" y="6138920"/>
            <a:ext cx="697627" cy="246221"/>
          </a:xfrm>
          <a:prstGeom prst="rect">
            <a:avLst/>
          </a:prstGeom>
          <a:noFill/>
        </p:spPr>
        <p:txBody>
          <a:bodyPr wrap="none" rtlCol="0">
            <a:spAutoFit/>
          </a:bodyPr>
          <a:lstStyle/>
          <a:p>
            <a:r>
              <a:rPr kumimoji="1" lang="ja-JP" altLang="en-US" sz="1000" dirty="0"/>
              <a:t>▼つづく</a:t>
            </a:r>
            <a:endParaRPr kumimoji="1" lang="en-US" altLang="ja-JP" sz="1000" dirty="0"/>
          </a:p>
        </p:txBody>
      </p:sp>
    </p:spTree>
    <p:extLst>
      <p:ext uri="{BB962C8B-B14F-4D97-AF65-F5344CB8AC3E}">
        <p14:creationId xmlns:p14="http://schemas.microsoft.com/office/powerpoint/2010/main" val="234720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295BE340-2BAC-46DF-A9AC-C37E0C26375B}"/>
              </a:ext>
            </a:extLst>
          </p:cNvPr>
          <p:cNvSpPr txBox="1"/>
          <p:nvPr/>
        </p:nvSpPr>
        <p:spPr>
          <a:xfrm>
            <a:off x="591845" y="595969"/>
            <a:ext cx="2983509" cy="276999"/>
          </a:xfrm>
          <a:prstGeom prst="rect">
            <a:avLst/>
          </a:prstGeom>
          <a:noFill/>
        </p:spPr>
        <p:txBody>
          <a:bodyPr wrap="none" rtlCol="0">
            <a:spAutoFit/>
          </a:bodyPr>
          <a:lstStyle/>
          <a:p>
            <a:r>
              <a:rPr kumimoji="1" lang="ja-JP" altLang="en-US" sz="1200" b="1" dirty="0"/>
              <a:t>○</a:t>
            </a:r>
            <a:r>
              <a:rPr kumimoji="1" lang="en-US" altLang="ja-JP" sz="1200" b="1" dirty="0"/>
              <a:t>br120a.</a:t>
            </a:r>
            <a:r>
              <a:rPr kumimoji="1" lang="ja-JP" altLang="en-US" sz="1200" b="1" dirty="0"/>
              <a:t>師団兵器セット</a:t>
            </a:r>
            <a:r>
              <a:rPr kumimoji="1" lang="en-US" altLang="ja-JP" sz="1200" b="1" dirty="0"/>
              <a:t>2</a:t>
            </a:r>
            <a:r>
              <a:rPr kumimoji="1" lang="ja-JP" altLang="en-US" sz="1200" b="1" dirty="0"/>
              <a:t>画面（</a:t>
            </a:r>
            <a:r>
              <a:rPr kumimoji="1" lang="en-US" altLang="ja-JP" sz="1200" b="1" dirty="0"/>
              <a:t>2/2</a:t>
            </a:r>
            <a:r>
              <a:rPr kumimoji="1" lang="ja-JP" altLang="en-US" sz="1200" b="1" dirty="0"/>
              <a:t>）</a:t>
            </a:r>
          </a:p>
        </p:txBody>
      </p:sp>
      <p:pic>
        <p:nvPicPr>
          <p:cNvPr id="50" name="図 49" descr="コンピューターのスクリーンショット&#10;&#10;自動的に生成された説明">
            <a:extLst>
              <a:ext uri="{FF2B5EF4-FFF2-40B4-BE49-F238E27FC236}">
                <a16:creationId xmlns:a16="http://schemas.microsoft.com/office/drawing/2014/main" id="{6FCA0729-557C-4C8B-B77F-D90CE3106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83" y="893989"/>
            <a:ext cx="2017294" cy="3581263"/>
          </a:xfrm>
          <a:prstGeom prst="rect">
            <a:avLst/>
          </a:prstGeom>
        </p:spPr>
      </p:pic>
      <p:pic>
        <p:nvPicPr>
          <p:cNvPr id="4" name="図 3" descr="スクリーンショット, コンピュータ が含まれている画像&#10;&#10;自動的に生成された説明">
            <a:extLst>
              <a:ext uri="{FF2B5EF4-FFF2-40B4-BE49-F238E27FC236}">
                <a16:creationId xmlns:a16="http://schemas.microsoft.com/office/drawing/2014/main" id="{2657E7CD-2CBC-4CBC-A789-C2FAC3FEA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84" y="893989"/>
            <a:ext cx="2017294" cy="3581263"/>
          </a:xfrm>
          <a:prstGeom prst="rect">
            <a:avLst/>
          </a:prstGeom>
        </p:spPr>
      </p:pic>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441420" cy="307777"/>
          </a:xfrm>
          <a:prstGeom prst="rect">
            <a:avLst/>
          </a:prstGeom>
          <a:noFill/>
        </p:spPr>
        <p:txBody>
          <a:bodyPr wrap="none" rtlCol="0">
            <a:spAutoFit/>
          </a:bodyPr>
          <a:lstStyle/>
          <a:p>
            <a:r>
              <a:rPr kumimoji="1" lang="ja-JP" altLang="en-US" sz="1400" b="1">
                <a:latin typeface="+mn-ea"/>
              </a:rPr>
              <a:t>■編成画面</a:t>
            </a:r>
            <a:r>
              <a:rPr kumimoji="1" lang="ja-JP" altLang="en-US" sz="1400" b="1" dirty="0">
                <a:latin typeface="+mn-ea"/>
              </a:rPr>
              <a:t>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9</a:t>
            </a:fld>
            <a:endParaRPr kumimoji="1" lang="ja-JP" altLang="en-US"/>
          </a:p>
        </p:txBody>
      </p:sp>
      <p:cxnSp>
        <p:nvCxnSpPr>
          <p:cNvPr id="7" name="直線コネクタ 6">
            <a:extLst>
              <a:ext uri="{FF2B5EF4-FFF2-40B4-BE49-F238E27FC236}">
                <a16:creationId xmlns:a16="http://schemas.microsoft.com/office/drawing/2014/main" id="{9D0D93DC-D418-41DE-BA02-C5804D240DE0}"/>
              </a:ext>
            </a:extLst>
          </p:cNvPr>
          <p:cNvCxnSpPr>
            <a:cxnSpLocks/>
            <a:endCxn id="8" idx="1"/>
          </p:cNvCxnSpPr>
          <p:nvPr/>
        </p:nvCxnSpPr>
        <p:spPr>
          <a:xfrm flipV="1">
            <a:off x="2315361" y="1855193"/>
            <a:ext cx="644345" cy="459028"/>
          </a:xfrm>
          <a:prstGeom prst="line">
            <a:avLst/>
          </a:prstGeom>
          <a:ln>
            <a:solidFill>
              <a:srgbClr val="FF0000"/>
            </a:solidFill>
            <a:head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2D61A2D-007F-4F5A-9AC6-3B88EBF8B8BD}"/>
              </a:ext>
            </a:extLst>
          </p:cNvPr>
          <p:cNvSpPr txBox="1"/>
          <p:nvPr/>
        </p:nvSpPr>
        <p:spPr>
          <a:xfrm>
            <a:off x="2959706" y="1755165"/>
            <a:ext cx="1002197" cy="200055"/>
          </a:xfrm>
          <a:prstGeom prst="rect">
            <a:avLst/>
          </a:prstGeom>
          <a:noFill/>
        </p:spPr>
        <p:txBody>
          <a:bodyPr wrap="none" rtlCol="0">
            <a:spAutoFit/>
          </a:bodyPr>
          <a:lstStyle/>
          <a:p>
            <a:r>
              <a:rPr kumimoji="1" lang="en-US" altLang="ja-JP" sz="700" dirty="0"/>
              <a:t>01</a:t>
            </a:r>
            <a:r>
              <a:rPr kumimoji="1" lang="ja-JP" altLang="en-US" sz="700" dirty="0"/>
              <a:t>クールタイム状態</a:t>
            </a:r>
          </a:p>
        </p:txBody>
      </p:sp>
      <p:sp>
        <p:nvSpPr>
          <p:cNvPr id="17" name="テキスト ボックス 16">
            <a:extLst>
              <a:ext uri="{FF2B5EF4-FFF2-40B4-BE49-F238E27FC236}">
                <a16:creationId xmlns:a16="http://schemas.microsoft.com/office/drawing/2014/main" id="{482563BE-544D-4766-BE74-83B8252C92BF}"/>
              </a:ext>
            </a:extLst>
          </p:cNvPr>
          <p:cNvSpPr txBox="1"/>
          <p:nvPr/>
        </p:nvSpPr>
        <p:spPr>
          <a:xfrm>
            <a:off x="4289573" y="625499"/>
            <a:ext cx="1390124" cy="246221"/>
          </a:xfrm>
          <a:prstGeom prst="rect">
            <a:avLst/>
          </a:prstGeom>
          <a:noFill/>
        </p:spPr>
        <p:txBody>
          <a:bodyPr wrap="none" rtlCol="0">
            <a:spAutoFit/>
          </a:bodyPr>
          <a:lstStyle/>
          <a:p>
            <a:r>
              <a:rPr kumimoji="1" lang="en-US" altLang="ja-JP" sz="1000" b="1" dirty="0"/>
              <a:t>01.</a:t>
            </a:r>
            <a:r>
              <a:rPr kumimoji="1" lang="ja-JP" altLang="en-US" sz="1000" b="1" dirty="0"/>
              <a:t>クールタイム状態</a:t>
            </a:r>
          </a:p>
        </p:txBody>
      </p:sp>
      <p:sp>
        <p:nvSpPr>
          <p:cNvPr id="18" name="テキスト ボックス 17">
            <a:extLst>
              <a:ext uri="{FF2B5EF4-FFF2-40B4-BE49-F238E27FC236}">
                <a16:creationId xmlns:a16="http://schemas.microsoft.com/office/drawing/2014/main" id="{8CD5E3B6-DFDF-41D4-8FD6-133C7706A04D}"/>
              </a:ext>
            </a:extLst>
          </p:cNvPr>
          <p:cNvSpPr txBox="1"/>
          <p:nvPr/>
        </p:nvSpPr>
        <p:spPr>
          <a:xfrm>
            <a:off x="4482016" y="870330"/>
            <a:ext cx="4544834" cy="553998"/>
          </a:xfrm>
          <a:prstGeom prst="rect">
            <a:avLst/>
          </a:prstGeom>
          <a:noFill/>
        </p:spPr>
        <p:txBody>
          <a:bodyPr wrap="none" rtlCol="0">
            <a:spAutoFit/>
          </a:bodyPr>
          <a:lstStyle/>
          <a:p>
            <a:r>
              <a:rPr kumimoji="1" lang="ja-JP" altLang="en-US" sz="1000" dirty="0"/>
              <a:t>前述（</a:t>
            </a:r>
            <a:r>
              <a:rPr kumimoji="1" lang="en-US" altLang="ja-JP" sz="1000" dirty="0"/>
              <a:t>P.3</a:t>
            </a:r>
            <a:r>
              <a:rPr kumimoji="1" lang="ja-JP" altLang="en-US" sz="1000" dirty="0"/>
              <a:t>）の通り、師団兵器は使用後一定期間使用不可の状態になる。</a:t>
            </a:r>
            <a:endParaRPr kumimoji="1" lang="en-US" altLang="ja-JP" sz="1000" dirty="0"/>
          </a:p>
          <a:p>
            <a:r>
              <a:rPr kumimoji="1" lang="ja-JP" altLang="en-US" sz="1000" dirty="0"/>
              <a:t>ここでは、クールタイムの残り時間（</a:t>
            </a:r>
            <a:r>
              <a:rPr kumimoji="1" lang="en-US" altLang="ja-JP" sz="1000" dirty="0" err="1"/>
              <a:t>hh:mm:ss</a:t>
            </a:r>
            <a:r>
              <a:rPr kumimoji="1" lang="ja-JP" altLang="en-US" sz="1000" dirty="0"/>
              <a:t>　秒単位でリアル</a:t>
            </a:r>
            <a:endParaRPr kumimoji="1" lang="en-US" altLang="ja-JP" sz="1000" dirty="0"/>
          </a:p>
          <a:p>
            <a:r>
              <a:rPr kumimoji="1" lang="ja-JP" altLang="en-US" sz="1000" dirty="0"/>
              <a:t>タイムに減少）と、クリスタルで解決する「突貫整備」ボタンを用意する。</a:t>
            </a:r>
            <a:endParaRPr kumimoji="1" lang="en-US" altLang="ja-JP" sz="1000" dirty="0"/>
          </a:p>
        </p:txBody>
      </p:sp>
      <p:graphicFrame>
        <p:nvGraphicFramePr>
          <p:cNvPr id="19" name="表 61">
            <a:extLst>
              <a:ext uri="{FF2B5EF4-FFF2-40B4-BE49-F238E27FC236}">
                <a16:creationId xmlns:a16="http://schemas.microsoft.com/office/drawing/2014/main" id="{7FD4EEBD-681E-4990-9FF9-7B41EE606AEB}"/>
              </a:ext>
            </a:extLst>
          </p:cNvPr>
          <p:cNvGraphicFramePr>
            <a:graphicFrameLocks noGrp="1"/>
          </p:cNvGraphicFramePr>
          <p:nvPr/>
        </p:nvGraphicFramePr>
        <p:xfrm>
          <a:off x="4169564" y="1976913"/>
          <a:ext cx="3991610" cy="487680"/>
        </p:xfrm>
        <a:graphic>
          <a:graphicData uri="http://schemas.openxmlformats.org/drawingml/2006/table">
            <a:tbl>
              <a:tblPr firstRow="1" bandRow="1">
                <a:tableStyleId>{5940675A-B579-460E-94D1-54222C63F5DA}</a:tableStyleId>
              </a:tblPr>
              <a:tblGrid>
                <a:gridCol w="1868805">
                  <a:extLst>
                    <a:ext uri="{9D8B030D-6E8A-4147-A177-3AD203B41FA5}">
                      <a16:colId xmlns:a16="http://schemas.microsoft.com/office/drawing/2014/main" val="2511590499"/>
                    </a:ext>
                  </a:extLst>
                </a:gridCol>
                <a:gridCol w="2122805">
                  <a:extLst>
                    <a:ext uri="{9D8B030D-6E8A-4147-A177-3AD203B41FA5}">
                      <a16:colId xmlns:a16="http://schemas.microsoft.com/office/drawing/2014/main" val="14688559"/>
                    </a:ext>
                  </a:extLst>
                </a:gridCol>
              </a:tblGrid>
              <a:tr h="243840">
                <a:tc>
                  <a:txBody>
                    <a:bodyPr/>
                    <a:lstStyle/>
                    <a:p>
                      <a:r>
                        <a:rPr kumimoji="1" lang="ja-JP" altLang="en-US" sz="1000" dirty="0"/>
                        <a:t>操作</a:t>
                      </a:r>
                    </a:p>
                  </a:txBody>
                  <a:tcPr>
                    <a:solidFill>
                      <a:schemeClr val="bg1">
                        <a:lumMod val="85000"/>
                      </a:schemeClr>
                    </a:solidFill>
                  </a:tcPr>
                </a:tc>
                <a:tc>
                  <a:txBody>
                    <a:bodyPr/>
                    <a:lstStyle/>
                    <a:p>
                      <a:r>
                        <a:rPr kumimoji="1" lang="ja-JP" altLang="en-US" sz="1000" dirty="0"/>
                        <a:t>内容</a:t>
                      </a:r>
                    </a:p>
                  </a:txBody>
                  <a:tcPr>
                    <a:solidFill>
                      <a:schemeClr val="bg1">
                        <a:lumMod val="85000"/>
                      </a:schemeClr>
                    </a:solidFill>
                  </a:tcPr>
                </a:tc>
                <a:extLst>
                  <a:ext uri="{0D108BD9-81ED-4DB2-BD59-A6C34878D82A}">
                    <a16:rowId xmlns:a16="http://schemas.microsoft.com/office/drawing/2014/main" val="3932875599"/>
                  </a:ext>
                </a:extLst>
              </a:tr>
              <a:tr h="243840">
                <a:tc>
                  <a:txBody>
                    <a:bodyPr/>
                    <a:lstStyle/>
                    <a:p>
                      <a:r>
                        <a:rPr kumimoji="1" lang="ja-JP" altLang="en-US" sz="1000" dirty="0"/>
                        <a:t>突貫整備ボタンタップ</a:t>
                      </a:r>
                    </a:p>
                  </a:txBody>
                  <a:tcPr>
                    <a:solidFill>
                      <a:schemeClr val="bg1"/>
                    </a:solidFill>
                  </a:tcPr>
                </a:tc>
                <a:tc>
                  <a:txBody>
                    <a:bodyPr/>
                    <a:lstStyle/>
                    <a:p>
                      <a:r>
                        <a:rPr kumimoji="1" lang="ja-JP" altLang="en-US" sz="1000" dirty="0"/>
                        <a:t>突貫整備確認に遷移</a:t>
                      </a:r>
                    </a:p>
                  </a:txBody>
                  <a:tcPr>
                    <a:solidFill>
                      <a:schemeClr val="bg1"/>
                    </a:solidFill>
                  </a:tcPr>
                </a:tc>
                <a:extLst>
                  <a:ext uri="{0D108BD9-81ED-4DB2-BD59-A6C34878D82A}">
                    <a16:rowId xmlns:a16="http://schemas.microsoft.com/office/drawing/2014/main" val="2983587135"/>
                  </a:ext>
                </a:extLst>
              </a:tr>
            </a:tbl>
          </a:graphicData>
        </a:graphic>
      </p:graphicFrame>
      <p:sp>
        <p:nvSpPr>
          <p:cNvPr id="20" name="テキスト ボックス 19">
            <a:extLst>
              <a:ext uri="{FF2B5EF4-FFF2-40B4-BE49-F238E27FC236}">
                <a16:creationId xmlns:a16="http://schemas.microsoft.com/office/drawing/2014/main" id="{35D6C1C7-65F7-40D1-B378-764328E5C861}"/>
              </a:ext>
            </a:extLst>
          </p:cNvPr>
          <p:cNvSpPr txBox="1"/>
          <p:nvPr/>
        </p:nvSpPr>
        <p:spPr>
          <a:xfrm>
            <a:off x="3884871" y="1608972"/>
            <a:ext cx="569387" cy="246221"/>
          </a:xfrm>
          <a:prstGeom prst="rect">
            <a:avLst/>
          </a:prstGeom>
          <a:noFill/>
        </p:spPr>
        <p:txBody>
          <a:bodyPr wrap="none" rtlCol="0">
            <a:spAutoFit/>
          </a:bodyPr>
          <a:lstStyle/>
          <a:p>
            <a:r>
              <a:rPr kumimoji="1" lang="ja-JP" altLang="en-US" sz="1000" b="1" dirty="0"/>
              <a:t>・操作</a:t>
            </a:r>
          </a:p>
        </p:txBody>
      </p:sp>
      <p:sp>
        <p:nvSpPr>
          <p:cNvPr id="22" name="テキスト ボックス 21">
            <a:extLst>
              <a:ext uri="{FF2B5EF4-FFF2-40B4-BE49-F238E27FC236}">
                <a16:creationId xmlns:a16="http://schemas.microsoft.com/office/drawing/2014/main" id="{523D6636-8F89-45F5-8E61-B05EBEE4881D}"/>
              </a:ext>
            </a:extLst>
          </p:cNvPr>
          <p:cNvSpPr txBox="1"/>
          <p:nvPr/>
        </p:nvSpPr>
        <p:spPr>
          <a:xfrm>
            <a:off x="1289471" y="4506328"/>
            <a:ext cx="912429" cy="200055"/>
          </a:xfrm>
          <a:prstGeom prst="rect">
            <a:avLst/>
          </a:prstGeom>
          <a:noFill/>
        </p:spPr>
        <p:txBody>
          <a:bodyPr wrap="none" rtlCol="0">
            <a:spAutoFit/>
          </a:bodyPr>
          <a:lstStyle/>
          <a:p>
            <a:r>
              <a:rPr kumimoji="1" lang="ja-JP" altLang="en-US" sz="700" dirty="0"/>
              <a:t>バリエーション</a:t>
            </a:r>
            <a:r>
              <a:rPr kumimoji="1" lang="en-US" altLang="ja-JP" sz="700" dirty="0"/>
              <a:t>02</a:t>
            </a:r>
          </a:p>
        </p:txBody>
      </p:sp>
      <p:sp>
        <p:nvSpPr>
          <p:cNvPr id="49" name="テキスト ボックス 48">
            <a:extLst>
              <a:ext uri="{FF2B5EF4-FFF2-40B4-BE49-F238E27FC236}">
                <a16:creationId xmlns:a16="http://schemas.microsoft.com/office/drawing/2014/main" id="{F348C712-8077-420F-BF53-000DEE6C3707}"/>
              </a:ext>
            </a:extLst>
          </p:cNvPr>
          <p:cNvSpPr txBox="1"/>
          <p:nvPr/>
        </p:nvSpPr>
        <p:spPr>
          <a:xfrm>
            <a:off x="4064363" y="2529521"/>
            <a:ext cx="2108269" cy="246221"/>
          </a:xfrm>
          <a:prstGeom prst="rect">
            <a:avLst/>
          </a:prstGeom>
          <a:noFill/>
        </p:spPr>
        <p:txBody>
          <a:bodyPr wrap="none" rtlCol="0">
            <a:spAutoFit/>
          </a:bodyPr>
          <a:lstStyle/>
          <a:p>
            <a:r>
              <a:rPr kumimoji="1" lang="en-US" altLang="ja-JP" sz="1000" dirty="0"/>
              <a:t>※</a:t>
            </a:r>
            <a:r>
              <a:rPr kumimoji="1" lang="ja-JP" altLang="en-US" sz="1000" dirty="0"/>
              <a:t>上記以外は前ページに準じる。</a:t>
            </a:r>
            <a:endParaRPr kumimoji="1" lang="en-US" altLang="ja-JP" sz="1000" dirty="0"/>
          </a:p>
        </p:txBody>
      </p:sp>
    </p:spTree>
    <p:extLst>
      <p:ext uri="{BB962C8B-B14F-4D97-AF65-F5344CB8AC3E}">
        <p14:creationId xmlns:p14="http://schemas.microsoft.com/office/powerpoint/2010/main" val="203493240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5C49A5-2964-4C18-ABBD-497BC1F966DE}">
  <ds:schemaRefs>
    <ds:schemaRef ds:uri="http://schemas.microsoft.com/sharepoint/v3/contenttype/forms"/>
  </ds:schemaRefs>
</ds:datastoreItem>
</file>

<file path=customXml/itemProps2.xml><?xml version="1.0" encoding="utf-8"?>
<ds:datastoreItem xmlns:ds="http://schemas.openxmlformats.org/officeDocument/2006/customXml" ds:itemID="{C5EE1C4D-DB87-4C47-BB1D-40DE5C188716}">
  <ds:schemaRefs>
    <ds:schemaRef ds:uri="http://schemas.microsoft.com/office/2006/metadata/contentType"/>
    <ds:schemaRef ds:uri="http://schemas.microsoft.com/office/2006/metadata/properties/metaAttributes"/>
    <ds:schemaRef ds:uri="http://www.w3.org/2000/xmlns/"/>
    <ds:schemaRef ds:uri="http://www.w3.org/2001/XMLSchema"/>
    <ds:schemaRef ds:uri="0296febf-2773-4faf-ae76-6dee2362d0d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FDDAEC-C055-4044-BB65-E5F2FBFD3541}">
  <ds:schemaRefs>
    <ds:schemaRef ds:uri="http://purl.org/dc/dcmitype/"/>
    <ds:schemaRef ds:uri="0296febf-2773-4faf-ae76-6dee2362d0db"/>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5121</TotalTime>
  <Words>2029</Words>
  <Application>Microsoft Office PowerPoint</Application>
  <PresentationFormat>画面に合わせる (4:3)</PresentationFormat>
  <Paragraphs>341</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メイリオ</vt:lpstr>
      <vt:lpstr>Bahnschrift Condensed</vt:lpstr>
      <vt:lpstr>Century Gothic</vt:lpstr>
      <vt:lpstr>Arial</vt:lpstr>
      <vt:lpstr>游ゴシック</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260</cp:revision>
  <dcterms:created xsi:type="dcterms:W3CDTF">2019-06-27T02:30:15Z</dcterms:created>
  <dcterms:modified xsi:type="dcterms:W3CDTF">2019-12-10T05:19:06Z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