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0"/>
  </p:notesMasterIdLst>
  <p:sldIdLst>
    <p:sldId id="270" r:id="rId5"/>
    <p:sldId id="256" r:id="rId6"/>
    <p:sldId id="272" r:id="rId7"/>
    <p:sldId id="271" r:id="rId8"/>
    <p:sldId id="273" r:id="rId9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1"/>
      <p:bold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メイリオ" panose="020B0604030504040204" pitchFamily="50" charset="-128"/>
      <p:regular r:id="rId17"/>
      <p:bold r:id="rId18"/>
      <p:italic r:id="rId19"/>
      <p:boldItalic r:id="rId20"/>
    </p:embeddedFont>
    <p:embeddedFont>
      <p:font typeface="游ゴシック" panose="020B0400000000000000" pitchFamily="50" charset="-128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90C50-5ED8-4457-9C77-39FC43EC9781}" v="1009" dt="2019-12-04T10:00:4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05359"/>
              </p:ext>
            </p:extLst>
          </p:nvPr>
        </p:nvGraphicFramePr>
        <p:xfrm>
          <a:off x="599845" y="969361"/>
          <a:ext cx="62001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武器に装着することで武器に特殊効果を与えるアイテムとなる。</a:t>
            </a:r>
            <a:endParaRPr kumimoji="1" lang="en-US" altLang="ja-JP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1D9F5E-A453-4D04-AE74-1E94863FD707}"/>
              </a:ext>
            </a:extLst>
          </p:cNvPr>
          <p:cNvSpPr txBox="1"/>
          <p:nvPr/>
        </p:nvSpPr>
        <p:spPr>
          <a:xfrm>
            <a:off x="416975" y="12466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●装着箇所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D76C5C-4F85-4BE8-ACFC-E64520BE1446}"/>
              </a:ext>
            </a:extLst>
          </p:cNvPr>
          <p:cNvSpPr txBox="1"/>
          <p:nvPr/>
        </p:nvSpPr>
        <p:spPr>
          <a:xfrm>
            <a:off x="593401" y="1554462"/>
            <a:ext cx="819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武器仕様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にも記載したが、装着スロットは武器に</a:t>
            </a:r>
            <a:r>
              <a:rPr kumimoji="1" lang="en-US" altLang="ja-JP" sz="1000" dirty="0">
                <a:latin typeface="+mn-ea"/>
              </a:rPr>
              <a:t>0</a:t>
            </a:r>
            <a:r>
              <a:rPr kumimoji="1" lang="ja-JP" altLang="en-US" sz="1000" dirty="0">
                <a:latin typeface="+mn-ea"/>
              </a:rPr>
              <a:t>～</a:t>
            </a:r>
            <a:r>
              <a:rPr kumimoji="1" lang="en-US" altLang="ja-JP" sz="1000" dirty="0">
                <a:latin typeface="+mn-ea"/>
              </a:rPr>
              <a:t>3</a:t>
            </a:r>
            <a:r>
              <a:rPr kumimoji="1" lang="ja-JP" altLang="en-US" sz="1000" dirty="0">
                <a:latin typeface="+mn-ea"/>
              </a:rPr>
              <a:t>個あり、そのスロットごとに１つ装着することができる。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（計３種までの特殊効果を獲得できる）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00F610-0DAE-4F06-ACFF-8517723329CA}"/>
              </a:ext>
            </a:extLst>
          </p:cNvPr>
          <p:cNvSpPr txBox="1"/>
          <p:nvPr/>
        </p:nvSpPr>
        <p:spPr>
          <a:xfrm>
            <a:off x="415419" y="23004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●結晶の入手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075A8C-A815-4DF9-AEEC-535EA645C417}"/>
              </a:ext>
            </a:extLst>
          </p:cNvPr>
          <p:cNvSpPr txBox="1"/>
          <p:nvPr/>
        </p:nvSpPr>
        <p:spPr>
          <a:xfrm>
            <a:off x="591845" y="2608220"/>
            <a:ext cx="7237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結晶は怪獣からごく稀にドロップする（＝クエスト報酬）「欠片」というアイテムから「抽出」を行うことで、獲得可能。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抽出については、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強化仕様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を参照。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07228D-F5CD-4C00-ADB7-2E6653A2B7A5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●欠片について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8EDA38-7CB7-48CA-AC23-DCC19222C139}"/>
              </a:ext>
            </a:extLst>
          </p:cNvPr>
          <p:cNvSpPr txBox="1"/>
          <p:nvPr/>
        </p:nvSpPr>
        <p:spPr>
          <a:xfrm>
            <a:off x="591845" y="26045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○欠片の所持個数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09CA50-C33D-480A-937A-0ABDEA7CCD75}"/>
              </a:ext>
            </a:extLst>
          </p:cNvPr>
          <p:cNvSpPr txBox="1"/>
          <p:nvPr/>
        </p:nvSpPr>
        <p:spPr>
          <a:xfrm>
            <a:off x="768271" y="2912346"/>
            <a:ext cx="7061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欠片は同時に９個までしか所持できないため、すでに</a:t>
            </a:r>
            <a:r>
              <a:rPr kumimoji="1" lang="en-US" altLang="ja-JP" sz="1000" dirty="0">
                <a:latin typeface="+mn-ea"/>
              </a:rPr>
              <a:t>9</a:t>
            </a:r>
            <a:r>
              <a:rPr kumimoji="1" lang="ja-JP" altLang="en-US" sz="1000" dirty="0">
                <a:latin typeface="+mn-ea"/>
              </a:rPr>
              <a:t>個所持している際に入手すると、捨てるか今所持している欠片を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抽出するかの選択を行う必要がある。（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リザルト仕様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3E2EDA-8240-41A2-8D2B-D59E3FE74C86}"/>
              </a:ext>
            </a:extLst>
          </p:cNvPr>
          <p:cNvSpPr txBox="1"/>
          <p:nvPr/>
        </p:nvSpPr>
        <p:spPr>
          <a:xfrm>
            <a:off x="591845" y="1802354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○欠片の抽選</a:t>
            </a:r>
            <a:r>
              <a:rPr kumimoji="1" lang="ja-JP" altLang="en-US" sz="1000" b="1" dirty="0"/>
              <a:t>（リザルト開始時）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91684C-3260-4C59-BED8-1A2408FA3476}"/>
              </a:ext>
            </a:extLst>
          </p:cNvPr>
          <p:cNvSpPr txBox="1"/>
          <p:nvPr/>
        </p:nvSpPr>
        <p:spPr>
          <a:xfrm>
            <a:off x="680009" y="2079353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欠片はバトルドロップ（＝クエスト報酬）でのみ入手できる。（クエスト報酬の仕様に回す）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クエスト</a:t>
            </a:r>
            <a:r>
              <a:rPr kumimoji="1" lang="ja-JP" altLang="en-US" sz="1000" dirty="0">
                <a:latin typeface="+mn-ea"/>
              </a:rPr>
              <a:t>報酬でレア度、種類の設定をあらかじめ行う。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3614053-EFCC-4FAD-8B74-4C8384B7C239}"/>
              </a:ext>
            </a:extLst>
          </p:cNvPr>
          <p:cNvSpPr txBox="1"/>
          <p:nvPr/>
        </p:nvSpPr>
        <p:spPr>
          <a:xfrm>
            <a:off x="594955" y="969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○欠片の段階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E981B9-F69F-4B3E-9C58-A0143F67794D}"/>
              </a:ext>
            </a:extLst>
          </p:cNvPr>
          <p:cNvSpPr txBox="1"/>
          <p:nvPr/>
        </p:nvSpPr>
        <p:spPr>
          <a:xfrm>
            <a:off x="771381" y="1277138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欠片については種類が４種とレア度が３種あり、それぞれ抽出後の結晶の効果がある程度わかるようになっている。</a:t>
            </a:r>
            <a:endParaRPr kumimoji="1" lang="en-US" altLang="ja-JP" sz="1000"/>
          </a:p>
          <a:p>
            <a:r>
              <a:rPr kumimoji="1" lang="ja-JP" altLang="en-US" sz="1000"/>
              <a:t>レア度</a:t>
            </a:r>
            <a:r>
              <a:rPr kumimoji="1" lang="ja-JP" altLang="en-US" sz="1000" dirty="0"/>
              <a:t>については、強さの指針となる。</a:t>
            </a:r>
            <a:endParaRPr kumimoji="1" lang="en-US" altLang="ja-JP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28D976-B989-4F74-910C-66AF1EE5EC82}"/>
              </a:ext>
            </a:extLst>
          </p:cNvPr>
          <p:cNvSpPr txBox="1"/>
          <p:nvPr/>
        </p:nvSpPr>
        <p:spPr>
          <a:xfrm>
            <a:off x="601329" y="343756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○欠片のパラメータ</a:t>
            </a:r>
          </a:p>
        </p:txBody>
      </p:sp>
      <p:graphicFrame>
        <p:nvGraphicFramePr>
          <p:cNvPr id="27" name="表 2">
            <a:extLst>
              <a:ext uri="{FF2B5EF4-FFF2-40B4-BE49-F238E27FC236}">
                <a16:creationId xmlns:a16="http://schemas.microsoft.com/office/drawing/2014/main" id="{058739A5-AA67-4154-A295-C21C1987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6132"/>
              </p:ext>
            </p:extLst>
          </p:nvPr>
        </p:nvGraphicFramePr>
        <p:xfrm>
          <a:off x="790887" y="3745339"/>
          <a:ext cx="6835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94809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828289792"/>
                    </a:ext>
                  </a:extLst>
                </a:gridCol>
                <a:gridCol w="4920635">
                  <a:extLst>
                    <a:ext uri="{9D8B030D-6E8A-4147-A177-3AD203B41FA5}">
                      <a16:colId xmlns:a16="http://schemas.microsoft.com/office/drawing/2014/main" val="3935094572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273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欠片パーツの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125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識別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武器パーツ個別の識別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344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★１～★３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51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攻撃系、回復系、バフ系、デバフ系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72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出現結晶テーブル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この欠片から出現する結晶の一覧／確率のテーブル。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6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4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85E023-65A5-4899-8EE9-88E2D3B21A1D}"/>
              </a:ext>
            </a:extLst>
          </p:cNvPr>
          <p:cNvSpPr txBox="1"/>
          <p:nvPr/>
        </p:nvSpPr>
        <p:spPr>
          <a:xfrm>
            <a:off x="591845" y="34132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○結晶の効果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E718706-3056-4B4C-88BC-89D320D93436}"/>
              </a:ext>
            </a:extLst>
          </p:cNvPr>
          <p:cNvSpPr txBox="1"/>
          <p:nvPr/>
        </p:nvSpPr>
        <p:spPr>
          <a:xfrm>
            <a:off x="768271" y="3721071"/>
            <a:ext cx="5599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結晶の効果については、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効果仕様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で作成できる効果で構成される。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具体的にはどのような効果にするかは現時点では未定。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B75496-E0F4-4A27-BE77-67FED0A5C927}"/>
              </a:ext>
            </a:extLst>
          </p:cNvPr>
          <p:cNvSpPr txBox="1"/>
          <p:nvPr/>
        </p:nvSpPr>
        <p:spPr>
          <a:xfrm>
            <a:off x="591845" y="435463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○結晶のパラメータ</a:t>
            </a:r>
          </a:p>
        </p:txBody>
      </p:sp>
      <p:graphicFrame>
        <p:nvGraphicFramePr>
          <p:cNvPr id="22" name="表 2">
            <a:extLst>
              <a:ext uri="{FF2B5EF4-FFF2-40B4-BE49-F238E27FC236}">
                <a16:creationId xmlns:a16="http://schemas.microsoft.com/office/drawing/2014/main" id="{308976C7-2AD4-4CDB-999F-6C7C03A25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0122"/>
              </p:ext>
            </p:extLst>
          </p:nvPr>
        </p:nvGraphicFramePr>
        <p:xfrm>
          <a:off x="967313" y="4727162"/>
          <a:ext cx="683579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94809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828289792"/>
                    </a:ext>
                  </a:extLst>
                </a:gridCol>
                <a:gridCol w="4920635">
                  <a:extLst>
                    <a:ext uri="{9D8B030D-6E8A-4147-A177-3AD203B41FA5}">
                      <a16:colId xmlns:a16="http://schemas.microsoft.com/office/drawing/2014/main" val="3935094572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273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125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識別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武器パーツ個別の識別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344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★１～★３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51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攻撃系、回復系、バフ系、デバフ系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72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効果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特殊効果の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625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追加効果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特殊効果の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98379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4A4AAA-542A-4B76-8AE3-7AD54E4C3599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●結晶について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52CC68-F741-46A4-AA5E-78DD843AFD20}"/>
              </a:ext>
            </a:extLst>
          </p:cNvPr>
          <p:cNvSpPr txBox="1"/>
          <p:nvPr/>
        </p:nvSpPr>
        <p:spPr>
          <a:xfrm>
            <a:off x="594955" y="969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○結晶の段階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6864F5-30E8-45D8-B5D3-84A9B79FA836}"/>
              </a:ext>
            </a:extLst>
          </p:cNvPr>
          <p:cNvSpPr txBox="1"/>
          <p:nvPr/>
        </p:nvSpPr>
        <p:spPr>
          <a:xfrm>
            <a:off x="771381" y="1277138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結晶についても欠片と同段階持つ。</a:t>
            </a:r>
            <a:endParaRPr kumimoji="1" lang="en-US" altLang="ja-JP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73B08D-29A7-448B-A2CF-7E7C9B38831B}"/>
              </a:ext>
            </a:extLst>
          </p:cNvPr>
          <p:cNvSpPr txBox="1"/>
          <p:nvPr/>
        </p:nvSpPr>
        <p:spPr>
          <a:xfrm>
            <a:off x="546024" y="163559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○結晶の抽選</a:t>
            </a:r>
            <a:r>
              <a:rPr kumimoji="1" lang="ja-JP" altLang="en-US" sz="1000" b="1" dirty="0"/>
              <a:t>（抽出完了時）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465591-14F7-49D1-8C96-86B0EF5F95E7}"/>
              </a:ext>
            </a:extLst>
          </p:cNvPr>
          <p:cNvSpPr txBox="1"/>
          <p:nvPr/>
        </p:nvSpPr>
        <p:spPr>
          <a:xfrm>
            <a:off x="731826" y="1923795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結晶の具体的な効果は、抽出が完了した時点で抽選する。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1519A51-6EB5-4ED8-BB60-314139CD3DF9}"/>
              </a:ext>
            </a:extLst>
          </p:cNvPr>
          <p:cNvSpPr txBox="1"/>
          <p:nvPr/>
        </p:nvSpPr>
        <p:spPr>
          <a:xfrm>
            <a:off x="777056" y="2591467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抽出後の結晶の所持数については、初期状態としては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99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個</a:t>
            </a:r>
            <a:r>
              <a:rPr kumimoji="1" lang="ja-JP" altLang="en-US" sz="1000" dirty="0">
                <a:latin typeface="+mn-ea"/>
              </a:rPr>
              <a:t>を想定している。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（結晶の所持個数が少ないと、欠片を抽出したとしても捨てなくてはなり、欠片自体の抽出に歯止めがかかると想定される。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そのため多めに持つようにしておく）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3477FC-9C2C-404C-8873-2EAE2578624D}"/>
              </a:ext>
            </a:extLst>
          </p:cNvPr>
          <p:cNvSpPr txBox="1"/>
          <p:nvPr/>
        </p:nvSpPr>
        <p:spPr>
          <a:xfrm>
            <a:off x="591845" y="228369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○結晶の所持個数</a:t>
            </a:r>
          </a:p>
        </p:txBody>
      </p:sp>
    </p:spTree>
    <p:extLst>
      <p:ext uri="{BB962C8B-B14F-4D97-AF65-F5344CB8AC3E}">
        <p14:creationId xmlns:p14="http://schemas.microsoft.com/office/powerpoint/2010/main" val="34116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6FA630A-24EC-4863-92B3-371EB8840252}"/>
              </a:ext>
            </a:extLst>
          </p:cNvPr>
          <p:cNvSpPr/>
          <p:nvPr/>
        </p:nvSpPr>
        <p:spPr>
          <a:xfrm>
            <a:off x="4877492" y="1188720"/>
            <a:ext cx="3479925" cy="5288960"/>
          </a:xfrm>
          <a:prstGeom prst="roundRect">
            <a:avLst>
              <a:gd name="adj" fmla="val 5631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抽出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3EBCCBA-F514-4D16-861F-D6D7B9FE9D29}"/>
              </a:ext>
            </a:extLst>
          </p:cNvPr>
          <p:cNvSpPr/>
          <p:nvPr/>
        </p:nvSpPr>
        <p:spPr>
          <a:xfrm>
            <a:off x="415419" y="1188720"/>
            <a:ext cx="3479925" cy="5288960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リザルト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4A4AAA-542A-4B76-8AE3-7AD54E4C3599}"/>
              </a:ext>
            </a:extLst>
          </p:cNvPr>
          <p:cNvSpPr txBox="1"/>
          <p:nvPr/>
        </p:nvSpPr>
        <p:spPr>
          <a:xfrm>
            <a:off x="415419" y="53879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●欠片と結晶のパラメータ参照メモ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7EB7B0E-62B9-4522-B753-357C43C4F6E9}"/>
              </a:ext>
            </a:extLst>
          </p:cNvPr>
          <p:cNvSpPr/>
          <p:nvPr/>
        </p:nvSpPr>
        <p:spPr>
          <a:xfrm>
            <a:off x="558847" y="5363870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欠片マスター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欠片１：★</a:t>
            </a:r>
            <a:r>
              <a:rPr kumimoji="1" lang="en-US" altLang="ja-JP" sz="1000" dirty="0"/>
              <a:t>2-3</a:t>
            </a:r>
            <a:r>
              <a:rPr kumimoji="1" lang="ja-JP" altLang="en-US" sz="1000" dirty="0"/>
              <a:t>　攻　出現テーブル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欠片２：★</a:t>
            </a:r>
            <a:r>
              <a:rPr kumimoji="1" lang="en-US" altLang="ja-JP" sz="1000" dirty="0"/>
              <a:t>1-2</a:t>
            </a:r>
            <a:r>
              <a:rPr kumimoji="1" lang="ja-JP" altLang="en-US" sz="1000" dirty="0"/>
              <a:t>　回　出現テーブルＢ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91AD18AB-DC3F-45F8-8116-CFC4630C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3510"/>
              </p:ext>
            </p:extLst>
          </p:nvPr>
        </p:nvGraphicFramePr>
        <p:xfrm>
          <a:off x="5238605" y="1959008"/>
          <a:ext cx="13788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3769194072"/>
                    </a:ext>
                  </a:extLst>
                </a:gridCol>
                <a:gridCol w="526044">
                  <a:extLst>
                    <a:ext uri="{9D8B030D-6E8A-4147-A177-3AD203B41FA5}">
                      <a16:colId xmlns:a16="http://schemas.microsoft.com/office/drawing/2014/main" val="245040587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出現テーブル Ｂ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出現結晶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確率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0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7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563"/>
                  </a:ext>
                </a:extLst>
              </a:tr>
            </a:tbl>
          </a:graphicData>
        </a:graphic>
      </p:graphicFrame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B929512-A98B-47EB-9F5B-BB0D3EC5564C}"/>
              </a:ext>
            </a:extLst>
          </p:cNvPr>
          <p:cNvSpPr/>
          <p:nvPr/>
        </p:nvSpPr>
        <p:spPr>
          <a:xfrm>
            <a:off x="5187040" y="3724901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結晶マスター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攻　結晶Ａ：★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　攻　効果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攻　結晶Ｂ：★</a:t>
            </a:r>
            <a:r>
              <a:rPr kumimoji="1" lang="en-US" altLang="ja-JP" sz="1000" dirty="0"/>
              <a:t>2</a:t>
            </a:r>
            <a:r>
              <a:rPr kumimoji="1" lang="ja-JP" altLang="en-US" sz="1000" dirty="0"/>
              <a:t>　攻　効果</a:t>
            </a:r>
            <a:r>
              <a:rPr kumimoji="1" lang="en-US" altLang="ja-JP" sz="1000" dirty="0"/>
              <a:t>b</a:t>
            </a:r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6E91717-480F-4456-A038-A82AC9FD7C0B}"/>
              </a:ext>
            </a:extLst>
          </p:cNvPr>
          <p:cNvSpPr/>
          <p:nvPr/>
        </p:nvSpPr>
        <p:spPr>
          <a:xfrm>
            <a:off x="5174146" y="5223456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効果マスター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効果</a:t>
            </a:r>
            <a:r>
              <a:rPr kumimoji="1" lang="en-US" altLang="ja-JP" sz="1000" dirty="0"/>
              <a:t>a</a:t>
            </a:r>
            <a:r>
              <a:rPr kumimoji="1" lang="ja-JP" altLang="en-US" sz="1000" dirty="0"/>
              <a:t>：効果内容ア</a:t>
            </a:r>
            <a:endParaRPr kumimoji="1" lang="en-US" altLang="ja-JP" sz="1000" dirty="0"/>
          </a:p>
          <a:p>
            <a:r>
              <a:rPr kumimoji="1" lang="ja-JP" altLang="en-US" sz="1000" dirty="0"/>
              <a:t>効果</a:t>
            </a:r>
            <a:r>
              <a:rPr kumimoji="1" lang="en-US" altLang="ja-JP" sz="1000" dirty="0"/>
              <a:t>b</a:t>
            </a:r>
            <a:r>
              <a:rPr kumimoji="1" lang="ja-JP" altLang="en-US" sz="1000" dirty="0"/>
              <a:t>：効果内容イ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BCEE8A-DD54-4874-BE5D-D9104A3E033E}"/>
              </a:ext>
            </a:extLst>
          </p:cNvPr>
          <p:cNvSpPr txBox="1"/>
          <p:nvPr/>
        </p:nvSpPr>
        <p:spPr>
          <a:xfrm>
            <a:off x="558848" y="846250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クエストのドロップ部分もまざっているが</a:t>
            </a:r>
            <a:r>
              <a:rPr kumimoji="1" lang="en-US" altLang="ja-JP" sz="1000" dirty="0"/>
              <a:t>…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008B375-E4DF-4CA8-AF80-4497419DA71B}"/>
              </a:ext>
            </a:extLst>
          </p:cNvPr>
          <p:cNvSpPr/>
          <p:nvPr/>
        </p:nvSpPr>
        <p:spPr>
          <a:xfrm>
            <a:off x="558848" y="1638681"/>
            <a:ext cx="1329267" cy="3979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クエスト１クリア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2A227E2-F135-4A84-BF56-C86E8C016FFD}"/>
              </a:ext>
            </a:extLst>
          </p:cNvPr>
          <p:cNvSpPr/>
          <p:nvPr/>
        </p:nvSpPr>
        <p:spPr>
          <a:xfrm>
            <a:off x="558848" y="2474910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クエストマスター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クエスト１：クリア報酬テーブル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クエスト２：クリア報酬テーブルＢ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graphicFrame>
        <p:nvGraphicFramePr>
          <p:cNvPr id="36" name="表 3">
            <a:extLst>
              <a:ext uri="{FF2B5EF4-FFF2-40B4-BE49-F238E27FC236}">
                <a16:creationId xmlns:a16="http://schemas.microsoft.com/office/drawing/2014/main" id="{15EA065E-1809-4DB7-AEDB-A32C4695C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85124"/>
              </p:ext>
            </p:extLst>
          </p:nvPr>
        </p:nvGraphicFramePr>
        <p:xfrm>
          <a:off x="560989" y="3740821"/>
          <a:ext cx="18091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376919407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3803347406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45040587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クリア報酬テーブル Ａ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ドロップ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個数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確率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0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アイテム１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7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アイテム２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欠片２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563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4110EBFA-6234-4C5B-A891-4563CDFD1697}"/>
              </a:ext>
            </a:extLst>
          </p:cNvPr>
          <p:cNvSpPr/>
          <p:nvPr/>
        </p:nvSpPr>
        <p:spPr>
          <a:xfrm>
            <a:off x="1083781" y="2117147"/>
            <a:ext cx="279400" cy="246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9B5E92D-927F-49F0-BC01-5548405F21E6}"/>
              </a:ext>
            </a:extLst>
          </p:cNvPr>
          <p:cNvSpPr/>
          <p:nvPr/>
        </p:nvSpPr>
        <p:spPr>
          <a:xfrm>
            <a:off x="1317459" y="2763514"/>
            <a:ext cx="1499171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CFB84F-EFFA-4623-8103-A43E03F94AA7}"/>
              </a:ext>
            </a:extLst>
          </p:cNvPr>
          <p:cNvCxnSpPr>
            <a:cxnSpLocks/>
            <a:stCxn id="37" idx="4"/>
            <a:endCxn id="2" idx="0"/>
          </p:cNvCxnSpPr>
          <p:nvPr/>
        </p:nvCxnSpPr>
        <p:spPr>
          <a:xfrm>
            <a:off x="980421" y="4956959"/>
            <a:ext cx="867452" cy="4069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51B4BC98-23F6-4F90-9B13-FFB8C64F7A36}"/>
              </a:ext>
            </a:extLst>
          </p:cNvPr>
          <p:cNvSpPr/>
          <p:nvPr/>
        </p:nvSpPr>
        <p:spPr>
          <a:xfrm>
            <a:off x="465928" y="4727555"/>
            <a:ext cx="1028986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C01FA0A-A120-4456-B227-411903F3CCEA}"/>
              </a:ext>
            </a:extLst>
          </p:cNvPr>
          <p:cNvCxnSpPr>
            <a:cxnSpLocks/>
            <a:stCxn id="7" idx="4"/>
            <a:endCxn id="36" idx="0"/>
          </p:cNvCxnSpPr>
          <p:nvPr/>
        </p:nvCxnSpPr>
        <p:spPr>
          <a:xfrm flipH="1">
            <a:off x="1465546" y="2992918"/>
            <a:ext cx="601499" cy="747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EA8AF7F2-379D-4BD7-B316-522E3EB976F6}"/>
              </a:ext>
            </a:extLst>
          </p:cNvPr>
          <p:cNvSpPr/>
          <p:nvPr/>
        </p:nvSpPr>
        <p:spPr>
          <a:xfrm>
            <a:off x="1764506" y="5815571"/>
            <a:ext cx="1155608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A75616F-8F43-4A36-BEB0-8249B1BC17CE}"/>
              </a:ext>
            </a:extLst>
          </p:cNvPr>
          <p:cNvSpPr txBox="1"/>
          <p:nvPr/>
        </p:nvSpPr>
        <p:spPr>
          <a:xfrm>
            <a:off x="1543050" y="208636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クリアしたクエストのマスターから</a:t>
            </a:r>
            <a:endParaRPr kumimoji="1" lang="en-US" altLang="ja-JP" sz="1000" dirty="0"/>
          </a:p>
          <a:p>
            <a:r>
              <a:rPr kumimoji="1" lang="ja-JP" altLang="en-US" sz="1000" dirty="0"/>
              <a:t>報酬テーブルを確認</a:t>
            </a:r>
            <a:r>
              <a:rPr kumimoji="1" lang="en-US" altLang="ja-JP" sz="1000" dirty="0"/>
              <a:t>…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5497414-E8B0-464B-BAA5-5E27AEC0DB03}"/>
              </a:ext>
            </a:extLst>
          </p:cNvPr>
          <p:cNvSpPr txBox="1"/>
          <p:nvPr/>
        </p:nvSpPr>
        <p:spPr>
          <a:xfrm>
            <a:off x="1730405" y="34129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報酬テーブルの抽選の結果</a:t>
            </a:r>
            <a:endParaRPr kumimoji="1" lang="en-US" altLang="ja-JP" sz="1000" dirty="0"/>
          </a:p>
          <a:p>
            <a:r>
              <a:rPr kumimoji="1" lang="ja-JP" altLang="en-US" sz="1000" dirty="0"/>
              <a:t>欠片が選択される。</a:t>
            </a:r>
            <a:endParaRPr kumimoji="1" lang="en-US" altLang="ja-JP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C68B390-D78F-456C-AA4A-BC50CF2D33A0}"/>
              </a:ext>
            </a:extLst>
          </p:cNvPr>
          <p:cNvSpPr txBox="1"/>
          <p:nvPr/>
        </p:nvSpPr>
        <p:spPr>
          <a:xfrm>
            <a:off x="1542347" y="493796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リザルトで獲得できる欠片の</a:t>
            </a:r>
            <a:endParaRPr kumimoji="1" lang="en-US" altLang="ja-JP" sz="1000" dirty="0"/>
          </a:p>
          <a:p>
            <a:r>
              <a:rPr kumimoji="1" lang="ja-JP" altLang="en-US" sz="1000" dirty="0"/>
              <a:t>抽選を行う。</a:t>
            </a:r>
            <a:endParaRPr kumimoji="1" lang="en-US" altLang="ja-JP" sz="10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4D220B6-825A-4058-A8F5-27C0BF953F84}"/>
              </a:ext>
            </a:extLst>
          </p:cNvPr>
          <p:cNvCxnSpPr>
            <a:cxnSpLocks/>
            <a:stCxn id="39" idx="6"/>
            <a:endCxn id="3" idx="0"/>
          </p:cNvCxnSpPr>
          <p:nvPr/>
        </p:nvCxnSpPr>
        <p:spPr>
          <a:xfrm flipV="1">
            <a:off x="2920114" y="1959008"/>
            <a:ext cx="3007915" cy="3971265"/>
          </a:xfrm>
          <a:prstGeom prst="bentConnector4">
            <a:avLst>
              <a:gd name="adj1" fmla="val 50396"/>
              <a:gd name="adj2" fmla="val 10575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632277-FFB9-40EB-BA5D-E4495B2DEA2E}"/>
              </a:ext>
            </a:extLst>
          </p:cNvPr>
          <p:cNvSpPr txBox="1"/>
          <p:nvPr/>
        </p:nvSpPr>
        <p:spPr>
          <a:xfrm>
            <a:off x="5984282" y="158267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抽出完了の際に</a:t>
            </a:r>
            <a:endParaRPr kumimoji="1" lang="en-US" altLang="ja-JP" sz="1000" dirty="0"/>
          </a:p>
          <a:p>
            <a:r>
              <a:rPr kumimoji="1" lang="ja-JP" altLang="en-US" sz="1000" dirty="0"/>
              <a:t>どの結晶が出るかの抽選を行う。</a:t>
            </a:r>
            <a:endParaRPr kumimoji="1" lang="en-US" altLang="ja-JP" sz="100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DD0B388-CFAA-4251-9F68-4E97E2B89B51}"/>
              </a:ext>
            </a:extLst>
          </p:cNvPr>
          <p:cNvCxnSpPr>
            <a:cxnSpLocks/>
            <a:stCxn id="62" idx="4"/>
            <a:endCxn id="31" idx="0"/>
          </p:cNvCxnSpPr>
          <p:nvPr/>
        </p:nvCxnSpPr>
        <p:spPr>
          <a:xfrm>
            <a:off x="5658440" y="2918055"/>
            <a:ext cx="817626" cy="8068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87A3A01F-0AE0-4B6F-A7B2-1F9A20BA6191}"/>
              </a:ext>
            </a:extLst>
          </p:cNvPr>
          <p:cNvSpPr/>
          <p:nvPr/>
        </p:nvSpPr>
        <p:spPr>
          <a:xfrm>
            <a:off x="5187040" y="2688651"/>
            <a:ext cx="942800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8E83B78-E40A-4AD7-829D-4DF0C0F62415}"/>
              </a:ext>
            </a:extLst>
          </p:cNvPr>
          <p:cNvSpPr txBox="1"/>
          <p:nvPr/>
        </p:nvSpPr>
        <p:spPr>
          <a:xfrm>
            <a:off x="6174965" y="31977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獲得した結晶の内容は</a:t>
            </a:r>
            <a:endParaRPr kumimoji="1" lang="en-US" altLang="ja-JP" sz="1000" dirty="0"/>
          </a:p>
          <a:p>
            <a:r>
              <a:rPr kumimoji="1" lang="ja-JP" altLang="en-US" sz="1000" dirty="0"/>
              <a:t>結晶マスターを参照。</a:t>
            </a:r>
            <a:endParaRPr kumimoji="1" lang="en-US" altLang="ja-JP" sz="1000" dirty="0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57217BB-0CC9-4A9D-8890-321AA490E88C}"/>
              </a:ext>
            </a:extLst>
          </p:cNvPr>
          <p:cNvSpPr/>
          <p:nvPr/>
        </p:nvSpPr>
        <p:spPr>
          <a:xfrm>
            <a:off x="6528870" y="4175274"/>
            <a:ext cx="621738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1BA0AB5-06FC-4513-B421-6D196603950F}"/>
              </a:ext>
            </a:extLst>
          </p:cNvPr>
          <p:cNvCxnSpPr>
            <a:cxnSpLocks/>
            <a:stCxn id="71" idx="4"/>
            <a:endCxn id="33" idx="0"/>
          </p:cNvCxnSpPr>
          <p:nvPr/>
        </p:nvCxnSpPr>
        <p:spPr>
          <a:xfrm flipH="1">
            <a:off x="6463172" y="4404678"/>
            <a:ext cx="376567" cy="8187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09A9D14-8A92-44D1-A7A3-494B7E111B42}"/>
              </a:ext>
            </a:extLst>
          </p:cNvPr>
          <p:cNvSpPr txBox="1"/>
          <p:nvPr/>
        </p:nvSpPr>
        <p:spPr>
          <a:xfrm>
            <a:off x="6641348" y="46920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獲得した結晶の効果は</a:t>
            </a:r>
            <a:endParaRPr kumimoji="1" lang="en-US" altLang="ja-JP" sz="1000" dirty="0"/>
          </a:p>
          <a:p>
            <a:r>
              <a:rPr kumimoji="1" lang="ja-JP" altLang="en-US" sz="1000" dirty="0"/>
              <a:t>効果マスターを参照。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35810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D9891E-8242-4D1E-9FB3-A002500545B4}">
  <ds:schemaRefs>
    <ds:schemaRef ds:uri="http://schemas.microsoft.com/office/2006/documentManagement/types"/>
    <ds:schemaRef ds:uri="0296febf-2773-4faf-ae76-6dee2362d0db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4A9C38-C926-4DEC-A444-99ED829DAC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331D7-1B41-4229-AA31-DBEB159BAA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4360</TotalTime>
  <Words>799</Words>
  <Application>Microsoft Office PowerPoint</Application>
  <PresentationFormat>画面に合わせる (4:3)</PresentationFormat>
  <Paragraphs>155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Century Gothic</vt:lpstr>
      <vt:lpstr>Arial</vt:lpstr>
      <vt:lpstr>メイリオ</vt:lpstr>
      <vt:lpstr>游ゴシック</vt:lpstr>
      <vt:lpstr>Bahnschrift Condensed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225</cp:revision>
  <dcterms:created xsi:type="dcterms:W3CDTF">2019-06-27T02:30:15Z</dcterms:created>
  <dcterms:modified xsi:type="dcterms:W3CDTF">2019-12-04T10:03:12Z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