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23"/>
  </p:notesMasterIdLst>
  <p:sldIdLst>
    <p:sldId id="270" r:id="rId5"/>
    <p:sldId id="256" r:id="rId6"/>
    <p:sldId id="283" r:id="rId7"/>
    <p:sldId id="284" r:id="rId8"/>
    <p:sldId id="272" r:id="rId9"/>
    <p:sldId id="286" r:id="rId10"/>
    <p:sldId id="287" r:id="rId11"/>
    <p:sldId id="294" r:id="rId12"/>
    <p:sldId id="288" r:id="rId13"/>
    <p:sldId id="289" r:id="rId14"/>
    <p:sldId id="274" r:id="rId15"/>
    <p:sldId id="295" r:id="rId16"/>
    <p:sldId id="290" r:id="rId17"/>
    <p:sldId id="279" r:id="rId18"/>
    <p:sldId id="291" r:id="rId19"/>
    <p:sldId id="285" r:id="rId20"/>
    <p:sldId id="292" r:id="rId21"/>
    <p:sldId id="293" r:id="rId22"/>
  </p:sldIdLst>
  <p:sldSz cx="9144000" cy="6858000" type="screen4x3"/>
  <p:notesSz cx="6858000" cy="9144000"/>
  <p:embeddedFontLst>
    <p:embeddedFont>
      <p:font typeface="HGPSoeiKakugothicUB" panose="020B0900000000000000" pitchFamily="50" charset="-128"/>
      <p:regular r:id="rId24"/>
    </p:embeddedFont>
    <p:embeddedFont>
      <p:font typeface="Bahnschrift Condensed" panose="020B0502040204020203" pitchFamily="34" charset="0"/>
      <p:regular r:id="rId25"/>
      <p:bold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メイリオ" panose="020B0604030504040204" pitchFamily="50" charset="-128"/>
      <p:regular r:id="rId31"/>
      <p:bold r:id="rId32"/>
      <p:italic r:id="rId33"/>
      <p:boldItalic r:id="rId34"/>
    </p:embeddedFont>
    <p:embeddedFont>
      <p:font typeface="游ゴシック" panose="020B0400000000000000" pitchFamily="50" charset="-128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12" dt="2020-02-14T06:47:44.006"/>
    <p1510:client id="{0F65E080-EB7C-2A4F-9D2E-249F25A43AE1}" v="366" dt="2020-02-05T07:50:46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05:02:26.8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30 116 7757,'0'-14'0,"-5"0"1026,0-1 1,-4 5 275,4 1-704,0-1-147,5-4 1,1 4 273,4 0 0,-1 7-105,5-2 0,1 4 110,4 1 1,2 0-340,4 0 1,0 0-177,5 0 0,7 5 698,-3-1-520,3 8 0,-3-4-17,0 6 1,0 1-171,-1-1 1,0 2 9,-4 3 1,2-1 11,-7 6 0,0 0-106,-4 5 1,-6 5 79,1 0 1,-7 1-141,2-1 0,-4-2 35,-1 6 1,0 1 109,0 4 0,-1 1 14,-4-1 0,2 1-19,-7-1 1,2 0-9,-1 1 1,2-3-3,7-2 1,-5 3-122,0-4 1,1-1 125,4 2 0,1-5-193,4 4 1,-2-4 91,7 4 1,-2-5-186,2 0 1,2-2-29,-2-2 1,3 4-10,1 1 0,1-5-54,-1-5 1,1-1 120,-1 1 0,5 1-107,1-5 0,-1-1 75,-5-5 1,3 1-120,2-1 0,-3-1 33,3-3 1,-3 1-28,-1-6 1,2 1-136,-2-1 94,3-3 270,-10 4-173,0-6 364,4 0-154,-10 0 0,-2 0 117,-10 0 0,-2 0-20,-3 0 0,1 2-37,-1 3 0,-4-2-3,0 6 0,-5 3 137,4 7 1,1-3 84,4 3 1,1 4-108,0 1 0,-1 3-123,1 2 0,4 0 25,0 0 1,6 2-1,-6 2 0,7-1 62,-2 7 1,-2 0-284,3 4 1,-1-5-9,5 1 1,0 4-9,0 6 0,5 0 167,-1 0 0,1-3-24,-5 7 0,0 0 46,0 5 0,2 0-34,3 0 0,-4-1 80,4 1 0,-3 5-72,-2 0 0,0 1 47,0-1 0,1-4-137,4 4 0,-3 1-173,3-1 0,1-1 8,-1-4 1,6-5 87,-1 0 1,-2 0-86,1 5 1,-4-5 80,5 0 0,-5-6-94,4 1 0,-5 3 68,0 2 0,0-1-94,0 1 0,-2 0-2,3 4 0,-4 3 120,-1 2 0,0-2 113,0 3 0,0-6-84,0-4 1,0 2-196,0-7 1,-4 5 90,-1-5 0,-5-4 88,5-6 1,-4-1-32,4 2 0,-5 1 41,5-6 1,-4-1-47,4-4 1,-6 0-7,1 0 1,-3 0 50,-1 0 0,-1 0 144,1 0 1,-2 5 72,-4-1 1,3 6-41,-7-5 1,4 1 199,-4-1 1,2-4-140,-2 4 0,-4-3 383,4-3 0,3-3-178,2-1 0,3-7-49,2 3 0,4-9-6,0-2 117,7-5-1994,-3 2 1273,6-6 0,0-1-2023,0-4 1,0 1 1136,0-5 0,0-1 1191,0-4 0,6-7 0,2-2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53710"/>
              </p:ext>
            </p:extLst>
          </p:nvPr>
        </p:nvGraphicFramePr>
        <p:xfrm>
          <a:off x="599845" y="969361"/>
          <a:ext cx="671766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68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254693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2019.12.02</a:t>
                      </a:r>
                      <a:endParaRPr kumimoji="1" lang="ja-JP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2019.12.10</a:t>
                      </a:r>
                      <a:endParaRPr kumimoji="1" lang="ja-JP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・効果分類について記載作成。（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P.5</a:t>
                      </a:r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・効果分類についてパラメータ追記（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P.6</a:t>
                      </a:r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2019.12.12</a:t>
                      </a:r>
                      <a:endParaRPr kumimoji="1" lang="ja-JP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・発生タイミングについて追加（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P.6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・パラメータ共通項目の追加効果について説明追加（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P.6</a:t>
                      </a:r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・パラメータ変化系の説明追加と指定の仕方修正（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P.7</a:t>
                      </a:r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・属性変化に無属性追加（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P.7</a:t>
                      </a:r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・状態変化系全般修正（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P.8-9</a:t>
                      </a:r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2019.12.20</a:t>
                      </a:r>
                      <a:endParaRPr kumimoji="1" lang="ja-JP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・結晶に名前を付けるにあたり記載を修正。（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P.2</a:t>
                      </a:r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・効果の累積と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カードを変えた際の挙動に関して追記。（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P.3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2019.12.23</a:t>
                      </a:r>
                      <a:endParaRPr kumimoji="1" lang="ja-JP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・状態変化系仕様を</a:t>
                      </a:r>
                      <a:r>
                        <a:rPr kumimoji="1" lang="en-US" altLang="ja-JP" sz="800" dirty="0" err="1">
                          <a:latin typeface="+mn-ea"/>
                          <a:ea typeface="+mn-ea"/>
                        </a:rPr>
                        <a:t>PRG</a:t>
                      </a:r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提案のように修正。（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P.8-9</a:t>
                      </a:r>
                      <a:r>
                        <a:rPr kumimoji="1" lang="ja-JP" altLang="en-US" sz="800" dirty="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2020.1.27</a:t>
                      </a:r>
                      <a:endParaRPr kumimoji="1" lang="ja-JP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・バリア系の効果実現に対して仕様追記。（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P.10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・回復系効果の仕様追記。（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P.11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2020.1.27b</a:t>
                      </a:r>
                      <a:endParaRPr kumimoji="1" lang="ja-JP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・状態異常に関する修正。（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P.10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2020.1.28</a:t>
                      </a:r>
                      <a:endParaRPr kumimoji="1" lang="ja-JP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・属性変化系に対してメモ追記。（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P.8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 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・状態異常に関して再修正。（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P.10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 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2020.1.128b</a:t>
                      </a:r>
                      <a:endParaRPr kumimoji="1" lang="ja-JP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・パラメータ変化の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HP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に関して記載変更。（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P.7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92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2020.2.5</a:t>
                      </a:r>
                      <a:endParaRPr kumimoji="1" lang="ja-JP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・各項目の効果概要を追記（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P.2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～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4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96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2020.2.6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・結晶の概要へ修正。（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P.3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・各カテゴリごとの効果解説を大幅リニューアル。（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P.5〜17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65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2020.2.14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・リーダー効果の追加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HP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についての記載追記。（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P.7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・リーダー効果ダメージ減少、効果回避は、効果を永続とした。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P.8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カードのレベルによる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スキル効果の影響について記載（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P.10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・麻痺について記載。（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P.12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HP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のリジェネ系のマイナス要素を削除（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P.14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・支援兵器のレベルに対する効果影響について記載。（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P.15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・怪獣からの毒のダメージタイミングについて記載（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P.18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●ＴＲスキル効果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新規）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4160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ＴＲスキルに付随される効果については、様々なものが用意される。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9E697-9AE4-4213-A75C-7101CC78195E}"/>
              </a:ext>
            </a:extLst>
          </p:cNvPr>
          <p:cNvSpPr txBox="1"/>
          <p:nvPr/>
        </p:nvSpPr>
        <p:spPr>
          <a:xfrm>
            <a:off x="591845" y="11584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○概要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6F6C6-5C59-4974-810C-64F35CEECF6D}"/>
              </a:ext>
            </a:extLst>
          </p:cNvPr>
          <p:cNvSpPr txBox="1"/>
          <p:nvPr/>
        </p:nvSpPr>
        <p:spPr>
          <a:xfrm>
            <a:off x="760343" y="1494671"/>
            <a:ext cx="48333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大きな効果としては３つ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1</a:t>
            </a:r>
            <a:r>
              <a:rPr kumimoji="1" lang="ja-JP" altLang="en-US" sz="1000">
                <a:latin typeface="+mn-ea"/>
              </a:rPr>
              <a:t>．バフ（部隊に対して）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2</a:t>
            </a:r>
            <a:r>
              <a:rPr kumimoji="1" lang="ja-JP" altLang="en-US" sz="1000">
                <a:latin typeface="+mn-ea"/>
              </a:rPr>
              <a:t>．デバフ（怪獣に対して）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3</a:t>
            </a:r>
            <a:r>
              <a:rPr kumimoji="1" lang="ja-JP" altLang="en-US" sz="1000">
                <a:latin typeface="+mn-ea"/>
              </a:rPr>
              <a:t>．無効化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4</a:t>
            </a:r>
            <a:r>
              <a:rPr kumimoji="1" lang="ja-JP" altLang="en-US" sz="1000">
                <a:latin typeface="+mn-ea"/>
              </a:rPr>
              <a:t>．状態異常付与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5</a:t>
            </a:r>
            <a:r>
              <a:rPr kumimoji="1" lang="ja-JP" altLang="en-US" sz="1000">
                <a:latin typeface="+mn-ea"/>
              </a:rPr>
              <a:t>．</a:t>
            </a:r>
            <a:r>
              <a:rPr kumimoji="1" lang="ja-JP" altLang="en-US" sz="1000"/>
              <a:t>回復（直、リジェネ、解除）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※1</a:t>
            </a:r>
            <a:r>
              <a:rPr kumimoji="1" lang="ja-JP" altLang="en-US" sz="1000">
                <a:latin typeface="+mn-ea"/>
              </a:rPr>
              <a:t>～</a:t>
            </a:r>
            <a:r>
              <a:rPr kumimoji="1" lang="en-US" altLang="ja-JP" sz="1000">
                <a:latin typeface="+mn-ea"/>
              </a:rPr>
              <a:t>3</a:t>
            </a:r>
            <a:r>
              <a:rPr kumimoji="1" lang="ja-JP" altLang="en-US" sz="1000">
                <a:latin typeface="+mn-ea"/>
              </a:rPr>
              <a:t>は前述のバトル効果、リーダー効果とほぼ同じなので内容は割愛する。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4CF1DC-6392-4DEB-AEC0-51DC4A0C9E95}"/>
              </a:ext>
            </a:extLst>
          </p:cNvPr>
          <p:cNvSpPr txBox="1"/>
          <p:nvPr/>
        </p:nvSpPr>
        <p:spPr>
          <a:xfrm>
            <a:off x="630860" y="4355314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4</a:t>
            </a:r>
            <a:r>
              <a:rPr kumimoji="1" lang="ja-JP" altLang="en-US" sz="1200" b="1"/>
              <a:t>．状態異常付与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C990ED-8F62-4DEB-9529-E1C4A2382713}"/>
              </a:ext>
            </a:extLst>
          </p:cNvPr>
          <p:cNvSpPr txBox="1"/>
          <p:nvPr/>
        </p:nvSpPr>
        <p:spPr>
          <a:xfrm>
            <a:off x="809958" y="4710130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怪獣に対して状態異常を付与する。</a:t>
            </a:r>
            <a:endParaRPr kumimoji="1" lang="en-US" altLang="ja-JP" sz="1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D916FA-5DC8-448E-90B4-7BBE9D94C029}"/>
              </a:ext>
            </a:extLst>
          </p:cNvPr>
          <p:cNvSpPr txBox="1"/>
          <p:nvPr/>
        </p:nvSpPr>
        <p:spPr>
          <a:xfrm>
            <a:off x="809958" y="50106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・状態設定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218670-607E-4F0E-A5D9-E37D81006776}"/>
              </a:ext>
            </a:extLst>
          </p:cNvPr>
          <p:cNvSpPr txBox="1"/>
          <p:nvPr/>
        </p:nvSpPr>
        <p:spPr>
          <a:xfrm>
            <a:off x="1030531" y="5287660"/>
            <a:ext cx="646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対象の状態を変化させる。状態についてはさらに</a:t>
            </a:r>
            <a:r>
              <a:rPr kumimoji="1" lang="en-US" altLang="ja-JP" sz="1000" dirty="0"/>
              <a:t>3</a:t>
            </a:r>
            <a:r>
              <a:rPr kumimoji="1" lang="ja-JP" altLang="en-US" sz="1000" dirty="0"/>
              <a:t>つに分類され、</a:t>
            </a:r>
            <a:endParaRPr kumimoji="1" lang="en-US" altLang="ja-JP" sz="1000" dirty="0"/>
          </a:p>
          <a:p>
            <a:r>
              <a:rPr kumimoji="1" lang="ja-JP" altLang="en-US" sz="1000" dirty="0"/>
              <a:t>パラメータ系と変化系になる。それぞれ設定する値が</a:t>
            </a:r>
            <a:r>
              <a:rPr kumimoji="1" lang="ja-JP" altLang="en-US" sz="1000"/>
              <a:t>異なる。また、効果が発生するかどうかの確率を持つ。</a:t>
            </a:r>
            <a:endParaRPr kumimoji="1" lang="en-US" altLang="ja-JP" sz="1000" dirty="0"/>
          </a:p>
        </p:txBody>
      </p:sp>
      <p:graphicFrame>
        <p:nvGraphicFramePr>
          <p:cNvPr id="19" name="表 2">
            <a:extLst>
              <a:ext uri="{FF2B5EF4-FFF2-40B4-BE49-F238E27FC236}">
                <a16:creationId xmlns:a16="http://schemas.microsoft.com/office/drawing/2014/main" id="{FEA6E042-DFE7-4AAF-98BB-F2D095943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63512"/>
              </p:ext>
            </p:extLst>
          </p:nvPr>
        </p:nvGraphicFramePr>
        <p:xfrm>
          <a:off x="1100022" y="5775239"/>
          <a:ext cx="5098416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状態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：毒　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：酸　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：睡眠　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：麻痺　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：減退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発生率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～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15971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3322384-1023-F648-A8AB-1F88FA628736}"/>
              </a:ext>
            </a:extLst>
          </p:cNvPr>
          <p:cNvSpPr txBox="1"/>
          <p:nvPr/>
        </p:nvSpPr>
        <p:spPr>
          <a:xfrm>
            <a:off x="630860" y="2996200"/>
            <a:ext cx="3429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 dirty="0"/>
              <a:t>TR</a:t>
            </a:r>
            <a:r>
              <a:rPr kumimoji="1" lang="ja-JP" altLang="en-US" sz="1200" b="1"/>
              <a:t>カードのレベルによる影響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B082B3-2263-0D4E-89F0-9D580A78CEC4}"/>
              </a:ext>
            </a:extLst>
          </p:cNvPr>
          <p:cNvSpPr txBox="1"/>
          <p:nvPr/>
        </p:nvSpPr>
        <p:spPr>
          <a:xfrm>
            <a:off x="807286" y="3317877"/>
            <a:ext cx="6110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ea"/>
              </a:rPr>
              <a:t>TR</a:t>
            </a:r>
            <a:r>
              <a:rPr kumimoji="1" lang="ja-JP" altLang="en-US" sz="1000">
                <a:latin typeface="+mn-ea"/>
              </a:rPr>
              <a:t>スキルの効果は</a:t>
            </a:r>
            <a:r>
              <a:rPr kumimoji="1" lang="en-US" altLang="ja-JP" sz="1000" dirty="0">
                <a:latin typeface="+mn-ea"/>
              </a:rPr>
              <a:t>TR</a:t>
            </a:r>
            <a:r>
              <a:rPr kumimoji="1" lang="ja-JP" altLang="en-US" sz="1000">
                <a:latin typeface="+mn-ea"/>
              </a:rPr>
              <a:t>カードのレベルにより、威力に影響を受ける。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基本的には以下の補正値だけ増加する。なお、例外的に状態異常回復については特に影響をしない。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  <a:latin typeface="+mn-ea"/>
              </a:rPr>
              <a:t>補正値＝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1+</a:t>
            </a:r>
            <a:r>
              <a:rPr kumimoji="1" lang="ja-JP" altLang="en-US" sz="1000" b="1">
                <a:solidFill>
                  <a:srgbClr val="00B050"/>
                </a:solidFill>
                <a:latin typeface="+mn-ea"/>
              </a:rPr>
              <a:t>（［現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TR</a:t>
            </a:r>
            <a:r>
              <a:rPr kumimoji="1" lang="ja-JP" altLang="en-US" sz="1000" b="1">
                <a:solidFill>
                  <a:srgbClr val="00B050"/>
                </a:solidFill>
                <a:latin typeface="+mn-ea"/>
              </a:rPr>
              <a:t>カードレベル］／２）／［レベル上限］</a:t>
            </a:r>
            <a:endParaRPr kumimoji="1" lang="en-US" altLang="ja-JP" sz="1000" b="1" dirty="0">
              <a:solidFill>
                <a:srgbClr val="00B050"/>
              </a:solidFill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例）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　例えば</a:t>
            </a:r>
            <a:r>
              <a:rPr kumimoji="1" lang="en-US" altLang="ja-JP" sz="1000" dirty="0">
                <a:latin typeface="+mn-ea"/>
              </a:rPr>
              <a:t>ATK</a:t>
            </a:r>
            <a:r>
              <a:rPr kumimoji="1" lang="ja-JP" altLang="en-US" sz="1000">
                <a:latin typeface="+mn-ea"/>
              </a:rPr>
              <a:t> ✖️ </a:t>
            </a:r>
            <a:r>
              <a:rPr kumimoji="1" lang="en-US" altLang="ja-JP" sz="1000" dirty="0">
                <a:latin typeface="+mn-ea"/>
              </a:rPr>
              <a:t>1.2</a:t>
            </a:r>
            <a:r>
              <a:rPr kumimoji="1" lang="ja-JP" altLang="en-US" sz="1000">
                <a:latin typeface="+mn-ea"/>
              </a:rPr>
              <a:t>のバフ効果を持つ</a:t>
            </a:r>
            <a:r>
              <a:rPr kumimoji="1" lang="en-US" altLang="ja-JP" sz="1000" dirty="0">
                <a:latin typeface="+mn-ea"/>
              </a:rPr>
              <a:t>50</a:t>
            </a:r>
            <a:r>
              <a:rPr kumimoji="1" lang="ja-JP" altLang="en-US" sz="1000">
                <a:latin typeface="+mn-ea"/>
              </a:rPr>
              <a:t>レベルカードは、最終的に</a:t>
            </a:r>
            <a:r>
              <a:rPr kumimoji="1" lang="en-US" altLang="ja-JP" sz="1000" dirty="0">
                <a:latin typeface="+mn-ea"/>
              </a:rPr>
              <a:t>1.2</a:t>
            </a:r>
            <a:r>
              <a:rPr kumimoji="1" lang="ja-JP" altLang="en-US" sz="1000">
                <a:latin typeface="+mn-ea"/>
              </a:rPr>
              <a:t>✖️（</a:t>
            </a:r>
            <a:r>
              <a:rPr kumimoji="1" lang="en-US" altLang="ja-JP" sz="1000" dirty="0">
                <a:latin typeface="+mn-ea"/>
              </a:rPr>
              <a:t>1+(5/2)/10)=1.5</a:t>
            </a:r>
            <a:r>
              <a:rPr kumimoji="1" lang="ja-JP" altLang="en-US" sz="1000">
                <a:latin typeface="+mn-ea"/>
              </a:rPr>
              <a:t>となる。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562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5E2C6B2-0BE8-423E-83EC-80598297D03B}"/>
              </a:ext>
            </a:extLst>
          </p:cNvPr>
          <p:cNvSpPr txBox="1"/>
          <p:nvPr/>
        </p:nvSpPr>
        <p:spPr>
          <a:xfrm>
            <a:off x="809958" y="538799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/>
              <a:t>・毒</a:t>
            </a:r>
            <a:endParaRPr kumimoji="1" lang="ja-JP" altLang="en-US" sz="10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DE63680-9C1D-4187-A59D-FA9C691CAFBE}"/>
              </a:ext>
            </a:extLst>
          </p:cNvPr>
          <p:cNvSpPr txBox="1"/>
          <p:nvPr/>
        </p:nvSpPr>
        <p:spPr>
          <a:xfrm>
            <a:off x="1056179" y="825903"/>
            <a:ext cx="2400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最大</a:t>
            </a:r>
            <a:r>
              <a:rPr kumimoji="1" lang="en-US" altLang="ja-JP" sz="1000" dirty="0"/>
              <a:t>HP</a:t>
            </a:r>
            <a:r>
              <a:rPr kumimoji="1" lang="ja-JP" altLang="en-US" sz="1000" dirty="0"/>
              <a:t>の割合に対する継続ダメージ。</a:t>
            </a:r>
            <a:endParaRPr kumimoji="1" lang="en-US" altLang="ja-JP" sz="1000" dirty="0"/>
          </a:p>
        </p:txBody>
      </p:sp>
      <p:graphicFrame>
        <p:nvGraphicFramePr>
          <p:cNvPr id="28" name="表 2">
            <a:extLst>
              <a:ext uri="{FF2B5EF4-FFF2-40B4-BE49-F238E27FC236}">
                <a16:creationId xmlns:a16="http://schemas.microsoft.com/office/drawing/2014/main" id="{6509533F-47A5-4216-9304-7D4AEB2D9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00703"/>
              </p:ext>
            </p:extLst>
          </p:nvPr>
        </p:nvGraphicFramePr>
        <p:xfrm>
          <a:off x="1062223" y="1131161"/>
          <a:ext cx="6052162" cy="975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75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ダメージ発生間隔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スリップダメージが発生する間隔。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ダメージ割合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最大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HP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に対する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として設定する。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87908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2860EB0-F88F-49EB-AF7C-001F79B4C166}"/>
              </a:ext>
            </a:extLst>
          </p:cNvPr>
          <p:cNvSpPr txBox="1"/>
          <p:nvPr/>
        </p:nvSpPr>
        <p:spPr>
          <a:xfrm>
            <a:off x="809958" y="2165558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/>
              <a:t>・酸</a:t>
            </a:r>
            <a:endParaRPr kumimoji="1" lang="ja-JP" altLang="en-US" sz="10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5CEC1B-7FB9-4D8A-BCFB-ED4BC1118429}"/>
              </a:ext>
            </a:extLst>
          </p:cNvPr>
          <p:cNvSpPr txBox="1"/>
          <p:nvPr/>
        </p:nvSpPr>
        <p:spPr>
          <a:xfrm>
            <a:off x="1056179" y="2452662"/>
            <a:ext cx="1595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固定値の継続ダメージ。</a:t>
            </a:r>
            <a:endParaRPr kumimoji="1" lang="en-US" altLang="ja-JP" sz="1000" dirty="0"/>
          </a:p>
        </p:txBody>
      </p:sp>
      <p:graphicFrame>
        <p:nvGraphicFramePr>
          <p:cNvPr id="31" name="表 2">
            <a:extLst>
              <a:ext uri="{FF2B5EF4-FFF2-40B4-BE49-F238E27FC236}">
                <a16:creationId xmlns:a16="http://schemas.microsoft.com/office/drawing/2014/main" id="{49BF54D9-C7E6-4A03-9A30-94D11107D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07285"/>
              </p:ext>
            </p:extLst>
          </p:nvPr>
        </p:nvGraphicFramePr>
        <p:xfrm>
          <a:off x="1062223" y="2757920"/>
          <a:ext cx="6052162" cy="975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8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ダメージ発生間隔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スリップダメージが発生する間隔。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ダメージ値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直値で設定。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87908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D54AF80-0F53-4515-B37A-015C4D7C240E}"/>
              </a:ext>
            </a:extLst>
          </p:cNvPr>
          <p:cNvSpPr txBox="1"/>
          <p:nvPr/>
        </p:nvSpPr>
        <p:spPr>
          <a:xfrm>
            <a:off x="809958" y="3933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・睡眠</a:t>
            </a:r>
            <a:endParaRPr kumimoji="1" lang="ja-JP" altLang="en-US" sz="10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4614FFC-B6FE-4582-A837-9FFBED1175A2}"/>
              </a:ext>
            </a:extLst>
          </p:cNvPr>
          <p:cNvSpPr txBox="1"/>
          <p:nvPr/>
        </p:nvSpPr>
        <p:spPr>
          <a:xfrm>
            <a:off x="1056179" y="4220110"/>
            <a:ext cx="6340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一定期間怪獣の行動が止まる。</a:t>
            </a:r>
            <a:endParaRPr kumimoji="1" lang="en-US" altLang="ja-JP" sz="1000"/>
          </a:p>
          <a:p>
            <a:r>
              <a:rPr kumimoji="1" lang="ja-JP" altLang="en-US" sz="1000"/>
              <a:t>この間、怪獣のクールタイムは進行しない。攻撃を受けるたびに、下記の起きる確率を加算して計算する。</a:t>
            </a:r>
            <a:endParaRPr kumimoji="1" lang="en-US" altLang="ja-JP" sz="1000"/>
          </a:p>
          <a:p>
            <a:r>
              <a:rPr kumimoji="1" lang="ja-JP" altLang="en-US" sz="1000"/>
              <a:t>（ダメージではなく各攻撃毎に加算される）</a:t>
            </a:r>
            <a:endParaRPr kumimoji="1" lang="en-US" altLang="ja-JP" sz="1000" dirty="0"/>
          </a:p>
        </p:txBody>
      </p:sp>
      <p:graphicFrame>
        <p:nvGraphicFramePr>
          <p:cNvPr id="39" name="表 2">
            <a:extLst>
              <a:ext uri="{FF2B5EF4-FFF2-40B4-BE49-F238E27FC236}">
                <a16:creationId xmlns:a16="http://schemas.microsoft.com/office/drawing/2014/main" id="{D06CE05F-CB8B-4E51-A8BF-BECA9C89A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05065"/>
              </p:ext>
            </p:extLst>
          </p:nvPr>
        </p:nvGraphicFramePr>
        <p:xfrm>
          <a:off x="1062223" y="4836073"/>
          <a:ext cx="6052162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40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覚醒率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～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54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D54AF80-0F53-4515-B37A-015C4D7C240E}"/>
              </a:ext>
            </a:extLst>
          </p:cNvPr>
          <p:cNvSpPr txBox="1"/>
          <p:nvPr/>
        </p:nvSpPr>
        <p:spPr>
          <a:xfrm>
            <a:off x="809958" y="538799"/>
            <a:ext cx="1659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・麻痺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4614FFC-B6FE-4582-A837-9FFBED1175A2}"/>
              </a:ext>
            </a:extLst>
          </p:cNvPr>
          <p:cNvSpPr txBox="1"/>
          <p:nvPr/>
        </p:nvSpPr>
        <p:spPr>
          <a:xfrm>
            <a:off x="1056179" y="825903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一定時間一定の確率で攻撃発が生しなくなる。</a:t>
            </a:r>
            <a:endParaRPr kumimoji="1" lang="en-US" altLang="ja-JP" sz="1000" dirty="0"/>
          </a:p>
        </p:txBody>
      </p:sp>
      <p:graphicFrame>
        <p:nvGraphicFramePr>
          <p:cNvPr id="39" name="表 2">
            <a:extLst>
              <a:ext uri="{FF2B5EF4-FFF2-40B4-BE49-F238E27FC236}">
                <a16:creationId xmlns:a16="http://schemas.microsoft.com/office/drawing/2014/main" id="{D06CE05F-CB8B-4E51-A8BF-BECA9C89A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778593"/>
              </p:ext>
            </p:extLst>
          </p:nvPr>
        </p:nvGraphicFramePr>
        <p:xfrm>
          <a:off x="1062223" y="1216234"/>
          <a:ext cx="6052162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40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覚醒率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～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87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1021D9B-8CEB-4479-9491-6C5F2AD6D304}"/>
              </a:ext>
            </a:extLst>
          </p:cNvPr>
          <p:cNvSpPr txBox="1"/>
          <p:nvPr/>
        </p:nvSpPr>
        <p:spPr>
          <a:xfrm>
            <a:off x="809958" y="3231324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・状態異常の累積について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20200127</a:t>
            </a:r>
            <a:r>
              <a:rPr kumimoji="1" lang="ja-JP" altLang="en-US" sz="1000" b="1">
                <a:solidFill>
                  <a:srgbClr val="FF0000"/>
                </a:solidFill>
              </a:rPr>
              <a:t>新規）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2F850E-E3DC-47E1-9995-7780D7D786B1}"/>
              </a:ext>
            </a:extLst>
          </p:cNvPr>
          <p:cNvSpPr txBox="1"/>
          <p:nvPr/>
        </p:nvSpPr>
        <p:spPr>
          <a:xfrm>
            <a:off x="1071144" y="3810100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一旦状態異常にかかると、怪獣は耐性値を持つようになる。（部隊はない）</a:t>
            </a:r>
            <a:endParaRPr kumimoji="1" lang="en-US" altLang="ja-JP" sz="1000"/>
          </a:p>
          <a:p>
            <a:r>
              <a:rPr kumimoji="1" lang="ja-JP" altLang="en-US" sz="1000"/>
              <a:t>一回かかるごとに耐性値</a:t>
            </a:r>
            <a:r>
              <a:rPr kumimoji="1" lang="en-US" altLang="ja-JP" sz="1000"/>
              <a:t>10</a:t>
            </a:r>
            <a:r>
              <a:rPr kumimoji="1" lang="ja-JP" altLang="en-US" sz="1000"/>
              <a:t>％が増加する。</a:t>
            </a:r>
            <a:endParaRPr kumimoji="1" lang="en-US" altLang="ja-JP" sz="1000"/>
          </a:p>
          <a:p>
            <a:r>
              <a:rPr kumimoji="1" lang="ja-JP" altLang="en-US" sz="1000"/>
              <a:t>この耐性値は、効果の発生が起こるときに耐性値の判定を行い、成功するとその効果は追加で発生しない。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この耐性は発生後</a:t>
            </a:r>
            <a:r>
              <a:rPr kumimoji="1" lang="en-US" altLang="ja-JP" sz="1000"/>
              <a:t>30</a:t>
            </a:r>
            <a:r>
              <a:rPr kumimoji="1" lang="ja-JP" altLang="en-US" sz="1000"/>
              <a:t>秒（仮）で解除されるが、耐性値があるときに再度くらって耐性が増えると</a:t>
            </a:r>
            <a:endParaRPr kumimoji="1" lang="en-US" altLang="ja-JP" sz="1000"/>
          </a:p>
          <a:p>
            <a:r>
              <a:rPr kumimoji="1" lang="ja-JP" altLang="en-US" sz="1000"/>
              <a:t>その</a:t>
            </a:r>
            <a:r>
              <a:rPr kumimoji="1" lang="en-US" altLang="ja-JP" sz="1000"/>
              <a:t>30</a:t>
            </a:r>
            <a:r>
              <a:rPr kumimoji="1" lang="ja-JP" altLang="en-US" sz="1000"/>
              <a:t>秒は再度リセットされる。</a:t>
            </a:r>
            <a:endParaRPr kumimoji="1" lang="en-US" altLang="ja-JP" sz="1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7163FE3-4369-41B4-84A9-1A886A098E88}"/>
              </a:ext>
            </a:extLst>
          </p:cNvPr>
          <p:cNvSpPr txBox="1"/>
          <p:nvPr/>
        </p:nvSpPr>
        <p:spPr>
          <a:xfrm>
            <a:off x="962358" y="3536101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/>
              <a:t>-</a:t>
            </a:r>
            <a:r>
              <a:rPr kumimoji="1" lang="ja-JP" altLang="en-US" sz="1000" b="1"/>
              <a:t>耐性値</a:t>
            </a:r>
            <a:endParaRPr kumimoji="1" lang="ja-JP" altLang="en-US" sz="10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0287EA-DB39-4798-9766-F1912383A5DD}"/>
              </a:ext>
            </a:extLst>
          </p:cNvPr>
          <p:cNvSpPr txBox="1"/>
          <p:nvPr/>
        </p:nvSpPr>
        <p:spPr>
          <a:xfrm>
            <a:off x="962357" y="4958112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/>
              <a:t>-</a:t>
            </a:r>
            <a:r>
              <a:rPr kumimoji="1" lang="ja-JP" altLang="en-US" sz="1000" b="1"/>
              <a:t>効果上書き</a:t>
            </a:r>
            <a:endParaRPr kumimoji="1" lang="ja-JP" altLang="en-US" sz="10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9A677C-EF51-4E18-B1FB-C05EB6AAF9CA}"/>
              </a:ext>
            </a:extLst>
          </p:cNvPr>
          <p:cNvSpPr txBox="1"/>
          <p:nvPr/>
        </p:nvSpPr>
        <p:spPr>
          <a:xfrm>
            <a:off x="962357" y="5232111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状態異常中、上記の耐性を突破し、追加で同じ状態異常になった場合、</a:t>
            </a:r>
            <a:endParaRPr kumimoji="1" lang="en-US" altLang="ja-JP" sz="1000"/>
          </a:p>
          <a:p>
            <a:r>
              <a:rPr kumimoji="1" lang="ja-JP" altLang="en-US" sz="1000"/>
              <a:t>今までの効果（時間）はキャンセルされ、改めてその状態異常にかかることになる。</a:t>
            </a:r>
            <a:endParaRPr kumimoji="1" lang="en-US" altLang="ja-JP" sz="10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C84C53-3EF5-4D76-ABB4-FE79C0243688}"/>
              </a:ext>
            </a:extLst>
          </p:cNvPr>
          <p:cNvSpPr txBox="1"/>
          <p:nvPr/>
        </p:nvSpPr>
        <p:spPr>
          <a:xfrm>
            <a:off x="962357" y="5756706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/>
              <a:t>-</a:t>
            </a:r>
            <a:r>
              <a:rPr kumimoji="1" lang="ja-JP" altLang="en-US" sz="1000" b="1"/>
              <a:t>異なる状態異常</a:t>
            </a:r>
            <a:endParaRPr kumimoji="1" lang="ja-JP" altLang="en-US" sz="10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B2AD7B-BA3B-406F-8B34-18B223E9DF9B}"/>
              </a:ext>
            </a:extLst>
          </p:cNvPr>
          <p:cNvSpPr txBox="1"/>
          <p:nvPr/>
        </p:nvSpPr>
        <p:spPr>
          <a:xfrm>
            <a:off x="962357" y="6030705"/>
            <a:ext cx="3775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毒とマヒなど異なる状態異常は上記関係なく同時にかかる。</a:t>
            </a:r>
            <a:endParaRPr kumimoji="1" lang="en-US" altLang="ja-JP" sz="10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7BEEB74-DD4B-4E9E-9DE2-18168A262DF8}"/>
              </a:ext>
            </a:extLst>
          </p:cNvPr>
          <p:cNvSpPr txBox="1"/>
          <p:nvPr/>
        </p:nvSpPr>
        <p:spPr>
          <a:xfrm>
            <a:off x="809958" y="6845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・減退</a:t>
            </a:r>
            <a:endParaRPr kumimoji="1" lang="ja-JP" altLang="en-US" sz="10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E4EA4C6-76CA-4189-94F1-E6EC92B09EB2}"/>
              </a:ext>
            </a:extLst>
          </p:cNvPr>
          <p:cNvSpPr txBox="1"/>
          <p:nvPr/>
        </p:nvSpPr>
        <p:spPr>
          <a:xfrm>
            <a:off x="1056179" y="971662"/>
            <a:ext cx="4031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バフとは別口の状態異常。回復で解除できるのがデバフとの違い。</a:t>
            </a:r>
            <a:endParaRPr kumimoji="1" lang="en-US" altLang="ja-JP" sz="1000" dirty="0"/>
          </a:p>
        </p:txBody>
      </p:sp>
      <p:graphicFrame>
        <p:nvGraphicFramePr>
          <p:cNvPr id="28" name="表 2">
            <a:extLst>
              <a:ext uri="{FF2B5EF4-FFF2-40B4-BE49-F238E27FC236}">
                <a16:creationId xmlns:a16="http://schemas.microsoft.com/office/drawing/2014/main" id="{31F3DF76-0E52-486A-9606-F29AF9947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22749"/>
              </p:ext>
            </p:extLst>
          </p:nvPr>
        </p:nvGraphicFramePr>
        <p:xfrm>
          <a:off x="1062223" y="1276920"/>
          <a:ext cx="6052162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8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怪獣には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がないので、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怪獣の攻撃にたいする攻撃力に掛かる値となる。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怪獣には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DEF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がないので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怪獣の全部位に防御係数を減らす。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8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怪獣のクールタイムに対してかかる。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クールタイムは多い方が弱くなるため計算としては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1/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設定値をかけるようになる。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7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48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BB1252-38B9-4FC9-BED9-79EC6ADD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ED283D-8E1D-4481-A639-75599911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331A96-5846-441E-96BB-0BEB864191D6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■効果仕様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10DDEE-A866-42F6-839D-2F79BD8C5B7F}"/>
              </a:ext>
            </a:extLst>
          </p:cNvPr>
          <p:cNvSpPr txBox="1"/>
          <p:nvPr/>
        </p:nvSpPr>
        <p:spPr>
          <a:xfrm>
            <a:off x="591845" y="53879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5</a:t>
            </a:r>
            <a:r>
              <a:rPr kumimoji="1" lang="ja-JP" altLang="en-US" sz="1200" b="1"/>
              <a:t>．回復系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86C269-AEE4-4310-B0D1-FD5AFCABA169}"/>
              </a:ext>
            </a:extLst>
          </p:cNvPr>
          <p:cNvSpPr txBox="1"/>
          <p:nvPr/>
        </p:nvSpPr>
        <p:spPr>
          <a:xfrm>
            <a:off x="768271" y="846576"/>
            <a:ext cx="6083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打ち合わせにて回復の種類が色々あったり、パラメータ変化系と明確に異なるため、仕様を分割した。</a:t>
            </a:r>
            <a:endParaRPr kumimoji="1" lang="en-US" altLang="ja-JP" sz="1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3C7071-1105-4739-9EC3-0A3DC476447C}"/>
              </a:ext>
            </a:extLst>
          </p:cNvPr>
          <p:cNvSpPr txBox="1"/>
          <p:nvPr/>
        </p:nvSpPr>
        <p:spPr>
          <a:xfrm>
            <a:off x="768271" y="1123575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・ＨＰ回復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CAB194-0CF4-4699-92F6-EA55C1270AFE}"/>
              </a:ext>
            </a:extLst>
          </p:cNvPr>
          <p:cNvSpPr txBox="1"/>
          <p:nvPr/>
        </p:nvSpPr>
        <p:spPr>
          <a:xfrm>
            <a:off x="990109" y="1400574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部隊の</a:t>
            </a:r>
            <a:r>
              <a:rPr kumimoji="1" lang="en-US" altLang="ja-JP" sz="1000"/>
              <a:t>HP</a:t>
            </a:r>
            <a:r>
              <a:rPr kumimoji="1" lang="ja-JP" altLang="en-US" sz="1000"/>
              <a:t>（被ダメージ）の値を回復させる効果。</a:t>
            </a:r>
            <a:endParaRPr kumimoji="1" lang="en-US" altLang="ja-JP" sz="1000"/>
          </a:p>
          <a:p>
            <a:r>
              <a:rPr kumimoji="1" lang="ja-JP" altLang="en-US" sz="1000"/>
              <a:t>部隊の最大</a:t>
            </a:r>
            <a:r>
              <a:rPr kumimoji="1" lang="en-US" altLang="ja-JP" sz="1000"/>
              <a:t>HP</a:t>
            </a:r>
            <a:r>
              <a:rPr kumimoji="1" lang="ja-JP" altLang="en-US" sz="1000"/>
              <a:t>を超えた分は無視する。</a:t>
            </a:r>
            <a:r>
              <a:rPr kumimoji="1" lang="en-US" altLang="ja-JP" sz="1000"/>
              <a:t>TR</a:t>
            </a:r>
            <a:r>
              <a:rPr kumimoji="1" lang="ja-JP" altLang="en-US" sz="1000"/>
              <a:t>スキルでの「回復」とは異なる。</a:t>
            </a:r>
            <a:endParaRPr kumimoji="1" lang="en-US" altLang="ja-JP" sz="100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04DE71-276A-4586-B72D-CF9D91320A0C}"/>
              </a:ext>
            </a:extLst>
          </p:cNvPr>
          <p:cNvSpPr/>
          <p:nvPr/>
        </p:nvSpPr>
        <p:spPr>
          <a:xfrm>
            <a:off x="6248636" y="1333849"/>
            <a:ext cx="2702418" cy="10821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メモ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en-US" altLang="ja-JP" sz="1000">
                <a:solidFill>
                  <a:schemeClr val="tx1"/>
                </a:solidFill>
              </a:rPr>
              <a:t>TR</a:t>
            </a:r>
            <a:r>
              <a:rPr kumimoji="1" lang="ja-JP" altLang="en-US" sz="1000">
                <a:solidFill>
                  <a:schemeClr val="tx1"/>
                </a:solidFill>
              </a:rPr>
              <a:t>スキルのスキルは各キャラの能力値に応じて回復するものだが、効果での回復は直値、もしくは割合によって回復する。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発動条件とともに運用する想定。</a:t>
            </a:r>
          </a:p>
        </p:txBody>
      </p:sp>
      <p:graphicFrame>
        <p:nvGraphicFramePr>
          <p:cNvPr id="14" name="表 2">
            <a:extLst>
              <a:ext uri="{FF2B5EF4-FFF2-40B4-BE49-F238E27FC236}">
                <a16:creationId xmlns:a16="http://schemas.microsoft.com/office/drawing/2014/main" id="{8F35FCE4-8BC8-47D7-8A94-F83DDB176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98011"/>
              </p:ext>
            </p:extLst>
          </p:nvPr>
        </p:nvGraphicFramePr>
        <p:xfrm>
          <a:off x="1057839" y="1932365"/>
          <a:ext cx="5098416" cy="1036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変化方法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：直値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：割合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に合わせた数値。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割合の場合は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となる。（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だったら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1%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）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32254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192325-3615-4521-91F9-3FC911258DD5}"/>
              </a:ext>
            </a:extLst>
          </p:cNvPr>
          <p:cNvSpPr txBox="1"/>
          <p:nvPr/>
        </p:nvSpPr>
        <p:spPr>
          <a:xfrm>
            <a:off x="768271" y="315553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・デバフ解除</a:t>
            </a:r>
            <a:endParaRPr kumimoji="1" lang="ja-JP" altLang="en-US" sz="1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8F0C98-F20E-48B9-A831-EBB47069250D}"/>
              </a:ext>
            </a:extLst>
          </p:cNvPr>
          <p:cNvSpPr txBox="1"/>
          <p:nvPr/>
        </p:nvSpPr>
        <p:spPr>
          <a:xfrm>
            <a:off x="990109" y="3456189"/>
            <a:ext cx="45448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各パラメータ系にかかったデバフ効果（状態異常を除く）を解除する効果。</a:t>
            </a:r>
            <a:endParaRPr kumimoji="1" lang="en-US" altLang="ja-JP" sz="1000"/>
          </a:p>
        </p:txBody>
      </p:sp>
      <p:graphicFrame>
        <p:nvGraphicFramePr>
          <p:cNvPr id="17" name="表 2">
            <a:extLst>
              <a:ext uri="{FF2B5EF4-FFF2-40B4-BE49-F238E27FC236}">
                <a16:creationId xmlns:a16="http://schemas.microsoft.com/office/drawing/2014/main" id="{DCC9057D-91A2-4EE7-BBE7-44C551068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2416"/>
              </p:ext>
            </p:extLst>
          </p:nvPr>
        </p:nvGraphicFramePr>
        <p:xfrm>
          <a:off x="1057839" y="3822573"/>
          <a:ext cx="5098416" cy="792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解除対象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DEF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POWER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※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複数の組み合わせあり。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※HP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は上限に関わるものではない。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CAA7D37-4056-43B5-9CD1-CBED63688432}"/>
              </a:ext>
            </a:extLst>
          </p:cNvPr>
          <p:cNvSpPr txBox="1"/>
          <p:nvPr/>
        </p:nvSpPr>
        <p:spPr>
          <a:xfrm>
            <a:off x="768271" y="475268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・状態異常解除</a:t>
            </a:r>
            <a:endParaRPr kumimoji="1" lang="ja-JP" altLang="en-US" sz="10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1C78167-B405-40E9-BE8E-D8A0110FA0C0}"/>
              </a:ext>
            </a:extLst>
          </p:cNvPr>
          <p:cNvSpPr txBox="1"/>
          <p:nvPr/>
        </p:nvSpPr>
        <p:spPr>
          <a:xfrm>
            <a:off x="990109" y="5053337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状態異常を回復する効果。</a:t>
            </a:r>
            <a:endParaRPr kumimoji="1" lang="en-US" altLang="ja-JP" sz="1000"/>
          </a:p>
        </p:txBody>
      </p:sp>
      <p:graphicFrame>
        <p:nvGraphicFramePr>
          <p:cNvPr id="20" name="表 2">
            <a:extLst>
              <a:ext uri="{FF2B5EF4-FFF2-40B4-BE49-F238E27FC236}">
                <a16:creationId xmlns:a16="http://schemas.microsoft.com/office/drawing/2014/main" id="{58C46F73-C922-49FD-B36A-22F095FA8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56024"/>
              </p:ext>
            </p:extLst>
          </p:nvPr>
        </p:nvGraphicFramePr>
        <p:xfrm>
          <a:off x="1057839" y="5419721"/>
          <a:ext cx="5098416" cy="640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解除対象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：毒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：酸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：睡眠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：麻痺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：減退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※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複数の組み合わせあり。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</a:tbl>
          </a:graphicData>
        </a:graphic>
      </p:graphicFrame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40C0CD4-F2AE-48FB-A98B-841572EF474C}"/>
              </a:ext>
            </a:extLst>
          </p:cNvPr>
          <p:cNvSpPr/>
          <p:nvPr/>
        </p:nvSpPr>
        <p:spPr>
          <a:xfrm>
            <a:off x="6248636" y="4628124"/>
            <a:ext cx="2702418" cy="14021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メモ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減退はデバフの組み合わせだが、</a:t>
            </a:r>
            <a:endParaRPr kumimoji="1" lang="en-US" altLang="ja-JP" sz="1000">
              <a:solidFill>
                <a:schemeClr val="tx1"/>
              </a:solidFill>
            </a:endParaRPr>
          </a:p>
          <a:p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「減退」という状態が引き起こすもので、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通常のデバフとは扱いを変える。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減退によって引き起こされたデバフは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デバフ解除では解除できない。</a:t>
            </a:r>
          </a:p>
        </p:txBody>
      </p:sp>
    </p:spTree>
    <p:extLst>
      <p:ext uri="{BB962C8B-B14F-4D97-AF65-F5344CB8AC3E}">
        <p14:creationId xmlns:p14="http://schemas.microsoft.com/office/powerpoint/2010/main" val="109000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767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●支援兵器の効果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新規）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53142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支援兵器については、各兵科によって効果を変えるため、これも効果の種類が多くある。</a:t>
            </a:r>
            <a:endParaRPr kumimoji="1" lang="en-US" altLang="ja-JP" sz="1000"/>
          </a:p>
          <a:p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1</a:t>
            </a:r>
            <a:r>
              <a:rPr kumimoji="1" lang="ja-JP" altLang="en-US" sz="1000">
                <a:latin typeface="+mn-ea"/>
              </a:rPr>
              <a:t>．バフ（部隊に対して）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2</a:t>
            </a:r>
            <a:r>
              <a:rPr kumimoji="1" lang="ja-JP" altLang="en-US" sz="1000">
                <a:latin typeface="+mn-ea"/>
              </a:rPr>
              <a:t>．デバフ（怪獣に対して）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3</a:t>
            </a:r>
            <a:r>
              <a:rPr kumimoji="1" lang="ja-JP" altLang="en-US" sz="1000">
                <a:latin typeface="+mn-ea"/>
              </a:rPr>
              <a:t>．無効化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4</a:t>
            </a:r>
            <a:r>
              <a:rPr kumimoji="1" lang="ja-JP" altLang="en-US" sz="1000">
                <a:latin typeface="+mn-ea"/>
              </a:rPr>
              <a:t>．状態異常付与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5</a:t>
            </a:r>
            <a:r>
              <a:rPr kumimoji="1" lang="ja-JP" altLang="en-US" sz="1000">
                <a:latin typeface="+mn-ea"/>
              </a:rPr>
              <a:t>．</a:t>
            </a:r>
            <a:r>
              <a:rPr kumimoji="1" lang="ja-JP" altLang="en-US" sz="1000"/>
              <a:t>回復（直、リジェネ、解除）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※</a:t>
            </a:r>
            <a:r>
              <a:rPr kumimoji="1" lang="ja-JP" altLang="en-US" sz="1000">
                <a:latin typeface="+mn-ea"/>
              </a:rPr>
              <a:t>以下、今までのものとは変わる部分のみ記載していく。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1962F8F-A9A7-4C44-997B-06969EB32BB5}"/>
              </a:ext>
            </a:extLst>
          </p:cNvPr>
          <p:cNvSpPr txBox="1"/>
          <p:nvPr/>
        </p:nvSpPr>
        <p:spPr>
          <a:xfrm>
            <a:off x="591845" y="4017522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1</a:t>
            </a:r>
            <a:r>
              <a:rPr kumimoji="1" lang="ja-JP" altLang="en-US" sz="1200" b="1"/>
              <a:t>．バフ　</a:t>
            </a:r>
            <a:r>
              <a:rPr kumimoji="1" lang="en-US" altLang="ja-JP" sz="1200" b="1"/>
              <a:t>2</a:t>
            </a:r>
            <a:r>
              <a:rPr kumimoji="1" lang="ja-JP" altLang="en-US" sz="1200" b="1"/>
              <a:t>．デバフ　</a:t>
            </a:r>
            <a:r>
              <a:rPr kumimoji="1" lang="en-US" altLang="ja-JP" sz="1200" b="1"/>
              <a:t>3</a:t>
            </a:r>
            <a:r>
              <a:rPr kumimoji="1" lang="ja-JP" altLang="en-US" sz="1200" b="1"/>
              <a:t>．無効化系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36ABF28-CA83-4E63-B1C7-031D57544BFD}"/>
              </a:ext>
            </a:extLst>
          </p:cNvPr>
          <p:cNvSpPr txBox="1"/>
          <p:nvPr/>
        </p:nvSpPr>
        <p:spPr>
          <a:xfrm>
            <a:off x="768271" y="4325299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対象は部隊全体。リーダー効果との違いは効果時間があること。</a:t>
            </a:r>
            <a:endParaRPr kumimoji="1" lang="en-US" altLang="ja-JP" sz="1000" dirty="0"/>
          </a:p>
        </p:txBody>
      </p:sp>
      <p:graphicFrame>
        <p:nvGraphicFramePr>
          <p:cNvPr id="23" name="表 2">
            <a:extLst>
              <a:ext uri="{FF2B5EF4-FFF2-40B4-BE49-F238E27FC236}">
                <a16:creationId xmlns:a16="http://schemas.microsoft.com/office/drawing/2014/main" id="{1826336D-9208-4C1B-B283-D223C6BEF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87104"/>
              </p:ext>
            </p:extLst>
          </p:nvPr>
        </p:nvGraphicFramePr>
        <p:xfrm>
          <a:off x="852498" y="4672596"/>
          <a:ext cx="6052162" cy="487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40262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9830965-4C30-418C-85B7-D4EC83C60E16}"/>
              </a:ext>
            </a:extLst>
          </p:cNvPr>
          <p:cNvSpPr txBox="1"/>
          <p:nvPr/>
        </p:nvSpPr>
        <p:spPr>
          <a:xfrm>
            <a:off x="591845" y="5310856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4</a:t>
            </a:r>
            <a:r>
              <a:rPr kumimoji="1" lang="ja-JP" altLang="en-US" sz="1200" b="1"/>
              <a:t>．状態異常付与　</a:t>
            </a:r>
            <a:r>
              <a:rPr kumimoji="1" lang="en-US" altLang="ja-JP" sz="1200" b="1"/>
              <a:t>5</a:t>
            </a:r>
            <a:r>
              <a:rPr kumimoji="1" lang="ja-JP" altLang="en-US" sz="1200" b="1"/>
              <a:t>．回復系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1E3E4B3-7A75-44CB-930B-48B1D07011DA}"/>
              </a:ext>
            </a:extLst>
          </p:cNvPr>
          <p:cNvSpPr txBox="1"/>
          <p:nvPr/>
        </p:nvSpPr>
        <p:spPr>
          <a:xfrm>
            <a:off x="768271" y="5618633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リーダー効果と同じ。</a:t>
            </a:r>
            <a:endParaRPr kumimoji="1" lang="en-US" altLang="ja-JP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5C58AB-9408-D442-B1FA-FC0A8D01D16B}"/>
              </a:ext>
            </a:extLst>
          </p:cNvPr>
          <p:cNvSpPr txBox="1"/>
          <p:nvPr/>
        </p:nvSpPr>
        <p:spPr>
          <a:xfrm>
            <a:off x="591845" y="2424980"/>
            <a:ext cx="3429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○支援兵器のレベルによる影響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689746-BDEC-7F44-AE4E-8DBE5B01E183}"/>
              </a:ext>
            </a:extLst>
          </p:cNvPr>
          <p:cNvSpPr txBox="1"/>
          <p:nvPr/>
        </p:nvSpPr>
        <p:spPr>
          <a:xfrm>
            <a:off x="768271" y="2746657"/>
            <a:ext cx="61590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支援兵器の効果は支援兵器のレベルにより、威力に影響を受ける。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基本的には以下の補正値だけ増加する。なお、例外的に状態異常回復については特に影響をしない。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  <a:latin typeface="+mn-ea"/>
              </a:rPr>
              <a:t>補正値＝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1+</a:t>
            </a:r>
            <a:r>
              <a:rPr kumimoji="1" lang="ja-JP" altLang="en-US" sz="1000" b="1">
                <a:solidFill>
                  <a:srgbClr val="00B050"/>
                </a:solidFill>
                <a:latin typeface="+mn-ea"/>
              </a:rPr>
              <a:t>（［現支援兵器レベル］／２）／［レベル上限］</a:t>
            </a:r>
            <a:endParaRPr kumimoji="1" lang="en-US" altLang="ja-JP" sz="1000" b="1" dirty="0">
              <a:solidFill>
                <a:srgbClr val="00B050"/>
              </a:solidFill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例）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　例えば</a:t>
            </a:r>
            <a:r>
              <a:rPr kumimoji="1" lang="en-US" altLang="ja-JP" sz="1000" dirty="0">
                <a:latin typeface="+mn-ea"/>
              </a:rPr>
              <a:t>ATK</a:t>
            </a:r>
            <a:r>
              <a:rPr kumimoji="1" lang="ja-JP" altLang="en-US" sz="1000">
                <a:latin typeface="+mn-ea"/>
              </a:rPr>
              <a:t> ✖️ </a:t>
            </a:r>
            <a:r>
              <a:rPr kumimoji="1" lang="en-US" altLang="ja-JP" sz="1000" dirty="0">
                <a:latin typeface="+mn-ea"/>
              </a:rPr>
              <a:t>1.2</a:t>
            </a:r>
            <a:r>
              <a:rPr kumimoji="1" lang="ja-JP" altLang="en-US" sz="1000">
                <a:latin typeface="+mn-ea"/>
              </a:rPr>
              <a:t>のバフ効果を持つ</a:t>
            </a:r>
            <a:r>
              <a:rPr kumimoji="1" lang="en-US" altLang="ja-JP" sz="1000" dirty="0">
                <a:latin typeface="+mn-ea"/>
              </a:rPr>
              <a:t>5</a:t>
            </a:r>
            <a:r>
              <a:rPr kumimoji="1" lang="ja-JP" altLang="en-US" sz="1000">
                <a:latin typeface="+mn-ea"/>
              </a:rPr>
              <a:t>レベル支援兵器は、最終的に</a:t>
            </a:r>
            <a:r>
              <a:rPr kumimoji="1" lang="en-US" altLang="ja-JP" sz="1000" dirty="0">
                <a:latin typeface="+mn-ea"/>
              </a:rPr>
              <a:t>1.2</a:t>
            </a:r>
            <a:r>
              <a:rPr kumimoji="1" lang="ja-JP" altLang="en-US" sz="1000">
                <a:latin typeface="+mn-ea"/>
              </a:rPr>
              <a:t>✖️（</a:t>
            </a:r>
            <a:r>
              <a:rPr kumimoji="1" lang="en-US" altLang="ja-JP" sz="1000" dirty="0">
                <a:latin typeface="+mn-ea"/>
              </a:rPr>
              <a:t>1+(5/2)/10)=1.5</a:t>
            </a:r>
            <a:r>
              <a:rPr kumimoji="1" lang="ja-JP" altLang="en-US" sz="1000">
                <a:latin typeface="+mn-ea"/>
              </a:rPr>
              <a:t>となる。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174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●結晶の効果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新規）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46730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結晶に着く効果は前述の通り、武器のパラメータに影響を及ぼすものとする。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9E697-9AE4-4213-A75C-7101CC78195E}"/>
              </a:ext>
            </a:extLst>
          </p:cNvPr>
          <p:cNvSpPr txBox="1"/>
          <p:nvPr/>
        </p:nvSpPr>
        <p:spPr>
          <a:xfrm>
            <a:off x="591845" y="11821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○対象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6F6C6-5C59-4974-810C-64F35CEECF6D}"/>
              </a:ext>
            </a:extLst>
          </p:cNvPr>
          <p:cNvSpPr txBox="1"/>
          <p:nvPr/>
        </p:nvSpPr>
        <p:spPr>
          <a:xfrm>
            <a:off x="760343" y="1518377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結晶には効果を発揮する対象を設定できるようにする。</a:t>
            </a:r>
            <a:endParaRPr kumimoji="1" lang="en-US" altLang="ja-JP" sz="1000" dirty="0">
              <a:latin typeface="+mn-ea"/>
            </a:endParaRPr>
          </a:p>
        </p:txBody>
      </p:sp>
      <p:graphicFrame>
        <p:nvGraphicFramePr>
          <p:cNvPr id="15" name="表 2">
            <a:extLst>
              <a:ext uri="{FF2B5EF4-FFF2-40B4-BE49-F238E27FC236}">
                <a16:creationId xmlns:a16="http://schemas.microsoft.com/office/drawing/2014/main" id="{33FBD569-6387-48A7-862C-CA37EE092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95285"/>
              </p:ext>
            </p:extLst>
          </p:nvPr>
        </p:nvGraphicFramePr>
        <p:xfrm>
          <a:off x="760343" y="1827319"/>
          <a:ext cx="5098416" cy="883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対象項目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：キャラ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：武器種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：属性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対象詳細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対象によってキャラ番号もしくは武器種番号、属性番号を記述。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25CAEE-3575-478A-812F-A258BFB820B4}"/>
              </a:ext>
            </a:extLst>
          </p:cNvPr>
          <p:cNvSpPr txBox="1"/>
          <p:nvPr/>
        </p:nvSpPr>
        <p:spPr>
          <a:xfrm>
            <a:off x="760343" y="281057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・対象による制限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B1D1C5-8947-4329-8E63-B58D3EBD7629}"/>
              </a:ext>
            </a:extLst>
          </p:cNvPr>
          <p:cNvSpPr txBox="1"/>
          <p:nvPr/>
        </p:nvSpPr>
        <p:spPr>
          <a:xfrm>
            <a:off x="915010" y="3056794"/>
            <a:ext cx="60837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対象項目が設定されている場合、それがキャラ、武器種であった場合、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装備時に装備できないように制限をかける。（</a:t>
            </a:r>
            <a:r>
              <a:rPr kumimoji="1" lang="ja-JP" altLang="en-US" sz="1000">
                <a:solidFill>
                  <a:srgbClr val="00B050"/>
                </a:solidFill>
                <a:latin typeface="+mn-ea"/>
              </a:rPr>
              <a:t>部隊編成時キャラ→武器の順で設定される想定</a:t>
            </a:r>
            <a:r>
              <a:rPr kumimoji="1" lang="ja-JP" altLang="en-US" sz="1000">
                <a:latin typeface="+mn-ea"/>
              </a:rPr>
              <a:t>）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属性であった場合は装備に制限はかけず、バトル中に対象属性でないカードに切り替わった際に効果を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発揮しなくする。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B50FB8E-9D62-4C4D-A433-DFEE7D9DBCB0}"/>
              </a:ext>
            </a:extLst>
          </p:cNvPr>
          <p:cNvSpPr txBox="1"/>
          <p:nvPr/>
        </p:nvSpPr>
        <p:spPr>
          <a:xfrm>
            <a:off x="699133" y="39834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○効果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4E1CA9-FE78-4EE7-A8DD-5D638B2F8D5C}"/>
              </a:ext>
            </a:extLst>
          </p:cNvPr>
          <p:cNvSpPr txBox="1"/>
          <p:nvPr/>
        </p:nvSpPr>
        <p:spPr>
          <a:xfrm>
            <a:off x="814966" y="426257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武器のパラメータを増減させる効果を持つ。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この効果は複数セットできるようにする。</a:t>
            </a:r>
            <a:endParaRPr kumimoji="1" lang="en-US" altLang="ja-JP" sz="1000" dirty="0">
              <a:latin typeface="+mn-ea"/>
            </a:endParaRPr>
          </a:p>
        </p:txBody>
      </p:sp>
      <p:graphicFrame>
        <p:nvGraphicFramePr>
          <p:cNvPr id="21" name="表 2">
            <a:extLst>
              <a:ext uri="{FF2B5EF4-FFF2-40B4-BE49-F238E27FC236}">
                <a16:creationId xmlns:a16="http://schemas.microsoft.com/office/drawing/2014/main" id="{4317637F-78CF-4A94-8722-3664D5BF6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64042"/>
              </p:ext>
            </p:extLst>
          </p:nvPr>
        </p:nvGraphicFramePr>
        <p:xfrm>
          <a:off x="915010" y="4711480"/>
          <a:ext cx="5225416" cy="975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41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3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4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怪獣についても怪獣行動により多岐にわたる効果が付加する。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en-US" altLang="ja-JP" sz="1000">
                <a:latin typeface="+mn-ea"/>
              </a:rPr>
              <a:t>1</a:t>
            </a:r>
            <a:r>
              <a:rPr kumimoji="1" lang="ja-JP" altLang="en-US" sz="1000">
                <a:latin typeface="+mn-ea"/>
              </a:rPr>
              <a:t>．バフ（怪獣に対して）　＜</a:t>
            </a:r>
            <a:r>
              <a:rPr kumimoji="1" lang="ja-JP" altLang="en-US" sz="1000">
                <a:solidFill>
                  <a:srgbClr val="FF0000"/>
                </a:solidFill>
                <a:latin typeface="+mn-ea"/>
              </a:rPr>
              <a:t>（）内注意</a:t>
            </a:r>
            <a:endParaRPr kumimoji="1" lang="en-US" altLang="ja-JP" sz="100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2</a:t>
            </a:r>
            <a:r>
              <a:rPr kumimoji="1" lang="ja-JP" altLang="en-US" sz="1000">
                <a:latin typeface="+mn-ea"/>
              </a:rPr>
              <a:t>．デバフ（部隊に対して） ＜</a:t>
            </a:r>
            <a:r>
              <a:rPr kumimoji="1" lang="ja-JP" altLang="en-US" sz="1000">
                <a:solidFill>
                  <a:srgbClr val="FF0000"/>
                </a:solidFill>
                <a:latin typeface="+mn-ea"/>
              </a:rPr>
              <a:t>（）内注意</a:t>
            </a:r>
            <a:endParaRPr kumimoji="1" lang="en-US" altLang="ja-JP" sz="100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3</a:t>
            </a:r>
            <a:r>
              <a:rPr kumimoji="1" lang="ja-JP" altLang="en-US" sz="1000">
                <a:latin typeface="+mn-ea"/>
              </a:rPr>
              <a:t>．無効化（怪獣に対して）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4</a:t>
            </a:r>
            <a:r>
              <a:rPr kumimoji="1" lang="ja-JP" altLang="en-US" sz="1000">
                <a:latin typeface="+mn-ea"/>
              </a:rPr>
              <a:t>．状態異常付与（部隊に対して）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5</a:t>
            </a:r>
            <a:r>
              <a:rPr kumimoji="1" lang="ja-JP" altLang="en-US" sz="1000">
                <a:latin typeface="+mn-ea"/>
              </a:rPr>
              <a:t>．</a:t>
            </a:r>
            <a:r>
              <a:rPr kumimoji="1" lang="ja-JP" altLang="en-US" sz="1000"/>
              <a:t>回復（直、リジェネ、解除）（怪獣自身に対して）</a:t>
            </a:r>
            <a:endParaRPr kumimoji="1" lang="en-US" altLang="ja-JP" sz="1000">
              <a:latin typeface="+mn-ea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●怪獣の効果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新規）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E0748E-2AD7-48EE-A8DE-AFC533437217}"/>
              </a:ext>
            </a:extLst>
          </p:cNvPr>
          <p:cNvSpPr txBox="1"/>
          <p:nvPr/>
        </p:nvSpPr>
        <p:spPr>
          <a:xfrm>
            <a:off x="591845" y="2046905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1</a:t>
            </a:r>
            <a:r>
              <a:rPr kumimoji="1" lang="ja-JP" altLang="en-US" sz="1200" b="1"/>
              <a:t>．バフ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DEC78F-5D6B-498D-8080-103D94A10656}"/>
              </a:ext>
            </a:extLst>
          </p:cNvPr>
          <p:cNvSpPr txBox="1"/>
          <p:nvPr/>
        </p:nvSpPr>
        <p:spPr>
          <a:xfrm>
            <a:off x="768271" y="2354682"/>
            <a:ext cx="3134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対象は怪獣の部位全体にかかり、効果時間を持つ。</a:t>
            </a:r>
            <a:endParaRPr kumimoji="1" lang="en-US" altLang="ja-JP" sz="1000" dirty="0"/>
          </a:p>
        </p:txBody>
      </p:sp>
      <p:graphicFrame>
        <p:nvGraphicFramePr>
          <p:cNvPr id="23" name="表 2">
            <a:extLst>
              <a:ext uri="{FF2B5EF4-FFF2-40B4-BE49-F238E27FC236}">
                <a16:creationId xmlns:a16="http://schemas.microsoft.com/office/drawing/2014/main" id="{CE7C4D1E-3B55-47B2-8EC9-F0DD35C60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53566"/>
              </p:ext>
            </p:extLst>
          </p:nvPr>
        </p:nvGraphicFramePr>
        <p:xfrm>
          <a:off x="768271" y="2718088"/>
          <a:ext cx="6052162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8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怪獣には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がないので、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怪獣の攻撃にたいする攻撃力に掛かる値となる。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怪獣には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DEF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がないので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怪獣の全部位に防御係数を減らす。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8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怪獣のクールタイムに対してかかる。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クールタイムは多い方が弱くなるため計算としては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1/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設定値をかけるようになる。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7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2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E0748E-2AD7-48EE-A8DE-AFC533437217}"/>
              </a:ext>
            </a:extLst>
          </p:cNvPr>
          <p:cNvSpPr txBox="1"/>
          <p:nvPr/>
        </p:nvSpPr>
        <p:spPr>
          <a:xfrm>
            <a:off x="591845" y="53879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2</a:t>
            </a:r>
            <a:r>
              <a:rPr kumimoji="1" lang="ja-JP" altLang="en-US" sz="1200" b="1"/>
              <a:t>．デバフ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DEC78F-5D6B-498D-8080-103D94A10656}"/>
              </a:ext>
            </a:extLst>
          </p:cNvPr>
          <p:cNvSpPr txBox="1"/>
          <p:nvPr/>
        </p:nvSpPr>
        <p:spPr>
          <a:xfrm>
            <a:off x="768271" y="846576"/>
            <a:ext cx="3518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対象は部隊の各キャラ個別にかかり、効果時間を持つ。</a:t>
            </a:r>
            <a:endParaRPr kumimoji="1" lang="en-US" altLang="ja-JP" sz="1000" dirty="0"/>
          </a:p>
        </p:txBody>
      </p:sp>
      <p:graphicFrame>
        <p:nvGraphicFramePr>
          <p:cNvPr id="23" name="表 2">
            <a:extLst>
              <a:ext uri="{FF2B5EF4-FFF2-40B4-BE49-F238E27FC236}">
                <a16:creationId xmlns:a16="http://schemas.microsoft.com/office/drawing/2014/main" id="{CE7C4D1E-3B55-47B2-8EC9-F0DD35C60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78007"/>
              </p:ext>
            </p:extLst>
          </p:nvPr>
        </p:nvGraphicFramePr>
        <p:xfrm>
          <a:off x="768271" y="1209982"/>
          <a:ext cx="6052162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8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8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73491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C39128-FB02-48B9-B9C1-FC711E4DE6C3}"/>
              </a:ext>
            </a:extLst>
          </p:cNvPr>
          <p:cNvSpPr txBox="1"/>
          <p:nvPr/>
        </p:nvSpPr>
        <p:spPr>
          <a:xfrm>
            <a:off x="591845" y="2546367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3</a:t>
            </a:r>
            <a:r>
              <a:rPr kumimoji="1" lang="ja-JP" altLang="en-US" sz="1200" b="1"/>
              <a:t>．無効化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CCBDA2-12DA-4014-8DE6-FD36BD6E039D}"/>
              </a:ext>
            </a:extLst>
          </p:cNvPr>
          <p:cNvSpPr txBox="1"/>
          <p:nvPr/>
        </p:nvSpPr>
        <p:spPr>
          <a:xfrm>
            <a:off x="768271" y="285414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無効化についてはリーダー効果と同様。</a:t>
            </a:r>
            <a:endParaRPr kumimoji="1" lang="en-US" altLang="ja-JP" sz="1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EFAEFF-6CA4-7942-B8E7-926CCEB1E3EC}"/>
              </a:ext>
            </a:extLst>
          </p:cNvPr>
          <p:cNvSpPr txBox="1"/>
          <p:nvPr/>
        </p:nvSpPr>
        <p:spPr>
          <a:xfrm>
            <a:off x="591845" y="3294439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 dirty="0"/>
              <a:t>4</a:t>
            </a:r>
            <a:r>
              <a:rPr kumimoji="1" lang="ja-JP" altLang="en-US" sz="1200" b="1"/>
              <a:t>．状態異常付与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428891-90B2-8547-BA72-343B968F7A24}"/>
              </a:ext>
            </a:extLst>
          </p:cNvPr>
          <p:cNvSpPr txBox="1"/>
          <p:nvPr/>
        </p:nvSpPr>
        <p:spPr>
          <a:xfrm>
            <a:off x="768271" y="3602216"/>
            <a:ext cx="54200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大きな効果はリーダー効果と同様。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en-US" altLang="ja-JP" sz="1000" dirty="0"/>
              <a:t>1</a:t>
            </a:r>
            <a:r>
              <a:rPr kumimoji="1" lang="ja-JP" altLang="en-US" sz="1000"/>
              <a:t>．効果判定。発生するかどうか治ったかどうかの判定は各キャラ毎に判定する。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en-US" altLang="ja-JP" sz="1000" dirty="0"/>
              <a:t>2</a:t>
            </a:r>
            <a:r>
              <a:rPr kumimoji="1" lang="ja-JP" altLang="en-US" sz="1000"/>
              <a:t>．毒など</a:t>
            </a:r>
            <a:r>
              <a:rPr kumimoji="1" lang="en-US" altLang="ja-JP" sz="1000" dirty="0"/>
              <a:t>HP</a:t>
            </a:r>
            <a:r>
              <a:rPr kumimoji="1" lang="ja-JP" altLang="en-US" sz="1000"/>
              <a:t>に影響を与えるものは、かかったキャラの人数分スリップダメージが増える。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/>
              <a:t>　　→ ダメージを受けるタイミングは各キャラごとに減る。</a:t>
            </a:r>
            <a:endParaRPr kumimoji="1" lang="en-US" altLang="ja-JP" sz="1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A81939-EE5F-664B-8E40-B209922FDB96}"/>
              </a:ext>
            </a:extLst>
          </p:cNvPr>
          <p:cNvSpPr txBox="1"/>
          <p:nvPr/>
        </p:nvSpPr>
        <p:spPr>
          <a:xfrm>
            <a:off x="591845" y="4953446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 dirty="0"/>
              <a:t>5</a:t>
            </a:r>
            <a:r>
              <a:rPr kumimoji="1" lang="ja-JP" altLang="en-US" sz="1200" b="1"/>
              <a:t>．回復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693FF20-8C2E-4D47-9817-1530AE44BFBB}"/>
              </a:ext>
            </a:extLst>
          </p:cNvPr>
          <p:cNvSpPr txBox="1"/>
          <p:nvPr/>
        </p:nvSpPr>
        <p:spPr>
          <a:xfrm>
            <a:off x="768271" y="5261223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対象が怪獣になるだけで基本はリーダー効果と同じ。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12565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●効果について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20200205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6211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効果とは曖昧な言葉だが、基本的にはゲームでいう「パッシブ」で発生する追加効果のことを言う。</a:t>
            </a:r>
            <a:endParaRPr kumimoji="1" lang="en-US" altLang="ja-JP" sz="1000"/>
          </a:p>
          <a:p>
            <a:r>
              <a:rPr kumimoji="1" lang="ja-JP" altLang="en-US" sz="1000"/>
              <a:t>本ゲームで「スキル」と表現するのは「ＴＲスキル」として、開発でいう「ＴＲ必殺技」で使用される。</a:t>
            </a:r>
            <a:endParaRPr kumimoji="1" lang="en-US" altLang="ja-JP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9E697-9AE4-4213-A75C-7101CC78195E}"/>
              </a:ext>
            </a:extLst>
          </p:cNvPr>
          <p:cNvSpPr txBox="1"/>
          <p:nvPr/>
        </p:nvSpPr>
        <p:spPr>
          <a:xfrm>
            <a:off x="591845" y="136619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○効果をもつもの全般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6F6C6-5C59-4974-810C-64F35CEECF6D}"/>
              </a:ext>
            </a:extLst>
          </p:cNvPr>
          <p:cNvSpPr txBox="1"/>
          <p:nvPr/>
        </p:nvSpPr>
        <p:spPr>
          <a:xfrm>
            <a:off x="760343" y="1643191"/>
            <a:ext cx="4673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効果については様々なパートで基本部分同じパラメータ仕様で運用される。</a:t>
            </a:r>
            <a:endParaRPr kumimoji="1" lang="en-US" altLang="ja-JP" sz="1000"/>
          </a:p>
          <a:p>
            <a:r>
              <a:rPr kumimoji="1" lang="ja-JP" altLang="en-US" sz="1000"/>
              <a:t>が、各パートの特色などが異なる。</a:t>
            </a:r>
            <a:endParaRPr kumimoji="1" lang="en-US" altLang="ja-JP" sz="1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DBFAD6-1324-4F2C-8374-4DF4715F7425}"/>
              </a:ext>
            </a:extLst>
          </p:cNvPr>
          <p:cNvSpPr txBox="1"/>
          <p:nvPr/>
        </p:nvSpPr>
        <p:spPr>
          <a:xfrm>
            <a:off x="760343" y="210860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・バトル効果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64A83-3501-48FE-B6B3-E2D1238551A7}"/>
              </a:ext>
            </a:extLst>
          </p:cNvPr>
          <p:cNvSpPr txBox="1"/>
          <p:nvPr/>
        </p:nvSpPr>
        <p:spPr>
          <a:xfrm>
            <a:off x="760343" y="351180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・リーダー効果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628E1B-8FCA-4139-BCD1-182ADD96AB0A}"/>
              </a:ext>
            </a:extLst>
          </p:cNvPr>
          <p:cNvSpPr txBox="1"/>
          <p:nvPr/>
        </p:nvSpPr>
        <p:spPr>
          <a:xfrm>
            <a:off x="971466" y="2388586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ＴＲカードが１枚につき１種保持する。</a:t>
            </a:r>
            <a:endParaRPr kumimoji="1" lang="en-US" altLang="ja-JP" sz="1000"/>
          </a:p>
          <a:p>
            <a:r>
              <a:rPr kumimoji="1" lang="ja-JP" altLang="en-US" sz="1000"/>
              <a:t>バトル中に効果を発揮するが、効果を発揮する条件として、「バトル効果を持つＴＲカードがアクティブになっている」必要がある。</a:t>
            </a:r>
            <a:endParaRPr kumimoji="1" lang="en-US" altLang="ja-JP" sz="1000"/>
          </a:p>
          <a:p>
            <a:r>
              <a:rPr kumimoji="1" lang="ja-JP" altLang="en-US" sz="1000"/>
              <a:t>本バトル効果には「バトル効果名」を持つ。</a:t>
            </a:r>
            <a:endParaRPr kumimoji="1" lang="en-US" altLang="ja-JP" sz="1000"/>
          </a:p>
          <a:p>
            <a:r>
              <a:rPr kumimoji="1" lang="ja-JP" altLang="en-US" sz="1000"/>
              <a:t>基本的にはＴＲカードを装備しているキャラにのみ効果をおよぼす。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効果の方針：常時、ないしは一定条件下でカードを装備したキャラのパラメータ（</a:t>
            </a:r>
            <a:r>
              <a:rPr kumimoji="1" lang="en-US" altLang="ja-JP" sz="1000" b="1">
                <a:solidFill>
                  <a:srgbClr val="00B050"/>
                </a:solidFill>
              </a:rPr>
              <a:t>ATK</a:t>
            </a:r>
            <a:r>
              <a:rPr kumimoji="1" lang="ja-JP" altLang="en-US" sz="1000" b="1">
                <a:solidFill>
                  <a:srgbClr val="00B050"/>
                </a:solidFill>
              </a:rPr>
              <a:t>、</a:t>
            </a:r>
            <a:r>
              <a:rPr kumimoji="1" lang="en-US" altLang="ja-JP" sz="1000" b="1">
                <a:solidFill>
                  <a:srgbClr val="00B050"/>
                </a:solidFill>
              </a:rPr>
              <a:t>DEF</a:t>
            </a:r>
            <a:r>
              <a:rPr kumimoji="1" lang="ja-JP" altLang="en-US" sz="1000" b="1">
                <a:solidFill>
                  <a:srgbClr val="00B050"/>
                </a:solidFill>
              </a:rPr>
              <a:t>、</a:t>
            </a:r>
            <a:r>
              <a:rPr kumimoji="1" lang="en-US" altLang="ja-JP" sz="1000" b="1">
                <a:solidFill>
                  <a:srgbClr val="00B050"/>
                </a:solidFill>
              </a:rPr>
              <a:t>SPD</a:t>
            </a:r>
            <a:r>
              <a:rPr kumimoji="1" lang="ja-JP" altLang="en-US" sz="1000" b="1">
                <a:solidFill>
                  <a:srgbClr val="00B050"/>
                </a:solidFill>
              </a:rPr>
              <a:t>）をアップさせる。</a:t>
            </a:r>
            <a:endParaRPr kumimoji="1" lang="en-US" altLang="ja-JP" sz="1000" b="1">
              <a:solidFill>
                <a:srgbClr val="00B05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3A912F-BBE1-4716-B942-60A1017B91AE}"/>
              </a:ext>
            </a:extLst>
          </p:cNvPr>
          <p:cNvSpPr txBox="1"/>
          <p:nvPr/>
        </p:nvSpPr>
        <p:spPr>
          <a:xfrm>
            <a:off x="947641" y="3788366"/>
            <a:ext cx="55707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ＴＲカードが１枚につき</a:t>
            </a:r>
            <a:r>
              <a:rPr kumimoji="1" lang="en-US" altLang="ja-JP" sz="1000"/>
              <a:t>0</a:t>
            </a:r>
            <a:r>
              <a:rPr kumimoji="1" lang="ja-JP" altLang="en-US" sz="1000"/>
              <a:t>～１種保持する。（バトル効果とは別で持つ）</a:t>
            </a:r>
            <a:endParaRPr kumimoji="1" lang="en-US" altLang="ja-JP" sz="1000"/>
          </a:p>
          <a:p>
            <a:r>
              <a:rPr kumimoji="1" lang="ja-JP" altLang="en-US" sz="1000"/>
              <a:t>バトル中に効果を発揮するが、効果を発揮する条件として、「リーダーである」必要がある。</a:t>
            </a:r>
            <a:endParaRPr kumimoji="1" lang="en-US" altLang="ja-JP" sz="1000"/>
          </a:p>
          <a:p>
            <a:r>
              <a:rPr kumimoji="1" lang="ja-JP" altLang="en-US" sz="1000"/>
              <a:t>本バトル効果には「リーダー効果名」を持つ。</a:t>
            </a:r>
            <a:endParaRPr kumimoji="1" lang="en-US" altLang="ja-JP" sz="1000"/>
          </a:p>
          <a:p>
            <a:r>
              <a:rPr kumimoji="1" lang="ja-JP" altLang="en-US" sz="1000"/>
              <a:t>基本的には部隊全体のキャラに効果を及ぼす。</a:t>
            </a:r>
          </a:p>
          <a:p>
            <a:endParaRPr kumimoji="1" lang="en-US" altLang="ja-JP" sz="1000"/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効果の方針：常時、ないしは一定条件下で以下の効果のいずれかとなる。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1</a:t>
            </a:r>
            <a:r>
              <a:rPr kumimoji="1" lang="ja-JP" altLang="en-US" sz="1000" b="1">
                <a:solidFill>
                  <a:srgbClr val="00B050"/>
                </a:solidFill>
              </a:rPr>
              <a:t>．パラメータアップ系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2</a:t>
            </a:r>
            <a:r>
              <a:rPr kumimoji="1" lang="ja-JP" altLang="en-US" sz="1000" b="1">
                <a:solidFill>
                  <a:srgbClr val="00B050"/>
                </a:solidFill>
              </a:rPr>
              <a:t>．無効化系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3</a:t>
            </a:r>
            <a:r>
              <a:rPr kumimoji="1" lang="ja-JP" altLang="en-US" sz="1000" b="1">
                <a:solidFill>
                  <a:srgbClr val="00B050"/>
                </a:solidFill>
              </a:rPr>
              <a:t>．デバフ</a:t>
            </a:r>
            <a:endParaRPr kumimoji="1" lang="en-US" altLang="ja-JP" sz="10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3014E6-286F-4878-8CEA-C9C2EF16B1B1}"/>
              </a:ext>
            </a:extLst>
          </p:cNvPr>
          <p:cNvSpPr txBox="1"/>
          <p:nvPr/>
        </p:nvSpPr>
        <p:spPr>
          <a:xfrm>
            <a:off x="760343" y="53879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・ＴＲスキル追加効果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6E3691-9699-4637-805C-56C9971C2601}"/>
              </a:ext>
            </a:extLst>
          </p:cNvPr>
          <p:cNvSpPr txBox="1"/>
          <p:nvPr/>
        </p:nvSpPr>
        <p:spPr>
          <a:xfrm>
            <a:off x="760343" y="4442642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・結晶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CF1139-92F1-4DE7-AA11-D513F1E520E7}"/>
              </a:ext>
            </a:extLst>
          </p:cNvPr>
          <p:cNvSpPr txBox="1"/>
          <p:nvPr/>
        </p:nvSpPr>
        <p:spPr>
          <a:xfrm>
            <a:off x="912445" y="815359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ＴＲスキルは攻撃か回復かの基礎効果が必ず発動するが、さらに追加で効果を発揮する。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効果の方針：ＴＲスキル発動時に以下の効果のいずれかが乗る。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1</a:t>
            </a:r>
            <a:r>
              <a:rPr kumimoji="1" lang="ja-JP" altLang="en-US" sz="1000" b="1">
                <a:solidFill>
                  <a:srgbClr val="00B050"/>
                </a:solidFill>
              </a:rPr>
              <a:t>．バフ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2</a:t>
            </a:r>
            <a:r>
              <a:rPr kumimoji="1" lang="ja-JP" altLang="en-US" sz="1000" b="1">
                <a:solidFill>
                  <a:srgbClr val="00B050"/>
                </a:solidFill>
              </a:rPr>
              <a:t>．デバフ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3</a:t>
            </a:r>
            <a:r>
              <a:rPr kumimoji="1" lang="ja-JP" altLang="en-US" sz="1000" b="1">
                <a:solidFill>
                  <a:srgbClr val="00B050"/>
                </a:solidFill>
              </a:rPr>
              <a:t>．無効化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4</a:t>
            </a:r>
            <a:r>
              <a:rPr kumimoji="1" lang="ja-JP" altLang="en-US" sz="1000" b="1">
                <a:solidFill>
                  <a:srgbClr val="00B050"/>
                </a:solidFill>
              </a:rPr>
              <a:t>．状態異常付与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5</a:t>
            </a:r>
            <a:r>
              <a:rPr kumimoji="1" lang="ja-JP" altLang="en-US" sz="1000" b="1">
                <a:solidFill>
                  <a:srgbClr val="00B050"/>
                </a:solidFill>
              </a:rPr>
              <a:t>．回復（直、リジェネ、解除）</a:t>
            </a:r>
            <a:endParaRPr kumimoji="1" lang="en-US" altLang="ja-JP" sz="1000" b="1">
              <a:solidFill>
                <a:srgbClr val="00B05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83061C-EB2D-4E82-A98F-0DEBFA157371}"/>
              </a:ext>
            </a:extLst>
          </p:cNvPr>
          <p:cNvSpPr txBox="1"/>
          <p:nvPr/>
        </p:nvSpPr>
        <p:spPr>
          <a:xfrm>
            <a:off x="912445" y="4719202"/>
            <a:ext cx="44165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結晶が１個につき１種保持する。</a:t>
            </a:r>
            <a:endParaRPr kumimoji="1" lang="en-US" altLang="ja-JP" sz="1000"/>
          </a:p>
          <a:p>
            <a:r>
              <a:rPr kumimoji="1" lang="ja-JP" altLang="en-US" sz="1000"/>
              <a:t>武器にセットし、その武器が使用されているバトル中に効果を発揮する。</a:t>
            </a:r>
            <a:endParaRPr kumimoji="1" lang="en-US" altLang="ja-JP" sz="1000"/>
          </a:p>
          <a:p>
            <a:r>
              <a:rPr kumimoji="1" lang="ja-JP" altLang="en-US" sz="1000"/>
              <a:t>基本的には結晶がハマった武器にのみ効果をおよぼす。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効果の方針：武器のパラメータを増減させる効果が乗る。</a:t>
            </a:r>
            <a:endParaRPr kumimoji="1" lang="en-US" altLang="ja-JP" sz="1000" b="1">
              <a:solidFill>
                <a:srgbClr val="00B05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8B7FAB-E2AA-4EFB-A36C-87025F57F9A9}"/>
              </a:ext>
            </a:extLst>
          </p:cNvPr>
          <p:cNvSpPr txBox="1"/>
          <p:nvPr/>
        </p:nvSpPr>
        <p:spPr>
          <a:xfrm>
            <a:off x="760343" y="226124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・支援兵器・師団兵器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A62A5E0-708D-4484-919A-DA1ABC2CD350}"/>
              </a:ext>
            </a:extLst>
          </p:cNvPr>
          <p:cNvSpPr txBox="1"/>
          <p:nvPr/>
        </p:nvSpPr>
        <p:spPr>
          <a:xfrm>
            <a:off x="912445" y="2537808"/>
            <a:ext cx="505779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支援兵器や師団兵器が１つにつき</a:t>
            </a:r>
            <a:r>
              <a:rPr kumimoji="1" lang="en-US" altLang="ja-JP" sz="1000"/>
              <a:t>0</a:t>
            </a:r>
            <a:r>
              <a:rPr kumimoji="1" lang="ja-JP" altLang="en-US" sz="1000"/>
              <a:t>～</a:t>
            </a:r>
            <a:r>
              <a:rPr kumimoji="1" lang="en-US" altLang="ja-JP" sz="1000"/>
              <a:t>1</a:t>
            </a:r>
            <a:r>
              <a:rPr kumimoji="1" lang="ja-JP" altLang="en-US" sz="1000"/>
              <a:t>種保持する。</a:t>
            </a:r>
            <a:endParaRPr kumimoji="1" lang="en-US" altLang="ja-JP" sz="1000"/>
          </a:p>
          <a:p>
            <a:r>
              <a:rPr kumimoji="1" lang="ja-JP" altLang="en-US" sz="1000"/>
              <a:t>支援兵器、師団兵器の発動時のみ効果を発揮する。</a:t>
            </a:r>
            <a:endParaRPr kumimoji="1" lang="en-US" altLang="ja-JP" sz="1000"/>
          </a:p>
          <a:p>
            <a:r>
              <a:rPr kumimoji="1" lang="ja-JP" altLang="en-US" sz="1000"/>
              <a:t>これらの効果には名称はつかず、効果の説明のみを持つ。</a:t>
            </a:r>
            <a:endParaRPr kumimoji="1" lang="en-US" altLang="ja-JP" sz="1000"/>
          </a:p>
          <a:p>
            <a:r>
              <a:rPr kumimoji="1" lang="ja-JP" altLang="en-US" sz="1000"/>
              <a:t>基本的には部隊全体のキャラに効果を及ぼす。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効果の方針：攻撃時に以下の効果のいずれかが乗る。（多岐にわたるが兵科による）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1</a:t>
            </a:r>
            <a:r>
              <a:rPr kumimoji="1" lang="ja-JP" altLang="en-US" sz="1000" b="1">
                <a:solidFill>
                  <a:srgbClr val="00B050"/>
                </a:solidFill>
              </a:rPr>
              <a:t>．バフ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2</a:t>
            </a:r>
            <a:r>
              <a:rPr kumimoji="1" lang="ja-JP" altLang="en-US" sz="1000" b="1">
                <a:solidFill>
                  <a:srgbClr val="00B050"/>
                </a:solidFill>
              </a:rPr>
              <a:t>．デバフ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3</a:t>
            </a:r>
            <a:r>
              <a:rPr kumimoji="1" lang="ja-JP" altLang="en-US" sz="1000" b="1">
                <a:solidFill>
                  <a:srgbClr val="00B050"/>
                </a:solidFill>
              </a:rPr>
              <a:t>．無効化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4</a:t>
            </a:r>
            <a:r>
              <a:rPr kumimoji="1" lang="ja-JP" altLang="en-US" sz="1000" b="1">
                <a:solidFill>
                  <a:srgbClr val="00B050"/>
                </a:solidFill>
              </a:rPr>
              <a:t>．状態異常付与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5</a:t>
            </a:r>
            <a:r>
              <a:rPr kumimoji="1" lang="ja-JP" altLang="en-US" sz="1000" b="1">
                <a:solidFill>
                  <a:srgbClr val="00B050"/>
                </a:solidFill>
              </a:rPr>
              <a:t>．回復</a:t>
            </a:r>
            <a:endParaRPr kumimoji="1" lang="en-US" altLang="ja-JP" sz="10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7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3014E6-286F-4878-8CEA-C9C2EF16B1B1}"/>
              </a:ext>
            </a:extLst>
          </p:cNvPr>
          <p:cNvSpPr txBox="1"/>
          <p:nvPr/>
        </p:nvSpPr>
        <p:spPr>
          <a:xfrm>
            <a:off x="760343" y="53879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・怪獣攻撃追加効果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CF1139-92F1-4DE7-AA11-D513F1E520E7}"/>
              </a:ext>
            </a:extLst>
          </p:cNvPr>
          <p:cNvSpPr txBox="1"/>
          <p:nvPr/>
        </p:nvSpPr>
        <p:spPr>
          <a:xfrm>
            <a:off x="912445" y="815359"/>
            <a:ext cx="3903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怪獣の攻撃にも追加効果が乗るものがある。</a:t>
            </a:r>
            <a:endParaRPr kumimoji="1" lang="en-US" altLang="ja-JP" sz="1000"/>
          </a:p>
          <a:p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効果の方針：ＴＲスキル発動時に以下の効果のいずれかが乗る。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1</a:t>
            </a:r>
            <a:r>
              <a:rPr kumimoji="1" lang="ja-JP" altLang="en-US" sz="1000" b="1">
                <a:solidFill>
                  <a:srgbClr val="00B050"/>
                </a:solidFill>
              </a:rPr>
              <a:t>．バフ（怪獣にかかる）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2</a:t>
            </a:r>
            <a:r>
              <a:rPr kumimoji="1" lang="ja-JP" altLang="en-US" sz="1000" b="1">
                <a:solidFill>
                  <a:srgbClr val="00B050"/>
                </a:solidFill>
              </a:rPr>
              <a:t>．デバフ（部隊にかかる）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3</a:t>
            </a:r>
            <a:r>
              <a:rPr kumimoji="1" lang="ja-JP" altLang="en-US" sz="1000" b="1">
                <a:solidFill>
                  <a:srgbClr val="00B050"/>
                </a:solidFill>
              </a:rPr>
              <a:t>．状態異常付与（部隊の各キャラにかかる）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4</a:t>
            </a:r>
            <a:r>
              <a:rPr kumimoji="1" lang="ja-JP" altLang="en-US" sz="1000" b="1">
                <a:solidFill>
                  <a:srgbClr val="00B050"/>
                </a:solidFill>
              </a:rPr>
              <a:t>．無効化（怪獣にかかる）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5</a:t>
            </a:r>
            <a:r>
              <a:rPr kumimoji="1" lang="ja-JP" altLang="en-US" sz="1000" b="1">
                <a:solidFill>
                  <a:srgbClr val="00B050"/>
                </a:solidFill>
              </a:rPr>
              <a:t>．回復（直、リジェネ、解除）（怪獣にかかる）</a:t>
            </a:r>
            <a:endParaRPr kumimoji="1" lang="en-US" altLang="ja-JP" sz="10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7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●効果の累積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数値が上昇する各効果は累積する。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9E697-9AE4-4213-A75C-7101CC78195E}"/>
              </a:ext>
            </a:extLst>
          </p:cNvPr>
          <p:cNvSpPr txBox="1"/>
          <p:nvPr/>
        </p:nvSpPr>
        <p:spPr>
          <a:xfrm>
            <a:off x="591845" y="1311985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</a:t>
            </a:r>
            <a:r>
              <a:rPr kumimoji="1" lang="ja-JP" altLang="en-US" sz="1200" b="1"/>
              <a:t>累積方法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20200205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6F6C6-5C59-4974-810C-64F35CEECF6D}"/>
              </a:ext>
            </a:extLst>
          </p:cNvPr>
          <p:cNvSpPr txBox="1"/>
          <p:nvPr/>
        </p:nvSpPr>
        <p:spPr>
          <a:xfrm>
            <a:off x="760343" y="1588984"/>
            <a:ext cx="55707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各効果の累積</a:t>
            </a:r>
            <a:r>
              <a:rPr kumimoji="1" lang="ja-JP" altLang="en-US" sz="1000">
                <a:latin typeface="+mn-ea"/>
              </a:rPr>
              <a:t>は</a:t>
            </a:r>
            <a:r>
              <a:rPr kumimoji="1" lang="ja-JP" altLang="en-US" sz="1000" b="1">
                <a:latin typeface="+mn-ea"/>
              </a:rPr>
              <a:t>「乗算」</a:t>
            </a:r>
            <a:r>
              <a:rPr kumimoji="1" lang="ja-JP" altLang="en-US" sz="1000" dirty="0">
                <a:latin typeface="+mn-ea"/>
              </a:rPr>
              <a:t>にて計算</a:t>
            </a:r>
            <a:r>
              <a:rPr kumimoji="1" lang="ja-JP" altLang="en-US" sz="1000">
                <a:latin typeface="+mn-ea"/>
              </a:rPr>
              <a:t>される。（加算だと数値が大きくなるとの指摘があり修正）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例）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　とあるパラメータにかかる効果が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　</a:t>
            </a:r>
            <a:r>
              <a:rPr kumimoji="1" lang="en-US" altLang="ja-JP" sz="1000" dirty="0">
                <a:latin typeface="+mn-ea"/>
              </a:rPr>
              <a:t>×1.2</a:t>
            </a:r>
            <a:r>
              <a:rPr kumimoji="1" lang="ja-JP" altLang="en-US" sz="1000" dirty="0">
                <a:latin typeface="+mn-ea"/>
              </a:rPr>
              <a:t>　</a:t>
            </a:r>
            <a:r>
              <a:rPr kumimoji="1" lang="en-US" altLang="ja-JP" sz="1000" dirty="0">
                <a:latin typeface="+mn-ea"/>
              </a:rPr>
              <a:t>×1.5</a:t>
            </a:r>
            <a:r>
              <a:rPr kumimoji="1" lang="ja-JP" altLang="en-US" sz="1000" dirty="0">
                <a:latin typeface="+mn-ea"/>
              </a:rPr>
              <a:t>　</a:t>
            </a:r>
            <a:r>
              <a:rPr kumimoji="1" lang="en-US" altLang="ja-JP" sz="1000" dirty="0">
                <a:latin typeface="+mn-ea"/>
              </a:rPr>
              <a:t>×0.8</a:t>
            </a:r>
            <a:r>
              <a:rPr kumimoji="1" lang="ja-JP" altLang="en-US" sz="1000" dirty="0">
                <a:latin typeface="+mn-ea"/>
              </a:rPr>
              <a:t>　だった場合、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　発動中スキル効果加算値＝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　　</a:t>
            </a:r>
            <a:r>
              <a:rPr kumimoji="1" lang="en-US" altLang="ja-JP" sz="1000">
                <a:latin typeface="+mn-ea"/>
              </a:rPr>
              <a:t>1.2×1.5×0.8=1.44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　と</a:t>
            </a:r>
            <a:r>
              <a:rPr kumimoji="1" lang="ja-JP" altLang="en-US" sz="1000">
                <a:latin typeface="+mn-ea"/>
              </a:rPr>
              <a:t>なる。小数点以下第３位以降で切捨て。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4F23BC-BFB9-4CA4-AA44-B7410710B673}"/>
              </a:ext>
            </a:extLst>
          </p:cNvPr>
          <p:cNvSpPr txBox="1"/>
          <p:nvPr/>
        </p:nvSpPr>
        <p:spPr>
          <a:xfrm>
            <a:off x="622968" y="3456004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○累積しない条件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20200205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AD35147-AC97-4F12-96DE-8F2B31F4E7F9}"/>
              </a:ext>
            </a:extLst>
          </p:cNvPr>
          <p:cNvSpPr txBox="1"/>
          <p:nvPr/>
        </p:nvSpPr>
        <p:spPr>
          <a:xfrm>
            <a:off x="760343" y="3795054"/>
            <a:ext cx="70727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内部的には各効果はアビリティという単位で作成される。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同じアビリティの効果は前述の累積が発生しない。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例えば、</a:t>
            </a:r>
            <a:r>
              <a:rPr kumimoji="1" lang="en-US" altLang="ja-JP" sz="1000">
                <a:latin typeface="+mn-ea"/>
              </a:rPr>
              <a:t>TR</a:t>
            </a:r>
            <a:r>
              <a:rPr kumimoji="1" lang="ja-JP" altLang="en-US" sz="1000">
                <a:latin typeface="+mn-ea"/>
              </a:rPr>
              <a:t>スキルに「怪獣の</a:t>
            </a:r>
            <a:r>
              <a:rPr kumimoji="1" lang="en-US" altLang="ja-JP" sz="1000">
                <a:latin typeface="+mn-ea"/>
              </a:rPr>
              <a:t>SPD×0.8</a:t>
            </a:r>
            <a:r>
              <a:rPr kumimoji="1" lang="ja-JP" altLang="en-US" sz="1000">
                <a:latin typeface="+mn-ea"/>
              </a:rPr>
              <a:t>」というアビリティが設定されていた場合、一回発動したらその効果時間内では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新たに同じアビリティは発揮しない。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結晶については、結晶が異なれば効果は累積する。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38428C-7270-44FD-AAA6-D961D58ECE4E}"/>
              </a:ext>
            </a:extLst>
          </p:cNvPr>
          <p:cNvSpPr txBox="1"/>
          <p:nvPr/>
        </p:nvSpPr>
        <p:spPr>
          <a:xfrm>
            <a:off x="622968" y="5102608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</a:t>
            </a:r>
            <a:r>
              <a:rPr kumimoji="1" lang="en-US" altLang="ja-JP" sz="1200" b="1" dirty="0"/>
              <a:t>TR</a:t>
            </a:r>
            <a:r>
              <a:rPr kumimoji="1" lang="ja-JP" altLang="en-US" sz="1200" b="1" dirty="0"/>
              <a:t>カード切替時</a:t>
            </a:r>
            <a:r>
              <a:rPr kumimoji="1" lang="ja-JP" altLang="en-US" sz="1000" b="1" dirty="0">
                <a:solidFill>
                  <a:schemeClr val="bg1">
                    <a:lumMod val="85000"/>
                  </a:schemeClr>
                </a:solidFill>
              </a:rPr>
              <a:t>（</a:t>
            </a:r>
            <a:r>
              <a:rPr kumimoji="1" lang="en-US" altLang="ja-JP" sz="1000" b="1" dirty="0">
                <a:solidFill>
                  <a:schemeClr val="bg1">
                    <a:lumMod val="85000"/>
                  </a:schemeClr>
                </a:solidFill>
              </a:rPr>
              <a:t>20191220</a:t>
            </a:r>
            <a:r>
              <a:rPr kumimoji="1" lang="ja-JP" altLang="en-US" sz="1000" b="1" dirty="0">
                <a:solidFill>
                  <a:schemeClr val="bg1">
                    <a:lumMod val="85000"/>
                  </a:schemeClr>
                </a:solidFill>
              </a:rPr>
              <a:t>新規）</a:t>
            </a:r>
            <a:endParaRPr kumimoji="1" lang="ja-JP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1011F0F-1E9F-4FD7-8916-F69C9D095067}"/>
              </a:ext>
            </a:extLst>
          </p:cNvPr>
          <p:cNvSpPr txBox="1"/>
          <p:nvPr/>
        </p:nvSpPr>
        <p:spPr>
          <a:xfrm>
            <a:off x="760343" y="5441658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ＴＲカードを切り替えると直ちに効果は新しいカードのものと切り替わる。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が、すでに効果を発揮している継続時間を持つものについては、その効果が消されることはない。</a:t>
            </a:r>
            <a:endParaRPr kumimoji="1" lang="en-US" altLang="ja-JP" sz="1000" dirty="0"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94D59520-31AC-B245-BBAD-0E18DEE6238C}"/>
                  </a:ext>
                </a:extLst>
              </p14:cNvPr>
              <p14:cNvContentPartPr/>
              <p14:nvPr/>
            </p14:nvContentPartPr>
            <p14:xfrm>
              <a:off x="3660822" y="1523703"/>
              <a:ext cx="299880" cy="2014560"/>
            </p14:xfrm>
          </p:contentPart>
        </mc:Choice>
        <mc:Fallback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94D59520-31AC-B245-BBAD-0E18DEE623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5342" y="1508223"/>
                <a:ext cx="330480" cy="20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5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●バトル効果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新規）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467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バトル効果はその効果を持つ</a:t>
            </a:r>
            <a:r>
              <a:rPr kumimoji="1" lang="en-US" altLang="ja-JP" sz="1000"/>
              <a:t>TR</a:t>
            </a:r>
            <a:r>
              <a:rPr kumimoji="1" lang="ja-JP" altLang="en-US" sz="1000"/>
              <a:t>カードがアクティブになっている状態のとき、</a:t>
            </a:r>
            <a:endParaRPr kumimoji="1" lang="en-US" altLang="ja-JP" sz="1000"/>
          </a:p>
          <a:p>
            <a:r>
              <a:rPr kumimoji="1" lang="ja-JP" altLang="en-US" sz="1000"/>
              <a:t>それを所持している隊員にのみ効果を発揮する。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9E697-9AE4-4213-A75C-7101CC78195E}"/>
              </a:ext>
            </a:extLst>
          </p:cNvPr>
          <p:cNvSpPr txBox="1"/>
          <p:nvPr/>
        </p:nvSpPr>
        <p:spPr>
          <a:xfrm>
            <a:off x="591845" y="13453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○条件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6F6C6-5C59-4974-810C-64F35CEECF6D}"/>
              </a:ext>
            </a:extLst>
          </p:cNvPr>
          <p:cNvSpPr txBox="1"/>
          <p:nvPr/>
        </p:nvSpPr>
        <p:spPr>
          <a:xfrm>
            <a:off x="760343" y="1681653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発動のためには条件が必要なものもある。</a:t>
            </a:r>
            <a:endParaRPr kumimoji="1" lang="en-US" altLang="ja-JP" sz="1000" dirty="0">
              <a:latin typeface="+mn-ea"/>
            </a:endParaRPr>
          </a:p>
        </p:txBody>
      </p:sp>
      <p:graphicFrame>
        <p:nvGraphicFramePr>
          <p:cNvPr id="15" name="表 2">
            <a:extLst>
              <a:ext uri="{FF2B5EF4-FFF2-40B4-BE49-F238E27FC236}">
                <a16:creationId xmlns:a16="http://schemas.microsoft.com/office/drawing/2014/main" id="{33FBD569-6387-48A7-862C-CA37EE092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29634"/>
              </p:ext>
            </p:extLst>
          </p:nvPr>
        </p:nvGraphicFramePr>
        <p:xfrm>
          <a:off x="814966" y="2007139"/>
          <a:ext cx="6325553" cy="1584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4770755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条件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：常時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：部隊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：怪獣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：キャラ状態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：怪獣状態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：経過時間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継続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：継続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：条件外の場合は効果がなくなる。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：部隊の残り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：怪獣の残り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：キャラの状態異常の種類。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：怪獣の状態異常の種類。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：バトルの経過時間。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8646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B50FB8E-9D62-4C4D-A433-DFEE7D9DBCB0}"/>
              </a:ext>
            </a:extLst>
          </p:cNvPr>
          <p:cNvSpPr txBox="1"/>
          <p:nvPr/>
        </p:nvSpPr>
        <p:spPr>
          <a:xfrm>
            <a:off x="699133" y="41825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○効果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4E1CA9-FE78-4EE7-A8DD-5D638B2F8D5C}"/>
              </a:ext>
            </a:extLst>
          </p:cNvPr>
          <p:cNvSpPr txBox="1"/>
          <p:nvPr/>
        </p:nvSpPr>
        <p:spPr>
          <a:xfrm>
            <a:off x="814966" y="446162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キャラパラメータを増減させる効果を持つ。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この効果は複数セットできるようにする。</a:t>
            </a:r>
            <a:endParaRPr kumimoji="1" lang="en-US" altLang="ja-JP" sz="1000" dirty="0">
              <a:latin typeface="+mn-ea"/>
            </a:endParaRPr>
          </a:p>
        </p:txBody>
      </p:sp>
      <p:graphicFrame>
        <p:nvGraphicFramePr>
          <p:cNvPr id="21" name="表 2">
            <a:extLst>
              <a:ext uri="{FF2B5EF4-FFF2-40B4-BE49-F238E27FC236}">
                <a16:creationId xmlns:a16="http://schemas.microsoft.com/office/drawing/2014/main" id="{4317637F-78CF-4A94-8722-3664D5BF6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45978"/>
              </p:ext>
            </p:extLst>
          </p:nvPr>
        </p:nvGraphicFramePr>
        <p:xfrm>
          <a:off x="814966" y="4907771"/>
          <a:ext cx="5225416" cy="975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41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3335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EB1519C-9A85-4CCD-81FE-9E2EDA4753AC}"/>
              </a:ext>
            </a:extLst>
          </p:cNvPr>
          <p:cNvSpPr txBox="1"/>
          <p:nvPr/>
        </p:nvSpPr>
        <p:spPr>
          <a:xfrm>
            <a:off x="760343" y="3638276"/>
            <a:ext cx="726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latin typeface="+mn-ea"/>
              </a:rPr>
              <a:t>2</a:t>
            </a:r>
            <a:r>
              <a:rPr kumimoji="1" lang="ja-JP" altLang="en-US" sz="1000">
                <a:latin typeface="+mn-ea"/>
              </a:rPr>
              <a:t>の継続の「条件外の場合は効果がなくなる」というのは、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例えば部隊</a:t>
            </a:r>
            <a:r>
              <a:rPr kumimoji="1" lang="en-US" altLang="ja-JP" sz="1000">
                <a:latin typeface="+mn-ea"/>
              </a:rPr>
              <a:t>HP</a:t>
            </a:r>
            <a:r>
              <a:rPr kumimoji="1" lang="ja-JP" altLang="en-US" sz="1000">
                <a:latin typeface="+mn-ea"/>
              </a:rPr>
              <a:t>が</a:t>
            </a:r>
            <a:r>
              <a:rPr kumimoji="1" lang="en-US" altLang="ja-JP" sz="1000">
                <a:latin typeface="+mn-ea"/>
              </a:rPr>
              <a:t>30</a:t>
            </a:r>
            <a:r>
              <a:rPr kumimoji="1" lang="ja-JP" altLang="en-US" sz="1000">
                <a:latin typeface="+mn-ea"/>
              </a:rPr>
              <a:t>％以下になったら発動という効果が、回復投で</a:t>
            </a:r>
            <a:r>
              <a:rPr kumimoji="1" lang="en-US" altLang="ja-JP" sz="1000">
                <a:latin typeface="+mn-ea"/>
              </a:rPr>
              <a:t>HP30</a:t>
            </a:r>
            <a:r>
              <a:rPr kumimoji="1" lang="ja-JP" altLang="en-US" sz="1000">
                <a:latin typeface="+mn-ea"/>
              </a:rPr>
              <a:t>％以上になったら効果は消えるということです。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0630A36-0E92-4CFC-B1BA-1BDD2A4D6DC6}"/>
              </a:ext>
            </a:extLst>
          </p:cNvPr>
          <p:cNvSpPr/>
          <p:nvPr/>
        </p:nvSpPr>
        <p:spPr>
          <a:xfrm>
            <a:off x="6308520" y="4907771"/>
            <a:ext cx="2432807" cy="7157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これにより、</a:t>
            </a:r>
            <a:r>
              <a:rPr kumimoji="1" lang="en-US" altLang="ja-JP" sz="1000">
                <a:solidFill>
                  <a:schemeClr val="tx1"/>
                </a:solidFill>
              </a:rPr>
              <a:t>ATK</a:t>
            </a:r>
            <a:r>
              <a:rPr kumimoji="1" lang="ja-JP" altLang="en-US" sz="1000">
                <a:solidFill>
                  <a:schemeClr val="tx1"/>
                </a:solidFill>
              </a:rPr>
              <a:t>が大アップするが、</a:t>
            </a:r>
            <a:r>
              <a:rPr kumimoji="1" lang="en-US" altLang="ja-JP" sz="1000">
                <a:solidFill>
                  <a:schemeClr val="tx1"/>
                </a:solidFill>
              </a:rPr>
              <a:t>DEF</a:t>
            </a:r>
            <a:r>
              <a:rPr kumimoji="1" lang="ja-JP" altLang="en-US" sz="1000">
                <a:solidFill>
                  <a:schemeClr val="tx1"/>
                </a:solidFill>
              </a:rPr>
              <a:t>は下がるなどのものもつくれて幅は広がる想定。</a:t>
            </a:r>
          </a:p>
        </p:txBody>
      </p:sp>
    </p:spTree>
    <p:extLst>
      <p:ext uri="{BB962C8B-B14F-4D97-AF65-F5344CB8AC3E}">
        <p14:creationId xmlns:p14="http://schemas.microsoft.com/office/powerpoint/2010/main" val="67054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●リーダー効果</a:t>
            </a:r>
            <a:r>
              <a:rPr kumimoji="1" lang="ja-JP" altLang="en-US" sz="1000" b="1">
                <a:solidFill>
                  <a:schemeClr val="bg1">
                    <a:lumMod val="85000"/>
                  </a:schemeClr>
                </a:solidFill>
              </a:rPr>
              <a:t>（</a:t>
            </a:r>
            <a:r>
              <a:rPr kumimoji="1" lang="en-US" altLang="ja-JP" sz="1000" b="1" dirty="0">
                <a:solidFill>
                  <a:schemeClr val="bg1">
                    <a:lumMod val="85000"/>
                  </a:schemeClr>
                </a:solidFill>
              </a:rPr>
              <a:t>20200206</a:t>
            </a:r>
            <a:r>
              <a:rPr kumimoji="1" lang="ja-JP" altLang="en-US" sz="1000" b="1">
                <a:solidFill>
                  <a:schemeClr val="bg1">
                    <a:lumMod val="85000"/>
                  </a:schemeClr>
                </a:solidFill>
              </a:rPr>
              <a:t>新規）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4806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リーダー効果はその効果を持つ</a:t>
            </a:r>
            <a:r>
              <a:rPr kumimoji="1" lang="en-US" altLang="ja-JP" sz="1000"/>
              <a:t>TR</a:t>
            </a:r>
            <a:r>
              <a:rPr kumimoji="1" lang="ja-JP" altLang="en-US" sz="1000"/>
              <a:t>カードがアクティブになっている状態のとき、</a:t>
            </a:r>
            <a:endParaRPr kumimoji="1" lang="en-US" altLang="ja-JP" sz="1000"/>
          </a:p>
          <a:p>
            <a:r>
              <a:rPr kumimoji="1" lang="ja-JP" altLang="en-US" sz="1000"/>
              <a:t>部隊全体に効果を発揮する。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9E697-9AE4-4213-A75C-7101CC78195E}"/>
              </a:ext>
            </a:extLst>
          </p:cNvPr>
          <p:cNvSpPr txBox="1"/>
          <p:nvPr/>
        </p:nvSpPr>
        <p:spPr>
          <a:xfrm>
            <a:off x="591845" y="13453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○概要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6F6C6-5C59-4974-810C-64F35CEECF6D}"/>
              </a:ext>
            </a:extLst>
          </p:cNvPr>
          <p:cNvSpPr txBox="1"/>
          <p:nvPr/>
        </p:nvSpPr>
        <p:spPr>
          <a:xfrm>
            <a:off x="760343" y="1681653"/>
            <a:ext cx="3727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大きな効果としては３つ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1</a:t>
            </a:r>
            <a:r>
              <a:rPr kumimoji="1" lang="ja-JP" altLang="en-US" sz="1000">
                <a:latin typeface="+mn-ea"/>
              </a:rPr>
              <a:t>．パラメータアップ系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2</a:t>
            </a:r>
            <a:r>
              <a:rPr kumimoji="1" lang="ja-JP" altLang="en-US" sz="1000">
                <a:latin typeface="+mn-ea"/>
              </a:rPr>
              <a:t>．無効化系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3</a:t>
            </a:r>
            <a:r>
              <a:rPr kumimoji="1" lang="ja-JP" altLang="en-US" sz="1000">
                <a:latin typeface="+mn-ea"/>
              </a:rPr>
              <a:t>．怪獣に対するデバフ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※1</a:t>
            </a:r>
            <a:r>
              <a:rPr kumimoji="1" lang="ja-JP" altLang="en-US" sz="1000">
                <a:latin typeface="+mn-ea"/>
              </a:rPr>
              <a:t>についてはバトル効果とほぼ同じなので内容は割愛する。</a:t>
            </a:r>
          </a:p>
          <a:p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なお、発動条件については前述バトル効果の条件と同じ。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4CF1DC-6392-4DEB-AEC0-51DC4A0C9E95}"/>
              </a:ext>
            </a:extLst>
          </p:cNvPr>
          <p:cNvSpPr txBox="1"/>
          <p:nvPr/>
        </p:nvSpPr>
        <p:spPr>
          <a:xfrm>
            <a:off x="630860" y="327377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2</a:t>
            </a:r>
            <a:r>
              <a:rPr kumimoji="1" lang="ja-JP" altLang="en-US" sz="1200" b="1"/>
              <a:t>．無効化系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C990ED-8F62-4DEB-9529-E1C4A2382713}"/>
              </a:ext>
            </a:extLst>
          </p:cNvPr>
          <p:cNvSpPr txBox="1"/>
          <p:nvPr/>
        </p:nvSpPr>
        <p:spPr>
          <a:xfrm>
            <a:off x="809958" y="3628594"/>
            <a:ext cx="5734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無効化系には３種類あり、追加</a:t>
            </a:r>
            <a:r>
              <a:rPr kumimoji="1" lang="en-US" altLang="ja-JP" sz="1000"/>
              <a:t>HP</a:t>
            </a:r>
            <a:r>
              <a:rPr kumimoji="1" lang="ja-JP" altLang="en-US" sz="1000"/>
              <a:t>系（いわゆるバリア）とダメージ減少系、効果回避系となる。</a:t>
            </a:r>
            <a:endParaRPr kumimoji="1" lang="en-US" altLang="ja-JP" sz="10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6BB6702-AB69-4BB8-A8A7-1D5AC7B1DFC4}"/>
              </a:ext>
            </a:extLst>
          </p:cNvPr>
          <p:cNvSpPr txBox="1"/>
          <p:nvPr/>
        </p:nvSpPr>
        <p:spPr>
          <a:xfrm>
            <a:off x="799976" y="3924514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・追加</a:t>
            </a:r>
            <a:r>
              <a:rPr kumimoji="1" lang="en-US" altLang="ja-JP" sz="1000" b="1"/>
              <a:t>HP</a:t>
            </a:r>
            <a:r>
              <a:rPr kumimoji="1" lang="ja-JP" altLang="en-US" sz="1000" b="1"/>
              <a:t>系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C3BC41-67F0-47C3-A753-1DB81EF105A0}"/>
              </a:ext>
            </a:extLst>
          </p:cNvPr>
          <p:cNvSpPr txBox="1"/>
          <p:nvPr/>
        </p:nvSpPr>
        <p:spPr>
          <a:xfrm>
            <a:off x="915010" y="4184337"/>
            <a:ext cx="7401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優先的に減らしていく予備的な追加</a:t>
            </a:r>
            <a:r>
              <a:rPr kumimoji="1" lang="en-US" altLang="ja-JP" sz="1000"/>
              <a:t>HP</a:t>
            </a:r>
            <a:r>
              <a:rPr kumimoji="1" lang="ja-JP" altLang="en-US" sz="1000"/>
              <a:t>を付与し、</a:t>
            </a:r>
            <a:endParaRPr kumimoji="1" lang="en-US" altLang="ja-JP" sz="1000"/>
          </a:p>
          <a:p>
            <a:r>
              <a:rPr kumimoji="1" lang="ja-JP" altLang="en-US" sz="1000"/>
              <a:t>その対象からのダメージはそれを減らしていく。使い切るまで残り、時間の制限はない。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en-US" altLang="ja-JP" sz="1000"/>
              <a:t>-</a:t>
            </a:r>
            <a:r>
              <a:rPr kumimoji="1" lang="ja-JP" altLang="en-US" sz="1000"/>
              <a:t>追加</a:t>
            </a:r>
            <a:r>
              <a:rPr kumimoji="1" lang="en-US" altLang="ja-JP" sz="1000"/>
              <a:t>HP</a:t>
            </a:r>
            <a:r>
              <a:rPr kumimoji="1" lang="ja-JP" altLang="en-US" sz="1000"/>
              <a:t>は回復の対象にならない。</a:t>
            </a:r>
            <a:endParaRPr kumimoji="1" lang="en-US" altLang="ja-JP" sz="1000"/>
          </a:p>
          <a:p>
            <a:r>
              <a:rPr kumimoji="1" lang="en-US" altLang="ja-JP" sz="1000"/>
              <a:t>-</a:t>
            </a:r>
            <a:r>
              <a:rPr kumimoji="1" lang="ja-JP" altLang="en-US" sz="1000"/>
              <a:t>追加</a:t>
            </a:r>
            <a:r>
              <a:rPr kumimoji="1" lang="en-US" altLang="ja-JP" sz="1000"/>
              <a:t>HP</a:t>
            </a:r>
            <a:r>
              <a:rPr kumimoji="1" lang="ja-JP" altLang="en-US" sz="1000"/>
              <a:t>発動中は、新たな追加</a:t>
            </a:r>
            <a:r>
              <a:rPr kumimoji="1" lang="en-US" altLang="ja-JP" sz="1000"/>
              <a:t>HP</a:t>
            </a:r>
            <a:r>
              <a:rPr kumimoji="1" lang="ja-JP" altLang="en-US" sz="1000"/>
              <a:t>は乗らない。</a:t>
            </a:r>
          </a:p>
          <a:p>
            <a:endParaRPr kumimoji="1" lang="en-US" altLang="ja-JP" sz="1000" dirty="0"/>
          </a:p>
          <a:p>
            <a:r>
              <a:rPr kumimoji="1" lang="en-US" altLang="ja-JP" sz="1000" dirty="0"/>
              <a:t>※</a:t>
            </a:r>
            <a:r>
              <a:rPr kumimoji="1" lang="ja-JP" altLang="en-US" sz="1000"/>
              <a:t>リーダー効果に乗る追加</a:t>
            </a:r>
            <a:r>
              <a:rPr kumimoji="1" lang="en-US" altLang="ja-JP" sz="1000" dirty="0"/>
              <a:t>HP</a:t>
            </a:r>
            <a:r>
              <a:rPr kumimoji="1" lang="ja-JP" altLang="en-US" sz="1000"/>
              <a:t>の発動は、該当のカードがアクティブな状態にのみ付与される。</a:t>
            </a:r>
            <a:endParaRPr kumimoji="1" lang="en-US" altLang="ja-JP" sz="1000" dirty="0"/>
          </a:p>
          <a:p>
            <a:r>
              <a:rPr kumimoji="1" lang="ja-JP" altLang="en-US" sz="1000"/>
              <a:t>　カードが切り替わった場合、残りの追加</a:t>
            </a:r>
            <a:r>
              <a:rPr kumimoji="1" lang="en-US" altLang="ja-JP" sz="1000" dirty="0"/>
              <a:t>HP</a:t>
            </a:r>
            <a:r>
              <a:rPr kumimoji="1" lang="ja-JP" altLang="en-US" sz="1000"/>
              <a:t>は保持しておき、次に再度該当のカードがアクティブになるまで効果を失う。</a:t>
            </a:r>
            <a:endParaRPr kumimoji="1" lang="en-US" altLang="ja-JP" sz="1000" dirty="0"/>
          </a:p>
        </p:txBody>
      </p:sp>
      <p:graphicFrame>
        <p:nvGraphicFramePr>
          <p:cNvPr id="39" name="表 2">
            <a:extLst>
              <a:ext uri="{FF2B5EF4-FFF2-40B4-BE49-F238E27FC236}">
                <a16:creationId xmlns:a16="http://schemas.microsoft.com/office/drawing/2014/main" id="{572200F7-1242-4203-BE6B-D76CC9C74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09768"/>
              </p:ext>
            </p:extLst>
          </p:nvPr>
        </p:nvGraphicFramePr>
        <p:xfrm>
          <a:off x="894825" y="5617498"/>
          <a:ext cx="5098416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対象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：全部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：武器種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：属性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追加</a:t>
                      </a:r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HP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直値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5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15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30" name="表 2">
            <a:extLst>
              <a:ext uri="{FF2B5EF4-FFF2-40B4-BE49-F238E27FC236}">
                <a16:creationId xmlns:a16="http://schemas.microsoft.com/office/drawing/2014/main" id="{A8F4BB08-C569-4299-BD83-AFA8C2854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44054"/>
              </p:ext>
            </p:extLst>
          </p:nvPr>
        </p:nvGraphicFramePr>
        <p:xfrm>
          <a:off x="894825" y="3090713"/>
          <a:ext cx="5098416" cy="1036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対象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０：全デバフ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デバフ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DEF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デバフ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デバフ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：全状態異状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：睡眠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：毒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：麻痺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：全部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キャンセル率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～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55351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4F88844-F087-4AC0-B00B-85FB65326DED}"/>
              </a:ext>
            </a:extLst>
          </p:cNvPr>
          <p:cNvSpPr txBox="1"/>
          <p:nvPr/>
        </p:nvSpPr>
        <p:spPr>
          <a:xfrm>
            <a:off x="799976" y="648535"/>
            <a:ext cx="2300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・ダメージ減少系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2757CCF-A061-49B1-AD1B-50417F53DB9E}"/>
              </a:ext>
            </a:extLst>
          </p:cNvPr>
          <p:cNvSpPr txBox="1"/>
          <p:nvPr/>
        </p:nvSpPr>
        <p:spPr>
          <a:xfrm>
            <a:off x="915010" y="908358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対象の攻撃からのダメージを一定割合で軽減する効果。</a:t>
            </a:r>
            <a:endParaRPr kumimoji="1" lang="en-US" altLang="ja-JP" sz="1000"/>
          </a:p>
          <a:p>
            <a:r>
              <a:rPr kumimoji="1" lang="ja-JP" altLang="en-US" sz="1000"/>
              <a:t>バリア系と異なり、効果時間を持つこともある。</a:t>
            </a:r>
            <a:endParaRPr kumimoji="1" lang="en-US" altLang="ja-JP" sz="1000"/>
          </a:p>
        </p:txBody>
      </p:sp>
      <p:graphicFrame>
        <p:nvGraphicFramePr>
          <p:cNvPr id="19" name="表 2">
            <a:extLst>
              <a:ext uri="{FF2B5EF4-FFF2-40B4-BE49-F238E27FC236}">
                <a16:creationId xmlns:a16="http://schemas.microsoft.com/office/drawing/2014/main" id="{969A1ABD-361C-4A15-8730-C955FE84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79745"/>
              </p:ext>
            </p:extLst>
          </p:nvPr>
        </p:nvGraphicFramePr>
        <p:xfrm>
          <a:off x="894825" y="1436844"/>
          <a:ext cx="5098416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対象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：全部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：武器種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：属性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減少割合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～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55351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D4C1A5-EEF5-4C27-81B6-C8CF2603315F}"/>
              </a:ext>
            </a:extLst>
          </p:cNvPr>
          <p:cNvSpPr txBox="1"/>
          <p:nvPr/>
        </p:nvSpPr>
        <p:spPr>
          <a:xfrm>
            <a:off x="799976" y="2324350"/>
            <a:ext cx="2044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・効果回避系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4C376A-56BB-4B11-B95E-4B4DA24CBCA0}"/>
              </a:ext>
            </a:extLst>
          </p:cNvPr>
          <p:cNvSpPr txBox="1"/>
          <p:nvPr/>
        </p:nvSpPr>
        <p:spPr>
          <a:xfrm>
            <a:off x="915010" y="2584173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新たに発生した効果に対し、一定確率で発動をキャンセルする効果。</a:t>
            </a:r>
            <a:endParaRPr kumimoji="1" lang="en-US" altLang="ja-JP" sz="1000" dirty="0"/>
          </a:p>
          <a:p>
            <a:r>
              <a:rPr kumimoji="1" lang="ja-JP" altLang="en-US" sz="1000"/>
              <a:t>効果時間を持つ。</a:t>
            </a:r>
            <a:endParaRPr kumimoji="1" lang="en-US" altLang="ja-JP" sz="1000"/>
          </a:p>
        </p:txBody>
      </p:sp>
    </p:spTree>
    <p:extLst>
      <p:ext uri="{BB962C8B-B14F-4D97-AF65-F5344CB8AC3E}">
        <p14:creationId xmlns:p14="http://schemas.microsoft.com/office/powerpoint/2010/main" val="56230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4CF1DC-6392-4DEB-AEC0-51DC4A0C9E95}"/>
              </a:ext>
            </a:extLst>
          </p:cNvPr>
          <p:cNvSpPr txBox="1"/>
          <p:nvPr/>
        </p:nvSpPr>
        <p:spPr>
          <a:xfrm>
            <a:off x="630860" y="53879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3</a:t>
            </a:r>
            <a:r>
              <a:rPr kumimoji="1" lang="ja-JP" altLang="en-US" sz="1200" b="1"/>
              <a:t>．デバフ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C990ED-8F62-4DEB-9529-E1C4A2382713}"/>
              </a:ext>
            </a:extLst>
          </p:cNvPr>
          <p:cNvSpPr txBox="1"/>
          <p:nvPr/>
        </p:nvSpPr>
        <p:spPr>
          <a:xfrm>
            <a:off x="809958" y="893615"/>
            <a:ext cx="2948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怪獣に対してのデバフを与えます。</a:t>
            </a:r>
            <a:endParaRPr kumimoji="1" lang="en-US" altLang="ja-JP" sz="1000"/>
          </a:p>
          <a:p>
            <a:r>
              <a:rPr kumimoji="1" lang="ja-JP" altLang="en-US" sz="1000"/>
              <a:t>これも条件については前と同様です。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デバフの設定値は基本亭には</a:t>
            </a:r>
            <a:r>
              <a:rPr kumimoji="1" lang="en-US" altLang="ja-JP" sz="1000"/>
              <a:t>1</a:t>
            </a:r>
            <a:r>
              <a:rPr kumimoji="1" lang="ja-JP" altLang="en-US" sz="1000"/>
              <a:t>未満となる想定。</a:t>
            </a:r>
            <a:endParaRPr kumimoji="1" lang="en-US" altLang="ja-JP" sz="1000"/>
          </a:p>
        </p:txBody>
      </p:sp>
      <p:graphicFrame>
        <p:nvGraphicFramePr>
          <p:cNvPr id="16" name="表 2">
            <a:extLst>
              <a:ext uri="{FF2B5EF4-FFF2-40B4-BE49-F238E27FC236}">
                <a16:creationId xmlns:a16="http://schemas.microsoft.com/office/drawing/2014/main" id="{9068B39E-D1C1-4AE8-8CAE-4D7F0604B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39281"/>
              </p:ext>
            </p:extLst>
          </p:nvPr>
        </p:nvGraphicFramePr>
        <p:xfrm>
          <a:off x="915010" y="1710449"/>
          <a:ext cx="5225416" cy="1584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41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怪獣には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がないので、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怪獣の攻撃にたいする攻撃力に掛かる値となる。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怪獣には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DEF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がないので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怪獣の全部位に防御係数を減らす。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怪獣のクールタイムに対してかかる。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クールタイムは多い方が弱くなるため計算としては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1/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設定値をかけるようになる。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3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3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21E5D4-48FB-47F1-820F-84DA64CF86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B3AAA-9FDF-494F-BCE9-938ACDEA93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DE5BC1-B13E-43E4-BC50-CA58328BCA94}">
  <ds:schemaRefs>
    <ds:schemaRef ds:uri="http://purl.org/dc/elements/1.1/"/>
    <ds:schemaRef ds:uri="http://schemas.openxmlformats.org/package/2006/metadata/core-properties"/>
    <ds:schemaRef ds:uri="http://purl.org/dc/dcmitype/"/>
    <ds:schemaRef ds:uri="0296febf-2773-4faf-ae76-6dee2362d0db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5883</TotalTime>
  <Words>4154</Words>
  <Application>Microsoft Office PowerPoint</Application>
  <PresentationFormat>画面に合わせる (4:3)</PresentationFormat>
  <Paragraphs>584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Century Gothic</vt:lpstr>
      <vt:lpstr>メイリオ</vt:lpstr>
      <vt:lpstr>Arial</vt:lpstr>
      <vt:lpstr>HGPSoeiKakugothicUB</vt:lpstr>
      <vt:lpstr>Bahnschrift Condensed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宮田 真吾</cp:lastModifiedBy>
  <cp:revision>226</cp:revision>
  <dcterms:created xsi:type="dcterms:W3CDTF">2019-06-27T02:30:15Z</dcterms:created>
  <dcterms:modified xsi:type="dcterms:W3CDTF">2020-02-17T01:57:51Z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