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4"/>
  </p:sldMasterIdLst>
  <p:notesMasterIdLst>
    <p:notesMasterId r:id="rId12"/>
  </p:notesMasterIdLst>
  <p:sldIdLst>
    <p:sldId id="270" r:id="rId5"/>
    <p:sldId id="329" r:id="rId6"/>
    <p:sldId id="336" r:id="rId7"/>
    <p:sldId id="330" r:id="rId8"/>
    <p:sldId id="335" r:id="rId9"/>
    <p:sldId id="278" r:id="rId10"/>
    <p:sldId id="279"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FABAB"/>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5A2266-01C3-450C-937E-8ACE64C9BA72}" v="16" dt="2020-04-15T13:01:48.72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9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5C614-2F8F-4032-A18B-20643266B7D4}" type="datetimeFigureOut">
              <a:rPr kumimoji="1" lang="ja-JP" altLang="en-US" smtClean="0"/>
              <a:t>2020/4/15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01D4C-EA59-49FF-A24E-CA9236BFDEC2}" type="slidenum">
              <a:rPr kumimoji="1" lang="ja-JP" altLang="en-US" smtClean="0"/>
              <a:t>‹#›</a:t>
            </a:fld>
            <a:endParaRPr kumimoji="1" lang="ja-JP" altLang="en-US"/>
          </a:p>
        </p:txBody>
      </p:sp>
    </p:spTree>
    <p:extLst>
      <p:ext uri="{BB962C8B-B14F-4D97-AF65-F5344CB8AC3E}">
        <p14:creationId xmlns:p14="http://schemas.microsoft.com/office/powerpoint/2010/main" val="15529761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D233A8A-C14E-4B21-B228-4D1831F8ED91}" type="slidenum">
              <a:rPr kumimoji="1" lang="ja-JP" altLang="en-US" smtClean="0"/>
              <a:t>6</a:t>
            </a:fld>
            <a:endParaRPr kumimoji="1" lang="ja-JP" altLang="en-US"/>
          </a:p>
        </p:txBody>
      </p:sp>
    </p:spTree>
    <p:extLst>
      <p:ext uri="{BB962C8B-B14F-4D97-AF65-F5344CB8AC3E}">
        <p14:creationId xmlns:p14="http://schemas.microsoft.com/office/powerpoint/2010/main" val="2133831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2020/4/15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23381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2020/4/15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108113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2020/4/15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787717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2020/4/15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813657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E02A643-9BB0-4E02-80B2-2C0A5E5D738E}" type="datetimeFigureOut">
              <a:rPr kumimoji="1" lang="ja-JP" altLang="en-US" smtClean="0"/>
              <a:t>2020/4/15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51702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2020/4/15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326802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0E02A643-9BB0-4E02-80B2-2C0A5E5D738E}" type="datetimeFigureOut">
              <a:rPr kumimoji="1" lang="ja-JP" altLang="en-US" smtClean="0"/>
              <a:t>2020/4/15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601269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0E02A643-9BB0-4E02-80B2-2C0A5E5D738E}" type="datetimeFigureOut">
              <a:rPr kumimoji="1" lang="ja-JP" altLang="en-US" smtClean="0"/>
              <a:t>2020/4/15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105421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02A643-9BB0-4E02-80B2-2C0A5E5D738E}" type="datetimeFigureOut">
              <a:rPr kumimoji="1" lang="ja-JP" altLang="en-US" smtClean="0"/>
              <a:t>2020/4/15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007130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2020/4/15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9283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E02A643-9BB0-4E02-80B2-2C0A5E5D738E}" type="datetimeFigureOut">
              <a:rPr kumimoji="1" lang="ja-JP" altLang="en-US" smtClean="0"/>
              <a:t>2020/4/15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53739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2A643-9BB0-4E02-80B2-2C0A5E5D738E}" type="datetimeFigureOut">
              <a:rPr kumimoji="1" lang="ja-JP" altLang="en-US" smtClean="0"/>
              <a:t>2020/4/15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006502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2323072" cy="307777"/>
          </a:xfrm>
          <a:prstGeom prst="rect">
            <a:avLst/>
          </a:prstGeom>
          <a:noFill/>
        </p:spPr>
        <p:txBody>
          <a:bodyPr wrap="none" rtlCol="0" anchor="t">
            <a:spAutoFit/>
          </a:bodyPr>
          <a:lstStyle/>
          <a:p>
            <a:r>
              <a:rPr kumimoji="1" lang="ja-JP" altLang="en-US" sz="1400" b="1">
                <a:latin typeface="游ゴシック"/>
                <a:ea typeface="游ゴシック"/>
              </a:rPr>
              <a:t>■</a:t>
            </a:r>
            <a:r>
              <a:rPr kumimoji="1" lang="en-US" altLang="ja-JP" sz="1400" b="1">
                <a:latin typeface="游ゴシック"/>
                <a:ea typeface="游ゴシック"/>
              </a:rPr>
              <a:t> </a:t>
            </a:r>
            <a:r>
              <a:rPr kumimoji="1" lang="en-US" altLang="ja-JP" sz="1400" b="1">
                <a:latin typeface="游ゴシック"/>
                <a:ea typeface="游ゴシック"/>
                <a:cs typeface="+mn-lt"/>
              </a:rPr>
              <a:t>[ls]</a:t>
            </a:r>
            <a:r>
              <a:rPr kumimoji="1" lang="ja-JP" altLang="en-US" sz="1400" b="1">
                <a:latin typeface="游ゴシック"/>
                <a:ea typeface="游ゴシック"/>
                <a:cs typeface="+mn-lt"/>
              </a:rPr>
              <a:t>一覧・</a:t>
            </a:r>
            <a:r>
              <a:rPr kumimoji="1" lang="en-US" altLang="ja-JP" sz="1400" b="1" err="1">
                <a:latin typeface="游ゴシック"/>
                <a:ea typeface="游ゴシック"/>
                <a:cs typeface="+mn-lt"/>
              </a:rPr>
              <a:t>売却</a:t>
            </a:r>
            <a:r>
              <a:rPr kumimoji="1" lang="ja-JP" altLang="en-US" sz="1400" b="1">
                <a:latin typeface="游ゴシック"/>
                <a:ea typeface="游ゴシック"/>
                <a:cs typeface="+mn-lt"/>
              </a:rPr>
              <a:t>画面仕様</a:t>
            </a:r>
            <a:endParaRPr kumimoji="1" lang="ja-JP" altLang="en-US" sz="1400" b="1">
              <a:latin typeface="游ゴシック"/>
              <a:ea typeface="游ゴシック"/>
            </a:endParaRP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a:xfrm>
            <a:off x="0" y="6492873"/>
            <a:ext cx="3086100" cy="365125"/>
          </a:xfrm>
        </p:spPr>
        <p:txBody>
          <a:bodyPr/>
          <a:lstStyle/>
          <a:p>
            <a:pPr algn="l"/>
            <a:r>
              <a:rPr kumimoji="1" lang="en-US" altLang="ja-JP">
                <a:solidFill>
                  <a:srgbClr val="FF0000"/>
                </a:solidFill>
              </a:rPr>
              <a:t>CONFIDENTIAL</a:t>
            </a:r>
            <a:endParaRPr kumimoji="1" lang="ja-JP" altLang="en-US">
              <a:solidFill>
                <a:srgbClr val="FF0000"/>
              </a:solidFill>
            </a:endParaRPr>
          </a:p>
        </p:txBody>
      </p:sp>
      <p:sp>
        <p:nvSpPr>
          <p:cNvPr id="70" name="スライド番号プレースホルダー 69">
            <a:extLst>
              <a:ext uri="{FF2B5EF4-FFF2-40B4-BE49-F238E27FC236}">
                <a16:creationId xmlns:a16="http://schemas.microsoft.com/office/drawing/2014/main" id="{4977799A-134E-490C-8B05-5969A93B116D}"/>
              </a:ext>
            </a:extLst>
          </p:cNvPr>
          <p:cNvSpPr>
            <a:spLocks noGrp="1"/>
          </p:cNvSpPr>
          <p:nvPr>
            <p:ph type="sldNum" sz="quarter" idx="12"/>
          </p:nvPr>
        </p:nvSpPr>
        <p:spPr>
          <a:xfrm>
            <a:off x="7086600" y="6492872"/>
            <a:ext cx="2057400" cy="365125"/>
          </a:xfrm>
        </p:spPr>
        <p:txBody>
          <a:bodyPr/>
          <a:lstStyle/>
          <a:p>
            <a:endParaRPr kumimoji="1" lang="ja-JP" altLang="en-US"/>
          </a:p>
        </p:txBody>
      </p:sp>
      <p:sp>
        <p:nvSpPr>
          <p:cNvPr id="42" name="テキスト ボックス 41">
            <a:extLst>
              <a:ext uri="{FF2B5EF4-FFF2-40B4-BE49-F238E27FC236}">
                <a16:creationId xmlns:a16="http://schemas.microsoft.com/office/drawing/2014/main" id="{9EBA0994-951E-4FE0-B26A-83BD0CE7793D}"/>
              </a:ext>
            </a:extLst>
          </p:cNvPr>
          <p:cNvSpPr txBox="1"/>
          <p:nvPr/>
        </p:nvSpPr>
        <p:spPr>
          <a:xfrm>
            <a:off x="415419" y="538799"/>
            <a:ext cx="1082348" cy="307777"/>
          </a:xfrm>
          <a:prstGeom prst="rect">
            <a:avLst/>
          </a:prstGeom>
          <a:noFill/>
        </p:spPr>
        <p:txBody>
          <a:bodyPr wrap="none" rtlCol="0">
            <a:spAutoFit/>
          </a:bodyPr>
          <a:lstStyle/>
          <a:p>
            <a:r>
              <a:rPr kumimoji="1" lang="ja-JP" altLang="en-US" sz="1400" b="1"/>
              <a:t>●更新履歴</a:t>
            </a:r>
          </a:p>
        </p:txBody>
      </p:sp>
      <p:graphicFrame>
        <p:nvGraphicFramePr>
          <p:cNvPr id="43" name="表 42">
            <a:extLst>
              <a:ext uri="{FF2B5EF4-FFF2-40B4-BE49-F238E27FC236}">
                <a16:creationId xmlns:a16="http://schemas.microsoft.com/office/drawing/2014/main" id="{E6AEA78D-08BD-4515-B35D-A340838DE4E3}"/>
              </a:ext>
            </a:extLst>
          </p:cNvPr>
          <p:cNvGraphicFramePr>
            <a:graphicFrameLocks noGrp="1"/>
          </p:cNvGraphicFramePr>
          <p:nvPr>
            <p:extLst>
              <p:ext uri="{D42A27DB-BD31-4B8C-83A1-F6EECF244321}">
                <p14:modId xmlns:p14="http://schemas.microsoft.com/office/powerpoint/2010/main" val="659420461"/>
              </p:ext>
            </p:extLst>
          </p:nvPr>
        </p:nvGraphicFramePr>
        <p:xfrm>
          <a:off x="599845" y="969361"/>
          <a:ext cx="6339034" cy="2926080"/>
        </p:xfrm>
        <a:graphic>
          <a:graphicData uri="http://schemas.openxmlformats.org/drawingml/2006/table">
            <a:tbl>
              <a:tblPr firstRow="1" bandRow="1">
                <a:tableStyleId>{5C22544A-7EE6-4342-B048-85BDC9FD1C3A}</a:tableStyleId>
              </a:tblPr>
              <a:tblGrid>
                <a:gridCol w="982770">
                  <a:extLst>
                    <a:ext uri="{9D8B030D-6E8A-4147-A177-3AD203B41FA5}">
                      <a16:colId xmlns:a16="http://schemas.microsoft.com/office/drawing/2014/main" val="2274898723"/>
                    </a:ext>
                  </a:extLst>
                </a:gridCol>
                <a:gridCol w="3300939">
                  <a:extLst>
                    <a:ext uri="{9D8B030D-6E8A-4147-A177-3AD203B41FA5}">
                      <a16:colId xmlns:a16="http://schemas.microsoft.com/office/drawing/2014/main" val="3224386025"/>
                    </a:ext>
                  </a:extLst>
                </a:gridCol>
                <a:gridCol w="2055325">
                  <a:extLst>
                    <a:ext uri="{9D8B030D-6E8A-4147-A177-3AD203B41FA5}">
                      <a16:colId xmlns:a16="http://schemas.microsoft.com/office/drawing/2014/main" val="2535242023"/>
                    </a:ext>
                  </a:extLst>
                </a:gridCol>
              </a:tblGrid>
              <a:tr h="0">
                <a:tc>
                  <a:txBody>
                    <a:bodyPr/>
                    <a:lstStyle/>
                    <a:p>
                      <a:endParaRPr kumimoji="1" lang="ja-JP" altLang="en-US" sz="800"/>
                    </a:p>
                  </a:txBody>
                  <a:tcPr/>
                </a:tc>
                <a:tc>
                  <a:txBody>
                    <a:bodyPr/>
                    <a:lstStyle/>
                    <a:p>
                      <a:endParaRPr kumimoji="1" lang="ja-JP" altLang="en-US" sz="800"/>
                    </a:p>
                  </a:txBody>
                  <a:tcPr/>
                </a:tc>
                <a:tc>
                  <a:txBody>
                    <a:bodyPr/>
                    <a:lstStyle/>
                    <a:p>
                      <a:endParaRPr kumimoji="1" lang="ja-JP" altLang="en-US" sz="800"/>
                    </a:p>
                  </a:txBody>
                  <a:tcPr/>
                </a:tc>
                <a:extLst>
                  <a:ext uri="{0D108BD9-81ED-4DB2-BD59-A6C34878D82A}">
                    <a16:rowId xmlns:a16="http://schemas.microsoft.com/office/drawing/2014/main" val="4185926113"/>
                  </a:ext>
                </a:extLst>
              </a:tr>
              <a:tr h="0">
                <a:tc>
                  <a:txBody>
                    <a:bodyPr/>
                    <a:lstStyle/>
                    <a:p>
                      <a:r>
                        <a:rPr kumimoji="1" lang="en-US" altLang="ja-JP" sz="800"/>
                        <a:t>2020.03.09</a:t>
                      </a:r>
                      <a:r>
                        <a:rPr kumimoji="1" lang="ja-JP" altLang="en-US" sz="800"/>
                        <a:t>　増本</a:t>
                      </a:r>
                      <a:endParaRPr kumimoji="1" lang="en-US" altLang="ja-JP" sz="800"/>
                    </a:p>
                  </a:txBody>
                  <a:tcPr/>
                </a:tc>
                <a:tc>
                  <a:txBody>
                    <a:bodyPr/>
                    <a:lstStyle/>
                    <a:p>
                      <a:r>
                        <a:rPr kumimoji="1" lang="ja-JP" altLang="en-US" sz="800"/>
                        <a:t>強化仕様から独立</a:t>
                      </a:r>
                      <a:endParaRPr kumimoji="1" lang="en-US" altLang="ja-JP" sz="800"/>
                    </a:p>
                    <a:p>
                      <a:r>
                        <a:rPr kumimoji="1" lang="ja-JP" altLang="en-US" sz="800"/>
                        <a:t>フロー作成</a:t>
                      </a:r>
                      <a:endParaRPr kumimoji="1" lang="en-US" altLang="ja-JP" sz="800"/>
                    </a:p>
                  </a:txBody>
                  <a:tcPr/>
                </a:tc>
                <a:tc>
                  <a:txBody>
                    <a:bodyPr/>
                    <a:lstStyle/>
                    <a:p>
                      <a:endParaRPr kumimoji="1" lang="en-US" altLang="ja-JP" sz="800"/>
                    </a:p>
                  </a:txBody>
                  <a:tcPr/>
                </a:tc>
                <a:extLst>
                  <a:ext uri="{0D108BD9-81ED-4DB2-BD59-A6C34878D82A}">
                    <a16:rowId xmlns:a16="http://schemas.microsoft.com/office/drawing/2014/main" val="368866153"/>
                  </a:ext>
                </a:extLst>
              </a:tr>
              <a:tr h="0">
                <a:tc>
                  <a:txBody>
                    <a:bodyPr/>
                    <a:lstStyle/>
                    <a:p>
                      <a:r>
                        <a:rPr kumimoji="1" lang="en-US" altLang="ja-JP" sz="800" dirty="0"/>
                        <a:t>2020.03.15</a:t>
                      </a:r>
                      <a:r>
                        <a:rPr kumimoji="1" lang="ja-JP" altLang="en-US" sz="800" dirty="0"/>
                        <a:t>　</a:t>
                      </a:r>
                      <a:r>
                        <a:rPr kumimoji="1" lang="en-US" altLang="ja-JP" sz="800" dirty="0"/>
                        <a:t>〃</a:t>
                      </a:r>
                      <a:endParaRPr kumimoji="1" lang="ja-JP" altLang="en-US" sz="800" dirty="0"/>
                    </a:p>
                  </a:txBody>
                  <a:tcPr/>
                </a:tc>
                <a:tc>
                  <a:txBody>
                    <a:bodyPr/>
                    <a:lstStyle/>
                    <a:p>
                      <a:r>
                        <a:rPr kumimoji="1" lang="ja-JP" altLang="en-US" sz="800" dirty="0"/>
                        <a:t>フローから詳細画面が残ってしまっていたのを削除</a:t>
                      </a:r>
                      <a:endParaRPr kumimoji="1" lang="en-US" altLang="ja-JP" sz="800" dirty="0"/>
                    </a:p>
                    <a:p>
                      <a:r>
                        <a:rPr kumimoji="1" lang="ja-JP" altLang="en-US" sz="800" dirty="0"/>
                        <a:t>一部画面タイトルが間違っていたのを修正</a:t>
                      </a:r>
                      <a:endParaRPr kumimoji="1" lang="en-US" altLang="ja-JP" sz="800" dirty="0"/>
                    </a:p>
                    <a:p>
                      <a:r>
                        <a:rPr kumimoji="1" lang="ja-JP" altLang="en-US" sz="800" dirty="0"/>
                        <a:t>売却時に選択数は表示せず、合計金額のみ表示するように変更</a:t>
                      </a:r>
                      <a:endParaRPr kumimoji="1" lang="en-US" altLang="ja-JP" sz="800" dirty="0"/>
                    </a:p>
                  </a:txBody>
                  <a:tcPr/>
                </a:tc>
                <a:tc>
                  <a:txBody>
                    <a:bodyPr/>
                    <a:lstStyle/>
                    <a:p>
                      <a:endParaRPr kumimoji="1" lang="en-US" altLang="ja-JP" sz="800"/>
                    </a:p>
                  </a:txBody>
                  <a:tcPr/>
                </a:tc>
                <a:extLst>
                  <a:ext uri="{0D108BD9-81ED-4DB2-BD59-A6C34878D82A}">
                    <a16:rowId xmlns:a16="http://schemas.microsoft.com/office/drawing/2014/main" val="907295995"/>
                  </a:ext>
                </a:extLst>
              </a:tr>
              <a:tr h="0">
                <a:tc>
                  <a:txBody>
                    <a:bodyPr/>
                    <a:lstStyle/>
                    <a:p>
                      <a:r>
                        <a:rPr kumimoji="1" lang="en-US" altLang="ja-JP" sz="800" dirty="0"/>
                        <a:t>2020.04.15 </a:t>
                      </a:r>
                      <a:r>
                        <a:rPr kumimoji="1" lang="ja-JP" altLang="en-US" sz="800" dirty="0"/>
                        <a:t>　</a:t>
                      </a:r>
                      <a:r>
                        <a:rPr kumimoji="1" lang="en-US" altLang="ja-JP" sz="800" dirty="0"/>
                        <a:t>〃</a:t>
                      </a:r>
                      <a:endParaRPr kumimoji="1" lang="ja-JP" altLang="en-US" sz="800" dirty="0"/>
                    </a:p>
                  </a:txBody>
                  <a:tcPr/>
                </a:tc>
                <a:tc>
                  <a:txBody>
                    <a:bodyPr/>
                    <a:lstStyle/>
                    <a:p>
                      <a:r>
                        <a:rPr kumimoji="1" lang="ja-JP" altLang="en-US" sz="800" dirty="0"/>
                        <a:t>いち</a:t>
                      </a:r>
                      <a:endParaRPr kumimoji="1" lang="en-US" altLang="ja-JP" sz="800" dirty="0"/>
                    </a:p>
                  </a:txBody>
                  <a:tcPr/>
                </a:tc>
                <a:tc>
                  <a:txBody>
                    <a:bodyPr/>
                    <a:lstStyle/>
                    <a:p>
                      <a:endParaRPr kumimoji="1" lang="en-US" altLang="ja-JP" sz="800"/>
                    </a:p>
                  </a:txBody>
                  <a:tcPr/>
                </a:tc>
                <a:extLst>
                  <a:ext uri="{0D108BD9-81ED-4DB2-BD59-A6C34878D82A}">
                    <a16:rowId xmlns:a16="http://schemas.microsoft.com/office/drawing/2014/main" val="1044446053"/>
                  </a:ext>
                </a:extLst>
              </a:tr>
              <a:tr h="0">
                <a:tc>
                  <a:txBody>
                    <a:bodyPr/>
                    <a:lstStyle/>
                    <a:p>
                      <a:endParaRPr kumimoji="1" lang="ja-JP" altLang="en-US" sz="800"/>
                    </a:p>
                  </a:txBody>
                  <a:tcPr/>
                </a:tc>
                <a:tc>
                  <a:txBody>
                    <a:bodyPr/>
                    <a:lstStyle/>
                    <a:p>
                      <a:endParaRPr kumimoji="1" lang="ja-JP" altLang="en-US" sz="800"/>
                    </a:p>
                  </a:txBody>
                  <a:tcPr/>
                </a:tc>
                <a:tc>
                  <a:txBody>
                    <a:bodyPr/>
                    <a:lstStyle/>
                    <a:p>
                      <a:endParaRPr kumimoji="1" lang="en-US" altLang="ja-JP" sz="800"/>
                    </a:p>
                  </a:txBody>
                  <a:tcPr/>
                </a:tc>
                <a:extLst>
                  <a:ext uri="{0D108BD9-81ED-4DB2-BD59-A6C34878D82A}">
                    <a16:rowId xmlns:a16="http://schemas.microsoft.com/office/drawing/2014/main" val="325544210"/>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800"/>
                    </a:p>
                  </a:txBody>
                  <a:tcPr/>
                </a:tc>
                <a:tc>
                  <a:txBody>
                    <a:bodyPr/>
                    <a:lstStyle/>
                    <a:p>
                      <a:endParaRPr kumimoji="1" lang="en-US" altLang="ja-JP" sz="800"/>
                    </a:p>
                  </a:txBody>
                  <a:tcPr/>
                </a:tc>
                <a:tc>
                  <a:txBody>
                    <a:bodyPr/>
                    <a:lstStyle/>
                    <a:p>
                      <a:endParaRPr kumimoji="1" lang="en-US" altLang="ja-JP" sz="800"/>
                    </a:p>
                  </a:txBody>
                  <a:tcPr/>
                </a:tc>
                <a:extLst>
                  <a:ext uri="{0D108BD9-81ED-4DB2-BD59-A6C34878D82A}">
                    <a16:rowId xmlns:a16="http://schemas.microsoft.com/office/drawing/2014/main" val="268990306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800"/>
                    </a:p>
                  </a:txBody>
                  <a:tcPr/>
                </a:tc>
                <a:tc>
                  <a:txBody>
                    <a:bodyPr/>
                    <a:lstStyle/>
                    <a:p>
                      <a:pPr lvl="0">
                        <a:buNone/>
                      </a:pPr>
                      <a:endParaRPr kumimoji="1" lang="en-US" altLang="ja-JP" sz="800"/>
                    </a:p>
                  </a:txBody>
                  <a:tcPr/>
                </a:tc>
                <a:tc>
                  <a:txBody>
                    <a:bodyPr/>
                    <a:lstStyle/>
                    <a:p>
                      <a:pPr lvl="0">
                        <a:buNone/>
                      </a:pPr>
                      <a:endParaRPr kumimoji="1" lang="en-US" altLang="ja-JP" sz="800"/>
                    </a:p>
                  </a:txBody>
                  <a:tcPr/>
                </a:tc>
                <a:extLst>
                  <a:ext uri="{0D108BD9-81ED-4DB2-BD59-A6C34878D82A}">
                    <a16:rowId xmlns:a16="http://schemas.microsoft.com/office/drawing/2014/main" val="3503959433"/>
                  </a:ext>
                </a:extLst>
              </a:tr>
              <a:tr h="0">
                <a:tc>
                  <a:txBody>
                    <a:bodyPr/>
                    <a:lstStyle/>
                    <a:p>
                      <a:pPr lvl="0">
                        <a:buNone/>
                      </a:pPr>
                      <a:endParaRPr kumimoji="1" lang="en-US" altLang="ja-JP" sz="800"/>
                    </a:p>
                  </a:txBody>
                  <a:tcPr/>
                </a:tc>
                <a:tc>
                  <a:txBody>
                    <a:bodyPr/>
                    <a:lstStyle/>
                    <a:p>
                      <a:pPr lvl="0">
                        <a:buNone/>
                      </a:pPr>
                      <a:endParaRPr kumimoji="1" lang="en-US" sz="800" b="0" i="0" u="none" strike="noStrike" noProof="0">
                        <a:latin typeface="Century Gothic"/>
                      </a:endParaRPr>
                    </a:p>
                  </a:txBody>
                  <a:tcPr/>
                </a:tc>
                <a:tc>
                  <a:txBody>
                    <a:bodyPr/>
                    <a:lstStyle/>
                    <a:p>
                      <a:pPr lvl="0">
                        <a:buNone/>
                      </a:pPr>
                      <a:endParaRPr kumimoji="1" lang="en-US" altLang="ja-JP" sz="800"/>
                    </a:p>
                  </a:txBody>
                  <a:tcPr/>
                </a:tc>
                <a:extLst>
                  <a:ext uri="{0D108BD9-81ED-4DB2-BD59-A6C34878D82A}">
                    <a16:rowId xmlns:a16="http://schemas.microsoft.com/office/drawing/2014/main" val="2814234173"/>
                  </a:ext>
                </a:extLst>
              </a:tr>
              <a:tr h="0">
                <a:tc>
                  <a:txBody>
                    <a:bodyPr/>
                    <a:lstStyle/>
                    <a:p>
                      <a:pPr lvl="0">
                        <a:buNone/>
                      </a:pPr>
                      <a:endParaRPr kumimoji="1" lang="en-US" altLang="ja-JP" sz="800"/>
                    </a:p>
                  </a:txBody>
                  <a:tcPr/>
                </a:tc>
                <a:tc>
                  <a:txBody>
                    <a:bodyPr/>
                    <a:lstStyle/>
                    <a:p>
                      <a:pPr lvl="0">
                        <a:buNone/>
                      </a:pPr>
                      <a:endParaRPr kumimoji="1" lang="en-US" sz="800" b="0" i="0" u="none" strike="noStrike" noProof="0">
                        <a:latin typeface="Century Gothic"/>
                      </a:endParaRPr>
                    </a:p>
                  </a:txBody>
                  <a:tcPr/>
                </a:tc>
                <a:tc>
                  <a:txBody>
                    <a:bodyPr/>
                    <a:lstStyle/>
                    <a:p>
                      <a:pPr lvl="0">
                        <a:buNone/>
                      </a:pPr>
                      <a:endParaRPr kumimoji="1" lang="en-US" altLang="ja-JP" sz="800"/>
                    </a:p>
                  </a:txBody>
                  <a:tcPr/>
                </a:tc>
                <a:extLst>
                  <a:ext uri="{0D108BD9-81ED-4DB2-BD59-A6C34878D82A}">
                    <a16:rowId xmlns:a16="http://schemas.microsoft.com/office/drawing/2014/main" val="5584040"/>
                  </a:ext>
                </a:extLst>
              </a:tr>
              <a:tr h="0">
                <a:tc>
                  <a:txBody>
                    <a:bodyPr/>
                    <a:lstStyle/>
                    <a:p>
                      <a:pPr lvl="0">
                        <a:buNone/>
                      </a:pPr>
                      <a:endParaRPr kumimoji="1" lang="en-US" altLang="ja-JP" sz="800"/>
                    </a:p>
                  </a:txBody>
                  <a:tcPr/>
                </a:tc>
                <a:tc>
                  <a:txBody>
                    <a:bodyPr/>
                    <a:lstStyle/>
                    <a:p>
                      <a:pPr lvl="0">
                        <a:buNone/>
                      </a:pPr>
                      <a:endParaRPr kumimoji="1" lang="en-US" altLang="ja-JP" sz="800" b="0" i="0" u="none" strike="noStrike" noProof="0">
                        <a:latin typeface="Century Gothic"/>
                      </a:endParaRPr>
                    </a:p>
                  </a:txBody>
                  <a:tcPr/>
                </a:tc>
                <a:tc>
                  <a:txBody>
                    <a:bodyPr/>
                    <a:lstStyle/>
                    <a:p>
                      <a:pPr lvl="0">
                        <a:buNone/>
                      </a:pPr>
                      <a:endParaRPr kumimoji="1" lang="en-US" altLang="ja-JP" sz="800"/>
                    </a:p>
                  </a:txBody>
                  <a:tcPr/>
                </a:tc>
                <a:extLst>
                  <a:ext uri="{0D108BD9-81ED-4DB2-BD59-A6C34878D82A}">
                    <a16:rowId xmlns:a16="http://schemas.microsoft.com/office/drawing/2014/main" val="3433399128"/>
                  </a:ext>
                </a:extLst>
              </a:tr>
              <a:tr h="0">
                <a:tc>
                  <a:txBody>
                    <a:bodyPr/>
                    <a:lstStyle/>
                    <a:p>
                      <a:pPr lvl="0">
                        <a:buNone/>
                      </a:pPr>
                      <a:endParaRPr kumimoji="1" lang="en-US" altLang="ja-JP" sz="800"/>
                    </a:p>
                  </a:txBody>
                  <a:tcPr/>
                </a:tc>
                <a:tc>
                  <a:txBody>
                    <a:bodyPr/>
                    <a:lstStyle/>
                    <a:p>
                      <a:pPr lvl="0">
                        <a:buNone/>
                      </a:pPr>
                      <a:endParaRPr kumimoji="1" lang="en-US" altLang="ja-JP" sz="800" b="0" i="0" u="none" strike="noStrike" noProof="0">
                        <a:latin typeface="Century Gothic"/>
                      </a:endParaRPr>
                    </a:p>
                  </a:txBody>
                  <a:tcPr/>
                </a:tc>
                <a:tc>
                  <a:txBody>
                    <a:bodyPr/>
                    <a:lstStyle/>
                    <a:p>
                      <a:pPr lvl="0">
                        <a:buNone/>
                      </a:pPr>
                      <a:endParaRPr kumimoji="1" lang="en-US" altLang="ja-JP" sz="800"/>
                    </a:p>
                  </a:txBody>
                  <a:tcPr/>
                </a:tc>
                <a:extLst>
                  <a:ext uri="{0D108BD9-81ED-4DB2-BD59-A6C34878D82A}">
                    <a16:rowId xmlns:a16="http://schemas.microsoft.com/office/drawing/2014/main" val="604011073"/>
                  </a:ext>
                </a:extLst>
              </a:tr>
              <a:tr h="0">
                <a:tc>
                  <a:txBody>
                    <a:bodyPr/>
                    <a:lstStyle/>
                    <a:p>
                      <a:pPr lvl="0">
                        <a:buNone/>
                      </a:pPr>
                      <a:endParaRPr kumimoji="1" lang="en-US" altLang="ja-JP" sz="800"/>
                    </a:p>
                  </a:txBody>
                  <a:tcPr/>
                </a:tc>
                <a:tc>
                  <a:txBody>
                    <a:bodyPr/>
                    <a:lstStyle/>
                    <a:p>
                      <a:pPr lvl="0">
                        <a:buNone/>
                      </a:pPr>
                      <a:endParaRPr kumimoji="1" lang="en-US" altLang="ja-JP" sz="800" b="0" i="0" u="none" strike="noStrike" noProof="0">
                        <a:latin typeface="Century Gothic"/>
                      </a:endParaRPr>
                    </a:p>
                  </a:txBody>
                  <a:tcPr/>
                </a:tc>
                <a:tc>
                  <a:txBody>
                    <a:bodyPr/>
                    <a:lstStyle/>
                    <a:p>
                      <a:pPr lvl="0">
                        <a:buNone/>
                      </a:pPr>
                      <a:endParaRPr kumimoji="1" lang="en-US" altLang="ja-JP" sz="800" dirty="0"/>
                    </a:p>
                  </a:txBody>
                  <a:tcPr/>
                </a:tc>
                <a:extLst>
                  <a:ext uri="{0D108BD9-81ED-4DB2-BD59-A6C34878D82A}">
                    <a16:rowId xmlns:a16="http://schemas.microsoft.com/office/drawing/2014/main" val="2692268534"/>
                  </a:ext>
                </a:extLst>
              </a:tr>
            </a:tbl>
          </a:graphicData>
        </a:graphic>
      </p:graphicFrame>
      <p:sp>
        <p:nvSpPr>
          <p:cNvPr id="2" name="テキスト ボックス 1">
            <a:extLst>
              <a:ext uri="{FF2B5EF4-FFF2-40B4-BE49-F238E27FC236}">
                <a16:creationId xmlns:a16="http://schemas.microsoft.com/office/drawing/2014/main" id="{266A7CDF-7B19-4C0A-B34C-040D7B07B723}"/>
              </a:ext>
            </a:extLst>
          </p:cNvPr>
          <p:cNvSpPr txBox="1"/>
          <p:nvPr/>
        </p:nvSpPr>
        <p:spPr>
          <a:xfrm>
            <a:off x="539400" y="6246652"/>
            <a:ext cx="2364750" cy="246221"/>
          </a:xfrm>
          <a:prstGeom prst="rect">
            <a:avLst/>
          </a:prstGeom>
          <a:noFill/>
        </p:spPr>
        <p:txBody>
          <a:bodyPr wrap="none" rtlCol="0">
            <a:spAutoFit/>
          </a:bodyPr>
          <a:lstStyle/>
          <a:p>
            <a:r>
              <a:rPr kumimoji="1" lang="en-US" altLang="ja-JP" sz="1000"/>
              <a:t>※</a:t>
            </a:r>
            <a:r>
              <a:rPr kumimoji="1" lang="ja-JP" altLang="en-US" sz="1000"/>
              <a:t>古い更新履歴は最後のページに移動</a:t>
            </a:r>
          </a:p>
        </p:txBody>
      </p:sp>
    </p:spTree>
    <p:extLst>
      <p:ext uri="{BB962C8B-B14F-4D97-AF65-F5344CB8AC3E}">
        <p14:creationId xmlns:p14="http://schemas.microsoft.com/office/powerpoint/2010/main" val="143800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スライド番号プレースホルダー 69">
            <a:extLst>
              <a:ext uri="{FF2B5EF4-FFF2-40B4-BE49-F238E27FC236}">
                <a16:creationId xmlns:a16="http://schemas.microsoft.com/office/drawing/2014/main" id="{A86F5271-200B-4F0D-9BC3-8934EEB7BC47}"/>
              </a:ext>
            </a:extLst>
          </p:cNvPr>
          <p:cNvSpPr>
            <a:spLocks noGrp="1"/>
          </p:cNvSpPr>
          <p:nvPr>
            <p:ph type="sldNum" sz="quarter" idx="12"/>
          </p:nvPr>
        </p:nvSpPr>
        <p:spPr>
          <a:xfrm>
            <a:off x="6989884" y="6492875"/>
            <a:ext cx="2057400" cy="365125"/>
          </a:xfrm>
        </p:spPr>
        <p:txBody>
          <a:bodyPr/>
          <a:lstStyle/>
          <a:p>
            <a:fld id="{A1D1B427-6BB8-45E6-A1F2-9E04AE67DC91}" type="slidenum">
              <a:rPr kumimoji="1" lang="ja-JP" altLang="en-US" b="1" smtClean="0">
                <a:latin typeface="メイリオ" panose="020B0604030504040204" pitchFamily="50" charset="-128"/>
                <a:ea typeface="メイリオ" panose="020B0604030504040204" pitchFamily="50" charset="-128"/>
              </a:rPr>
              <a:t>1</a:t>
            </a:fld>
            <a:endParaRPr kumimoji="1" lang="ja-JP" altLang="en-US" b="1">
              <a:latin typeface="メイリオ" panose="020B0604030504040204" pitchFamily="50" charset="-128"/>
              <a:ea typeface="メイリオ" panose="020B0604030504040204" pitchFamily="50" charset="-128"/>
            </a:endParaRPr>
          </a:p>
        </p:txBody>
      </p:sp>
      <p:sp>
        <p:nvSpPr>
          <p:cNvPr id="12" name="フッター プレースホルダー 68">
            <a:extLst>
              <a:ext uri="{FF2B5EF4-FFF2-40B4-BE49-F238E27FC236}">
                <a16:creationId xmlns:a16="http://schemas.microsoft.com/office/drawing/2014/main" id="{9C8F2F5C-DF1D-4397-9268-B1637005EBDC}"/>
              </a:ext>
            </a:extLst>
          </p:cNvPr>
          <p:cNvSpPr>
            <a:spLocks noGrp="1"/>
          </p:cNvSpPr>
          <p:nvPr>
            <p:ph type="ftr" sz="quarter" idx="11"/>
          </p:nvPr>
        </p:nvSpPr>
        <p:spPr>
          <a:xfrm>
            <a:off x="0" y="6492874"/>
            <a:ext cx="3086100" cy="365125"/>
          </a:xfrm>
        </p:spPr>
        <p:txBody>
          <a:bodyPr/>
          <a:lstStyle/>
          <a:p>
            <a:pPr algn="l"/>
            <a:r>
              <a:rPr kumimoji="1" lang="en-US" altLang="ja-JP">
                <a:solidFill>
                  <a:srgbClr val="FF0000"/>
                </a:solidFill>
                <a:latin typeface="Bahnschrift Condensed" panose="020B0502040204020203" pitchFamily="34" charset="0"/>
              </a:rPr>
              <a:t>CONFIDENTIAL</a:t>
            </a:r>
            <a:endParaRPr kumimoji="1" lang="ja-JP" altLang="en-US">
              <a:solidFill>
                <a:srgbClr val="FF0000"/>
              </a:solidFill>
              <a:latin typeface="Bahnschrift Condensed" panose="020B0502040204020203" pitchFamily="34" charset="0"/>
            </a:endParaRPr>
          </a:p>
        </p:txBody>
      </p:sp>
      <p:sp>
        <p:nvSpPr>
          <p:cNvPr id="231" name="テキスト ボックス 230">
            <a:extLst>
              <a:ext uri="{FF2B5EF4-FFF2-40B4-BE49-F238E27FC236}">
                <a16:creationId xmlns:a16="http://schemas.microsoft.com/office/drawing/2014/main" id="{4405291B-346F-4F58-B0BD-B4B35EDCFA4D}"/>
              </a:ext>
            </a:extLst>
          </p:cNvPr>
          <p:cNvSpPr txBox="1"/>
          <p:nvPr/>
        </p:nvSpPr>
        <p:spPr>
          <a:xfrm>
            <a:off x="415419" y="538799"/>
            <a:ext cx="1261884" cy="307777"/>
          </a:xfrm>
          <a:prstGeom prst="rect">
            <a:avLst/>
          </a:prstGeom>
          <a:noFill/>
        </p:spPr>
        <p:txBody>
          <a:bodyPr wrap="none" rtlCol="0">
            <a:spAutoFit/>
          </a:bodyPr>
          <a:lstStyle/>
          <a:p>
            <a:pPr defTabSz="457200"/>
            <a:r>
              <a:rPr lang="ja-JP" altLang="en-US" sz="1400" b="1" dirty="0">
                <a:solidFill>
                  <a:prstClr val="black"/>
                </a:solidFill>
                <a:latin typeface="Century Gothic" panose="020F0302020204030204"/>
                <a:ea typeface="メイリオ" panose="020B0604030504040204" pitchFamily="50" charset="-128"/>
              </a:rPr>
              <a:t>●画面フロー</a:t>
            </a:r>
          </a:p>
        </p:txBody>
      </p:sp>
      <p:grpSp>
        <p:nvGrpSpPr>
          <p:cNvPr id="2" name="グループ化 1">
            <a:extLst>
              <a:ext uri="{FF2B5EF4-FFF2-40B4-BE49-F238E27FC236}">
                <a16:creationId xmlns:a16="http://schemas.microsoft.com/office/drawing/2014/main" id="{B1CE8EC4-B578-48E6-B961-0CEC99763508}"/>
              </a:ext>
            </a:extLst>
          </p:cNvPr>
          <p:cNvGrpSpPr/>
          <p:nvPr/>
        </p:nvGrpSpPr>
        <p:grpSpPr>
          <a:xfrm>
            <a:off x="2365714" y="969361"/>
            <a:ext cx="1353227" cy="2417413"/>
            <a:chOff x="4244049" y="714377"/>
            <a:chExt cx="2621840" cy="4683672"/>
          </a:xfrm>
        </p:grpSpPr>
        <p:sp>
          <p:nvSpPr>
            <p:cNvPr id="9" name="正方形/長方形 8">
              <a:extLst>
                <a:ext uri="{FF2B5EF4-FFF2-40B4-BE49-F238E27FC236}">
                  <a16:creationId xmlns:a16="http://schemas.microsoft.com/office/drawing/2014/main" id="{99A1D769-0B03-471A-AA56-95ECE74611C7}"/>
                </a:ext>
              </a:extLst>
            </p:cNvPr>
            <p:cNvSpPr/>
            <p:nvPr/>
          </p:nvSpPr>
          <p:spPr>
            <a:xfrm>
              <a:off x="4244049" y="714377"/>
              <a:ext cx="2620978" cy="4683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endParaRPr kumimoji="1" lang="en-US" altLang="ja-JP" sz="500" dirty="0"/>
            </a:p>
            <a:p>
              <a:pPr algn="r"/>
              <a:endParaRPr kumimoji="1" lang="en-US" altLang="ja-JP" sz="500" dirty="0"/>
            </a:p>
            <a:p>
              <a:pPr algn="r"/>
              <a:endParaRPr kumimoji="1" lang="en-US" altLang="ja-JP" sz="500" dirty="0"/>
            </a:p>
            <a:p>
              <a:pPr algn="ctr"/>
              <a:endParaRPr kumimoji="1" lang="en-US" altLang="ja-JP" sz="400" b="1" dirty="0">
                <a:latin typeface="メイリオ" panose="020B0604030504040204" pitchFamily="50" charset="-128"/>
                <a:ea typeface="メイリオ" panose="020B0604030504040204" pitchFamily="50" charset="-128"/>
              </a:endParaRPr>
            </a:p>
            <a:p>
              <a:pPr algn="ctr"/>
              <a:r>
                <a:rPr kumimoji="1" lang="ja-JP" altLang="en-US" sz="500" b="1" dirty="0">
                  <a:latin typeface="メイリオ" panose="020B0604030504040204" pitchFamily="50" charset="-128"/>
                  <a:ea typeface="メイリオ" panose="020B0604030504040204" pitchFamily="50" charset="-128"/>
                </a:rPr>
                <a:t>装備一覧</a:t>
              </a:r>
            </a:p>
          </p:txBody>
        </p:sp>
        <p:grpSp>
          <p:nvGrpSpPr>
            <p:cNvPr id="10" name="グループ化 9">
              <a:extLst>
                <a:ext uri="{FF2B5EF4-FFF2-40B4-BE49-F238E27FC236}">
                  <a16:creationId xmlns:a16="http://schemas.microsoft.com/office/drawing/2014/main" id="{D95D3995-91C8-4A18-89C8-BA8F8733C1D0}"/>
                </a:ext>
              </a:extLst>
            </p:cNvPr>
            <p:cNvGrpSpPr/>
            <p:nvPr/>
          </p:nvGrpSpPr>
          <p:grpSpPr>
            <a:xfrm>
              <a:off x="4244909" y="716556"/>
              <a:ext cx="2620980" cy="584326"/>
              <a:chOff x="860" y="2179"/>
              <a:chExt cx="2637694" cy="587663"/>
            </a:xfrm>
          </p:grpSpPr>
          <p:sp>
            <p:nvSpPr>
              <p:cNvPr id="13" name="正方形/長方形 12">
                <a:extLst>
                  <a:ext uri="{FF2B5EF4-FFF2-40B4-BE49-F238E27FC236}">
                    <a16:creationId xmlns:a16="http://schemas.microsoft.com/office/drawing/2014/main" id="{B5A6CDF1-10D9-4F85-94D6-9992B385F961}"/>
                  </a:ext>
                </a:extLst>
              </p:cNvPr>
              <p:cNvSpPr/>
              <p:nvPr/>
            </p:nvSpPr>
            <p:spPr>
              <a:xfrm>
                <a:off x="1612783" y="442952"/>
                <a:ext cx="1025769" cy="14653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400">
                    <a:gradFill flip="none" rotWithShape="1">
                      <a:gsLst>
                        <a:gs pos="0">
                          <a:srgbClr val="7030A0"/>
                        </a:gs>
                        <a:gs pos="49000">
                          <a:srgbClr val="78D077"/>
                        </a:gs>
                        <a:gs pos="33000">
                          <a:srgbClr val="00B0F0"/>
                        </a:gs>
                        <a:gs pos="17000">
                          <a:srgbClr val="0000FF"/>
                        </a:gs>
                        <a:gs pos="65000">
                          <a:srgbClr val="FFFF00"/>
                        </a:gs>
                        <a:gs pos="80000">
                          <a:srgbClr val="FF9900"/>
                        </a:gs>
                        <a:gs pos="100000">
                          <a:srgbClr val="FF0000"/>
                        </a:gs>
                      </a:gsLst>
                      <a:lin ang="16200000" scaled="1"/>
                      <a:tileRect/>
                    </a:gradFill>
                  </a:rPr>
                  <a:t>●</a:t>
                </a:r>
                <a:r>
                  <a:rPr kumimoji="1" lang="ja-JP" altLang="en-US" sz="400"/>
                  <a:t> </a:t>
                </a:r>
                <a:r>
                  <a:rPr kumimoji="1" lang="en-US" altLang="ja-JP" sz="400"/>
                  <a:t>999,999,999</a:t>
                </a:r>
                <a:endParaRPr kumimoji="1" lang="ja-JP" altLang="en-US" sz="400"/>
              </a:p>
            </p:txBody>
          </p:sp>
          <p:sp>
            <p:nvSpPr>
              <p:cNvPr id="14" name="正方形/長方形 13">
                <a:extLst>
                  <a:ext uri="{FF2B5EF4-FFF2-40B4-BE49-F238E27FC236}">
                    <a16:creationId xmlns:a16="http://schemas.microsoft.com/office/drawing/2014/main" id="{F33D9D79-F90A-45C5-8CF1-7115C352090A}"/>
                  </a:ext>
                </a:extLst>
              </p:cNvPr>
              <p:cNvSpPr/>
              <p:nvPr/>
            </p:nvSpPr>
            <p:spPr>
              <a:xfrm>
                <a:off x="860" y="2179"/>
                <a:ext cx="586154" cy="58766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500"/>
                  <a:t>RANK</a:t>
                </a:r>
              </a:p>
              <a:p>
                <a:pPr algn="ctr"/>
                <a:r>
                  <a:rPr kumimoji="1" lang="en-US" altLang="ja-JP" sz="900"/>
                  <a:t>999</a:t>
                </a:r>
                <a:endParaRPr kumimoji="1" lang="ja-JP" altLang="en-US" sz="900"/>
              </a:p>
            </p:txBody>
          </p:sp>
          <p:sp>
            <p:nvSpPr>
              <p:cNvPr id="15" name="正方形/長方形 14">
                <a:extLst>
                  <a:ext uri="{FF2B5EF4-FFF2-40B4-BE49-F238E27FC236}">
                    <a16:creationId xmlns:a16="http://schemas.microsoft.com/office/drawing/2014/main" id="{13BB4C57-3F03-4CCF-B153-EC82630F78B7}"/>
                  </a:ext>
                </a:extLst>
              </p:cNvPr>
              <p:cNvSpPr/>
              <p:nvPr/>
            </p:nvSpPr>
            <p:spPr>
              <a:xfrm>
                <a:off x="587015" y="2179"/>
                <a:ext cx="2051539" cy="14682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400"/>
                  <a:t>●称号的なものの表示エリア</a:t>
                </a:r>
              </a:p>
            </p:txBody>
          </p:sp>
          <p:sp>
            <p:nvSpPr>
              <p:cNvPr id="16" name="正方形/長方形 15">
                <a:extLst>
                  <a:ext uri="{FF2B5EF4-FFF2-40B4-BE49-F238E27FC236}">
                    <a16:creationId xmlns:a16="http://schemas.microsoft.com/office/drawing/2014/main" id="{5D0D66A5-7BC1-4EA4-AC75-0BD91D85C749}"/>
                  </a:ext>
                </a:extLst>
              </p:cNvPr>
              <p:cNvSpPr/>
              <p:nvPr/>
            </p:nvSpPr>
            <p:spPr>
              <a:xfrm>
                <a:off x="587014" y="149006"/>
                <a:ext cx="2051540" cy="2936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400"/>
                  <a:t>プレイヤー名称</a:t>
                </a:r>
              </a:p>
            </p:txBody>
          </p:sp>
          <p:sp>
            <p:nvSpPr>
              <p:cNvPr id="17" name="楕円 16">
                <a:extLst>
                  <a:ext uri="{FF2B5EF4-FFF2-40B4-BE49-F238E27FC236}">
                    <a16:creationId xmlns:a16="http://schemas.microsoft.com/office/drawing/2014/main" id="{ECEDF7EC-40D0-423A-A805-385A954C2DAC}"/>
                  </a:ext>
                </a:extLst>
              </p:cNvPr>
              <p:cNvSpPr>
                <a:spLocks noChangeAspect="1"/>
              </p:cNvSpPr>
              <p:nvPr/>
            </p:nvSpPr>
            <p:spPr>
              <a:xfrm>
                <a:off x="2495305" y="453654"/>
                <a:ext cx="128376" cy="128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500"/>
                  <a:t>＋</a:t>
                </a:r>
              </a:p>
            </p:txBody>
          </p:sp>
          <p:grpSp>
            <p:nvGrpSpPr>
              <p:cNvPr id="18" name="グループ化 17">
                <a:extLst>
                  <a:ext uri="{FF2B5EF4-FFF2-40B4-BE49-F238E27FC236}">
                    <a16:creationId xmlns:a16="http://schemas.microsoft.com/office/drawing/2014/main" id="{4D8A8950-DC7D-461A-BBD1-83F6A802C714}"/>
                  </a:ext>
                </a:extLst>
              </p:cNvPr>
              <p:cNvGrpSpPr/>
              <p:nvPr/>
            </p:nvGrpSpPr>
            <p:grpSpPr>
              <a:xfrm>
                <a:off x="31177" y="484427"/>
                <a:ext cx="527539" cy="71147"/>
                <a:chOff x="31177" y="484427"/>
                <a:chExt cx="581527" cy="70447"/>
              </a:xfrm>
            </p:grpSpPr>
            <p:sp>
              <p:nvSpPr>
                <p:cNvPr id="20" name="四角形: 角を丸くする 19">
                  <a:extLst>
                    <a:ext uri="{FF2B5EF4-FFF2-40B4-BE49-F238E27FC236}">
                      <a16:creationId xmlns:a16="http://schemas.microsoft.com/office/drawing/2014/main" id="{82637E72-E07C-480A-8362-116C8CD20447}"/>
                    </a:ext>
                  </a:extLst>
                </p:cNvPr>
                <p:cNvSpPr/>
                <p:nvPr/>
              </p:nvSpPr>
              <p:spPr>
                <a:xfrm>
                  <a:off x="31177" y="484427"/>
                  <a:ext cx="581527" cy="7044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500"/>
                </a:p>
              </p:txBody>
            </p:sp>
            <p:sp>
              <p:nvSpPr>
                <p:cNvPr id="21" name="四角形: 角を丸くする 20">
                  <a:extLst>
                    <a:ext uri="{FF2B5EF4-FFF2-40B4-BE49-F238E27FC236}">
                      <a16:creationId xmlns:a16="http://schemas.microsoft.com/office/drawing/2014/main" id="{72345BB6-8352-44C5-8B9D-D659C68A7D9E}"/>
                    </a:ext>
                  </a:extLst>
                </p:cNvPr>
                <p:cNvSpPr/>
                <p:nvPr/>
              </p:nvSpPr>
              <p:spPr>
                <a:xfrm>
                  <a:off x="31177" y="484427"/>
                  <a:ext cx="347085" cy="7044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500"/>
                </a:p>
              </p:txBody>
            </p:sp>
          </p:grpSp>
          <p:sp>
            <p:nvSpPr>
              <p:cNvPr id="19" name="正方形/長方形 18">
                <a:extLst>
                  <a:ext uri="{FF2B5EF4-FFF2-40B4-BE49-F238E27FC236}">
                    <a16:creationId xmlns:a16="http://schemas.microsoft.com/office/drawing/2014/main" id="{92188D49-68EE-42C7-8268-69FAEE882D05}"/>
                  </a:ext>
                </a:extLst>
              </p:cNvPr>
              <p:cNvSpPr/>
              <p:nvPr/>
            </p:nvSpPr>
            <p:spPr>
              <a:xfrm>
                <a:off x="587013" y="442953"/>
                <a:ext cx="1025769" cy="14653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400">
                    <a:solidFill>
                      <a:srgbClr val="FFFF00"/>
                    </a:solidFill>
                  </a:rPr>
                  <a:t>● </a:t>
                </a:r>
                <a:r>
                  <a:rPr kumimoji="1" lang="en-US" altLang="ja-JP" sz="400"/>
                  <a:t>999</a:t>
                </a:r>
                <a:r>
                  <a:rPr kumimoji="1" lang="ja-JP" altLang="en-US" sz="400"/>
                  <a:t> </a:t>
                </a:r>
                <a:r>
                  <a:rPr kumimoji="1" lang="en-US" altLang="ja-JP" sz="400"/>
                  <a:t>,999,999,999</a:t>
                </a:r>
                <a:endParaRPr kumimoji="1" lang="ja-JP" altLang="en-US" sz="400"/>
              </a:p>
            </p:txBody>
          </p:sp>
        </p:grpSp>
        <p:sp>
          <p:nvSpPr>
            <p:cNvPr id="22" name="四角形: 角を丸くする 21">
              <a:extLst>
                <a:ext uri="{FF2B5EF4-FFF2-40B4-BE49-F238E27FC236}">
                  <a16:creationId xmlns:a16="http://schemas.microsoft.com/office/drawing/2014/main" id="{61ADE8DE-7845-40CB-9E19-99587E06FF25}"/>
                </a:ext>
              </a:extLst>
            </p:cNvPr>
            <p:cNvSpPr/>
            <p:nvPr/>
          </p:nvSpPr>
          <p:spPr>
            <a:xfrm>
              <a:off x="6210709" y="1345734"/>
              <a:ext cx="581529" cy="217175"/>
            </a:xfrm>
            <a:prstGeom prst="roundRect">
              <a:avLst>
                <a:gd name="adj" fmla="val 20454"/>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400"/>
                <a:t>もどる</a:t>
              </a:r>
              <a:endParaRPr kumimoji="1" lang="en-US" altLang="ja-JP" sz="400"/>
            </a:p>
          </p:txBody>
        </p:sp>
        <p:sp>
          <p:nvSpPr>
            <p:cNvPr id="23" name="四角形: 角を丸くする 22">
              <a:extLst>
                <a:ext uri="{FF2B5EF4-FFF2-40B4-BE49-F238E27FC236}">
                  <a16:creationId xmlns:a16="http://schemas.microsoft.com/office/drawing/2014/main" id="{AA987458-94CE-4957-AE69-7846A4CFF029}"/>
                </a:ext>
              </a:extLst>
            </p:cNvPr>
            <p:cNvSpPr/>
            <p:nvPr/>
          </p:nvSpPr>
          <p:spPr>
            <a:xfrm>
              <a:off x="4244049" y="2695405"/>
              <a:ext cx="873600" cy="216149"/>
            </a:xfrm>
            <a:prstGeom prst="roundRect">
              <a:avLst>
                <a:gd name="adj" fmla="val 1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400">
                  <a:solidFill>
                    <a:schemeClr val="tx1"/>
                  </a:solidFill>
                </a:rPr>
                <a:t>武器</a:t>
              </a:r>
              <a:endParaRPr kumimoji="1" lang="en-US" altLang="ja-JP" sz="400">
                <a:solidFill>
                  <a:schemeClr val="tx1"/>
                </a:solidFill>
              </a:endParaRPr>
            </a:p>
          </p:txBody>
        </p:sp>
        <p:sp>
          <p:nvSpPr>
            <p:cNvPr id="24" name="四角形: 角を丸くする 23">
              <a:extLst>
                <a:ext uri="{FF2B5EF4-FFF2-40B4-BE49-F238E27FC236}">
                  <a16:creationId xmlns:a16="http://schemas.microsoft.com/office/drawing/2014/main" id="{86AA1C30-22B4-462C-8695-0B3E07EEA95F}"/>
                </a:ext>
              </a:extLst>
            </p:cNvPr>
            <p:cNvSpPr/>
            <p:nvPr/>
          </p:nvSpPr>
          <p:spPr>
            <a:xfrm>
              <a:off x="5116500" y="2695405"/>
              <a:ext cx="874493" cy="21614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400"/>
                <a:t>パーツ</a:t>
              </a:r>
              <a:endParaRPr kumimoji="1" lang="en-US" altLang="ja-JP" sz="400"/>
            </a:p>
          </p:txBody>
        </p:sp>
        <p:sp>
          <p:nvSpPr>
            <p:cNvPr id="25" name="四角形: 角を丸くする 24">
              <a:extLst>
                <a:ext uri="{FF2B5EF4-FFF2-40B4-BE49-F238E27FC236}">
                  <a16:creationId xmlns:a16="http://schemas.microsoft.com/office/drawing/2014/main" id="{B3210E03-18B8-4006-ADC7-6EF4C89E8664}"/>
                </a:ext>
              </a:extLst>
            </p:cNvPr>
            <p:cNvSpPr/>
            <p:nvPr/>
          </p:nvSpPr>
          <p:spPr>
            <a:xfrm>
              <a:off x="5992289" y="2695405"/>
              <a:ext cx="872738" cy="21614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400"/>
                <a:t>結晶</a:t>
              </a:r>
              <a:endParaRPr kumimoji="1" lang="en-US" altLang="ja-JP" sz="400"/>
            </a:p>
          </p:txBody>
        </p:sp>
        <p:grpSp>
          <p:nvGrpSpPr>
            <p:cNvPr id="26" name="グループ化 25">
              <a:extLst>
                <a:ext uri="{FF2B5EF4-FFF2-40B4-BE49-F238E27FC236}">
                  <a16:creationId xmlns:a16="http://schemas.microsoft.com/office/drawing/2014/main" id="{4BCF5402-DF7B-4D78-84C1-8ECA2490B874}"/>
                </a:ext>
              </a:extLst>
            </p:cNvPr>
            <p:cNvGrpSpPr/>
            <p:nvPr/>
          </p:nvGrpSpPr>
          <p:grpSpPr>
            <a:xfrm>
              <a:off x="6696985" y="2979072"/>
              <a:ext cx="45719" cy="1974117"/>
              <a:chOff x="2452936" y="2924428"/>
              <a:chExt cx="74110" cy="3612932"/>
            </a:xfrm>
          </p:grpSpPr>
          <p:sp>
            <p:nvSpPr>
              <p:cNvPr id="27" name="四角形: 角を丸くする 26">
                <a:extLst>
                  <a:ext uri="{FF2B5EF4-FFF2-40B4-BE49-F238E27FC236}">
                    <a16:creationId xmlns:a16="http://schemas.microsoft.com/office/drawing/2014/main" id="{214E1F6A-54A9-4138-BCB2-BAABC417464D}"/>
                  </a:ext>
                </a:extLst>
              </p:cNvPr>
              <p:cNvSpPr/>
              <p:nvPr/>
            </p:nvSpPr>
            <p:spPr>
              <a:xfrm>
                <a:off x="2452936" y="2924429"/>
                <a:ext cx="74110" cy="3612931"/>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500"/>
              </a:p>
            </p:txBody>
          </p:sp>
          <p:sp>
            <p:nvSpPr>
              <p:cNvPr id="28" name="四角形: 角を丸くする 27">
                <a:extLst>
                  <a:ext uri="{FF2B5EF4-FFF2-40B4-BE49-F238E27FC236}">
                    <a16:creationId xmlns:a16="http://schemas.microsoft.com/office/drawing/2014/main" id="{58468A44-CD97-4F7F-983A-886BD9EFD306}"/>
                  </a:ext>
                </a:extLst>
              </p:cNvPr>
              <p:cNvSpPr/>
              <p:nvPr/>
            </p:nvSpPr>
            <p:spPr>
              <a:xfrm>
                <a:off x="2452936" y="2924428"/>
                <a:ext cx="74110" cy="587101"/>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500"/>
              </a:p>
            </p:txBody>
          </p:sp>
        </p:grpSp>
        <p:grpSp>
          <p:nvGrpSpPr>
            <p:cNvPr id="29" name="グループ化 28">
              <a:extLst>
                <a:ext uri="{FF2B5EF4-FFF2-40B4-BE49-F238E27FC236}">
                  <a16:creationId xmlns:a16="http://schemas.microsoft.com/office/drawing/2014/main" id="{134CCD1F-9C55-41B9-93AA-AE70D07B2993}"/>
                </a:ext>
              </a:extLst>
            </p:cNvPr>
            <p:cNvGrpSpPr/>
            <p:nvPr/>
          </p:nvGrpSpPr>
          <p:grpSpPr>
            <a:xfrm>
              <a:off x="4366070" y="4241569"/>
              <a:ext cx="2182622" cy="446249"/>
              <a:chOff x="122021" y="3799591"/>
              <a:chExt cx="2195558" cy="446943"/>
            </a:xfrm>
          </p:grpSpPr>
          <p:sp>
            <p:nvSpPr>
              <p:cNvPr id="30" name="四角形: 角を丸くする 29">
                <a:extLst>
                  <a:ext uri="{FF2B5EF4-FFF2-40B4-BE49-F238E27FC236}">
                    <a16:creationId xmlns:a16="http://schemas.microsoft.com/office/drawing/2014/main" id="{344FDEBD-6F86-462C-8F08-024BB29A95BD}"/>
                  </a:ext>
                </a:extLst>
              </p:cNvPr>
              <p:cNvSpPr/>
              <p:nvPr/>
            </p:nvSpPr>
            <p:spPr>
              <a:xfrm>
                <a:off x="122021" y="3799591"/>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31" name="四角形: 角を丸くする 30">
                <a:extLst>
                  <a:ext uri="{FF2B5EF4-FFF2-40B4-BE49-F238E27FC236}">
                    <a16:creationId xmlns:a16="http://schemas.microsoft.com/office/drawing/2014/main" id="{66814F6D-719F-4E7B-9A73-AF97B9AA7876}"/>
                  </a:ext>
                </a:extLst>
              </p:cNvPr>
              <p:cNvSpPr/>
              <p:nvPr/>
            </p:nvSpPr>
            <p:spPr>
              <a:xfrm>
                <a:off x="560377"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32" name="四角形: 角を丸くする 31">
                <a:extLst>
                  <a:ext uri="{FF2B5EF4-FFF2-40B4-BE49-F238E27FC236}">
                    <a16:creationId xmlns:a16="http://schemas.microsoft.com/office/drawing/2014/main" id="{C99EA045-3054-484B-A36E-E3084C87A712}"/>
                  </a:ext>
                </a:extLst>
              </p:cNvPr>
              <p:cNvSpPr/>
              <p:nvPr/>
            </p:nvSpPr>
            <p:spPr>
              <a:xfrm>
                <a:off x="999992"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33" name="四角形: 角を丸くする 32">
                <a:extLst>
                  <a:ext uri="{FF2B5EF4-FFF2-40B4-BE49-F238E27FC236}">
                    <a16:creationId xmlns:a16="http://schemas.microsoft.com/office/drawing/2014/main" id="{A5130A7C-77BB-421B-B909-E3F42D486F0D}"/>
                  </a:ext>
                </a:extLst>
              </p:cNvPr>
              <p:cNvSpPr/>
              <p:nvPr/>
            </p:nvSpPr>
            <p:spPr>
              <a:xfrm>
                <a:off x="1439608"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34" name="四角形: 角を丸くする 33">
                <a:extLst>
                  <a:ext uri="{FF2B5EF4-FFF2-40B4-BE49-F238E27FC236}">
                    <a16:creationId xmlns:a16="http://schemas.microsoft.com/office/drawing/2014/main" id="{338BAA69-F5AA-434B-B81F-7D05C66EA8D7}"/>
                  </a:ext>
                </a:extLst>
              </p:cNvPr>
              <p:cNvSpPr/>
              <p:nvPr/>
            </p:nvSpPr>
            <p:spPr>
              <a:xfrm>
                <a:off x="1879223" y="380691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grpSp>
        <p:grpSp>
          <p:nvGrpSpPr>
            <p:cNvPr id="35" name="グループ化 34">
              <a:extLst>
                <a:ext uri="{FF2B5EF4-FFF2-40B4-BE49-F238E27FC236}">
                  <a16:creationId xmlns:a16="http://schemas.microsoft.com/office/drawing/2014/main" id="{2418CEB9-29DE-431E-884A-CD4F06A4F95C}"/>
                </a:ext>
              </a:extLst>
            </p:cNvPr>
            <p:cNvGrpSpPr/>
            <p:nvPr/>
          </p:nvGrpSpPr>
          <p:grpSpPr>
            <a:xfrm>
              <a:off x="4366070" y="5072334"/>
              <a:ext cx="2182622" cy="153211"/>
              <a:chOff x="124710" y="4230915"/>
              <a:chExt cx="2195558" cy="446943"/>
            </a:xfrm>
          </p:grpSpPr>
          <p:sp>
            <p:nvSpPr>
              <p:cNvPr id="36" name="四角形: 角を丸くする 35">
                <a:extLst>
                  <a:ext uri="{FF2B5EF4-FFF2-40B4-BE49-F238E27FC236}">
                    <a16:creationId xmlns:a16="http://schemas.microsoft.com/office/drawing/2014/main" id="{B060B951-60EB-41C4-823E-49EABEAC88D5}"/>
                  </a:ext>
                </a:extLst>
              </p:cNvPr>
              <p:cNvSpPr/>
              <p:nvPr/>
            </p:nvSpPr>
            <p:spPr>
              <a:xfrm>
                <a:off x="124710" y="423091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37" name="四角形: 角を丸くする 36">
                <a:extLst>
                  <a:ext uri="{FF2B5EF4-FFF2-40B4-BE49-F238E27FC236}">
                    <a16:creationId xmlns:a16="http://schemas.microsoft.com/office/drawing/2014/main" id="{867704A6-4E81-459C-AA3F-E17D5CC6D0E8}"/>
                  </a:ext>
                </a:extLst>
              </p:cNvPr>
              <p:cNvSpPr/>
              <p:nvPr/>
            </p:nvSpPr>
            <p:spPr>
              <a:xfrm>
                <a:off x="563066" y="4238389"/>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38" name="四角形: 角を丸くする 37">
                <a:extLst>
                  <a:ext uri="{FF2B5EF4-FFF2-40B4-BE49-F238E27FC236}">
                    <a16:creationId xmlns:a16="http://schemas.microsoft.com/office/drawing/2014/main" id="{C14466E6-64E9-4F45-A73E-315F44BAECA2}"/>
                  </a:ext>
                </a:extLst>
              </p:cNvPr>
              <p:cNvSpPr/>
              <p:nvPr/>
            </p:nvSpPr>
            <p:spPr>
              <a:xfrm>
                <a:off x="1002681" y="4238389"/>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39" name="四角形: 角を丸くする 38">
                <a:extLst>
                  <a:ext uri="{FF2B5EF4-FFF2-40B4-BE49-F238E27FC236}">
                    <a16:creationId xmlns:a16="http://schemas.microsoft.com/office/drawing/2014/main" id="{BCE1332A-948A-40A9-96E0-E16D57E8369A}"/>
                  </a:ext>
                </a:extLst>
              </p:cNvPr>
              <p:cNvSpPr/>
              <p:nvPr/>
            </p:nvSpPr>
            <p:spPr>
              <a:xfrm>
                <a:off x="1442297" y="4238389"/>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40" name="四角形: 角を丸くする 39">
                <a:extLst>
                  <a:ext uri="{FF2B5EF4-FFF2-40B4-BE49-F238E27FC236}">
                    <a16:creationId xmlns:a16="http://schemas.microsoft.com/office/drawing/2014/main" id="{1B10C04A-B186-4EAD-9313-03A9354E77EA}"/>
                  </a:ext>
                </a:extLst>
              </p:cNvPr>
              <p:cNvSpPr/>
              <p:nvPr/>
            </p:nvSpPr>
            <p:spPr>
              <a:xfrm>
                <a:off x="1881912" y="4238242"/>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grpSp>
        <p:sp>
          <p:nvSpPr>
            <p:cNvPr id="41" name="四角形: 角を丸くする 40">
              <a:extLst>
                <a:ext uri="{FF2B5EF4-FFF2-40B4-BE49-F238E27FC236}">
                  <a16:creationId xmlns:a16="http://schemas.microsoft.com/office/drawing/2014/main" id="{1B4AB4F0-C2F8-4017-B655-81AFF0058318}"/>
                </a:ext>
              </a:extLst>
            </p:cNvPr>
            <p:cNvSpPr/>
            <p:nvPr/>
          </p:nvSpPr>
          <p:spPr>
            <a:xfrm>
              <a:off x="5203594" y="5154927"/>
              <a:ext cx="581528" cy="217174"/>
            </a:xfrm>
            <a:prstGeom prst="roundRect">
              <a:avLst>
                <a:gd name="adj" fmla="val 20454"/>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400"/>
                <a:t>OK</a:t>
              </a:r>
            </a:p>
          </p:txBody>
        </p:sp>
        <p:sp>
          <p:nvSpPr>
            <p:cNvPr id="42" name="正方形/長方形 41">
              <a:extLst>
                <a:ext uri="{FF2B5EF4-FFF2-40B4-BE49-F238E27FC236}">
                  <a16:creationId xmlns:a16="http://schemas.microsoft.com/office/drawing/2014/main" id="{CF96692C-355B-4E13-B02D-0E8A7746AF79}"/>
                </a:ext>
              </a:extLst>
            </p:cNvPr>
            <p:cNvSpPr/>
            <p:nvPr/>
          </p:nvSpPr>
          <p:spPr>
            <a:xfrm>
              <a:off x="6144652" y="2449401"/>
              <a:ext cx="679097" cy="23404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en-US" altLang="ja-JP" sz="400" b="1"/>
                <a:t>999/999</a:t>
              </a:r>
              <a:endParaRPr kumimoji="1" lang="ja-JP" altLang="en-US" sz="400" b="1"/>
            </a:p>
          </p:txBody>
        </p:sp>
        <p:sp>
          <p:nvSpPr>
            <p:cNvPr id="43" name="正方形/長方形 42">
              <a:extLst>
                <a:ext uri="{FF2B5EF4-FFF2-40B4-BE49-F238E27FC236}">
                  <a16:creationId xmlns:a16="http://schemas.microsoft.com/office/drawing/2014/main" id="{4C22C69C-93DD-4734-8BAB-A6DC0E47AED7}"/>
                </a:ext>
              </a:extLst>
            </p:cNvPr>
            <p:cNvSpPr/>
            <p:nvPr/>
          </p:nvSpPr>
          <p:spPr>
            <a:xfrm>
              <a:off x="4244909" y="1592602"/>
              <a:ext cx="2620980" cy="86201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500"/>
            </a:p>
          </p:txBody>
        </p:sp>
        <p:grpSp>
          <p:nvGrpSpPr>
            <p:cNvPr id="44" name="グループ化 43">
              <a:extLst>
                <a:ext uri="{FF2B5EF4-FFF2-40B4-BE49-F238E27FC236}">
                  <a16:creationId xmlns:a16="http://schemas.microsoft.com/office/drawing/2014/main" id="{62E0CC04-AEC8-4452-8B96-0C3F6C7CB6F9}"/>
                </a:ext>
              </a:extLst>
            </p:cNvPr>
            <p:cNvGrpSpPr/>
            <p:nvPr/>
          </p:nvGrpSpPr>
          <p:grpSpPr>
            <a:xfrm>
              <a:off x="5484045" y="1782821"/>
              <a:ext cx="1301381" cy="286486"/>
              <a:chOff x="1239996" y="1068444"/>
              <a:chExt cx="1279059" cy="280161"/>
            </a:xfrm>
          </p:grpSpPr>
          <p:sp>
            <p:nvSpPr>
              <p:cNvPr id="45" name="テキスト ボックス 771">
                <a:extLst>
                  <a:ext uri="{FF2B5EF4-FFF2-40B4-BE49-F238E27FC236}">
                    <a16:creationId xmlns:a16="http://schemas.microsoft.com/office/drawing/2014/main" id="{314C8F7F-D7B3-449A-94D8-FE34359B3F78}"/>
                  </a:ext>
                </a:extLst>
              </p:cNvPr>
              <p:cNvSpPr txBox="1"/>
              <p:nvPr/>
            </p:nvSpPr>
            <p:spPr>
              <a:xfrm>
                <a:off x="1239996" y="1068444"/>
                <a:ext cx="1279059" cy="28016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400" u="sng">
                    <a:solidFill>
                      <a:schemeClr val="bg1"/>
                    </a:solidFill>
                  </a:rPr>
                  <a:t>　 武器種武器種名名</a:t>
                </a:r>
              </a:p>
            </p:txBody>
          </p:sp>
          <p:sp>
            <p:nvSpPr>
              <p:cNvPr id="46" name="楕円 45">
                <a:extLst>
                  <a:ext uri="{FF2B5EF4-FFF2-40B4-BE49-F238E27FC236}">
                    <a16:creationId xmlns:a16="http://schemas.microsoft.com/office/drawing/2014/main" id="{3B8760DE-FDA4-4F66-A512-E2437383BC22}"/>
                  </a:ext>
                </a:extLst>
              </p:cNvPr>
              <p:cNvSpPr/>
              <p:nvPr/>
            </p:nvSpPr>
            <p:spPr>
              <a:xfrm>
                <a:off x="1289692" y="1109821"/>
                <a:ext cx="142568" cy="14166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500"/>
              </a:p>
            </p:txBody>
          </p:sp>
        </p:grpSp>
        <p:sp>
          <p:nvSpPr>
            <p:cNvPr id="47" name="テキスト ボックス 773">
              <a:extLst>
                <a:ext uri="{FF2B5EF4-FFF2-40B4-BE49-F238E27FC236}">
                  <a16:creationId xmlns:a16="http://schemas.microsoft.com/office/drawing/2014/main" id="{50311E49-AE8B-453D-8ABF-3A6A07F29045}"/>
                </a:ext>
              </a:extLst>
            </p:cNvPr>
            <p:cNvSpPr txBox="1"/>
            <p:nvPr/>
          </p:nvSpPr>
          <p:spPr>
            <a:xfrm>
              <a:off x="6144652" y="1766727"/>
              <a:ext cx="720374" cy="28648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kumimoji="1" lang="en-US" altLang="ja-JP" sz="400" b="1" u="none" err="1">
                  <a:solidFill>
                    <a:schemeClr val="bg1"/>
                  </a:solidFill>
                  <a:latin typeface="メイリオ" panose="020B0604030504040204" pitchFamily="50" charset="-128"/>
                  <a:ea typeface="メイリオ" panose="020B0604030504040204" pitchFamily="50" charset="-128"/>
                </a:rPr>
                <a:t>Lv</a:t>
              </a:r>
              <a:r>
                <a:rPr kumimoji="1" lang="ja-JP" altLang="en-US" sz="400" b="1" u="none">
                  <a:solidFill>
                    <a:schemeClr val="bg1"/>
                  </a:solidFill>
                  <a:latin typeface="メイリオ" panose="020B0604030504040204" pitchFamily="50" charset="-128"/>
                  <a:ea typeface="メイリオ" panose="020B0604030504040204" pitchFamily="50" charset="-128"/>
                </a:rPr>
                <a:t> </a:t>
              </a:r>
              <a:r>
                <a:rPr kumimoji="1" lang="en-US" altLang="ja-JP" sz="400" b="1" u="none">
                  <a:solidFill>
                    <a:schemeClr val="bg1"/>
                  </a:solidFill>
                  <a:latin typeface="メイリオ" panose="020B0604030504040204" pitchFamily="50" charset="-128"/>
                  <a:ea typeface="メイリオ" panose="020B0604030504040204" pitchFamily="50" charset="-128"/>
                </a:rPr>
                <a:t>99</a:t>
              </a:r>
            </a:p>
          </p:txBody>
        </p:sp>
        <p:sp>
          <p:nvSpPr>
            <p:cNvPr id="48" name="テキスト ボックス 798">
              <a:extLst>
                <a:ext uri="{FF2B5EF4-FFF2-40B4-BE49-F238E27FC236}">
                  <a16:creationId xmlns:a16="http://schemas.microsoft.com/office/drawing/2014/main" id="{AF492DBA-95D1-46C6-83DD-A80B95B781BC}"/>
                </a:ext>
              </a:extLst>
            </p:cNvPr>
            <p:cNvSpPr txBox="1"/>
            <p:nvPr/>
          </p:nvSpPr>
          <p:spPr>
            <a:xfrm>
              <a:off x="5509292" y="1999263"/>
              <a:ext cx="1301863" cy="40956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en-US" altLang="ja-JP" sz="400">
                  <a:solidFill>
                    <a:schemeClr val="bg1"/>
                  </a:solidFill>
                  <a:effectLst/>
                  <a:latin typeface="+mn-lt"/>
                  <a:ea typeface="+mn-ea"/>
                  <a:cs typeface="+mn-cs"/>
                </a:rPr>
                <a:t>ATK</a:t>
              </a:r>
              <a:r>
                <a:rPr kumimoji="1" lang="ja-JP" altLang="en-US" sz="400">
                  <a:solidFill>
                    <a:schemeClr val="bg1"/>
                  </a:solidFill>
                  <a:effectLst/>
                  <a:latin typeface="+mn-lt"/>
                  <a:ea typeface="+mn-ea"/>
                  <a:cs typeface="+mn-cs"/>
                </a:rPr>
                <a:t> </a:t>
              </a:r>
              <a:r>
                <a:rPr kumimoji="1" lang="en-US" altLang="ja-JP" sz="400" baseline="0">
                  <a:solidFill>
                    <a:schemeClr val="bg1"/>
                  </a:solidFill>
                  <a:effectLst/>
                  <a:latin typeface="+mn-lt"/>
                  <a:ea typeface="+mn-ea"/>
                  <a:cs typeface="+mn-cs"/>
                </a:rPr>
                <a:t> </a:t>
              </a:r>
              <a:r>
                <a:rPr kumimoji="1" lang="en-US" altLang="ja-JP" sz="400">
                  <a:solidFill>
                    <a:schemeClr val="bg1"/>
                  </a:solidFill>
                  <a:effectLst/>
                  <a:latin typeface="+mn-lt"/>
                  <a:ea typeface="+mn-ea"/>
                  <a:cs typeface="+mn-cs"/>
                </a:rPr>
                <a:t>9,999</a:t>
              </a:r>
            </a:p>
            <a:p>
              <a:r>
                <a:rPr kumimoji="1" lang="en-US" altLang="ja-JP" sz="400">
                  <a:solidFill>
                    <a:schemeClr val="bg1"/>
                  </a:solidFill>
                  <a:effectLst/>
                  <a:latin typeface="+mn-lt"/>
                  <a:ea typeface="+mn-ea"/>
                  <a:cs typeface="+mn-cs"/>
                </a:rPr>
                <a:t>DEF </a:t>
              </a:r>
              <a:r>
                <a:rPr kumimoji="1" lang="en-US" altLang="ja-JP" sz="400" baseline="0">
                  <a:solidFill>
                    <a:schemeClr val="bg1"/>
                  </a:solidFill>
                  <a:effectLst/>
                  <a:latin typeface="+mn-lt"/>
                  <a:ea typeface="+mn-ea"/>
                  <a:cs typeface="+mn-cs"/>
                </a:rPr>
                <a:t> </a:t>
              </a:r>
              <a:r>
                <a:rPr kumimoji="1" lang="en-US" altLang="ja-JP" sz="400">
                  <a:solidFill>
                    <a:schemeClr val="bg1"/>
                  </a:solidFill>
                  <a:effectLst/>
                  <a:latin typeface="+mn-lt"/>
                  <a:ea typeface="+mn-ea"/>
                  <a:cs typeface="+mn-cs"/>
                </a:rPr>
                <a:t>9,999</a:t>
              </a:r>
            </a:p>
            <a:p>
              <a:r>
                <a:rPr kumimoji="1" lang="en-US" altLang="ja-JP" sz="400">
                  <a:solidFill>
                    <a:schemeClr val="bg1"/>
                  </a:solidFill>
                  <a:effectLst/>
                  <a:latin typeface="+mn-lt"/>
                  <a:ea typeface="+mn-ea"/>
                  <a:cs typeface="+mn-cs"/>
                </a:rPr>
                <a:t>SPD</a:t>
              </a:r>
              <a:r>
                <a:rPr kumimoji="1" lang="ja-JP" altLang="en-US" sz="400" baseline="0">
                  <a:solidFill>
                    <a:schemeClr val="bg1"/>
                  </a:solidFill>
                  <a:effectLst/>
                  <a:latin typeface="+mn-lt"/>
                  <a:ea typeface="+mn-ea"/>
                  <a:cs typeface="+mn-cs"/>
                </a:rPr>
                <a:t>  </a:t>
              </a:r>
              <a:r>
                <a:rPr kumimoji="1" lang="en-US" altLang="ja-JP" sz="400">
                  <a:solidFill>
                    <a:schemeClr val="bg1"/>
                  </a:solidFill>
                  <a:effectLst/>
                  <a:latin typeface="+mn-lt"/>
                  <a:ea typeface="+mn-ea"/>
                  <a:cs typeface="+mn-cs"/>
                </a:rPr>
                <a:t>9,999</a:t>
              </a:r>
            </a:p>
          </p:txBody>
        </p:sp>
        <p:sp>
          <p:nvSpPr>
            <p:cNvPr id="49" name="テキスト ボックス 801">
              <a:extLst>
                <a:ext uri="{FF2B5EF4-FFF2-40B4-BE49-F238E27FC236}">
                  <a16:creationId xmlns:a16="http://schemas.microsoft.com/office/drawing/2014/main" id="{9AE6806E-5986-4243-A94B-3386327F60C4}"/>
                </a:ext>
              </a:extLst>
            </p:cNvPr>
            <p:cNvSpPr txBox="1"/>
            <p:nvPr/>
          </p:nvSpPr>
          <p:spPr>
            <a:xfrm>
              <a:off x="5464514" y="1574576"/>
              <a:ext cx="1348127" cy="2770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400" u="sng">
                  <a:solidFill>
                    <a:schemeClr val="bg1"/>
                  </a:solidFill>
                </a:rPr>
                <a:t>武器名４５６７８９０１２３４５</a:t>
              </a:r>
            </a:p>
          </p:txBody>
        </p:sp>
        <p:sp>
          <p:nvSpPr>
            <p:cNvPr id="50" name="四角形: 角を丸くする 49">
              <a:extLst>
                <a:ext uri="{FF2B5EF4-FFF2-40B4-BE49-F238E27FC236}">
                  <a16:creationId xmlns:a16="http://schemas.microsoft.com/office/drawing/2014/main" id="{78C856E8-6CF8-48A7-95BC-A6C179EA2084}"/>
                </a:ext>
              </a:extLst>
            </p:cNvPr>
            <p:cNvSpPr/>
            <p:nvPr/>
          </p:nvSpPr>
          <p:spPr>
            <a:xfrm>
              <a:off x="4277605" y="2495025"/>
              <a:ext cx="777137" cy="17839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400"/>
                <a:t>ソート・フィルタ</a:t>
              </a:r>
              <a:endParaRPr kumimoji="1" lang="en-US" altLang="ja-JP" sz="400"/>
            </a:p>
          </p:txBody>
        </p:sp>
        <p:pic>
          <p:nvPicPr>
            <p:cNvPr id="51" name="図 50">
              <a:extLst>
                <a:ext uri="{FF2B5EF4-FFF2-40B4-BE49-F238E27FC236}">
                  <a16:creationId xmlns:a16="http://schemas.microsoft.com/office/drawing/2014/main" id="{5EA2DD23-91A2-4067-A209-2C2CEF67D16F}"/>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26177" b="28352"/>
            <a:stretch/>
          </p:blipFill>
          <p:spPr>
            <a:xfrm>
              <a:off x="4287040" y="1670180"/>
              <a:ext cx="1233365" cy="565282"/>
            </a:xfrm>
            <a:prstGeom prst="rect">
              <a:avLst/>
            </a:prstGeom>
          </p:spPr>
        </p:pic>
        <p:grpSp>
          <p:nvGrpSpPr>
            <p:cNvPr id="52" name="グループ化 51">
              <a:extLst>
                <a:ext uri="{FF2B5EF4-FFF2-40B4-BE49-F238E27FC236}">
                  <a16:creationId xmlns:a16="http://schemas.microsoft.com/office/drawing/2014/main" id="{7D2AB503-9622-4352-8CB3-C8E1884B50A2}"/>
                </a:ext>
              </a:extLst>
            </p:cNvPr>
            <p:cNvGrpSpPr/>
            <p:nvPr/>
          </p:nvGrpSpPr>
          <p:grpSpPr>
            <a:xfrm>
              <a:off x="4366070" y="4677999"/>
              <a:ext cx="2182622" cy="446249"/>
              <a:chOff x="122021" y="3799591"/>
              <a:chExt cx="2195558" cy="446943"/>
            </a:xfrm>
          </p:grpSpPr>
          <p:sp>
            <p:nvSpPr>
              <p:cNvPr id="53" name="四角形: 角を丸くする 52">
                <a:extLst>
                  <a:ext uri="{FF2B5EF4-FFF2-40B4-BE49-F238E27FC236}">
                    <a16:creationId xmlns:a16="http://schemas.microsoft.com/office/drawing/2014/main" id="{45A5BDAB-5FB7-4053-9805-5CD512791E07}"/>
                  </a:ext>
                </a:extLst>
              </p:cNvPr>
              <p:cNvSpPr/>
              <p:nvPr/>
            </p:nvSpPr>
            <p:spPr>
              <a:xfrm>
                <a:off x="122021" y="3799591"/>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54" name="四角形: 角を丸くする 53">
                <a:extLst>
                  <a:ext uri="{FF2B5EF4-FFF2-40B4-BE49-F238E27FC236}">
                    <a16:creationId xmlns:a16="http://schemas.microsoft.com/office/drawing/2014/main" id="{7DF7BE6B-CAA0-4913-BCFE-C9BFC653FAE5}"/>
                  </a:ext>
                </a:extLst>
              </p:cNvPr>
              <p:cNvSpPr/>
              <p:nvPr/>
            </p:nvSpPr>
            <p:spPr>
              <a:xfrm>
                <a:off x="560377"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55" name="四角形: 角を丸くする 54">
                <a:extLst>
                  <a:ext uri="{FF2B5EF4-FFF2-40B4-BE49-F238E27FC236}">
                    <a16:creationId xmlns:a16="http://schemas.microsoft.com/office/drawing/2014/main" id="{C9E2B7A8-BC5F-45C2-9025-D353121BA1BE}"/>
                  </a:ext>
                </a:extLst>
              </p:cNvPr>
              <p:cNvSpPr/>
              <p:nvPr/>
            </p:nvSpPr>
            <p:spPr>
              <a:xfrm>
                <a:off x="999992"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56" name="四角形: 角を丸くする 55">
                <a:extLst>
                  <a:ext uri="{FF2B5EF4-FFF2-40B4-BE49-F238E27FC236}">
                    <a16:creationId xmlns:a16="http://schemas.microsoft.com/office/drawing/2014/main" id="{5142A87D-AEC4-4668-B917-8A521B3470E3}"/>
                  </a:ext>
                </a:extLst>
              </p:cNvPr>
              <p:cNvSpPr/>
              <p:nvPr/>
            </p:nvSpPr>
            <p:spPr>
              <a:xfrm>
                <a:off x="1439608"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57" name="四角形: 角を丸くする 56">
                <a:extLst>
                  <a:ext uri="{FF2B5EF4-FFF2-40B4-BE49-F238E27FC236}">
                    <a16:creationId xmlns:a16="http://schemas.microsoft.com/office/drawing/2014/main" id="{CD5D4E74-7351-4A89-BAEE-56F19DBCD17B}"/>
                  </a:ext>
                </a:extLst>
              </p:cNvPr>
              <p:cNvSpPr/>
              <p:nvPr/>
            </p:nvSpPr>
            <p:spPr>
              <a:xfrm>
                <a:off x="1879223" y="380691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grpSp>
        <p:grpSp>
          <p:nvGrpSpPr>
            <p:cNvPr id="58" name="グループ化 57">
              <a:extLst>
                <a:ext uri="{FF2B5EF4-FFF2-40B4-BE49-F238E27FC236}">
                  <a16:creationId xmlns:a16="http://schemas.microsoft.com/office/drawing/2014/main" id="{DB0B2FA3-5674-45E8-8ACA-07BA98DCB385}"/>
                </a:ext>
              </a:extLst>
            </p:cNvPr>
            <p:cNvGrpSpPr/>
            <p:nvPr/>
          </p:nvGrpSpPr>
          <p:grpSpPr>
            <a:xfrm>
              <a:off x="4366070" y="3791808"/>
              <a:ext cx="2182622" cy="446249"/>
              <a:chOff x="122021" y="3799591"/>
              <a:chExt cx="2195558" cy="446943"/>
            </a:xfrm>
          </p:grpSpPr>
          <p:sp>
            <p:nvSpPr>
              <p:cNvPr id="59" name="四角形: 角を丸くする 58">
                <a:extLst>
                  <a:ext uri="{FF2B5EF4-FFF2-40B4-BE49-F238E27FC236}">
                    <a16:creationId xmlns:a16="http://schemas.microsoft.com/office/drawing/2014/main" id="{E3A7EEFF-74B4-41AA-9BFC-F39FE6950ABB}"/>
                  </a:ext>
                </a:extLst>
              </p:cNvPr>
              <p:cNvSpPr/>
              <p:nvPr/>
            </p:nvSpPr>
            <p:spPr>
              <a:xfrm>
                <a:off x="122021" y="3799591"/>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60" name="四角形: 角を丸くする 59">
                <a:extLst>
                  <a:ext uri="{FF2B5EF4-FFF2-40B4-BE49-F238E27FC236}">
                    <a16:creationId xmlns:a16="http://schemas.microsoft.com/office/drawing/2014/main" id="{84D00E3D-A03B-4AA0-B687-63B6F88CF64E}"/>
                  </a:ext>
                </a:extLst>
              </p:cNvPr>
              <p:cNvSpPr/>
              <p:nvPr/>
            </p:nvSpPr>
            <p:spPr>
              <a:xfrm>
                <a:off x="560377"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61" name="四角形: 角を丸くする 60">
                <a:extLst>
                  <a:ext uri="{FF2B5EF4-FFF2-40B4-BE49-F238E27FC236}">
                    <a16:creationId xmlns:a16="http://schemas.microsoft.com/office/drawing/2014/main" id="{A97E177B-F6E5-43B2-BA78-B7FABD26A76B}"/>
                  </a:ext>
                </a:extLst>
              </p:cNvPr>
              <p:cNvSpPr/>
              <p:nvPr/>
            </p:nvSpPr>
            <p:spPr>
              <a:xfrm>
                <a:off x="999992"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62" name="四角形: 角を丸くする 61">
                <a:extLst>
                  <a:ext uri="{FF2B5EF4-FFF2-40B4-BE49-F238E27FC236}">
                    <a16:creationId xmlns:a16="http://schemas.microsoft.com/office/drawing/2014/main" id="{0D816929-B6F3-452E-B6F8-88D6E0C9066E}"/>
                  </a:ext>
                </a:extLst>
              </p:cNvPr>
              <p:cNvSpPr/>
              <p:nvPr/>
            </p:nvSpPr>
            <p:spPr>
              <a:xfrm>
                <a:off x="1439608"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63" name="四角形: 角を丸くする 62">
                <a:extLst>
                  <a:ext uri="{FF2B5EF4-FFF2-40B4-BE49-F238E27FC236}">
                    <a16:creationId xmlns:a16="http://schemas.microsoft.com/office/drawing/2014/main" id="{52F61775-2E68-4999-8B8F-F94D0CD24E2E}"/>
                  </a:ext>
                </a:extLst>
              </p:cNvPr>
              <p:cNvSpPr/>
              <p:nvPr/>
            </p:nvSpPr>
            <p:spPr>
              <a:xfrm>
                <a:off x="1879223" y="380691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grpSp>
        <p:grpSp>
          <p:nvGrpSpPr>
            <p:cNvPr id="64" name="グループ化 63">
              <a:extLst>
                <a:ext uri="{FF2B5EF4-FFF2-40B4-BE49-F238E27FC236}">
                  <a16:creationId xmlns:a16="http://schemas.microsoft.com/office/drawing/2014/main" id="{7952ECB9-EA14-42F2-9F1D-9019DAC611B8}"/>
                </a:ext>
              </a:extLst>
            </p:cNvPr>
            <p:cNvGrpSpPr/>
            <p:nvPr/>
          </p:nvGrpSpPr>
          <p:grpSpPr>
            <a:xfrm>
              <a:off x="4366070" y="3350812"/>
              <a:ext cx="2182622" cy="446249"/>
              <a:chOff x="122021" y="3799591"/>
              <a:chExt cx="2195558" cy="446943"/>
            </a:xfrm>
          </p:grpSpPr>
          <p:sp>
            <p:nvSpPr>
              <p:cNvPr id="65" name="四角形: 角を丸くする 64">
                <a:extLst>
                  <a:ext uri="{FF2B5EF4-FFF2-40B4-BE49-F238E27FC236}">
                    <a16:creationId xmlns:a16="http://schemas.microsoft.com/office/drawing/2014/main" id="{A97D6E91-2862-4403-A15A-A3B61F2519E1}"/>
                  </a:ext>
                </a:extLst>
              </p:cNvPr>
              <p:cNvSpPr/>
              <p:nvPr/>
            </p:nvSpPr>
            <p:spPr>
              <a:xfrm>
                <a:off x="122021" y="3799591"/>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66" name="四角形: 角を丸くする 65">
                <a:extLst>
                  <a:ext uri="{FF2B5EF4-FFF2-40B4-BE49-F238E27FC236}">
                    <a16:creationId xmlns:a16="http://schemas.microsoft.com/office/drawing/2014/main" id="{D685722E-88FB-4AD2-BC25-8A5749B4103B}"/>
                  </a:ext>
                </a:extLst>
              </p:cNvPr>
              <p:cNvSpPr/>
              <p:nvPr/>
            </p:nvSpPr>
            <p:spPr>
              <a:xfrm>
                <a:off x="560377"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67" name="四角形: 角を丸くする 66">
                <a:extLst>
                  <a:ext uri="{FF2B5EF4-FFF2-40B4-BE49-F238E27FC236}">
                    <a16:creationId xmlns:a16="http://schemas.microsoft.com/office/drawing/2014/main" id="{AFECE76C-FC8C-4ED7-A19C-42B2CBA4BD14}"/>
                  </a:ext>
                </a:extLst>
              </p:cNvPr>
              <p:cNvSpPr/>
              <p:nvPr/>
            </p:nvSpPr>
            <p:spPr>
              <a:xfrm>
                <a:off x="999992"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68" name="四角形: 角を丸くする 67">
                <a:extLst>
                  <a:ext uri="{FF2B5EF4-FFF2-40B4-BE49-F238E27FC236}">
                    <a16:creationId xmlns:a16="http://schemas.microsoft.com/office/drawing/2014/main" id="{F839CE50-2432-43EC-B060-DD5F8784BFDB}"/>
                  </a:ext>
                </a:extLst>
              </p:cNvPr>
              <p:cNvSpPr/>
              <p:nvPr/>
            </p:nvSpPr>
            <p:spPr>
              <a:xfrm>
                <a:off x="1439608"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69" name="四角形: 角を丸くする 68">
                <a:extLst>
                  <a:ext uri="{FF2B5EF4-FFF2-40B4-BE49-F238E27FC236}">
                    <a16:creationId xmlns:a16="http://schemas.microsoft.com/office/drawing/2014/main" id="{FCE9720B-2E29-411C-A5E8-87702B6CB759}"/>
                  </a:ext>
                </a:extLst>
              </p:cNvPr>
              <p:cNvSpPr/>
              <p:nvPr/>
            </p:nvSpPr>
            <p:spPr>
              <a:xfrm>
                <a:off x="1879223" y="380691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grpSp>
        <p:grpSp>
          <p:nvGrpSpPr>
            <p:cNvPr id="70" name="グループ化 69">
              <a:extLst>
                <a:ext uri="{FF2B5EF4-FFF2-40B4-BE49-F238E27FC236}">
                  <a16:creationId xmlns:a16="http://schemas.microsoft.com/office/drawing/2014/main" id="{910A1933-5DDF-4D06-ADCB-E43AA7CDE11B}"/>
                </a:ext>
              </a:extLst>
            </p:cNvPr>
            <p:cNvGrpSpPr/>
            <p:nvPr/>
          </p:nvGrpSpPr>
          <p:grpSpPr>
            <a:xfrm>
              <a:off x="4366070" y="2907951"/>
              <a:ext cx="2182622" cy="446249"/>
              <a:chOff x="122021" y="3799591"/>
              <a:chExt cx="2195558" cy="446943"/>
            </a:xfrm>
          </p:grpSpPr>
          <p:sp>
            <p:nvSpPr>
              <p:cNvPr id="71" name="四角形: 角を丸くする 70">
                <a:extLst>
                  <a:ext uri="{FF2B5EF4-FFF2-40B4-BE49-F238E27FC236}">
                    <a16:creationId xmlns:a16="http://schemas.microsoft.com/office/drawing/2014/main" id="{92AAA707-B833-435B-984E-28D448D0630A}"/>
                  </a:ext>
                </a:extLst>
              </p:cNvPr>
              <p:cNvSpPr/>
              <p:nvPr/>
            </p:nvSpPr>
            <p:spPr>
              <a:xfrm>
                <a:off x="122021" y="3799591"/>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72" name="四角形: 角を丸くする 71">
                <a:extLst>
                  <a:ext uri="{FF2B5EF4-FFF2-40B4-BE49-F238E27FC236}">
                    <a16:creationId xmlns:a16="http://schemas.microsoft.com/office/drawing/2014/main" id="{E9C39406-9AB4-429A-852E-707DDDF84A50}"/>
                  </a:ext>
                </a:extLst>
              </p:cNvPr>
              <p:cNvSpPr/>
              <p:nvPr/>
            </p:nvSpPr>
            <p:spPr>
              <a:xfrm>
                <a:off x="560377"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73" name="四角形: 角を丸くする 72">
                <a:extLst>
                  <a:ext uri="{FF2B5EF4-FFF2-40B4-BE49-F238E27FC236}">
                    <a16:creationId xmlns:a16="http://schemas.microsoft.com/office/drawing/2014/main" id="{B690CF36-5E02-4EF5-A118-22DC93BC3C80}"/>
                  </a:ext>
                </a:extLst>
              </p:cNvPr>
              <p:cNvSpPr/>
              <p:nvPr/>
            </p:nvSpPr>
            <p:spPr>
              <a:xfrm>
                <a:off x="999992"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74" name="四角形: 角を丸くする 73">
                <a:extLst>
                  <a:ext uri="{FF2B5EF4-FFF2-40B4-BE49-F238E27FC236}">
                    <a16:creationId xmlns:a16="http://schemas.microsoft.com/office/drawing/2014/main" id="{48F0E39F-E78B-4E58-B06C-7BA2277FDB10}"/>
                  </a:ext>
                </a:extLst>
              </p:cNvPr>
              <p:cNvSpPr/>
              <p:nvPr/>
            </p:nvSpPr>
            <p:spPr>
              <a:xfrm>
                <a:off x="1439608"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75" name="四角形: 角を丸くする 74">
                <a:extLst>
                  <a:ext uri="{FF2B5EF4-FFF2-40B4-BE49-F238E27FC236}">
                    <a16:creationId xmlns:a16="http://schemas.microsoft.com/office/drawing/2014/main" id="{1F1DE8F0-F8D6-4CAB-8BE9-C873CF4D35CD}"/>
                  </a:ext>
                </a:extLst>
              </p:cNvPr>
              <p:cNvSpPr/>
              <p:nvPr/>
            </p:nvSpPr>
            <p:spPr>
              <a:xfrm>
                <a:off x="1879223" y="380691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grpSp>
      </p:grpSp>
      <p:grpSp>
        <p:nvGrpSpPr>
          <p:cNvPr id="3" name="グループ化 2">
            <a:extLst>
              <a:ext uri="{FF2B5EF4-FFF2-40B4-BE49-F238E27FC236}">
                <a16:creationId xmlns:a16="http://schemas.microsoft.com/office/drawing/2014/main" id="{2DB868C2-EFF3-4536-98A4-CA46130FD61C}"/>
              </a:ext>
            </a:extLst>
          </p:cNvPr>
          <p:cNvGrpSpPr/>
          <p:nvPr/>
        </p:nvGrpSpPr>
        <p:grpSpPr>
          <a:xfrm>
            <a:off x="4867574" y="4204947"/>
            <a:ext cx="1454681" cy="1454797"/>
            <a:chOff x="5264919" y="255721"/>
            <a:chExt cx="3308309" cy="3308573"/>
          </a:xfrm>
        </p:grpSpPr>
        <p:sp>
          <p:nvSpPr>
            <p:cNvPr id="76" name="角丸四角形 1">
              <a:extLst>
                <a:ext uri="{FF2B5EF4-FFF2-40B4-BE49-F238E27FC236}">
                  <a16:creationId xmlns:a16="http://schemas.microsoft.com/office/drawing/2014/main" id="{8DE2FBC2-4194-4EC0-8EA7-B69EF94066BC}"/>
                </a:ext>
              </a:extLst>
            </p:cNvPr>
            <p:cNvSpPr/>
            <p:nvPr/>
          </p:nvSpPr>
          <p:spPr>
            <a:xfrm>
              <a:off x="5264919" y="255721"/>
              <a:ext cx="3308309" cy="330857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t>確認</a:t>
              </a:r>
              <a:endParaRPr kumimoji="1" lang="en-US" altLang="ja-JP" sz="900"/>
            </a:p>
            <a:p>
              <a:pPr algn="ctr"/>
              <a:r>
                <a:rPr kumimoji="1" lang="ja-JP" altLang="en-US" sz="500"/>
                <a:t>高レアリティの武器、強化されている武器、限定武器、高レアリティのパーツ、限定パーツ、高レアリティの結晶、限定結晶が含まれています。</a:t>
              </a:r>
              <a:r>
                <a:rPr kumimoji="1" lang="ja-JP" altLang="en-US" sz="500">
                  <a:ea typeface="メイリオ"/>
                </a:rPr>
                <a:t>このまま続けますか？</a:t>
              </a:r>
              <a:endParaRPr lang="en-US" altLang="ja-JP" sz="500">
                <a:ea typeface="メイリオ" panose="020B0604030504040204" pitchFamily="34" charset="-128"/>
              </a:endParaRPr>
            </a:p>
            <a:p>
              <a:pPr algn="ctr"/>
              <a:endParaRPr kumimoji="1" lang="en-US" altLang="ja-JP" sz="900"/>
            </a:p>
            <a:p>
              <a:pPr algn="ctr"/>
              <a:endParaRPr kumimoji="1" lang="en-US" altLang="ja-JP" sz="900"/>
            </a:p>
            <a:p>
              <a:pPr algn="ctr"/>
              <a:endParaRPr kumimoji="1" lang="en-US" altLang="ja-JP" sz="900"/>
            </a:p>
            <a:p>
              <a:pPr algn="ctr"/>
              <a:endParaRPr kumimoji="1" lang="en-US" altLang="ja-JP" sz="900"/>
            </a:p>
            <a:p>
              <a:pPr algn="ctr"/>
              <a:endParaRPr kumimoji="1" lang="en-US" altLang="ja-JP" sz="900"/>
            </a:p>
            <a:p>
              <a:pPr algn="ctr"/>
              <a:endParaRPr kumimoji="1" lang="en-US" altLang="ja-JP" sz="900"/>
            </a:p>
            <a:p>
              <a:pPr algn="ctr"/>
              <a:endParaRPr kumimoji="1" lang="ja-JP" altLang="en-US" sz="900"/>
            </a:p>
          </p:txBody>
        </p:sp>
        <p:sp>
          <p:nvSpPr>
            <p:cNvPr id="77" name="四角形: 角を丸くする 317">
              <a:extLst>
                <a:ext uri="{FF2B5EF4-FFF2-40B4-BE49-F238E27FC236}">
                  <a16:creationId xmlns:a16="http://schemas.microsoft.com/office/drawing/2014/main" id="{85A73C83-0C6F-42D3-9B5D-E94D1454CCC5}"/>
                </a:ext>
              </a:extLst>
            </p:cNvPr>
            <p:cNvSpPr/>
            <p:nvPr/>
          </p:nvSpPr>
          <p:spPr>
            <a:xfrm>
              <a:off x="5715756" y="1414827"/>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78" name="四角形: 角を丸くする 317">
              <a:extLst>
                <a:ext uri="{FF2B5EF4-FFF2-40B4-BE49-F238E27FC236}">
                  <a16:creationId xmlns:a16="http://schemas.microsoft.com/office/drawing/2014/main" id="{B025F396-C7A1-4041-B407-69AE68863B13}"/>
                </a:ext>
              </a:extLst>
            </p:cNvPr>
            <p:cNvSpPr/>
            <p:nvPr/>
          </p:nvSpPr>
          <p:spPr>
            <a:xfrm>
              <a:off x="6201590" y="1420469"/>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79" name="四角形: 角を丸くする 317">
              <a:extLst>
                <a:ext uri="{FF2B5EF4-FFF2-40B4-BE49-F238E27FC236}">
                  <a16:creationId xmlns:a16="http://schemas.microsoft.com/office/drawing/2014/main" id="{64DC21E7-A828-40B7-BBDB-7DA315C65162}"/>
                </a:ext>
              </a:extLst>
            </p:cNvPr>
            <p:cNvSpPr/>
            <p:nvPr/>
          </p:nvSpPr>
          <p:spPr>
            <a:xfrm>
              <a:off x="6687424" y="1414827"/>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80" name="四角形: 角を丸くする 317">
              <a:extLst>
                <a:ext uri="{FF2B5EF4-FFF2-40B4-BE49-F238E27FC236}">
                  <a16:creationId xmlns:a16="http://schemas.microsoft.com/office/drawing/2014/main" id="{9779EFD1-0483-4BC8-9148-618218A4E3DA}"/>
                </a:ext>
              </a:extLst>
            </p:cNvPr>
            <p:cNvSpPr/>
            <p:nvPr/>
          </p:nvSpPr>
          <p:spPr>
            <a:xfrm>
              <a:off x="7173258" y="1422103"/>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81" name="四角形: 角を丸くする 317">
              <a:extLst>
                <a:ext uri="{FF2B5EF4-FFF2-40B4-BE49-F238E27FC236}">
                  <a16:creationId xmlns:a16="http://schemas.microsoft.com/office/drawing/2014/main" id="{172B6258-DA81-46F1-BF08-E98F45A13E95}"/>
                </a:ext>
              </a:extLst>
            </p:cNvPr>
            <p:cNvSpPr/>
            <p:nvPr/>
          </p:nvSpPr>
          <p:spPr>
            <a:xfrm>
              <a:off x="7659092" y="1421230"/>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82" name="四角形: 角を丸くする 317">
              <a:extLst>
                <a:ext uri="{FF2B5EF4-FFF2-40B4-BE49-F238E27FC236}">
                  <a16:creationId xmlns:a16="http://schemas.microsoft.com/office/drawing/2014/main" id="{06D5134A-24FD-48D7-B4A5-37E33109F70D}"/>
                </a:ext>
              </a:extLst>
            </p:cNvPr>
            <p:cNvSpPr/>
            <p:nvPr/>
          </p:nvSpPr>
          <p:spPr>
            <a:xfrm>
              <a:off x="5709286" y="2133414"/>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83" name="四角形: 角を丸くする 317">
              <a:extLst>
                <a:ext uri="{FF2B5EF4-FFF2-40B4-BE49-F238E27FC236}">
                  <a16:creationId xmlns:a16="http://schemas.microsoft.com/office/drawing/2014/main" id="{56E84672-BFEE-49B3-8D6D-F68889A0C2E5}"/>
                </a:ext>
              </a:extLst>
            </p:cNvPr>
            <p:cNvSpPr/>
            <p:nvPr/>
          </p:nvSpPr>
          <p:spPr>
            <a:xfrm>
              <a:off x="6195120" y="2139056"/>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84" name="四角形: 角を丸くする 317">
              <a:extLst>
                <a:ext uri="{FF2B5EF4-FFF2-40B4-BE49-F238E27FC236}">
                  <a16:creationId xmlns:a16="http://schemas.microsoft.com/office/drawing/2014/main" id="{4B154EA9-2970-4642-B9CA-B7B21BA47471}"/>
                </a:ext>
              </a:extLst>
            </p:cNvPr>
            <p:cNvSpPr/>
            <p:nvPr/>
          </p:nvSpPr>
          <p:spPr>
            <a:xfrm>
              <a:off x="6680954" y="2133414"/>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85" name="四角形: 角を丸くする 317">
              <a:extLst>
                <a:ext uri="{FF2B5EF4-FFF2-40B4-BE49-F238E27FC236}">
                  <a16:creationId xmlns:a16="http://schemas.microsoft.com/office/drawing/2014/main" id="{A31BE5BF-53E2-4B61-8B49-E4055BBD253D}"/>
                </a:ext>
              </a:extLst>
            </p:cNvPr>
            <p:cNvSpPr/>
            <p:nvPr/>
          </p:nvSpPr>
          <p:spPr>
            <a:xfrm>
              <a:off x="7166788" y="2140690"/>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86" name="四角形: 角を丸くする 317">
              <a:extLst>
                <a:ext uri="{FF2B5EF4-FFF2-40B4-BE49-F238E27FC236}">
                  <a16:creationId xmlns:a16="http://schemas.microsoft.com/office/drawing/2014/main" id="{8C953709-E2BC-4509-B34B-546EE0559020}"/>
                </a:ext>
              </a:extLst>
            </p:cNvPr>
            <p:cNvSpPr/>
            <p:nvPr/>
          </p:nvSpPr>
          <p:spPr>
            <a:xfrm>
              <a:off x="7652622" y="2139817"/>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600"/>
            </a:p>
          </p:txBody>
        </p:sp>
        <p:sp>
          <p:nvSpPr>
            <p:cNvPr id="87" name="四角形: 角を丸くする 327">
              <a:extLst>
                <a:ext uri="{FF2B5EF4-FFF2-40B4-BE49-F238E27FC236}">
                  <a16:creationId xmlns:a16="http://schemas.microsoft.com/office/drawing/2014/main" id="{738D0BE9-1D4A-4584-8F2C-23E3ECA7D262}"/>
                </a:ext>
              </a:extLst>
            </p:cNvPr>
            <p:cNvSpPr/>
            <p:nvPr/>
          </p:nvSpPr>
          <p:spPr>
            <a:xfrm>
              <a:off x="8159952" y="1349247"/>
              <a:ext cx="112498" cy="155939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500"/>
            </a:p>
          </p:txBody>
        </p:sp>
        <p:sp>
          <p:nvSpPr>
            <p:cNvPr id="88" name="四角形: 角を丸くする 328">
              <a:extLst>
                <a:ext uri="{FF2B5EF4-FFF2-40B4-BE49-F238E27FC236}">
                  <a16:creationId xmlns:a16="http://schemas.microsoft.com/office/drawing/2014/main" id="{889467E2-547B-4798-905C-7CE82DE28C01}"/>
                </a:ext>
              </a:extLst>
            </p:cNvPr>
            <p:cNvSpPr/>
            <p:nvPr/>
          </p:nvSpPr>
          <p:spPr>
            <a:xfrm>
              <a:off x="8160688" y="1349248"/>
              <a:ext cx="111612" cy="625922"/>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500"/>
            </a:p>
          </p:txBody>
        </p:sp>
        <p:sp>
          <p:nvSpPr>
            <p:cNvPr id="89" name="四角形: 角を丸くする 315">
              <a:extLst>
                <a:ext uri="{FF2B5EF4-FFF2-40B4-BE49-F238E27FC236}">
                  <a16:creationId xmlns:a16="http://schemas.microsoft.com/office/drawing/2014/main" id="{F4F64751-005A-48EA-847D-D2FD8C3DC44D}"/>
                </a:ext>
              </a:extLst>
            </p:cNvPr>
            <p:cNvSpPr/>
            <p:nvPr/>
          </p:nvSpPr>
          <p:spPr>
            <a:xfrm>
              <a:off x="7125239" y="3194050"/>
              <a:ext cx="938346" cy="31546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600"/>
                <a:t>売却する</a:t>
              </a:r>
              <a:endParaRPr kumimoji="1" lang="en-US" altLang="ja-JP" sz="600"/>
            </a:p>
          </p:txBody>
        </p:sp>
        <p:sp>
          <p:nvSpPr>
            <p:cNvPr id="90" name="四角形: 角を丸くする 315">
              <a:extLst>
                <a:ext uri="{FF2B5EF4-FFF2-40B4-BE49-F238E27FC236}">
                  <a16:creationId xmlns:a16="http://schemas.microsoft.com/office/drawing/2014/main" id="{54238CAF-35EF-497C-9C5F-0D48F30CA648}"/>
                </a:ext>
              </a:extLst>
            </p:cNvPr>
            <p:cNvSpPr/>
            <p:nvPr/>
          </p:nvSpPr>
          <p:spPr>
            <a:xfrm>
              <a:off x="5860264" y="3176305"/>
              <a:ext cx="938346" cy="31546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600"/>
                <a:t>戻る</a:t>
              </a:r>
              <a:endParaRPr kumimoji="1" lang="en-US" altLang="ja-JP" sz="600"/>
            </a:p>
          </p:txBody>
        </p:sp>
        <p:sp>
          <p:nvSpPr>
            <p:cNvPr id="91" name="正方形/長方形 90">
              <a:extLst>
                <a:ext uri="{FF2B5EF4-FFF2-40B4-BE49-F238E27FC236}">
                  <a16:creationId xmlns:a16="http://schemas.microsoft.com/office/drawing/2014/main" id="{E800F713-06F1-4C8B-A9D5-752118FE6036}"/>
                </a:ext>
              </a:extLst>
            </p:cNvPr>
            <p:cNvSpPr/>
            <p:nvPr/>
          </p:nvSpPr>
          <p:spPr>
            <a:xfrm>
              <a:off x="6261101" y="2942638"/>
              <a:ext cx="1315946" cy="207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100">
                  <a:solidFill>
                    <a:schemeClr val="tx1"/>
                  </a:solidFill>
                </a:rPr>
                <a:t>　</a:t>
              </a:r>
              <a:r>
                <a:rPr kumimoji="1" lang="en-US" altLang="ja-JP" sz="100">
                  <a:solidFill>
                    <a:schemeClr val="bg1"/>
                  </a:solidFill>
                </a:rPr>
                <a:t>999,999,999</a:t>
              </a:r>
              <a:endParaRPr kumimoji="1" lang="ja-JP" altLang="en-US" sz="100">
                <a:solidFill>
                  <a:schemeClr val="bg1"/>
                </a:solidFill>
              </a:endParaRPr>
            </a:p>
          </p:txBody>
        </p:sp>
        <p:pic>
          <p:nvPicPr>
            <p:cNvPr id="92" name="グラフィックス 91" descr="硬貨">
              <a:extLst>
                <a:ext uri="{FF2B5EF4-FFF2-40B4-BE49-F238E27FC236}">
                  <a16:creationId xmlns:a16="http://schemas.microsoft.com/office/drawing/2014/main" id="{06F2A5D2-ACDC-4950-A763-0DD3FE112C1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10489" y="2972079"/>
              <a:ext cx="148281" cy="148281"/>
            </a:xfrm>
            <a:prstGeom prst="rect">
              <a:avLst/>
            </a:prstGeom>
          </p:spPr>
        </p:pic>
      </p:grpSp>
      <p:grpSp>
        <p:nvGrpSpPr>
          <p:cNvPr id="4" name="グループ化 3">
            <a:extLst>
              <a:ext uri="{FF2B5EF4-FFF2-40B4-BE49-F238E27FC236}">
                <a16:creationId xmlns:a16="http://schemas.microsoft.com/office/drawing/2014/main" id="{D728CD73-ADB6-4D64-A234-F3D451820B54}"/>
              </a:ext>
            </a:extLst>
          </p:cNvPr>
          <p:cNvGrpSpPr/>
          <p:nvPr/>
        </p:nvGrpSpPr>
        <p:grpSpPr>
          <a:xfrm>
            <a:off x="6575278" y="4188924"/>
            <a:ext cx="1647895" cy="1486842"/>
            <a:chOff x="5264919" y="3617301"/>
            <a:chExt cx="3308309" cy="2984978"/>
          </a:xfrm>
        </p:grpSpPr>
        <p:sp>
          <p:nvSpPr>
            <p:cNvPr id="93" name="角丸四角形 1">
              <a:extLst>
                <a:ext uri="{FF2B5EF4-FFF2-40B4-BE49-F238E27FC236}">
                  <a16:creationId xmlns:a16="http://schemas.microsoft.com/office/drawing/2014/main" id="{9A2868B1-1538-437D-8558-5B3284C8AD22}"/>
                </a:ext>
              </a:extLst>
            </p:cNvPr>
            <p:cNvSpPr/>
            <p:nvPr/>
          </p:nvSpPr>
          <p:spPr>
            <a:xfrm>
              <a:off x="5264919" y="3617301"/>
              <a:ext cx="3308309" cy="298497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a:t>確認</a:t>
              </a:r>
              <a:endParaRPr kumimoji="1" lang="en-US" altLang="ja-JP" sz="1050"/>
            </a:p>
            <a:p>
              <a:pPr algn="ctr"/>
              <a:endParaRPr kumimoji="1" lang="en-US" altLang="ja-JP" sz="1050"/>
            </a:p>
            <a:p>
              <a:pPr algn="ctr"/>
              <a:endParaRPr kumimoji="1" lang="en-US" altLang="ja-JP" sz="1050"/>
            </a:p>
            <a:p>
              <a:pPr algn="ctr"/>
              <a:r>
                <a:rPr kumimoji="1" lang="en-US" altLang="ja-JP" sz="1050"/>
                <a:t>999,999,999</a:t>
              </a:r>
              <a:r>
                <a:rPr kumimoji="1" lang="ja-JP" altLang="en-US" sz="1050"/>
                <a:t> ゴールド</a:t>
              </a:r>
              <a:endParaRPr kumimoji="1" lang="en-US" altLang="ja-JP" sz="1050"/>
            </a:p>
            <a:p>
              <a:pPr algn="ctr"/>
              <a:endParaRPr kumimoji="1" lang="en-US" altLang="ja-JP" sz="1050"/>
            </a:p>
            <a:p>
              <a:pPr algn="ctr"/>
              <a:r>
                <a:rPr kumimoji="1" lang="ja-JP" altLang="en-US" sz="1050"/>
                <a:t>を獲得しました。</a:t>
              </a:r>
              <a:endParaRPr kumimoji="1" lang="en-US" altLang="ja-JP" sz="1050"/>
            </a:p>
            <a:p>
              <a:pPr algn="ctr"/>
              <a:endParaRPr kumimoji="1" lang="en-US" altLang="ja-JP" sz="1050"/>
            </a:p>
            <a:p>
              <a:pPr algn="ctr"/>
              <a:endParaRPr kumimoji="1" lang="en-US" altLang="ja-JP" sz="1050"/>
            </a:p>
            <a:p>
              <a:pPr algn="ctr"/>
              <a:endParaRPr kumimoji="1" lang="en-US" altLang="ja-JP" sz="1050"/>
            </a:p>
          </p:txBody>
        </p:sp>
        <p:sp>
          <p:nvSpPr>
            <p:cNvPr id="94" name="四角形: 角を丸くする 315">
              <a:extLst>
                <a:ext uri="{FF2B5EF4-FFF2-40B4-BE49-F238E27FC236}">
                  <a16:creationId xmlns:a16="http://schemas.microsoft.com/office/drawing/2014/main" id="{FAB29E35-F63A-479C-8FA4-3859E35DDCA8}"/>
                </a:ext>
              </a:extLst>
            </p:cNvPr>
            <p:cNvSpPr/>
            <p:nvPr/>
          </p:nvSpPr>
          <p:spPr>
            <a:xfrm>
              <a:off x="6474594" y="6079421"/>
              <a:ext cx="938346" cy="31546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800"/>
                <a:t>OK</a:t>
              </a:r>
            </a:p>
          </p:txBody>
        </p:sp>
      </p:grpSp>
      <p:cxnSp>
        <p:nvCxnSpPr>
          <p:cNvPr id="97" name="直線矢印コネクタ 96">
            <a:extLst>
              <a:ext uri="{FF2B5EF4-FFF2-40B4-BE49-F238E27FC236}">
                <a16:creationId xmlns:a16="http://schemas.microsoft.com/office/drawing/2014/main" id="{B4BDA6A1-8691-4359-8D15-79B819A84717}"/>
              </a:ext>
            </a:extLst>
          </p:cNvPr>
          <p:cNvCxnSpPr>
            <a:cxnSpLocks/>
            <a:endCxn id="9" idx="1"/>
          </p:cNvCxnSpPr>
          <p:nvPr/>
        </p:nvCxnSpPr>
        <p:spPr>
          <a:xfrm flipV="1">
            <a:off x="1779256" y="2178068"/>
            <a:ext cx="58645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6F42CD26-7D31-4CD3-8F53-66A1AE680F0E}"/>
              </a:ext>
            </a:extLst>
          </p:cNvPr>
          <p:cNvCxnSpPr>
            <a:cxnSpLocks/>
            <a:stCxn id="76" idx="3"/>
            <a:endCxn id="93" idx="1"/>
          </p:cNvCxnSpPr>
          <p:nvPr/>
        </p:nvCxnSpPr>
        <p:spPr>
          <a:xfrm flipV="1">
            <a:off x="6322255" y="4932345"/>
            <a:ext cx="2530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5" name="コネクタ: カギ線 234">
            <a:extLst>
              <a:ext uri="{FF2B5EF4-FFF2-40B4-BE49-F238E27FC236}">
                <a16:creationId xmlns:a16="http://schemas.microsoft.com/office/drawing/2014/main" id="{0BD11C3A-70FE-401D-8477-88A9B8BF000E}"/>
              </a:ext>
            </a:extLst>
          </p:cNvPr>
          <p:cNvCxnSpPr>
            <a:cxnSpLocks/>
            <a:stCxn id="105" idx="3"/>
            <a:endCxn id="5" idx="1"/>
          </p:cNvCxnSpPr>
          <p:nvPr/>
        </p:nvCxnSpPr>
        <p:spPr>
          <a:xfrm>
            <a:off x="1779256" y="2178070"/>
            <a:ext cx="611909" cy="27542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4" name="グループ化 103">
            <a:extLst>
              <a:ext uri="{FF2B5EF4-FFF2-40B4-BE49-F238E27FC236}">
                <a16:creationId xmlns:a16="http://schemas.microsoft.com/office/drawing/2014/main" id="{6F912435-9550-4D80-BFBC-1EF4EC88037C}"/>
              </a:ext>
            </a:extLst>
          </p:cNvPr>
          <p:cNvGrpSpPr/>
          <p:nvPr/>
        </p:nvGrpSpPr>
        <p:grpSpPr>
          <a:xfrm>
            <a:off x="422171" y="969362"/>
            <a:ext cx="1357087" cy="2417415"/>
            <a:chOff x="4824707" y="757156"/>
            <a:chExt cx="2566626" cy="4572002"/>
          </a:xfrm>
        </p:grpSpPr>
        <p:sp>
          <p:nvSpPr>
            <p:cNvPr id="105" name="正方形/長方形 104">
              <a:extLst>
                <a:ext uri="{FF2B5EF4-FFF2-40B4-BE49-F238E27FC236}">
                  <a16:creationId xmlns:a16="http://schemas.microsoft.com/office/drawing/2014/main" id="{47D02DEB-CB05-4194-A31F-598640F52FE6}"/>
                </a:ext>
              </a:extLst>
            </p:cNvPr>
            <p:cNvSpPr/>
            <p:nvPr/>
          </p:nvSpPr>
          <p:spPr>
            <a:xfrm>
              <a:off x="4824707" y="757158"/>
              <a:ext cx="2566623"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endParaRPr kumimoji="1" lang="en-US" altLang="ja-JP" sz="600"/>
            </a:p>
            <a:p>
              <a:pPr algn="r"/>
              <a:endParaRPr kumimoji="1" lang="en-US" altLang="ja-JP" sz="600"/>
            </a:p>
            <a:p>
              <a:pPr algn="r"/>
              <a:endParaRPr kumimoji="1" lang="en-US" altLang="ja-JP" sz="600"/>
            </a:p>
            <a:p>
              <a:pPr algn="ctr"/>
              <a:endParaRPr kumimoji="1" lang="en-US" altLang="ja-JP" sz="600" b="1">
                <a:latin typeface="メイリオ" panose="020B0604030504040204" pitchFamily="50" charset="-128"/>
                <a:ea typeface="メイリオ" panose="020B0604030504040204" pitchFamily="50" charset="-128"/>
              </a:endParaRPr>
            </a:p>
            <a:p>
              <a:pPr algn="ctr"/>
              <a:r>
                <a:rPr kumimoji="1" lang="ja-JP" altLang="en-US" sz="600" b="1">
                  <a:latin typeface="メイリオ" panose="020B0604030504040204" pitchFamily="50" charset="-128"/>
                  <a:ea typeface="メイリオ" panose="020B0604030504040204" pitchFamily="50" charset="-128"/>
                </a:rPr>
                <a:t>装備</a:t>
              </a:r>
            </a:p>
          </p:txBody>
        </p:sp>
        <p:grpSp>
          <p:nvGrpSpPr>
            <p:cNvPr id="106" name="グループ化 105">
              <a:extLst>
                <a:ext uri="{FF2B5EF4-FFF2-40B4-BE49-F238E27FC236}">
                  <a16:creationId xmlns:a16="http://schemas.microsoft.com/office/drawing/2014/main" id="{32A4DB79-113C-4C53-8FED-F9667162E4B6}"/>
                </a:ext>
              </a:extLst>
            </p:cNvPr>
            <p:cNvGrpSpPr/>
            <p:nvPr/>
          </p:nvGrpSpPr>
          <p:grpSpPr>
            <a:xfrm>
              <a:off x="4824707" y="4900531"/>
              <a:ext cx="2566626" cy="428626"/>
              <a:chOff x="0" y="4143375"/>
              <a:chExt cx="2571750" cy="428625"/>
            </a:xfrm>
          </p:grpSpPr>
          <p:sp>
            <p:nvSpPr>
              <p:cNvPr id="131" name="四角形: 角を丸くする 2">
                <a:extLst>
                  <a:ext uri="{FF2B5EF4-FFF2-40B4-BE49-F238E27FC236}">
                    <a16:creationId xmlns:a16="http://schemas.microsoft.com/office/drawing/2014/main" id="{99639C84-BB5E-4C59-9E28-3DB9A1206CB2}"/>
                  </a:ext>
                </a:extLst>
              </p:cNvPr>
              <p:cNvSpPr/>
              <p:nvPr/>
            </p:nvSpPr>
            <p:spPr>
              <a:xfrm>
                <a:off x="0" y="4143375"/>
                <a:ext cx="428625"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600"/>
                  <a:t>ホーム</a:t>
                </a:r>
                <a:endParaRPr kumimoji="1" lang="en-US" altLang="ja-JP" sz="600"/>
              </a:p>
            </p:txBody>
          </p:sp>
          <p:sp>
            <p:nvSpPr>
              <p:cNvPr id="132" name="四角形: 角を丸くする 3">
                <a:extLst>
                  <a:ext uri="{FF2B5EF4-FFF2-40B4-BE49-F238E27FC236}">
                    <a16:creationId xmlns:a16="http://schemas.microsoft.com/office/drawing/2014/main" id="{0A066AE0-33F6-4546-9583-D5607B17D2EB}"/>
                  </a:ext>
                </a:extLst>
              </p:cNvPr>
              <p:cNvSpPr/>
              <p:nvPr/>
            </p:nvSpPr>
            <p:spPr>
              <a:xfrm>
                <a:off x="1714500" y="4143375"/>
                <a:ext cx="428625"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600"/>
                  <a:t>ガチャ</a:t>
                </a:r>
                <a:endParaRPr kumimoji="1" lang="en-US" altLang="ja-JP" sz="600"/>
              </a:p>
            </p:txBody>
          </p:sp>
          <p:sp>
            <p:nvSpPr>
              <p:cNvPr id="133" name="四角形: 角を丸くする 4">
                <a:extLst>
                  <a:ext uri="{FF2B5EF4-FFF2-40B4-BE49-F238E27FC236}">
                    <a16:creationId xmlns:a16="http://schemas.microsoft.com/office/drawing/2014/main" id="{0DC82FA8-7DED-4AB6-9D07-C6B4370C9B25}"/>
                  </a:ext>
                </a:extLst>
              </p:cNvPr>
              <p:cNvSpPr/>
              <p:nvPr/>
            </p:nvSpPr>
            <p:spPr>
              <a:xfrm>
                <a:off x="1285876" y="4143375"/>
                <a:ext cx="428625"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600"/>
                  <a:t>クエスト</a:t>
                </a:r>
                <a:endParaRPr kumimoji="1" lang="en-US" altLang="ja-JP" sz="600"/>
              </a:p>
            </p:txBody>
          </p:sp>
          <p:sp>
            <p:nvSpPr>
              <p:cNvPr id="134" name="四角形: 角を丸くする 5">
                <a:extLst>
                  <a:ext uri="{FF2B5EF4-FFF2-40B4-BE49-F238E27FC236}">
                    <a16:creationId xmlns:a16="http://schemas.microsoft.com/office/drawing/2014/main" id="{A691CA23-E06B-4910-B51D-E1875D125681}"/>
                  </a:ext>
                </a:extLst>
              </p:cNvPr>
              <p:cNvSpPr/>
              <p:nvPr/>
            </p:nvSpPr>
            <p:spPr>
              <a:xfrm>
                <a:off x="857251" y="4143375"/>
                <a:ext cx="428625"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600"/>
                  <a:t>触れ合い</a:t>
                </a:r>
                <a:endParaRPr kumimoji="1" lang="en-US" altLang="ja-JP" sz="600"/>
              </a:p>
            </p:txBody>
          </p:sp>
          <p:sp>
            <p:nvSpPr>
              <p:cNvPr id="135" name="四角形: 角を丸くする 6">
                <a:extLst>
                  <a:ext uri="{FF2B5EF4-FFF2-40B4-BE49-F238E27FC236}">
                    <a16:creationId xmlns:a16="http://schemas.microsoft.com/office/drawing/2014/main" id="{5FC083A0-C8D2-4B24-ABC0-14882776EE5C}"/>
                  </a:ext>
                </a:extLst>
              </p:cNvPr>
              <p:cNvSpPr/>
              <p:nvPr/>
            </p:nvSpPr>
            <p:spPr>
              <a:xfrm>
                <a:off x="2143125" y="4143375"/>
                <a:ext cx="428625"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600"/>
                  <a:t>ショップ</a:t>
                </a:r>
                <a:endParaRPr kumimoji="1" lang="en-US" altLang="ja-JP" sz="600"/>
              </a:p>
            </p:txBody>
          </p:sp>
          <p:sp>
            <p:nvSpPr>
              <p:cNvPr id="136" name="四角形: 角を丸くする 7">
                <a:extLst>
                  <a:ext uri="{FF2B5EF4-FFF2-40B4-BE49-F238E27FC236}">
                    <a16:creationId xmlns:a16="http://schemas.microsoft.com/office/drawing/2014/main" id="{076CAABC-0858-46B4-A37D-CC8545BF5ADE}"/>
                  </a:ext>
                </a:extLst>
              </p:cNvPr>
              <p:cNvSpPr/>
              <p:nvPr/>
            </p:nvSpPr>
            <p:spPr>
              <a:xfrm>
                <a:off x="428625" y="4143375"/>
                <a:ext cx="428626" cy="428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600"/>
                  <a:t>部隊</a:t>
                </a:r>
                <a:endParaRPr kumimoji="1" lang="en-US" altLang="ja-JP" sz="600"/>
              </a:p>
            </p:txBody>
          </p:sp>
        </p:grpSp>
        <p:grpSp>
          <p:nvGrpSpPr>
            <p:cNvPr id="107" name="グループ化 106">
              <a:extLst>
                <a:ext uri="{FF2B5EF4-FFF2-40B4-BE49-F238E27FC236}">
                  <a16:creationId xmlns:a16="http://schemas.microsoft.com/office/drawing/2014/main" id="{ABA51CF3-554B-4EB0-B7B9-64C58C478208}"/>
                </a:ext>
              </a:extLst>
            </p:cNvPr>
            <p:cNvGrpSpPr/>
            <p:nvPr/>
          </p:nvGrpSpPr>
          <p:grpSpPr>
            <a:xfrm>
              <a:off x="4824707" y="757156"/>
              <a:ext cx="2566621" cy="571500"/>
              <a:chOff x="0" y="0"/>
              <a:chExt cx="2637694" cy="599215"/>
            </a:xfrm>
          </p:grpSpPr>
          <p:sp>
            <p:nvSpPr>
              <p:cNvPr id="116" name="正方形/長方形 115">
                <a:extLst>
                  <a:ext uri="{FF2B5EF4-FFF2-40B4-BE49-F238E27FC236}">
                    <a16:creationId xmlns:a16="http://schemas.microsoft.com/office/drawing/2014/main" id="{E8511E53-A9C4-4568-BD84-7E4B4BCBB8CF}"/>
                  </a:ext>
                </a:extLst>
              </p:cNvPr>
              <p:cNvSpPr/>
              <p:nvPr/>
            </p:nvSpPr>
            <p:spPr>
              <a:xfrm>
                <a:off x="0" y="0"/>
                <a:ext cx="586154" cy="59188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600"/>
                  <a:t>RANK</a:t>
                </a:r>
              </a:p>
              <a:p>
                <a:pPr algn="ctr"/>
                <a:r>
                  <a:rPr kumimoji="1" lang="en-US" altLang="ja-JP" sz="1000"/>
                  <a:t>999</a:t>
                </a:r>
                <a:endParaRPr kumimoji="1" lang="ja-JP" altLang="en-US" sz="1000"/>
              </a:p>
            </p:txBody>
          </p:sp>
          <p:sp>
            <p:nvSpPr>
              <p:cNvPr id="117" name="正方形/長方形 116">
                <a:extLst>
                  <a:ext uri="{FF2B5EF4-FFF2-40B4-BE49-F238E27FC236}">
                    <a16:creationId xmlns:a16="http://schemas.microsoft.com/office/drawing/2014/main" id="{C3C0715E-62F3-40B0-B1E8-4C2800630573}"/>
                  </a:ext>
                </a:extLst>
              </p:cNvPr>
              <p:cNvSpPr/>
              <p:nvPr/>
            </p:nvSpPr>
            <p:spPr>
              <a:xfrm>
                <a:off x="586155" y="0"/>
                <a:ext cx="2051539" cy="11837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600"/>
                  <a:t>●称号的なものの表示エリア</a:t>
                </a:r>
              </a:p>
            </p:txBody>
          </p:sp>
          <p:sp>
            <p:nvSpPr>
              <p:cNvPr id="119" name="正方形/長方形 118">
                <a:extLst>
                  <a:ext uri="{FF2B5EF4-FFF2-40B4-BE49-F238E27FC236}">
                    <a16:creationId xmlns:a16="http://schemas.microsoft.com/office/drawing/2014/main" id="{068E754A-471D-43DE-86D0-23D17257249C}"/>
                  </a:ext>
                </a:extLst>
              </p:cNvPr>
              <p:cNvSpPr/>
              <p:nvPr/>
            </p:nvSpPr>
            <p:spPr>
              <a:xfrm>
                <a:off x="586154" y="118664"/>
                <a:ext cx="2051539"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600"/>
                  <a:t>プレイヤー名称</a:t>
                </a:r>
              </a:p>
            </p:txBody>
          </p:sp>
          <p:sp>
            <p:nvSpPr>
              <p:cNvPr id="120" name="正方形/長方形 119">
                <a:extLst>
                  <a:ext uri="{FF2B5EF4-FFF2-40B4-BE49-F238E27FC236}">
                    <a16:creationId xmlns:a16="http://schemas.microsoft.com/office/drawing/2014/main" id="{200E1842-989A-4117-AE76-5CEEEF6F7A24}"/>
                  </a:ext>
                </a:extLst>
              </p:cNvPr>
              <p:cNvSpPr/>
              <p:nvPr/>
            </p:nvSpPr>
            <p:spPr>
              <a:xfrm>
                <a:off x="586153" y="284157"/>
                <a:ext cx="1025770"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600"/>
                  <a:t>GOLD</a:t>
                </a:r>
                <a:endParaRPr kumimoji="1" lang="ja-JP" altLang="en-US" sz="600"/>
              </a:p>
            </p:txBody>
          </p:sp>
          <p:sp>
            <p:nvSpPr>
              <p:cNvPr id="121" name="四角形: 角を丸くする 13">
                <a:extLst>
                  <a:ext uri="{FF2B5EF4-FFF2-40B4-BE49-F238E27FC236}">
                    <a16:creationId xmlns:a16="http://schemas.microsoft.com/office/drawing/2014/main" id="{C4A0C94E-C803-4A67-A49B-6C9CF90705F2}"/>
                  </a:ext>
                </a:extLst>
              </p:cNvPr>
              <p:cNvSpPr/>
              <p:nvPr/>
            </p:nvSpPr>
            <p:spPr>
              <a:xfrm>
                <a:off x="0" y="487075"/>
                <a:ext cx="586154" cy="7398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600"/>
              </a:p>
            </p:txBody>
          </p:sp>
          <p:sp>
            <p:nvSpPr>
              <p:cNvPr id="123" name="正方形/長方形 122">
                <a:extLst>
                  <a:ext uri="{FF2B5EF4-FFF2-40B4-BE49-F238E27FC236}">
                    <a16:creationId xmlns:a16="http://schemas.microsoft.com/office/drawing/2014/main" id="{EE6D3C4A-A4C8-4052-9E54-01F24FDFF4D4}"/>
                  </a:ext>
                </a:extLst>
              </p:cNvPr>
              <p:cNvSpPr/>
              <p:nvPr/>
            </p:nvSpPr>
            <p:spPr>
              <a:xfrm>
                <a:off x="1611923" y="284157"/>
                <a:ext cx="1025770"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600"/>
                  <a:t>課金石</a:t>
                </a:r>
              </a:p>
            </p:txBody>
          </p:sp>
          <p:sp>
            <p:nvSpPr>
              <p:cNvPr id="124" name="楕円 15">
                <a:extLst>
                  <a:ext uri="{FF2B5EF4-FFF2-40B4-BE49-F238E27FC236}">
                    <a16:creationId xmlns:a16="http://schemas.microsoft.com/office/drawing/2014/main" id="{B060565E-093A-49D6-A321-B4807A6C39D7}"/>
                  </a:ext>
                </a:extLst>
              </p:cNvPr>
              <p:cNvSpPr/>
              <p:nvPr/>
            </p:nvSpPr>
            <p:spPr>
              <a:xfrm>
                <a:off x="2466732" y="289691"/>
                <a:ext cx="146538" cy="147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600"/>
                  <a:t>＋</a:t>
                </a:r>
              </a:p>
            </p:txBody>
          </p:sp>
          <p:sp>
            <p:nvSpPr>
              <p:cNvPr id="125" name="四角形: 角を丸くする 16">
                <a:extLst>
                  <a:ext uri="{FF2B5EF4-FFF2-40B4-BE49-F238E27FC236}">
                    <a16:creationId xmlns:a16="http://schemas.microsoft.com/office/drawing/2014/main" id="{869D83B5-3D71-4C4C-AE40-372A222FFBA2}"/>
                  </a:ext>
                </a:extLst>
              </p:cNvPr>
              <p:cNvSpPr/>
              <p:nvPr/>
            </p:nvSpPr>
            <p:spPr>
              <a:xfrm>
                <a:off x="0" y="487075"/>
                <a:ext cx="351692" cy="7398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600"/>
              </a:p>
            </p:txBody>
          </p:sp>
          <p:sp>
            <p:nvSpPr>
              <p:cNvPr id="126" name="正方形/長方形 125">
                <a:extLst>
                  <a:ext uri="{FF2B5EF4-FFF2-40B4-BE49-F238E27FC236}">
                    <a16:creationId xmlns:a16="http://schemas.microsoft.com/office/drawing/2014/main" id="{411A353D-CF2F-405F-8782-5457EC5579E2}"/>
                  </a:ext>
                </a:extLst>
              </p:cNvPr>
              <p:cNvSpPr/>
              <p:nvPr/>
            </p:nvSpPr>
            <p:spPr>
              <a:xfrm>
                <a:off x="586154" y="445351"/>
                <a:ext cx="2051538" cy="14653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600"/>
                  <a:t>スタミナ</a:t>
                </a:r>
              </a:p>
            </p:txBody>
          </p:sp>
          <p:sp>
            <p:nvSpPr>
              <p:cNvPr id="127" name="四角形: 角を丸くする 18">
                <a:extLst>
                  <a:ext uri="{FF2B5EF4-FFF2-40B4-BE49-F238E27FC236}">
                    <a16:creationId xmlns:a16="http://schemas.microsoft.com/office/drawing/2014/main" id="{E3A91189-DCC0-4143-B89A-68A75E6696A5}"/>
                  </a:ext>
                </a:extLst>
              </p:cNvPr>
              <p:cNvSpPr/>
              <p:nvPr/>
            </p:nvSpPr>
            <p:spPr>
              <a:xfrm>
                <a:off x="1128346" y="485288"/>
                <a:ext cx="1450730" cy="6666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600"/>
              </a:p>
            </p:txBody>
          </p:sp>
          <p:sp>
            <p:nvSpPr>
              <p:cNvPr id="128" name="四角形: 角を丸くする 19">
                <a:extLst>
                  <a:ext uri="{FF2B5EF4-FFF2-40B4-BE49-F238E27FC236}">
                    <a16:creationId xmlns:a16="http://schemas.microsoft.com/office/drawing/2014/main" id="{32FBA1F4-B514-4A1A-842E-7D65ECB0A98C}"/>
                  </a:ext>
                </a:extLst>
              </p:cNvPr>
              <p:cNvSpPr/>
              <p:nvPr/>
            </p:nvSpPr>
            <p:spPr>
              <a:xfrm>
                <a:off x="1128346" y="481984"/>
                <a:ext cx="879231" cy="73269"/>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600"/>
              </a:p>
            </p:txBody>
          </p:sp>
          <p:sp>
            <p:nvSpPr>
              <p:cNvPr id="129" name="テキスト ボックス 2937">
                <a:extLst>
                  <a:ext uri="{FF2B5EF4-FFF2-40B4-BE49-F238E27FC236}">
                    <a16:creationId xmlns:a16="http://schemas.microsoft.com/office/drawing/2014/main" id="{86F8FA70-950C-4E8D-BF49-1442DF00A96E}"/>
                  </a:ext>
                </a:extLst>
              </p:cNvPr>
              <p:cNvSpPr txBox="1"/>
              <p:nvPr/>
            </p:nvSpPr>
            <p:spPr>
              <a:xfrm>
                <a:off x="1113692" y="438023"/>
                <a:ext cx="439615" cy="14653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600"/>
                  <a:t>800/999</a:t>
                </a:r>
                <a:endParaRPr kumimoji="1" lang="ja-JP" altLang="en-US" sz="600"/>
              </a:p>
            </p:txBody>
          </p:sp>
          <p:sp>
            <p:nvSpPr>
              <p:cNvPr id="130" name="テキスト ボックス 2941">
                <a:extLst>
                  <a:ext uri="{FF2B5EF4-FFF2-40B4-BE49-F238E27FC236}">
                    <a16:creationId xmlns:a16="http://schemas.microsoft.com/office/drawing/2014/main" id="{E9F866F3-E9AB-4A15-8BC5-CEBBFB38541D}"/>
                  </a:ext>
                </a:extLst>
              </p:cNvPr>
              <p:cNvSpPr txBox="1"/>
              <p:nvPr/>
            </p:nvSpPr>
            <p:spPr>
              <a:xfrm>
                <a:off x="2124807" y="452677"/>
                <a:ext cx="439615" cy="14653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600">
                    <a:solidFill>
                      <a:schemeClr val="bg1"/>
                    </a:solidFill>
                  </a:rPr>
                  <a:t>あと</a:t>
                </a:r>
                <a:r>
                  <a:rPr kumimoji="1" lang="en-US" altLang="ja-JP" sz="600">
                    <a:solidFill>
                      <a:schemeClr val="bg1"/>
                    </a:solidFill>
                  </a:rPr>
                  <a:t>00:00</a:t>
                </a:r>
                <a:endParaRPr kumimoji="1" lang="ja-JP" altLang="en-US" sz="600">
                  <a:solidFill>
                    <a:schemeClr val="bg1"/>
                  </a:solidFill>
                </a:endParaRPr>
              </a:p>
            </p:txBody>
          </p:sp>
        </p:grpSp>
        <p:sp>
          <p:nvSpPr>
            <p:cNvPr id="108" name="四角形: 角を丸くする 58">
              <a:extLst>
                <a:ext uri="{FF2B5EF4-FFF2-40B4-BE49-F238E27FC236}">
                  <a16:creationId xmlns:a16="http://schemas.microsoft.com/office/drawing/2014/main" id="{4AC66D0E-3B79-450B-8FCE-3246C756213E}"/>
                </a:ext>
              </a:extLst>
            </p:cNvPr>
            <p:cNvSpPr/>
            <p:nvPr/>
          </p:nvSpPr>
          <p:spPr>
            <a:xfrm>
              <a:off x="6649237" y="1361501"/>
              <a:ext cx="714375" cy="285749"/>
            </a:xfrm>
            <a:prstGeom prst="roundRect">
              <a:avLst>
                <a:gd name="adj" fmla="val 20454"/>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700"/>
                <a:t>もどる</a:t>
              </a:r>
              <a:endParaRPr kumimoji="1" lang="en-US" altLang="ja-JP" sz="700"/>
            </a:p>
          </p:txBody>
        </p:sp>
        <p:pic>
          <p:nvPicPr>
            <p:cNvPr id="109" name="図 108">
              <a:extLst>
                <a:ext uri="{FF2B5EF4-FFF2-40B4-BE49-F238E27FC236}">
                  <a16:creationId xmlns:a16="http://schemas.microsoft.com/office/drawing/2014/main" id="{E52BE002-6B3C-49AF-8633-939AC4D37B8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0284" b="4167"/>
            <a:stretch/>
          </p:blipFill>
          <p:spPr>
            <a:xfrm>
              <a:off x="4831545" y="1618820"/>
              <a:ext cx="1429886" cy="3286125"/>
            </a:xfrm>
            <a:prstGeom prst="rect">
              <a:avLst/>
            </a:prstGeom>
          </p:spPr>
        </p:pic>
        <p:sp>
          <p:nvSpPr>
            <p:cNvPr id="110" name="四角形: 角を丸くする 54">
              <a:extLst>
                <a:ext uri="{FF2B5EF4-FFF2-40B4-BE49-F238E27FC236}">
                  <a16:creationId xmlns:a16="http://schemas.microsoft.com/office/drawing/2014/main" id="{DDB7C96A-9337-41CC-AA92-5B6B611814CD}"/>
                </a:ext>
              </a:extLst>
            </p:cNvPr>
            <p:cNvSpPr/>
            <p:nvPr/>
          </p:nvSpPr>
          <p:spPr>
            <a:xfrm>
              <a:off x="6085671" y="2236702"/>
              <a:ext cx="1144529" cy="25752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700"/>
                <a:t>武器強化</a:t>
              </a:r>
              <a:endParaRPr kumimoji="1" lang="en-US" altLang="ja-JP" sz="700"/>
            </a:p>
          </p:txBody>
        </p:sp>
        <p:sp>
          <p:nvSpPr>
            <p:cNvPr id="111" name="四角形: 角を丸くする 54">
              <a:extLst>
                <a:ext uri="{FF2B5EF4-FFF2-40B4-BE49-F238E27FC236}">
                  <a16:creationId xmlns:a16="http://schemas.microsoft.com/office/drawing/2014/main" id="{700B896E-D312-4A28-826C-21DB730E58BF}"/>
                </a:ext>
              </a:extLst>
            </p:cNvPr>
            <p:cNvSpPr/>
            <p:nvPr/>
          </p:nvSpPr>
          <p:spPr>
            <a:xfrm>
              <a:off x="6112110" y="2785524"/>
              <a:ext cx="1144529" cy="25752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700"/>
                <a:t>抽出装置</a:t>
              </a:r>
              <a:endParaRPr kumimoji="1" lang="en-US" altLang="ja-JP" sz="700"/>
            </a:p>
          </p:txBody>
        </p:sp>
        <p:sp>
          <p:nvSpPr>
            <p:cNvPr id="112" name="四角形: 角を丸くする 54">
              <a:extLst>
                <a:ext uri="{FF2B5EF4-FFF2-40B4-BE49-F238E27FC236}">
                  <a16:creationId xmlns:a16="http://schemas.microsoft.com/office/drawing/2014/main" id="{AB230A32-56DA-4AA3-B6E4-C991F46B22CD}"/>
                </a:ext>
              </a:extLst>
            </p:cNvPr>
            <p:cNvSpPr/>
            <p:nvPr/>
          </p:nvSpPr>
          <p:spPr>
            <a:xfrm>
              <a:off x="6132065" y="3288109"/>
              <a:ext cx="1144529" cy="25752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700"/>
                <a:t>売却</a:t>
              </a:r>
              <a:endParaRPr kumimoji="1" lang="en-US" altLang="ja-JP" sz="700"/>
            </a:p>
          </p:txBody>
        </p:sp>
        <p:sp>
          <p:nvSpPr>
            <p:cNvPr id="113" name="円/楕円 1">
              <a:extLst>
                <a:ext uri="{FF2B5EF4-FFF2-40B4-BE49-F238E27FC236}">
                  <a16:creationId xmlns:a16="http://schemas.microsoft.com/office/drawing/2014/main" id="{A7390281-A6A8-4FC7-BC91-DB59269E6EE5}"/>
                </a:ext>
              </a:extLst>
            </p:cNvPr>
            <p:cNvSpPr/>
            <p:nvPr/>
          </p:nvSpPr>
          <p:spPr>
            <a:xfrm>
              <a:off x="7069803" y="2706252"/>
              <a:ext cx="268589" cy="2575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a:t>３</a:t>
              </a:r>
            </a:p>
          </p:txBody>
        </p:sp>
        <p:sp>
          <p:nvSpPr>
            <p:cNvPr id="114" name="四角形: 角を丸くする 54">
              <a:extLst>
                <a:ext uri="{FF2B5EF4-FFF2-40B4-BE49-F238E27FC236}">
                  <a16:creationId xmlns:a16="http://schemas.microsoft.com/office/drawing/2014/main" id="{EC2368F6-3D70-4B7D-9AD3-90CA1AA5C551}"/>
                </a:ext>
              </a:extLst>
            </p:cNvPr>
            <p:cNvSpPr/>
            <p:nvPr/>
          </p:nvSpPr>
          <p:spPr>
            <a:xfrm>
              <a:off x="6132065" y="3778509"/>
              <a:ext cx="1144529" cy="257523"/>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700"/>
                <a:t>一覧</a:t>
              </a:r>
              <a:endParaRPr kumimoji="1" lang="en-US" altLang="ja-JP" sz="700"/>
            </a:p>
          </p:txBody>
        </p:sp>
      </p:grpSp>
      <p:sp>
        <p:nvSpPr>
          <p:cNvPr id="138" name="テキスト ボックス 137">
            <a:extLst>
              <a:ext uri="{FF2B5EF4-FFF2-40B4-BE49-F238E27FC236}">
                <a16:creationId xmlns:a16="http://schemas.microsoft.com/office/drawing/2014/main" id="{E183F64A-C865-4F2F-8D9E-38D26575FA6D}"/>
              </a:ext>
            </a:extLst>
          </p:cNvPr>
          <p:cNvSpPr txBox="1"/>
          <p:nvPr/>
        </p:nvSpPr>
        <p:spPr>
          <a:xfrm>
            <a:off x="0" y="108209"/>
            <a:ext cx="2323072" cy="307777"/>
          </a:xfrm>
          <a:prstGeom prst="rect">
            <a:avLst/>
          </a:prstGeom>
          <a:noFill/>
        </p:spPr>
        <p:txBody>
          <a:bodyPr wrap="none" rtlCol="0" anchor="t">
            <a:spAutoFit/>
          </a:bodyPr>
          <a:lstStyle/>
          <a:p>
            <a:r>
              <a:rPr kumimoji="1" lang="ja-JP" altLang="en-US" sz="1400" b="1">
                <a:latin typeface="游ゴシック"/>
                <a:ea typeface="游ゴシック"/>
              </a:rPr>
              <a:t>■</a:t>
            </a:r>
            <a:r>
              <a:rPr kumimoji="1" lang="en-US" altLang="ja-JP" sz="1400" b="1">
                <a:latin typeface="游ゴシック"/>
                <a:ea typeface="游ゴシック"/>
              </a:rPr>
              <a:t> </a:t>
            </a:r>
            <a:r>
              <a:rPr kumimoji="1" lang="en-US" altLang="ja-JP" sz="1400" b="1">
                <a:latin typeface="游ゴシック"/>
                <a:ea typeface="游ゴシック"/>
                <a:cs typeface="+mn-lt"/>
              </a:rPr>
              <a:t>[ls]</a:t>
            </a:r>
            <a:r>
              <a:rPr kumimoji="1" lang="ja-JP" altLang="en-US" sz="1400" b="1">
                <a:latin typeface="游ゴシック"/>
                <a:ea typeface="游ゴシック"/>
                <a:cs typeface="+mn-lt"/>
              </a:rPr>
              <a:t>一覧・</a:t>
            </a:r>
            <a:r>
              <a:rPr kumimoji="1" lang="en-US" altLang="ja-JP" sz="1400" b="1" err="1">
                <a:latin typeface="游ゴシック"/>
                <a:ea typeface="游ゴシック"/>
                <a:cs typeface="+mn-lt"/>
              </a:rPr>
              <a:t>売却</a:t>
            </a:r>
            <a:r>
              <a:rPr kumimoji="1" lang="ja-JP" altLang="en-US" sz="1400" b="1">
                <a:latin typeface="游ゴシック"/>
                <a:ea typeface="游ゴシック"/>
                <a:cs typeface="+mn-lt"/>
              </a:rPr>
              <a:t>画面仕様</a:t>
            </a:r>
            <a:endParaRPr kumimoji="1" lang="ja-JP" altLang="en-US" sz="1400" b="1">
              <a:latin typeface="游ゴシック"/>
              <a:ea typeface="游ゴシック"/>
            </a:endParaRPr>
          </a:p>
        </p:txBody>
      </p:sp>
      <p:cxnSp>
        <p:nvCxnSpPr>
          <p:cNvPr id="139" name="直線矢印コネクタ 138">
            <a:extLst>
              <a:ext uri="{FF2B5EF4-FFF2-40B4-BE49-F238E27FC236}">
                <a16:creationId xmlns:a16="http://schemas.microsoft.com/office/drawing/2014/main" id="{6E263684-B388-41A7-924B-5DAFAA800B84}"/>
              </a:ext>
            </a:extLst>
          </p:cNvPr>
          <p:cNvCxnSpPr>
            <a:cxnSpLocks/>
            <a:stCxn id="5" idx="3"/>
            <a:endCxn id="76" idx="1"/>
          </p:cNvCxnSpPr>
          <p:nvPr/>
        </p:nvCxnSpPr>
        <p:spPr>
          <a:xfrm>
            <a:off x="3781034" y="4932346"/>
            <a:ext cx="10865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2366BB9D-52B1-4F22-8710-13B9E3A5B6A9}"/>
              </a:ext>
            </a:extLst>
          </p:cNvPr>
          <p:cNvSpPr txBox="1"/>
          <p:nvPr/>
        </p:nvSpPr>
        <p:spPr>
          <a:xfrm>
            <a:off x="2437503" y="3368788"/>
            <a:ext cx="1023037" cy="307777"/>
          </a:xfrm>
          <a:prstGeom prst="rect">
            <a:avLst/>
          </a:prstGeom>
          <a:noFill/>
        </p:spPr>
        <p:txBody>
          <a:bodyPr wrap="none" rtlCol="0">
            <a:spAutoFit/>
          </a:bodyPr>
          <a:lstStyle/>
          <a:p>
            <a:r>
              <a:rPr kumimoji="1" lang="en-US" altLang="ja-JP" sz="1400" b="1" dirty="0"/>
              <a:t> ls100.</a:t>
            </a:r>
            <a:r>
              <a:rPr kumimoji="1" lang="ja-JP" altLang="en-US" sz="1400" b="1" dirty="0"/>
              <a:t>一覧</a:t>
            </a:r>
            <a:endParaRPr kumimoji="1" lang="en-US" altLang="ja-JP" sz="1400" b="1" dirty="0"/>
          </a:p>
        </p:txBody>
      </p:sp>
      <p:sp>
        <p:nvSpPr>
          <p:cNvPr id="140" name="テキスト ボックス 139">
            <a:extLst>
              <a:ext uri="{FF2B5EF4-FFF2-40B4-BE49-F238E27FC236}">
                <a16:creationId xmlns:a16="http://schemas.microsoft.com/office/drawing/2014/main" id="{616E8EF0-2DFE-4505-AE5E-FC624284459C}"/>
              </a:ext>
            </a:extLst>
          </p:cNvPr>
          <p:cNvSpPr txBox="1"/>
          <p:nvPr/>
        </p:nvSpPr>
        <p:spPr>
          <a:xfrm>
            <a:off x="4683087" y="5688396"/>
            <a:ext cx="1822935" cy="253916"/>
          </a:xfrm>
          <a:prstGeom prst="rect">
            <a:avLst/>
          </a:prstGeom>
          <a:noFill/>
        </p:spPr>
        <p:txBody>
          <a:bodyPr wrap="none" rtlCol="0">
            <a:spAutoFit/>
          </a:bodyPr>
          <a:lstStyle/>
          <a:p>
            <a:r>
              <a:rPr kumimoji="1" lang="en-US" altLang="ja-JP" sz="1050" b="1" dirty="0"/>
              <a:t> ls110a.</a:t>
            </a:r>
            <a:r>
              <a:rPr kumimoji="1" lang="ja-JP" altLang="en-US" sz="1050" b="1" dirty="0"/>
              <a:t>売却確認ウィンドウ</a:t>
            </a:r>
          </a:p>
        </p:txBody>
      </p:sp>
      <p:sp>
        <p:nvSpPr>
          <p:cNvPr id="141" name="テキスト ボックス 140">
            <a:extLst>
              <a:ext uri="{FF2B5EF4-FFF2-40B4-BE49-F238E27FC236}">
                <a16:creationId xmlns:a16="http://schemas.microsoft.com/office/drawing/2014/main" id="{777794AA-855C-4682-978A-079597F7E317}"/>
              </a:ext>
            </a:extLst>
          </p:cNvPr>
          <p:cNvSpPr txBox="1"/>
          <p:nvPr/>
        </p:nvSpPr>
        <p:spPr>
          <a:xfrm>
            <a:off x="6501215" y="5688396"/>
            <a:ext cx="1898277" cy="253916"/>
          </a:xfrm>
          <a:prstGeom prst="rect">
            <a:avLst/>
          </a:prstGeom>
          <a:noFill/>
        </p:spPr>
        <p:txBody>
          <a:bodyPr wrap="none" rtlCol="0">
            <a:spAutoFit/>
          </a:bodyPr>
          <a:lstStyle/>
          <a:p>
            <a:r>
              <a:rPr kumimoji="1" lang="en-US" altLang="ja-JP" sz="1050" b="1" dirty="0"/>
              <a:t> ls110b.</a:t>
            </a:r>
            <a:r>
              <a:rPr kumimoji="1" lang="ja-JP" altLang="en-US" sz="1050" b="1" dirty="0"/>
              <a:t>売却確認ウィンドウ</a:t>
            </a:r>
          </a:p>
        </p:txBody>
      </p:sp>
      <p:pic>
        <p:nvPicPr>
          <p:cNvPr id="5" name="図 4">
            <a:extLst>
              <a:ext uri="{FF2B5EF4-FFF2-40B4-BE49-F238E27FC236}">
                <a16:creationId xmlns:a16="http://schemas.microsoft.com/office/drawing/2014/main" id="{5C193CA0-9623-40E2-848F-00FBDCEC1054}"/>
              </a:ext>
            </a:extLst>
          </p:cNvPr>
          <p:cNvPicPr>
            <a:picLocks noChangeAspect="1"/>
          </p:cNvPicPr>
          <p:nvPr/>
        </p:nvPicPr>
        <p:blipFill>
          <a:blip r:embed="rId6"/>
          <a:stretch>
            <a:fillRect/>
          </a:stretch>
        </p:blipFill>
        <p:spPr>
          <a:xfrm>
            <a:off x="2391165" y="3661609"/>
            <a:ext cx="1389869" cy="2541474"/>
          </a:xfrm>
          <a:prstGeom prst="rect">
            <a:avLst/>
          </a:prstGeom>
        </p:spPr>
      </p:pic>
      <p:sp>
        <p:nvSpPr>
          <p:cNvPr id="142" name="テキスト ボックス 141">
            <a:extLst>
              <a:ext uri="{FF2B5EF4-FFF2-40B4-BE49-F238E27FC236}">
                <a16:creationId xmlns:a16="http://schemas.microsoft.com/office/drawing/2014/main" id="{DE0E8E0E-AF7A-499E-8941-01EF5CC7659B}"/>
              </a:ext>
            </a:extLst>
          </p:cNvPr>
          <p:cNvSpPr txBox="1"/>
          <p:nvPr/>
        </p:nvSpPr>
        <p:spPr>
          <a:xfrm>
            <a:off x="2437503" y="6141411"/>
            <a:ext cx="1023037" cy="307777"/>
          </a:xfrm>
          <a:prstGeom prst="rect">
            <a:avLst/>
          </a:prstGeom>
          <a:noFill/>
        </p:spPr>
        <p:txBody>
          <a:bodyPr wrap="none" rtlCol="0">
            <a:spAutoFit/>
          </a:bodyPr>
          <a:lstStyle/>
          <a:p>
            <a:r>
              <a:rPr kumimoji="1" lang="en-US" altLang="ja-JP" sz="1400" b="1" dirty="0"/>
              <a:t> ls110.</a:t>
            </a:r>
            <a:r>
              <a:rPr kumimoji="1" lang="ja-JP" altLang="en-US" sz="1400" b="1" dirty="0"/>
              <a:t>売却</a:t>
            </a:r>
            <a:endParaRPr kumimoji="1" lang="en-US" altLang="ja-JP" sz="1400" b="1" dirty="0"/>
          </a:p>
        </p:txBody>
      </p:sp>
      <p:cxnSp>
        <p:nvCxnSpPr>
          <p:cNvPr id="143" name="コネクタ: カギ線 142">
            <a:extLst>
              <a:ext uri="{FF2B5EF4-FFF2-40B4-BE49-F238E27FC236}">
                <a16:creationId xmlns:a16="http://schemas.microsoft.com/office/drawing/2014/main" id="{CCBF8485-A765-4F96-B060-FF51518025E9}"/>
              </a:ext>
            </a:extLst>
          </p:cNvPr>
          <p:cNvCxnSpPr>
            <a:cxnSpLocks/>
            <a:stCxn id="105" idx="3"/>
          </p:cNvCxnSpPr>
          <p:nvPr/>
        </p:nvCxnSpPr>
        <p:spPr>
          <a:xfrm flipV="1">
            <a:off x="1779256" y="1122888"/>
            <a:ext cx="1566003" cy="10551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046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スライド番号プレースホルダー 69">
            <a:extLst>
              <a:ext uri="{FF2B5EF4-FFF2-40B4-BE49-F238E27FC236}">
                <a16:creationId xmlns:a16="http://schemas.microsoft.com/office/drawing/2014/main" id="{A86F5271-200B-4F0D-9BC3-8934EEB7BC47}"/>
              </a:ext>
            </a:extLst>
          </p:cNvPr>
          <p:cNvSpPr>
            <a:spLocks noGrp="1"/>
          </p:cNvSpPr>
          <p:nvPr>
            <p:ph type="sldNum" sz="quarter" idx="12"/>
          </p:nvPr>
        </p:nvSpPr>
        <p:spPr>
          <a:xfrm>
            <a:off x="6989884" y="6492875"/>
            <a:ext cx="2057400" cy="365125"/>
          </a:xfrm>
        </p:spPr>
        <p:txBody>
          <a:bodyPr/>
          <a:lstStyle/>
          <a:p>
            <a:fld id="{A1D1B427-6BB8-45E6-A1F2-9E04AE67DC91}" type="slidenum">
              <a:rPr kumimoji="1" lang="ja-JP" altLang="en-US" b="1" smtClean="0">
                <a:latin typeface="メイリオ" panose="020B0604030504040204" pitchFamily="50" charset="-128"/>
                <a:ea typeface="メイリオ" panose="020B0604030504040204" pitchFamily="50" charset="-128"/>
              </a:rPr>
              <a:t>2</a:t>
            </a:fld>
            <a:endParaRPr kumimoji="1" lang="ja-JP" altLang="en-US" b="1">
              <a:latin typeface="メイリオ" panose="020B0604030504040204" pitchFamily="50" charset="-128"/>
              <a:ea typeface="メイリオ" panose="020B0604030504040204" pitchFamily="50" charset="-128"/>
            </a:endParaRPr>
          </a:p>
        </p:txBody>
      </p:sp>
      <p:sp>
        <p:nvSpPr>
          <p:cNvPr id="12" name="フッター プレースホルダー 68">
            <a:extLst>
              <a:ext uri="{FF2B5EF4-FFF2-40B4-BE49-F238E27FC236}">
                <a16:creationId xmlns:a16="http://schemas.microsoft.com/office/drawing/2014/main" id="{9C8F2F5C-DF1D-4397-9268-B1637005EBDC}"/>
              </a:ext>
            </a:extLst>
          </p:cNvPr>
          <p:cNvSpPr>
            <a:spLocks noGrp="1"/>
          </p:cNvSpPr>
          <p:nvPr>
            <p:ph type="ftr" sz="quarter" idx="11"/>
          </p:nvPr>
        </p:nvSpPr>
        <p:spPr>
          <a:xfrm>
            <a:off x="0" y="6492874"/>
            <a:ext cx="3086100" cy="365125"/>
          </a:xfrm>
        </p:spPr>
        <p:txBody>
          <a:bodyPr/>
          <a:lstStyle/>
          <a:p>
            <a:pPr algn="l"/>
            <a:r>
              <a:rPr kumimoji="1" lang="en-US" altLang="ja-JP">
                <a:solidFill>
                  <a:srgbClr val="FF0000"/>
                </a:solidFill>
                <a:latin typeface="Bahnschrift Condensed" panose="020B0502040204020203" pitchFamily="34" charset="0"/>
              </a:rPr>
              <a:t>CONFIDENTIAL</a:t>
            </a:r>
            <a:endParaRPr kumimoji="1" lang="ja-JP" altLang="en-US">
              <a:solidFill>
                <a:srgbClr val="FF0000"/>
              </a:solidFill>
              <a:latin typeface="Bahnschrift Condensed" panose="020B0502040204020203" pitchFamily="34" charset="0"/>
            </a:endParaRPr>
          </a:p>
        </p:txBody>
      </p:sp>
      <p:sp>
        <p:nvSpPr>
          <p:cNvPr id="6" name="テキスト ボックス 5">
            <a:extLst>
              <a:ext uri="{FF2B5EF4-FFF2-40B4-BE49-F238E27FC236}">
                <a16:creationId xmlns:a16="http://schemas.microsoft.com/office/drawing/2014/main" id="{39F6C089-F3F1-4C59-85FE-552524DF5AFC}"/>
              </a:ext>
            </a:extLst>
          </p:cNvPr>
          <p:cNvSpPr txBox="1"/>
          <p:nvPr/>
        </p:nvSpPr>
        <p:spPr>
          <a:xfrm>
            <a:off x="415419" y="538799"/>
            <a:ext cx="1162498" cy="307777"/>
          </a:xfrm>
          <a:prstGeom prst="rect">
            <a:avLst/>
          </a:prstGeom>
          <a:noFill/>
        </p:spPr>
        <p:txBody>
          <a:bodyPr wrap="none" rtlCol="0">
            <a:spAutoFit/>
          </a:bodyPr>
          <a:lstStyle/>
          <a:p>
            <a:r>
              <a:rPr kumimoji="1" lang="en-US" altLang="ja-JP" sz="1400" b="1" dirty="0"/>
              <a:t>1. ls100.</a:t>
            </a:r>
            <a:r>
              <a:rPr kumimoji="1" lang="ja-JP" altLang="en-US" sz="1400" b="1" dirty="0"/>
              <a:t>一覧</a:t>
            </a:r>
            <a:endParaRPr kumimoji="1" lang="en-US" altLang="ja-JP" sz="1400" b="1" dirty="0"/>
          </a:p>
        </p:txBody>
      </p:sp>
      <p:sp>
        <p:nvSpPr>
          <p:cNvPr id="7" name="テキスト ボックス 6">
            <a:extLst>
              <a:ext uri="{FF2B5EF4-FFF2-40B4-BE49-F238E27FC236}">
                <a16:creationId xmlns:a16="http://schemas.microsoft.com/office/drawing/2014/main" id="{C00AC15E-1244-418A-A332-4C345669E95A}"/>
              </a:ext>
            </a:extLst>
          </p:cNvPr>
          <p:cNvSpPr txBox="1"/>
          <p:nvPr/>
        </p:nvSpPr>
        <p:spPr>
          <a:xfrm>
            <a:off x="591845" y="845399"/>
            <a:ext cx="3554178" cy="2862322"/>
          </a:xfrm>
          <a:prstGeom prst="rect">
            <a:avLst/>
          </a:prstGeom>
          <a:noFill/>
        </p:spPr>
        <p:txBody>
          <a:bodyPr wrap="none" rtlCol="0" anchor="t">
            <a:spAutoFit/>
          </a:bodyPr>
          <a:lstStyle/>
          <a:p>
            <a:r>
              <a:rPr kumimoji="1" lang="ja-JP" altLang="en-US" sz="1000" dirty="0">
                <a:ea typeface="メイリオ"/>
              </a:rPr>
              <a:t>・武器一覧を確認することができる。</a:t>
            </a:r>
            <a:endParaRPr kumimoji="1" lang="en-US" altLang="ja-JP" sz="1000" dirty="0">
              <a:ea typeface="メイリオ"/>
            </a:endParaRPr>
          </a:p>
          <a:p>
            <a:r>
              <a:rPr kumimoji="1" lang="ja-JP" altLang="en-US" sz="1000" dirty="0">
                <a:ea typeface="メイリオ"/>
              </a:rPr>
              <a:t>・タップすると、選択され複数売却可能。</a:t>
            </a:r>
            <a:endParaRPr kumimoji="1" lang="en-US" altLang="ja-JP" sz="1000" dirty="0">
              <a:ea typeface="メイリオ"/>
            </a:endParaRPr>
          </a:p>
          <a:p>
            <a:r>
              <a:rPr kumimoji="1" lang="ja-JP" altLang="en-US" sz="1000" dirty="0">
                <a:ea typeface="メイリオ"/>
              </a:rPr>
              <a:t>　上部は選択したものが表示される。</a:t>
            </a:r>
            <a:endParaRPr kumimoji="1" lang="en-US" altLang="ja-JP" sz="1000" dirty="0">
              <a:ea typeface="メイリオ"/>
            </a:endParaRPr>
          </a:p>
          <a:p>
            <a:r>
              <a:rPr kumimoji="1" lang="ja-JP" altLang="en-US" sz="1000" dirty="0">
                <a:ea typeface="メイリオ"/>
              </a:rPr>
              <a:t>・武器、パーツ、結晶でタブ分けされている。</a:t>
            </a:r>
            <a:endParaRPr kumimoji="1" lang="en-US" altLang="ja-JP" sz="1000" dirty="0">
              <a:ea typeface="メイリオ"/>
            </a:endParaRPr>
          </a:p>
          <a:p>
            <a:r>
              <a:rPr kumimoji="1" lang="ja-JP" altLang="en-US" sz="1000" dirty="0">
                <a:ea typeface="メイリオ"/>
              </a:rPr>
              <a:t>・ 下部を上下に、もしくは右サイドバーを操作することで</a:t>
            </a:r>
            <a:endParaRPr lang="ja-JP" altLang="en-US" sz="1000" dirty="0">
              <a:ea typeface="メイリオ"/>
            </a:endParaRPr>
          </a:p>
          <a:p>
            <a:r>
              <a:rPr kumimoji="1" lang="ja-JP" altLang="en-US" sz="1000" dirty="0">
                <a:ea typeface="メイリオ"/>
              </a:rPr>
              <a:t>　 リストを動かすことができる。</a:t>
            </a:r>
            <a:endParaRPr kumimoji="1" lang="en-US" altLang="ja-JP" sz="1000" dirty="0">
              <a:ea typeface="メイリオ"/>
            </a:endParaRPr>
          </a:p>
          <a:p>
            <a:endParaRPr kumimoji="1" lang="en-US" altLang="ja-JP" sz="1000" dirty="0">
              <a:ea typeface="メイリオ"/>
            </a:endParaRPr>
          </a:p>
          <a:p>
            <a:r>
              <a:rPr kumimoji="1" lang="ja-JP" altLang="en-US" sz="1000" dirty="0">
                <a:ea typeface="メイリオ"/>
              </a:rPr>
              <a:t>○ ソートは以下の通り。</a:t>
            </a:r>
            <a:endParaRPr kumimoji="1" lang="en-US" altLang="ja-JP" sz="1000" dirty="0">
              <a:ea typeface="メイリオ"/>
            </a:endParaRPr>
          </a:p>
          <a:p>
            <a:r>
              <a:rPr kumimoji="1" lang="ja-JP" altLang="en-US" sz="1000" dirty="0">
                <a:ea typeface="メイリオ"/>
              </a:rPr>
              <a:t>　</a:t>
            </a:r>
            <a:r>
              <a:rPr lang="ja-JP" altLang="en-US" sz="1000" dirty="0">
                <a:ea typeface="メイリオ"/>
              </a:rPr>
              <a:t>・入手、レア度、武器種（種類ごとにレア度順）</a:t>
            </a:r>
          </a:p>
          <a:p>
            <a:r>
              <a:rPr lang="ja-JP" altLang="en-US" sz="1000" dirty="0">
                <a:ea typeface="メイリオ"/>
              </a:rPr>
              <a:t>　・ATK、DEF、SPD</a:t>
            </a:r>
            <a:endParaRPr lang="ja-JP" dirty="0"/>
          </a:p>
          <a:p>
            <a:r>
              <a:rPr lang="ja-JP" altLang="en-US" sz="1000" dirty="0">
                <a:ea typeface="メイリオ"/>
              </a:rPr>
              <a:t>　・レベル順</a:t>
            </a:r>
            <a:endParaRPr lang="en-US" altLang="ja-JP" sz="1000" dirty="0">
              <a:ea typeface="メイリオ"/>
            </a:endParaRPr>
          </a:p>
          <a:p>
            <a:r>
              <a:rPr lang="ja-JP" altLang="en-US" sz="1000" dirty="0">
                <a:ea typeface="メイリオ"/>
              </a:rPr>
              <a:t>　選択した項目に紐づくパラメータをアイコンに表示。</a:t>
            </a:r>
            <a:endParaRPr lang="en-US" altLang="ja-JP" sz="1000" dirty="0">
              <a:ea typeface="メイリオ"/>
            </a:endParaRPr>
          </a:p>
          <a:p>
            <a:endParaRPr lang="en-US" altLang="ja-JP" sz="1000" dirty="0">
              <a:ea typeface="メイリオ"/>
            </a:endParaRPr>
          </a:p>
          <a:p>
            <a:r>
              <a:rPr lang="ja-JP" altLang="en-US" sz="1000" dirty="0">
                <a:ea typeface="メイリオ"/>
              </a:rPr>
              <a:t>〇 フィルタは以下の通り。</a:t>
            </a:r>
            <a:endParaRPr lang="en-US" altLang="ja-JP" sz="1000" dirty="0">
              <a:ea typeface="メイリオ"/>
            </a:endParaRPr>
          </a:p>
          <a:p>
            <a:r>
              <a:rPr lang="ja-JP" altLang="en-US" sz="1000" dirty="0">
                <a:ea typeface="メイリオ"/>
              </a:rPr>
              <a:t>　・武器種　レア度、レベル降順でソート</a:t>
            </a:r>
            <a:endParaRPr lang="en-US" altLang="ja-JP" sz="1000" dirty="0">
              <a:ea typeface="メイリオ"/>
            </a:endParaRPr>
          </a:p>
          <a:p>
            <a:r>
              <a:rPr lang="ja-JP" altLang="en-US" sz="1000" dirty="0">
                <a:ea typeface="メイリオ"/>
              </a:rPr>
              <a:t>　・レア度　レベル降順でソート</a:t>
            </a:r>
            <a:endParaRPr lang="en-US" altLang="ja-JP" sz="1000" dirty="0">
              <a:ea typeface="メイリオ"/>
            </a:endParaRPr>
          </a:p>
          <a:p>
            <a:endParaRPr lang="ja-JP" altLang="en-US" sz="1000" dirty="0">
              <a:ea typeface="メイリオ"/>
            </a:endParaRPr>
          </a:p>
          <a:p>
            <a:r>
              <a:rPr kumimoji="1" lang="ja-JP" altLang="en-US" sz="1000" dirty="0">
                <a:ea typeface="メイリオ"/>
              </a:rPr>
              <a:t>・ 中央右に所持総数が書かれている</a:t>
            </a:r>
            <a:endParaRPr kumimoji="1" lang="en-US" altLang="ja-JP" sz="1000" dirty="0">
              <a:ea typeface="メイリオ"/>
            </a:endParaRPr>
          </a:p>
        </p:txBody>
      </p:sp>
      <p:sp>
        <p:nvSpPr>
          <p:cNvPr id="8" name="テキスト ボックス 7">
            <a:extLst>
              <a:ext uri="{FF2B5EF4-FFF2-40B4-BE49-F238E27FC236}">
                <a16:creationId xmlns:a16="http://schemas.microsoft.com/office/drawing/2014/main" id="{2D80883B-F320-453B-854E-963FCE19DD15}"/>
              </a:ext>
            </a:extLst>
          </p:cNvPr>
          <p:cNvSpPr txBox="1"/>
          <p:nvPr/>
        </p:nvSpPr>
        <p:spPr>
          <a:xfrm>
            <a:off x="415419" y="5479018"/>
            <a:ext cx="1103187" cy="307777"/>
          </a:xfrm>
          <a:prstGeom prst="rect">
            <a:avLst/>
          </a:prstGeom>
          <a:noFill/>
        </p:spPr>
        <p:txBody>
          <a:bodyPr wrap="none" rtlCol="0">
            <a:spAutoFit/>
          </a:bodyPr>
          <a:lstStyle/>
          <a:p>
            <a:r>
              <a:rPr kumimoji="1" lang="en-US" altLang="ja-JP" sz="1400" b="1"/>
              <a:t>2. </a:t>
            </a:r>
            <a:r>
              <a:rPr kumimoji="1" lang="ja-JP" altLang="en-US" sz="1400" b="1"/>
              <a:t>初期状態</a:t>
            </a:r>
          </a:p>
        </p:txBody>
      </p:sp>
      <p:sp>
        <p:nvSpPr>
          <p:cNvPr id="9" name="テキスト ボックス 8">
            <a:extLst>
              <a:ext uri="{FF2B5EF4-FFF2-40B4-BE49-F238E27FC236}">
                <a16:creationId xmlns:a16="http://schemas.microsoft.com/office/drawing/2014/main" id="{FFC45972-E13E-48DC-9EA3-3D12A3A6BA38}"/>
              </a:ext>
            </a:extLst>
          </p:cNvPr>
          <p:cNvSpPr txBox="1"/>
          <p:nvPr/>
        </p:nvSpPr>
        <p:spPr>
          <a:xfrm>
            <a:off x="591845" y="5726957"/>
            <a:ext cx="4031873" cy="553998"/>
          </a:xfrm>
          <a:prstGeom prst="rect">
            <a:avLst/>
          </a:prstGeom>
          <a:noFill/>
        </p:spPr>
        <p:txBody>
          <a:bodyPr wrap="none" rtlCol="0">
            <a:spAutoFit/>
          </a:bodyPr>
          <a:lstStyle/>
          <a:p>
            <a:r>
              <a:rPr kumimoji="1" lang="ja-JP" altLang="en-US" sz="1000"/>
              <a:t>・初期ソートは入手順</a:t>
            </a:r>
            <a:endParaRPr kumimoji="1" lang="en-US" altLang="ja-JP" sz="1000"/>
          </a:p>
          <a:p>
            <a:r>
              <a:rPr kumimoji="1" lang="ja-JP" altLang="en-US" sz="1000"/>
              <a:t>　ユーザーが変更した場合は、他画面遷移時にサーバー側へ保存。</a:t>
            </a:r>
            <a:endParaRPr kumimoji="1" lang="en-US" altLang="ja-JP" sz="1000"/>
          </a:p>
          <a:p>
            <a:r>
              <a:rPr kumimoji="1" lang="ja-JP" altLang="en-US" sz="1000"/>
              <a:t>　</a:t>
            </a:r>
            <a:endParaRPr kumimoji="1" lang="en-US" altLang="ja-JP" sz="1000"/>
          </a:p>
        </p:txBody>
      </p:sp>
      <p:sp>
        <p:nvSpPr>
          <p:cNvPr id="10" name="テキスト ボックス 9">
            <a:extLst>
              <a:ext uri="{FF2B5EF4-FFF2-40B4-BE49-F238E27FC236}">
                <a16:creationId xmlns:a16="http://schemas.microsoft.com/office/drawing/2014/main" id="{827F6F05-A5E1-4726-BCC6-9E9122BF3E2F}"/>
              </a:ext>
            </a:extLst>
          </p:cNvPr>
          <p:cNvSpPr txBox="1"/>
          <p:nvPr/>
        </p:nvSpPr>
        <p:spPr>
          <a:xfrm>
            <a:off x="6875159" y="1648515"/>
            <a:ext cx="1353718" cy="167073"/>
          </a:xfrm>
          <a:prstGeom prst="rect">
            <a:avLst/>
          </a:prstGeom>
          <a:noFill/>
        </p:spPr>
        <p:txBody>
          <a:bodyPr wrap="none" rtlCol="0">
            <a:spAutoFit/>
          </a:bodyPr>
          <a:lstStyle/>
          <a:p>
            <a:r>
              <a:rPr kumimoji="1" lang="ja-JP" altLang="en-US" sz="700"/>
              <a:t>武器名４５６７８９０１２３４５６</a:t>
            </a:r>
          </a:p>
        </p:txBody>
      </p:sp>
      <p:sp>
        <p:nvSpPr>
          <p:cNvPr id="13" name="テキスト ボックス 12">
            <a:extLst>
              <a:ext uri="{FF2B5EF4-FFF2-40B4-BE49-F238E27FC236}">
                <a16:creationId xmlns:a16="http://schemas.microsoft.com/office/drawing/2014/main" id="{C33A1164-3001-47D2-A4E7-0CFED8B14E42}"/>
              </a:ext>
            </a:extLst>
          </p:cNvPr>
          <p:cNvSpPr txBox="1"/>
          <p:nvPr/>
        </p:nvSpPr>
        <p:spPr>
          <a:xfrm>
            <a:off x="6874147" y="1803638"/>
            <a:ext cx="966657" cy="167073"/>
          </a:xfrm>
          <a:prstGeom prst="rect">
            <a:avLst/>
          </a:prstGeom>
          <a:noFill/>
        </p:spPr>
        <p:txBody>
          <a:bodyPr wrap="square" rtlCol="0">
            <a:spAutoFit/>
          </a:bodyPr>
          <a:lstStyle/>
          <a:p>
            <a:r>
              <a:rPr kumimoji="1" lang="ja-JP" altLang="en-US" sz="700"/>
              <a:t>武器種武器種名</a:t>
            </a:r>
          </a:p>
        </p:txBody>
      </p:sp>
      <p:sp>
        <p:nvSpPr>
          <p:cNvPr id="14" name="正方形/長方形 13">
            <a:extLst>
              <a:ext uri="{FF2B5EF4-FFF2-40B4-BE49-F238E27FC236}">
                <a16:creationId xmlns:a16="http://schemas.microsoft.com/office/drawing/2014/main" id="{FBA2BACA-2E71-40E2-947D-F0E364270BF5}"/>
              </a:ext>
            </a:extLst>
          </p:cNvPr>
          <p:cNvSpPr/>
          <p:nvPr/>
        </p:nvSpPr>
        <p:spPr>
          <a:xfrm>
            <a:off x="6939087" y="716165"/>
            <a:ext cx="2162636" cy="1952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endParaRPr kumimoji="1" lang="en-US" altLang="ja-JP" sz="1100" dirty="0"/>
          </a:p>
          <a:p>
            <a:pPr algn="r"/>
            <a:endParaRPr kumimoji="1" lang="en-US" altLang="ja-JP" sz="1100" dirty="0"/>
          </a:p>
          <a:p>
            <a:pPr algn="r"/>
            <a:endParaRPr kumimoji="1" lang="en-US" altLang="ja-JP" sz="1100" dirty="0"/>
          </a:p>
          <a:p>
            <a:pPr algn="ctr"/>
            <a:r>
              <a:rPr kumimoji="1" lang="ja-JP" altLang="en-US" b="1" dirty="0">
                <a:latin typeface="メイリオ" panose="020B0604030504040204" pitchFamily="50" charset="-128"/>
              </a:rPr>
              <a:t>一覧</a:t>
            </a:r>
          </a:p>
        </p:txBody>
      </p:sp>
      <p:grpSp>
        <p:nvGrpSpPr>
          <p:cNvPr id="15" name="グループ化 14">
            <a:extLst>
              <a:ext uri="{FF2B5EF4-FFF2-40B4-BE49-F238E27FC236}">
                <a16:creationId xmlns:a16="http://schemas.microsoft.com/office/drawing/2014/main" id="{FD9845A0-E878-458E-B413-C296A2F8B990}"/>
              </a:ext>
            </a:extLst>
          </p:cNvPr>
          <p:cNvGrpSpPr/>
          <p:nvPr/>
        </p:nvGrpSpPr>
        <p:grpSpPr>
          <a:xfrm>
            <a:off x="6939085" y="716163"/>
            <a:ext cx="2162636" cy="480289"/>
            <a:chOff x="0" y="0"/>
            <a:chExt cx="2637694" cy="599215"/>
          </a:xfrm>
        </p:grpSpPr>
        <p:sp>
          <p:nvSpPr>
            <p:cNvPr id="16" name="正方形/長方形 15">
              <a:extLst>
                <a:ext uri="{FF2B5EF4-FFF2-40B4-BE49-F238E27FC236}">
                  <a16:creationId xmlns:a16="http://schemas.microsoft.com/office/drawing/2014/main" id="{FB6A32B2-2BE4-4584-8DD6-D31B714F1921}"/>
                </a:ext>
              </a:extLst>
            </p:cNvPr>
            <p:cNvSpPr/>
            <p:nvPr/>
          </p:nvSpPr>
          <p:spPr>
            <a:xfrm>
              <a:off x="0" y="0"/>
              <a:ext cx="586154" cy="59188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800"/>
                <a:t>RANK</a:t>
              </a:r>
            </a:p>
            <a:p>
              <a:pPr algn="ctr"/>
              <a:r>
                <a:rPr kumimoji="1" lang="en-US" altLang="ja-JP"/>
                <a:t>999</a:t>
              </a:r>
              <a:endParaRPr kumimoji="1" lang="ja-JP" altLang="en-US"/>
            </a:p>
          </p:txBody>
        </p:sp>
        <p:sp>
          <p:nvSpPr>
            <p:cNvPr id="17" name="正方形/長方形 16">
              <a:extLst>
                <a:ext uri="{FF2B5EF4-FFF2-40B4-BE49-F238E27FC236}">
                  <a16:creationId xmlns:a16="http://schemas.microsoft.com/office/drawing/2014/main" id="{61CC7C68-35C4-499C-80C5-6C21347CA9C4}"/>
                </a:ext>
              </a:extLst>
            </p:cNvPr>
            <p:cNvSpPr/>
            <p:nvPr/>
          </p:nvSpPr>
          <p:spPr>
            <a:xfrm>
              <a:off x="586155" y="0"/>
              <a:ext cx="2051539" cy="11837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700"/>
                <a:t>●称号的なものの表示エリア</a:t>
              </a:r>
            </a:p>
          </p:txBody>
        </p:sp>
        <p:sp>
          <p:nvSpPr>
            <p:cNvPr id="18" name="正方形/長方形 17">
              <a:extLst>
                <a:ext uri="{FF2B5EF4-FFF2-40B4-BE49-F238E27FC236}">
                  <a16:creationId xmlns:a16="http://schemas.microsoft.com/office/drawing/2014/main" id="{84B9FED0-80D3-4091-8A7D-B489ADD89588}"/>
                </a:ext>
              </a:extLst>
            </p:cNvPr>
            <p:cNvSpPr/>
            <p:nvPr/>
          </p:nvSpPr>
          <p:spPr>
            <a:xfrm>
              <a:off x="586154" y="118664"/>
              <a:ext cx="2051539"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900"/>
                <a:t>プレイヤー名称</a:t>
              </a:r>
            </a:p>
          </p:txBody>
        </p:sp>
        <p:sp>
          <p:nvSpPr>
            <p:cNvPr id="19" name="正方形/長方形 18">
              <a:extLst>
                <a:ext uri="{FF2B5EF4-FFF2-40B4-BE49-F238E27FC236}">
                  <a16:creationId xmlns:a16="http://schemas.microsoft.com/office/drawing/2014/main" id="{845423DF-AF18-4A89-9F73-DD6C17ED33BA}"/>
                </a:ext>
              </a:extLst>
            </p:cNvPr>
            <p:cNvSpPr/>
            <p:nvPr/>
          </p:nvSpPr>
          <p:spPr>
            <a:xfrm>
              <a:off x="586153" y="284157"/>
              <a:ext cx="1025770"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800"/>
                <a:t>GOLD</a:t>
              </a:r>
              <a:endParaRPr kumimoji="1" lang="ja-JP" altLang="en-US" sz="800"/>
            </a:p>
          </p:txBody>
        </p:sp>
        <p:sp>
          <p:nvSpPr>
            <p:cNvPr id="20" name="四角形: 角を丸くする 814">
              <a:extLst>
                <a:ext uri="{FF2B5EF4-FFF2-40B4-BE49-F238E27FC236}">
                  <a16:creationId xmlns:a16="http://schemas.microsoft.com/office/drawing/2014/main" id="{38E13EC0-C8ED-4170-92FE-A2179E769984}"/>
                </a:ext>
              </a:extLst>
            </p:cNvPr>
            <p:cNvSpPr/>
            <p:nvPr/>
          </p:nvSpPr>
          <p:spPr>
            <a:xfrm>
              <a:off x="0" y="487075"/>
              <a:ext cx="586154" cy="7398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1" name="正方形/長方形 20">
              <a:extLst>
                <a:ext uri="{FF2B5EF4-FFF2-40B4-BE49-F238E27FC236}">
                  <a16:creationId xmlns:a16="http://schemas.microsoft.com/office/drawing/2014/main" id="{ABFBE479-3DAE-45E9-B647-4D7232E4B45A}"/>
                </a:ext>
              </a:extLst>
            </p:cNvPr>
            <p:cNvSpPr/>
            <p:nvPr/>
          </p:nvSpPr>
          <p:spPr>
            <a:xfrm>
              <a:off x="1611923" y="284157"/>
              <a:ext cx="1025770"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a:t>課金石</a:t>
              </a:r>
            </a:p>
          </p:txBody>
        </p:sp>
        <p:sp>
          <p:nvSpPr>
            <p:cNvPr id="22" name="楕円 816">
              <a:extLst>
                <a:ext uri="{FF2B5EF4-FFF2-40B4-BE49-F238E27FC236}">
                  <a16:creationId xmlns:a16="http://schemas.microsoft.com/office/drawing/2014/main" id="{54829CC7-20C2-4610-B07E-982344684F1C}"/>
                </a:ext>
              </a:extLst>
            </p:cNvPr>
            <p:cNvSpPr/>
            <p:nvPr/>
          </p:nvSpPr>
          <p:spPr>
            <a:xfrm>
              <a:off x="2466732" y="289691"/>
              <a:ext cx="146538" cy="147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a:t>
              </a:r>
            </a:p>
          </p:txBody>
        </p:sp>
        <p:sp>
          <p:nvSpPr>
            <p:cNvPr id="23" name="四角形: 角を丸くする 817">
              <a:extLst>
                <a:ext uri="{FF2B5EF4-FFF2-40B4-BE49-F238E27FC236}">
                  <a16:creationId xmlns:a16="http://schemas.microsoft.com/office/drawing/2014/main" id="{D4158A40-9561-4926-B79F-834612297594}"/>
                </a:ext>
              </a:extLst>
            </p:cNvPr>
            <p:cNvSpPr/>
            <p:nvPr/>
          </p:nvSpPr>
          <p:spPr>
            <a:xfrm>
              <a:off x="0" y="487075"/>
              <a:ext cx="351692" cy="7398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a:extLst>
                <a:ext uri="{FF2B5EF4-FFF2-40B4-BE49-F238E27FC236}">
                  <a16:creationId xmlns:a16="http://schemas.microsoft.com/office/drawing/2014/main" id="{28CD7F18-4E69-402F-89E6-CAA75142B14F}"/>
                </a:ext>
              </a:extLst>
            </p:cNvPr>
            <p:cNvSpPr/>
            <p:nvPr/>
          </p:nvSpPr>
          <p:spPr>
            <a:xfrm>
              <a:off x="586154" y="445351"/>
              <a:ext cx="2051538" cy="14653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700"/>
                <a:t>スタミナ</a:t>
              </a:r>
            </a:p>
          </p:txBody>
        </p:sp>
        <p:sp>
          <p:nvSpPr>
            <p:cNvPr id="25" name="四角形: 角を丸くする 819">
              <a:extLst>
                <a:ext uri="{FF2B5EF4-FFF2-40B4-BE49-F238E27FC236}">
                  <a16:creationId xmlns:a16="http://schemas.microsoft.com/office/drawing/2014/main" id="{8F39D5B8-F625-4F74-91EC-CB6B908AFEEB}"/>
                </a:ext>
              </a:extLst>
            </p:cNvPr>
            <p:cNvSpPr/>
            <p:nvPr/>
          </p:nvSpPr>
          <p:spPr>
            <a:xfrm>
              <a:off x="1128346" y="485288"/>
              <a:ext cx="1450730" cy="6666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6" name="四角形: 角を丸くする 820">
              <a:extLst>
                <a:ext uri="{FF2B5EF4-FFF2-40B4-BE49-F238E27FC236}">
                  <a16:creationId xmlns:a16="http://schemas.microsoft.com/office/drawing/2014/main" id="{CE2E4C18-03FF-4939-AE47-3EE4EC616C8A}"/>
                </a:ext>
              </a:extLst>
            </p:cNvPr>
            <p:cNvSpPr/>
            <p:nvPr/>
          </p:nvSpPr>
          <p:spPr>
            <a:xfrm>
              <a:off x="1128346" y="481984"/>
              <a:ext cx="879231" cy="73269"/>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7" name="テキスト ボックス 821">
              <a:extLst>
                <a:ext uri="{FF2B5EF4-FFF2-40B4-BE49-F238E27FC236}">
                  <a16:creationId xmlns:a16="http://schemas.microsoft.com/office/drawing/2014/main" id="{74945E59-84F5-49A6-B5B7-47EDC28E49DA}"/>
                </a:ext>
              </a:extLst>
            </p:cNvPr>
            <p:cNvSpPr txBox="1"/>
            <p:nvPr/>
          </p:nvSpPr>
          <p:spPr>
            <a:xfrm>
              <a:off x="1113692" y="438023"/>
              <a:ext cx="439615" cy="14653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800"/>
                <a:t>800/</a:t>
              </a:r>
              <a:r>
                <a:rPr kumimoji="1" lang="en-US" altLang="ja-JP" sz="600"/>
                <a:t>999</a:t>
              </a:r>
              <a:endParaRPr kumimoji="1" lang="ja-JP" altLang="en-US" sz="1100"/>
            </a:p>
          </p:txBody>
        </p:sp>
        <p:sp>
          <p:nvSpPr>
            <p:cNvPr id="28" name="テキスト ボックス 822">
              <a:extLst>
                <a:ext uri="{FF2B5EF4-FFF2-40B4-BE49-F238E27FC236}">
                  <a16:creationId xmlns:a16="http://schemas.microsoft.com/office/drawing/2014/main" id="{2B3B4EC6-B3F7-4F56-98F4-26D571864B97}"/>
                </a:ext>
              </a:extLst>
            </p:cNvPr>
            <p:cNvSpPr txBox="1"/>
            <p:nvPr/>
          </p:nvSpPr>
          <p:spPr>
            <a:xfrm>
              <a:off x="2124807" y="452677"/>
              <a:ext cx="439615" cy="14653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800">
                  <a:solidFill>
                    <a:schemeClr val="bg1"/>
                  </a:solidFill>
                </a:rPr>
                <a:t>あと</a:t>
              </a:r>
              <a:r>
                <a:rPr kumimoji="1" lang="en-US" altLang="ja-JP" sz="800">
                  <a:solidFill>
                    <a:schemeClr val="bg1"/>
                  </a:solidFill>
                </a:rPr>
                <a:t>00:00</a:t>
              </a:r>
              <a:endParaRPr kumimoji="1" lang="ja-JP" altLang="en-US" sz="1100">
                <a:solidFill>
                  <a:schemeClr val="bg1"/>
                </a:solidFill>
              </a:endParaRPr>
            </a:p>
          </p:txBody>
        </p:sp>
      </p:grpSp>
      <p:sp>
        <p:nvSpPr>
          <p:cNvPr id="29" name="四角形: 角を丸くする 792">
            <a:extLst>
              <a:ext uri="{FF2B5EF4-FFF2-40B4-BE49-F238E27FC236}">
                <a16:creationId xmlns:a16="http://schemas.microsoft.com/office/drawing/2014/main" id="{0916AF77-9D86-4D66-9EAD-4038C1B7704F}"/>
              </a:ext>
            </a:extLst>
          </p:cNvPr>
          <p:cNvSpPr/>
          <p:nvPr/>
        </p:nvSpPr>
        <p:spPr>
          <a:xfrm>
            <a:off x="8470136" y="1222975"/>
            <a:ext cx="600363" cy="240144"/>
          </a:xfrm>
          <a:prstGeom prst="roundRect">
            <a:avLst>
              <a:gd name="adj" fmla="val 20454"/>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a:t>もどる</a:t>
            </a:r>
            <a:endParaRPr kumimoji="1" lang="en-US" altLang="ja-JP" sz="1200"/>
          </a:p>
        </p:txBody>
      </p:sp>
      <p:sp>
        <p:nvSpPr>
          <p:cNvPr id="30" name="正方形/長方形 29">
            <a:extLst>
              <a:ext uri="{FF2B5EF4-FFF2-40B4-BE49-F238E27FC236}">
                <a16:creationId xmlns:a16="http://schemas.microsoft.com/office/drawing/2014/main" id="{327CC837-0851-4CB1-A7EC-30CE487C4CA6}"/>
              </a:ext>
            </a:extLst>
          </p:cNvPr>
          <p:cNvSpPr/>
          <p:nvPr/>
        </p:nvSpPr>
        <p:spPr>
          <a:xfrm>
            <a:off x="4244049" y="714377"/>
            <a:ext cx="2620978" cy="4683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endParaRPr kumimoji="1" lang="en-US" altLang="ja-JP" sz="1100" dirty="0"/>
          </a:p>
          <a:p>
            <a:pPr algn="r"/>
            <a:endParaRPr kumimoji="1" lang="en-US" altLang="ja-JP" sz="1100" dirty="0"/>
          </a:p>
          <a:p>
            <a:pPr algn="r"/>
            <a:endParaRPr kumimoji="1" lang="en-US" altLang="ja-JP" sz="1100" dirty="0"/>
          </a:p>
          <a:p>
            <a:pPr algn="ctr"/>
            <a:endParaRPr kumimoji="1" lang="en-US" altLang="ja-JP" sz="600" b="1" dirty="0">
              <a:latin typeface="メイリオ" panose="020B0604030504040204" pitchFamily="50" charset="-128"/>
              <a:ea typeface="メイリオ" panose="020B0604030504040204" pitchFamily="50" charset="-128"/>
            </a:endParaRPr>
          </a:p>
          <a:p>
            <a:pPr algn="ctr"/>
            <a:r>
              <a:rPr kumimoji="1" lang="ja-JP" altLang="en-US" sz="1100" b="1" dirty="0">
                <a:latin typeface="メイリオ" panose="020B0604030504040204" pitchFamily="50" charset="-128"/>
                <a:ea typeface="メイリオ" panose="020B0604030504040204" pitchFamily="50" charset="-128"/>
              </a:rPr>
              <a:t>一覧</a:t>
            </a:r>
            <a:endParaRPr kumimoji="1" lang="en-US" altLang="ja-JP" sz="1100" b="1" dirty="0">
              <a:latin typeface="メイリオ" panose="020B0604030504040204" pitchFamily="50" charset="-128"/>
              <a:ea typeface="メイリオ" panose="020B0604030504040204" pitchFamily="50" charset="-128"/>
            </a:endParaRPr>
          </a:p>
        </p:txBody>
      </p:sp>
      <p:grpSp>
        <p:nvGrpSpPr>
          <p:cNvPr id="31" name="グループ化 30">
            <a:extLst>
              <a:ext uri="{FF2B5EF4-FFF2-40B4-BE49-F238E27FC236}">
                <a16:creationId xmlns:a16="http://schemas.microsoft.com/office/drawing/2014/main" id="{27BBA364-7FE2-4698-BCE0-92C6945E3B81}"/>
              </a:ext>
            </a:extLst>
          </p:cNvPr>
          <p:cNvGrpSpPr/>
          <p:nvPr/>
        </p:nvGrpSpPr>
        <p:grpSpPr>
          <a:xfrm>
            <a:off x="4244909" y="716556"/>
            <a:ext cx="2620980" cy="584326"/>
            <a:chOff x="860" y="2179"/>
            <a:chExt cx="2637694" cy="587663"/>
          </a:xfrm>
        </p:grpSpPr>
        <p:sp>
          <p:nvSpPr>
            <p:cNvPr id="32" name="正方形/長方形 31">
              <a:extLst>
                <a:ext uri="{FF2B5EF4-FFF2-40B4-BE49-F238E27FC236}">
                  <a16:creationId xmlns:a16="http://schemas.microsoft.com/office/drawing/2014/main" id="{6804E8F9-1E5F-47D0-A292-05F510B72FFE}"/>
                </a:ext>
              </a:extLst>
            </p:cNvPr>
            <p:cNvSpPr/>
            <p:nvPr/>
          </p:nvSpPr>
          <p:spPr>
            <a:xfrm>
              <a:off x="1612783" y="442952"/>
              <a:ext cx="1025769" cy="14653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a:gradFill flip="none" rotWithShape="1">
                    <a:gsLst>
                      <a:gs pos="0">
                        <a:srgbClr val="7030A0"/>
                      </a:gs>
                      <a:gs pos="49000">
                        <a:srgbClr val="78D077"/>
                      </a:gs>
                      <a:gs pos="33000">
                        <a:srgbClr val="00B0F0"/>
                      </a:gs>
                      <a:gs pos="17000">
                        <a:srgbClr val="0000FF"/>
                      </a:gs>
                      <a:gs pos="65000">
                        <a:srgbClr val="FFFF00"/>
                      </a:gs>
                      <a:gs pos="80000">
                        <a:srgbClr val="FF9900"/>
                      </a:gs>
                      <a:gs pos="100000">
                        <a:srgbClr val="FF0000"/>
                      </a:gs>
                    </a:gsLst>
                    <a:lin ang="16200000" scaled="1"/>
                    <a:tileRect/>
                  </a:gradFill>
                </a:rPr>
                <a:t>●</a:t>
              </a:r>
              <a:r>
                <a:rPr kumimoji="1" lang="ja-JP" altLang="en-US" sz="800"/>
                <a:t> </a:t>
              </a:r>
              <a:r>
                <a:rPr kumimoji="1" lang="en-US" altLang="ja-JP" sz="800"/>
                <a:t>999,999,999</a:t>
              </a:r>
              <a:endParaRPr kumimoji="1" lang="ja-JP" altLang="en-US" sz="800"/>
            </a:p>
          </p:txBody>
        </p:sp>
        <p:sp>
          <p:nvSpPr>
            <p:cNvPr id="33" name="正方形/長方形 32">
              <a:extLst>
                <a:ext uri="{FF2B5EF4-FFF2-40B4-BE49-F238E27FC236}">
                  <a16:creationId xmlns:a16="http://schemas.microsoft.com/office/drawing/2014/main" id="{B957C60D-7266-4CC9-8D0A-78CABFED4512}"/>
                </a:ext>
              </a:extLst>
            </p:cNvPr>
            <p:cNvSpPr/>
            <p:nvPr/>
          </p:nvSpPr>
          <p:spPr>
            <a:xfrm>
              <a:off x="860" y="2179"/>
              <a:ext cx="586154" cy="58766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t>RANK</a:t>
              </a:r>
            </a:p>
            <a:p>
              <a:pPr algn="ctr"/>
              <a:r>
                <a:rPr kumimoji="1" lang="en-US" altLang="ja-JP" sz="1800"/>
                <a:t>999</a:t>
              </a:r>
              <a:endParaRPr kumimoji="1" lang="ja-JP" altLang="en-US" sz="1800"/>
            </a:p>
          </p:txBody>
        </p:sp>
        <p:sp>
          <p:nvSpPr>
            <p:cNvPr id="34" name="正方形/長方形 33">
              <a:extLst>
                <a:ext uri="{FF2B5EF4-FFF2-40B4-BE49-F238E27FC236}">
                  <a16:creationId xmlns:a16="http://schemas.microsoft.com/office/drawing/2014/main" id="{55594160-1A13-4F1D-9AC8-6CA2C00D4412}"/>
                </a:ext>
              </a:extLst>
            </p:cNvPr>
            <p:cNvSpPr/>
            <p:nvPr/>
          </p:nvSpPr>
          <p:spPr>
            <a:xfrm>
              <a:off x="587015" y="2179"/>
              <a:ext cx="2051539" cy="14682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700"/>
                <a:t>●称号的なものの表示エリア</a:t>
              </a:r>
            </a:p>
          </p:txBody>
        </p:sp>
        <p:sp>
          <p:nvSpPr>
            <p:cNvPr id="35" name="正方形/長方形 34">
              <a:extLst>
                <a:ext uri="{FF2B5EF4-FFF2-40B4-BE49-F238E27FC236}">
                  <a16:creationId xmlns:a16="http://schemas.microsoft.com/office/drawing/2014/main" id="{FB86A41F-E7FE-47A3-90B7-71578E78CB9E}"/>
                </a:ext>
              </a:extLst>
            </p:cNvPr>
            <p:cNvSpPr/>
            <p:nvPr/>
          </p:nvSpPr>
          <p:spPr>
            <a:xfrm>
              <a:off x="587014" y="149006"/>
              <a:ext cx="2051540" cy="2936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900"/>
                <a:t>プレイヤー名称</a:t>
              </a:r>
            </a:p>
          </p:txBody>
        </p:sp>
        <p:sp>
          <p:nvSpPr>
            <p:cNvPr id="36" name="楕円 35">
              <a:extLst>
                <a:ext uri="{FF2B5EF4-FFF2-40B4-BE49-F238E27FC236}">
                  <a16:creationId xmlns:a16="http://schemas.microsoft.com/office/drawing/2014/main" id="{B1ECF4D8-AB46-4109-9715-0DD6B0CF0056}"/>
                </a:ext>
              </a:extLst>
            </p:cNvPr>
            <p:cNvSpPr>
              <a:spLocks noChangeAspect="1"/>
            </p:cNvSpPr>
            <p:nvPr/>
          </p:nvSpPr>
          <p:spPr>
            <a:xfrm>
              <a:off x="2495305" y="453654"/>
              <a:ext cx="128376" cy="128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a:t>
              </a:r>
            </a:p>
          </p:txBody>
        </p:sp>
        <p:grpSp>
          <p:nvGrpSpPr>
            <p:cNvPr id="37" name="グループ化 36">
              <a:extLst>
                <a:ext uri="{FF2B5EF4-FFF2-40B4-BE49-F238E27FC236}">
                  <a16:creationId xmlns:a16="http://schemas.microsoft.com/office/drawing/2014/main" id="{515EB5D2-C3DF-4D1E-B35C-D9F19B1C556D}"/>
                </a:ext>
              </a:extLst>
            </p:cNvPr>
            <p:cNvGrpSpPr/>
            <p:nvPr/>
          </p:nvGrpSpPr>
          <p:grpSpPr>
            <a:xfrm>
              <a:off x="31177" y="484427"/>
              <a:ext cx="527539" cy="71147"/>
              <a:chOff x="31177" y="484427"/>
              <a:chExt cx="581527" cy="70447"/>
            </a:xfrm>
          </p:grpSpPr>
          <p:sp>
            <p:nvSpPr>
              <p:cNvPr id="39" name="四角形: 角を丸くする 38">
                <a:extLst>
                  <a:ext uri="{FF2B5EF4-FFF2-40B4-BE49-F238E27FC236}">
                    <a16:creationId xmlns:a16="http://schemas.microsoft.com/office/drawing/2014/main" id="{64D4EE9B-2934-4897-AF10-179C6B2FC345}"/>
                  </a:ext>
                </a:extLst>
              </p:cNvPr>
              <p:cNvSpPr/>
              <p:nvPr/>
            </p:nvSpPr>
            <p:spPr>
              <a:xfrm>
                <a:off x="31177" y="484427"/>
                <a:ext cx="581527" cy="7044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40" name="四角形: 角を丸くする 39">
                <a:extLst>
                  <a:ext uri="{FF2B5EF4-FFF2-40B4-BE49-F238E27FC236}">
                    <a16:creationId xmlns:a16="http://schemas.microsoft.com/office/drawing/2014/main" id="{A4E2E692-36C4-49DF-81F3-FCEED3F0687E}"/>
                  </a:ext>
                </a:extLst>
              </p:cNvPr>
              <p:cNvSpPr/>
              <p:nvPr/>
            </p:nvSpPr>
            <p:spPr>
              <a:xfrm>
                <a:off x="31177" y="484427"/>
                <a:ext cx="347085" cy="7044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sp>
          <p:nvSpPr>
            <p:cNvPr id="38" name="正方形/長方形 37">
              <a:extLst>
                <a:ext uri="{FF2B5EF4-FFF2-40B4-BE49-F238E27FC236}">
                  <a16:creationId xmlns:a16="http://schemas.microsoft.com/office/drawing/2014/main" id="{B5AB78AD-A183-471F-AEF8-EA54830822AF}"/>
                </a:ext>
              </a:extLst>
            </p:cNvPr>
            <p:cNvSpPr/>
            <p:nvPr/>
          </p:nvSpPr>
          <p:spPr>
            <a:xfrm>
              <a:off x="587013" y="442953"/>
              <a:ext cx="1025769" cy="14653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a:solidFill>
                    <a:srgbClr val="FFFF00"/>
                  </a:solidFill>
                </a:rPr>
                <a:t>● </a:t>
              </a:r>
              <a:r>
                <a:rPr kumimoji="1" lang="en-US" altLang="ja-JP" sz="800"/>
                <a:t>999</a:t>
              </a:r>
              <a:r>
                <a:rPr kumimoji="1" lang="ja-JP" altLang="en-US" sz="800"/>
                <a:t> </a:t>
              </a:r>
              <a:r>
                <a:rPr kumimoji="1" lang="en-US" altLang="ja-JP" sz="800"/>
                <a:t>,999,999,999</a:t>
              </a:r>
              <a:endParaRPr kumimoji="1" lang="ja-JP" altLang="en-US" sz="800"/>
            </a:p>
          </p:txBody>
        </p:sp>
      </p:grpSp>
      <p:sp>
        <p:nvSpPr>
          <p:cNvPr id="41" name="四角形: 角を丸くする 40">
            <a:extLst>
              <a:ext uri="{FF2B5EF4-FFF2-40B4-BE49-F238E27FC236}">
                <a16:creationId xmlns:a16="http://schemas.microsoft.com/office/drawing/2014/main" id="{10462D50-2141-40DA-9DCB-169E20129E8C}"/>
              </a:ext>
            </a:extLst>
          </p:cNvPr>
          <p:cNvSpPr/>
          <p:nvPr/>
        </p:nvSpPr>
        <p:spPr>
          <a:xfrm>
            <a:off x="6210709" y="1345734"/>
            <a:ext cx="581529" cy="217175"/>
          </a:xfrm>
          <a:prstGeom prst="roundRect">
            <a:avLst>
              <a:gd name="adj" fmla="val 20454"/>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t>もどる</a:t>
            </a:r>
            <a:endParaRPr kumimoji="1" lang="en-US" altLang="ja-JP" sz="1000"/>
          </a:p>
        </p:txBody>
      </p:sp>
      <p:sp>
        <p:nvSpPr>
          <p:cNvPr id="42" name="四角形: 角を丸くする 41">
            <a:extLst>
              <a:ext uri="{FF2B5EF4-FFF2-40B4-BE49-F238E27FC236}">
                <a16:creationId xmlns:a16="http://schemas.microsoft.com/office/drawing/2014/main" id="{FF7F5FEE-4B9F-4C70-AC3B-DCFF2ACA535B}"/>
              </a:ext>
            </a:extLst>
          </p:cNvPr>
          <p:cNvSpPr/>
          <p:nvPr/>
        </p:nvSpPr>
        <p:spPr>
          <a:xfrm>
            <a:off x="4244049" y="2695405"/>
            <a:ext cx="873600" cy="216149"/>
          </a:xfrm>
          <a:prstGeom prst="roundRect">
            <a:avLst>
              <a:gd name="adj" fmla="val 1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chemeClr val="tx1"/>
                </a:solidFill>
              </a:rPr>
              <a:t>武器</a:t>
            </a:r>
            <a:endParaRPr kumimoji="1" lang="en-US" altLang="ja-JP" sz="1000">
              <a:solidFill>
                <a:schemeClr val="tx1"/>
              </a:solidFill>
            </a:endParaRPr>
          </a:p>
        </p:txBody>
      </p:sp>
      <p:sp>
        <p:nvSpPr>
          <p:cNvPr id="43" name="四角形: 角を丸くする 42">
            <a:extLst>
              <a:ext uri="{FF2B5EF4-FFF2-40B4-BE49-F238E27FC236}">
                <a16:creationId xmlns:a16="http://schemas.microsoft.com/office/drawing/2014/main" id="{27178FF1-5155-4CF4-ADB9-987055211E6D}"/>
              </a:ext>
            </a:extLst>
          </p:cNvPr>
          <p:cNvSpPr/>
          <p:nvPr/>
        </p:nvSpPr>
        <p:spPr>
          <a:xfrm>
            <a:off x="5116500" y="2695405"/>
            <a:ext cx="874493" cy="21614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t>パーツ</a:t>
            </a:r>
            <a:endParaRPr kumimoji="1" lang="en-US" altLang="ja-JP" sz="1000"/>
          </a:p>
        </p:txBody>
      </p:sp>
      <p:sp>
        <p:nvSpPr>
          <p:cNvPr id="44" name="四角形: 角を丸くする 43">
            <a:extLst>
              <a:ext uri="{FF2B5EF4-FFF2-40B4-BE49-F238E27FC236}">
                <a16:creationId xmlns:a16="http://schemas.microsoft.com/office/drawing/2014/main" id="{ED5BDA06-23BF-411B-97D8-F506CEE7CB1C}"/>
              </a:ext>
            </a:extLst>
          </p:cNvPr>
          <p:cNvSpPr/>
          <p:nvPr/>
        </p:nvSpPr>
        <p:spPr>
          <a:xfrm>
            <a:off x="5992289" y="2695405"/>
            <a:ext cx="872738" cy="21614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t>結晶</a:t>
            </a:r>
            <a:endParaRPr kumimoji="1" lang="en-US" altLang="ja-JP" sz="1000"/>
          </a:p>
        </p:txBody>
      </p:sp>
      <p:grpSp>
        <p:nvGrpSpPr>
          <p:cNvPr id="45" name="グループ化 44">
            <a:extLst>
              <a:ext uri="{FF2B5EF4-FFF2-40B4-BE49-F238E27FC236}">
                <a16:creationId xmlns:a16="http://schemas.microsoft.com/office/drawing/2014/main" id="{E835D43F-0D62-4D8A-A0CA-D991A0423790}"/>
              </a:ext>
            </a:extLst>
          </p:cNvPr>
          <p:cNvGrpSpPr/>
          <p:nvPr/>
        </p:nvGrpSpPr>
        <p:grpSpPr>
          <a:xfrm>
            <a:off x="6696985" y="2979072"/>
            <a:ext cx="45719" cy="1974117"/>
            <a:chOff x="2452936" y="2924428"/>
            <a:chExt cx="74110" cy="3612932"/>
          </a:xfrm>
        </p:grpSpPr>
        <p:sp>
          <p:nvSpPr>
            <p:cNvPr id="46" name="四角形: 角を丸くする 45">
              <a:extLst>
                <a:ext uri="{FF2B5EF4-FFF2-40B4-BE49-F238E27FC236}">
                  <a16:creationId xmlns:a16="http://schemas.microsoft.com/office/drawing/2014/main" id="{9DF92172-7831-48C3-8531-8DDDC5CFA3BD}"/>
                </a:ext>
              </a:extLst>
            </p:cNvPr>
            <p:cNvSpPr/>
            <p:nvPr/>
          </p:nvSpPr>
          <p:spPr>
            <a:xfrm>
              <a:off x="2452936" y="2924429"/>
              <a:ext cx="74110" cy="3612931"/>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47" name="四角形: 角を丸くする 46">
              <a:extLst>
                <a:ext uri="{FF2B5EF4-FFF2-40B4-BE49-F238E27FC236}">
                  <a16:creationId xmlns:a16="http://schemas.microsoft.com/office/drawing/2014/main" id="{6FE96B12-14E2-4893-ABCE-5A082995BCBF}"/>
                </a:ext>
              </a:extLst>
            </p:cNvPr>
            <p:cNvSpPr/>
            <p:nvPr/>
          </p:nvSpPr>
          <p:spPr>
            <a:xfrm>
              <a:off x="2452936" y="2924428"/>
              <a:ext cx="74110" cy="587101"/>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grpSp>
        <p:nvGrpSpPr>
          <p:cNvPr id="48" name="グループ化 47">
            <a:extLst>
              <a:ext uri="{FF2B5EF4-FFF2-40B4-BE49-F238E27FC236}">
                <a16:creationId xmlns:a16="http://schemas.microsoft.com/office/drawing/2014/main" id="{FF97FA60-8D93-46F0-98A5-790D25488CF9}"/>
              </a:ext>
            </a:extLst>
          </p:cNvPr>
          <p:cNvGrpSpPr/>
          <p:nvPr/>
        </p:nvGrpSpPr>
        <p:grpSpPr>
          <a:xfrm>
            <a:off x="4366070" y="4241569"/>
            <a:ext cx="2182622" cy="446249"/>
            <a:chOff x="122021" y="3799591"/>
            <a:chExt cx="2195558" cy="446943"/>
          </a:xfrm>
        </p:grpSpPr>
        <p:sp>
          <p:nvSpPr>
            <p:cNvPr id="49" name="四角形: 角を丸くする 48">
              <a:extLst>
                <a:ext uri="{FF2B5EF4-FFF2-40B4-BE49-F238E27FC236}">
                  <a16:creationId xmlns:a16="http://schemas.microsoft.com/office/drawing/2014/main" id="{039BBB84-ACAC-4122-980D-0C3D7118F217}"/>
                </a:ext>
              </a:extLst>
            </p:cNvPr>
            <p:cNvSpPr/>
            <p:nvPr/>
          </p:nvSpPr>
          <p:spPr>
            <a:xfrm>
              <a:off x="122021" y="3799591"/>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0" name="四角形: 角を丸くする 49">
              <a:extLst>
                <a:ext uri="{FF2B5EF4-FFF2-40B4-BE49-F238E27FC236}">
                  <a16:creationId xmlns:a16="http://schemas.microsoft.com/office/drawing/2014/main" id="{F2F21F69-BD3B-455B-A1C0-9D9F653D8F5B}"/>
                </a:ext>
              </a:extLst>
            </p:cNvPr>
            <p:cNvSpPr/>
            <p:nvPr/>
          </p:nvSpPr>
          <p:spPr>
            <a:xfrm>
              <a:off x="560377"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1" name="四角形: 角を丸くする 50">
              <a:extLst>
                <a:ext uri="{FF2B5EF4-FFF2-40B4-BE49-F238E27FC236}">
                  <a16:creationId xmlns:a16="http://schemas.microsoft.com/office/drawing/2014/main" id="{98E65273-B5D5-4129-BD89-C9A84A921422}"/>
                </a:ext>
              </a:extLst>
            </p:cNvPr>
            <p:cNvSpPr/>
            <p:nvPr/>
          </p:nvSpPr>
          <p:spPr>
            <a:xfrm>
              <a:off x="999992"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2" name="四角形: 角を丸くする 51">
              <a:extLst>
                <a:ext uri="{FF2B5EF4-FFF2-40B4-BE49-F238E27FC236}">
                  <a16:creationId xmlns:a16="http://schemas.microsoft.com/office/drawing/2014/main" id="{BBC6BBD6-6C10-4122-AAAE-BF46D4CB68A2}"/>
                </a:ext>
              </a:extLst>
            </p:cNvPr>
            <p:cNvSpPr/>
            <p:nvPr/>
          </p:nvSpPr>
          <p:spPr>
            <a:xfrm>
              <a:off x="1439608"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3" name="四角形: 角を丸くする 52">
              <a:extLst>
                <a:ext uri="{FF2B5EF4-FFF2-40B4-BE49-F238E27FC236}">
                  <a16:creationId xmlns:a16="http://schemas.microsoft.com/office/drawing/2014/main" id="{BCBD2F6A-7F7D-4D06-B2CF-5AD86D554AA4}"/>
                </a:ext>
              </a:extLst>
            </p:cNvPr>
            <p:cNvSpPr/>
            <p:nvPr/>
          </p:nvSpPr>
          <p:spPr>
            <a:xfrm>
              <a:off x="1879223" y="380691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grpSp>
      <p:grpSp>
        <p:nvGrpSpPr>
          <p:cNvPr id="54" name="グループ化 53">
            <a:extLst>
              <a:ext uri="{FF2B5EF4-FFF2-40B4-BE49-F238E27FC236}">
                <a16:creationId xmlns:a16="http://schemas.microsoft.com/office/drawing/2014/main" id="{CEBC6E3A-8C18-4F86-BE90-4362E4B8AA3E}"/>
              </a:ext>
            </a:extLst>
          </p:cNvPr>
          <p:cNvGrpSpPr/>
          <p:nvPr/>
        </p:nvGrpSpPr>
        <p:grpSpPr>
          <a:xfrm>
            <a:off x="4366070" y="5072334"/>
            <a:ext cx="2182622" cy="153211"/>
            <a:chOff x="124710" y="4230915"/>
            <a:chExt cx="2195558" cy="446943"/>
          </a:xfrm>
        </p:grpSpPr>
        <p:sp>
          <p:nvSpPr>
            <p:cNvPr id="55" name="四角形: 角を丸くする 54">
              <a:extLst>
                <a:ext uri="{FF2B5EF4-FFF2-40B4-BE49-F238E27FC236}">
                  <a16:creationId xmlns:a16="http://schemas.microsoft.com/office/drawing/2014/main" id="{9020ACD8-8524-432C-96B3-25A398D87886}"/>
                </a:ext>
              </a:extLst>
            </p:cNvPr>
            <p:cNvSpPr/>
            <p:nvPr/>
          </p:nvSpPr>
          <p:spPr>
            <a:xfrm>
              <a:off x="124710" y="423091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6" name="四角形: 角を丸くする 55">
              <a:extLst>
                <a:ext uri="{FF2B5EF4-FFF2-40B4-BE49-F238E27FC236}">
                  <a16:creationId xmlns:a16="http://schemas.microsoft.com/office/drawing/2014/main" id="{4B8A35F8-F3B9-4876-9D84-BD4D528DD512}"/>
                </a:ext>
              </a:extLst>
            </p:cNvPr>
            <p:cNvSpPr/>
            <p:nvPr/>
          </p:nvSpPr>
          <p:spPr>
            <a:xfrm>
              <a:off x="563066" y="4238389"/>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7" name="四角形: 角を丸くする 56">
              <a:extLst>
                <a:ext uri="{FF2B5EF4-FFF2-40B4-BE49-F238E27FC236}">
                  <a16:creationId xmlns:a16="http://schemas.microsoft.com/office/drawing/2014/main" id="{EC9611DD-7363-4F47-AE73-8CB4759077C7}"/>
                </a:ext>
              </a:extLst>
            </p:cNvPr>
            <p:cNvSpPr/>
            <p:nvPr/>
          </p:nvSpPr>
          <p:spPr>
            <a:xfrm>
              <a:off x="1002681" y="4238389"/>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8" name="四角形: 角を丸くする 57">
              <a:extLst>
                <a:ext uri="{FF2B5EF4-FFF2-40B4-BE49-F238E27FC236}">
                  <a16:creationId xmlns:a16="http://schemas.microsoft.com/office/drawing/2014/main" id="{A269E4CF-7B45-4F98-9094-016CDF8D7D56}"/>
                </a:ext>
              </a:extLst>
            </p:cNvPr>
            <p:cNvSpPr/>
            <p:nvPr/>
          </p:nvSpPr>
          <p:spPr>
            <a:xfrm>
              <a:off x="1442297" y="4238389"/>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9" name="四角形: 角を丸くする 58">
              <a:extLst>
                <a:ext uri="{FF2B5EF4-FFF2-40B4-BE49-F238E27FC236}">
                  <a16:creationId xmlns:a16="http://schemas.microsoft.com/office/drawing/2014/main" id="{0A9369D7-2B6E-45D3-81B0-9C1104649C87}"/>
                </a:ext>
              </a:extLst>
            </p:cNvPr>
            <p:cNvSpPr/>
            <p:nvPr/>
          </p:nvSpPr>
          <p:spPr>
            <a:xfrm>
              <a:off x="1881912" y="4238242"/>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grpSp>
      <p:sp>
        <p:nvSpPr>
          <p:cNvPr id="61" name="正方形/長方形 60">
            <a:extLst>
              <a:ext uri="{FF2B5EF4-FFF2-40B4-BE49-F238E27FC236}">
                <a16:creationId xmlns:a16="http://schemas.microsoft.com/office/drawing/2014/main" id="{6B237405-56D8-46A5-8F4E-C9EBEAA81A89}"/>
              </a:ext>
            </a:extLst>
          </p:cNvPr>
          <p:cNvSpPr/>
          <p:nvPr/>
        </p:nvSpPr>
        <p:spPr>
          <a:xfrm>
            <a:off x="6144652" y="2449401"/>
            <a:ext cx="679097" cy="23404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en-US" altLang="ja-JP" sz="1050" b="1"/>
              <a:t>999</a:t>
            </a:r>
            <a:r>
              <a:rPr kumimoji="1" lang="en-US" altLang="ja-JP" sz="900" b="1"/>
              <a:t>/999</a:t>
            </a:r>
            <a:endParaRPr kumimoji="1" lang="ja-JP" altLang="en-US" sz="900" b="1"/>
          </a:p>
        </p:txBody>
      </p:sp>
      <p:sp>
        <p:nvSpPr>
          <p:cNvPr id="62" name="正方形/長方形 61">
            <a:extLst>
              <a:ext uri="{FF2B5EF4-FFF2-40B4-BE49-F238E27FC236}">
                <a16:creationId xmlns:a16="http://schemas.microsoft.com/office/drawing/2014/main" id="{017D2F4B-0534-47B0-BE36-6405DDA308DD}"/>
              </a:ext>
            </a:extLst>
          </p:cNvPr>
          <p:cNvSpPr/>
          <p:nvPr/>
        </p:nvSpPr>
        <p:spPr>
          <a:xfrm>
            <a:off x="4244909" y="1592602"/>
            <a:ext cx="2620980" cy="86201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63" name="グループ化 62">
            <a:extLst>
              <a:ext uri="{FF2B5EF4-FFF2-40B4-BE49-F238E27FC236}">
                <a16:creationId xmlns:a16="http://schemas.microsoft.com/office/drawing/2014/main" id="{1A6C988C-D31B-4D6A-BB69-EDD2C0850F2A}"/>
              </a:ext>
            </a:extLst>
          </p:cNvPr>
          <p:cNvGrpSpPr/>
          <p:nvPr/>
        </p:nvGrpSpPr>
        <p:grpSpPr>
          <a:xfrm>
            <a:off x="5484045" y="1782821"/>
            <a:ext cx="1301381" cy="286486"/>
            <a:chOff x="1239996" y="1068444"/>
            <a:chExt cx="1279059" cy="280161"/>
          </a:xfrm>
        </p:grpSpPr>
        <p:sp>
          <p:nvSpPr>
            <p:cNvPr id="64" name="テキスト ボックス 771">
              <a:extLst>
                <a:ext uri="{FF2B5EF4-FFF2-40B4-BE49-F238E27FC236}">
                  <a16:creationId xmlns:a16="http://schemas.microsoft.com/office/drawing/2014/main" id="{5E435919-02DF-4208-BA3E-55CB268D8DBE}"/>
                </a:ext>
              </a:extLst>
            </p:cNvPr>
            <p:cNvSpPr txBox="1"/>
            <p:nvPr/>
          </p:nvSpPr>
          <p:spPr>
            <a:xfrm>
              <a:off x="1239996" y="1068444"/>
              <a:ext cx="1279059" cy="28016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600" u="sng">
                  <a:solidFill>
                    <a:schemeClr val="bg1"/>
                  </a:solidFill>
                </a:rPr>
                <a:t>　 武器種武器種名名</a:t>
              </a:r>
            </a:p>
          </p:txBody>
        </p:sp>
        <p:sp>
          <p:nvSpPr>
            <p:cNvPr id="65" name="楕円 64">
              <a:extLst>
                <a:ext uri="{FF2B5EF4-FFF2-40B4-BE49-F238E27FC236}">
                  <a16:creationId xmlns:a16="http://schemas.microsoft.com/office/drawing/2014/main" id="{55687512-74C4-4405-BEB4-60C969EF6A0B}"/>
                </a:ext>
              </a:extLst>
            </p:cNvPr>
            <p:cNvSpPr/>
            <p:nvPr/>
          </p:nvSpPr>
          <p:spPr>
            <a:xfrm>
              <a:off x="1289692" y="1109821"/>
              <a:ext cx="142568" cy="14166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sp>
        <p:nvSpPr>
          <p:cNvPr id="66" name="テキスト ボックス 773">
            <a:extLst>
              <a:ext uri="{FF2B5EF4-FFF2-40B4-BE49-F238E27FC236}">
                <a16:creationId xmlns:a16="http://schemas.microsoft.com/office/drawing/2014/main" id="{F9974149-A6A3-4924-88BD-F24FEF6AE75F}"/>
              </a:ext>
            </a:extLst>
          </p:cNvPr>
          <p:cNvSpPr txBox="1"/>
          <p:nvPr/>
        </p:nvSpPr>
        <p:spPr>
          <a:xfrm>
            <a:off x="6144652" y="1766727"/>
            <a:ext cx="720374" cy="28648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kumimoji="1" lang="en-US" altLang="ja-JP" sz="900" b="1" u="none" err="1">
                <a:solidFill>
                  <a:schemeClr val="bg1"/>
                </a:solidFill>
                <a:latin typeface="メイリオ" panose="020B0604030504040204" pitchFamily="50" charset="-128"/>
                <a:ea typeface="メイリオ" panose="020B0604030504040204" pitchFamily="50" charset="-128"/>
              </a:rPr>
              <a:t>Lv</a:t>
            </a:r>
            <a:r>
              <a:rPr kumimoji="1" lang="ja-JP" altLang="en-US" sz="900" b="1" u="none">
                <a:solidFill>
                  <a:schemeClr val="bg1"/>
                </a:solidFill>
                <a:latin typeface="メイリオ" panose="020B0604030504040204" pitchFamily="50" charset="-128"/>
                <a:ea typeface="メイリオ" panose="020B0604030504040204" pitchFamily="50" charset="-128"/>
              </a:rPr>
              <a:t> </a:t>
            </a:r>
            <a:r>
              <a:rPr kumimoji="1" lang="en-US" altLang="ja-JP" sz="900" b="1" u="none">
                <a:solidFill>
                  <a:schemeClr val="bg1"/>
                </a:solidFill>
                <a:latin typeface="メイリオ" panose="020B0604030504040204" pitchFamily="50" charset="-128"/>
                <a:ea typeface="メイリオ" panose="020B0604030504040204" pitchFamily="50" charset="-128"/>
              </a:rPr>
              <a:t>99</a:t>
            </a:r>
          </a:p>
        </p:txBody>
      </p:sp>
      <p:sp>
        <p:nvSpPr>
          <p:cNvPr id="67" name="テキスト ボックス 798">
            <a:extLst>
              <a:ext uri="{FF2B5EF4-FFF2-40B4-BE49-F238E27FC236}">
                <a16:creationId xmlns:a16="http://schemas.microsoft.com/office/drawing/2014/main" id="{EC02E0CE-19F3-4131-A735-6B5A22E44499}"/>
              </a:ext>
            </a:extLst>
          </p:cNvPr>
          <p:cNvSpPr txBox="1"/>
          <p:nvPr/>
        </p:nvSpPr>
        <p:spPr>
          <a:xfrm>
            <a:off x="5509292" y="1999263"/>
            <a:ext cx="1301863" cy="40956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en-US" altLang="ja-JP" sz="800">
                <a:solidFill>
                  <a:schemeClr val="bg1"/>
                </a:solidFill>
                <a:effectLst/>
                <a:latin typeface="+mn-lt"/>
                <a:ea typeface="+mn-ea"/>
                <a:cs typeface="+mn-cs"/>
              </a:rPr>
              <a:t>ATK</a:t>
            </a:r>
            <a:r>
              <a:rPr kumimoji="1" lang="ja-JP" altLang="en-US" sz="800">
                <a:solidFill>
                  <a:schemeClr val="bg1"/>
                </a:solidFill>
                <a:effectLst/>
                <a:latin typeface="+mn-lt"/>
                <a:ea typeface="+mn-ea"/>
                <a:cs typeface="+mn-cs"/>
              </a:rPr>
              <a:t> </a:t>
            </a:r>
            <a:r>
              <a:rPr kumimoji="1" lang="en-US" altLang="ja-JP" sz="800" baseline="0">
                <a:solidFill>
                  <a:schemeClr val="bg1"/>
                </a:solidFill>
                <a:effectLst/>
                <a:latin typeface="+mn-lt"/>
                <a:ea typeface="+mn-ea"/>
                <a:cs typeface="+mn-cs"/>
              </a:rPr>
              <a:t> </a:t>
            </a:r>
            <a:r>
              <a:rPr kumimoji="1" lang="en-US" altLang="ja-JP" sz="800">
                <a:solidFill>
                  <a:schemeClr val="bg1"/>
                </a:solidFill>
                <a:effectLst/>
                <a:latin typeface="+mn-lt"/>
                <a:ea typeface="+mn-ea"/>
                <a:cs typeface="+mn-cs"/>
              </a:rPr>
              <a:t>9,999</a:t>
            </a:r>
          </a:p>
          <a:p>
            <a:r>
              <a:rPr kumimoji="1" lang="en-US" altLang="ja-JP" sz="800">
                <a:solidFill>
                  <a:schemeClr val="bg1"/>
                </a:solidFill>
                <a:effectLst/>
                <a:latin typeface="+mn-lt"/>
                <a:ea typeface="+mn-ea"/>
                <a:cs typeface="+mn-cs"/>
              </a:rPr>
              <a:t>DEF </a:t>
            </a:r>
            <a:r>
              <a:rPr kumimoji="1" lang="en-US" altLang="ja-JP" sz="800" baseline="0">
                <a:solidFill>
                  <a:schemeClr val="bg1"/>
                </a:solidFill>
                <a:effectLst/>
                <a:latin typeface="+mn-lt"/>
                <a:ea typeface="+mn-ea"/>
                <a:cs typeface="+mn-cs"/>
              </a:rPr>
              <a:t> </a:t>
            </a:r>
            <a:r>
              <a:rPr kumimoji="1" lang="en-US" altLang="ja-JP" sz="800">
                <a:solidFill>
                  <a:schemeClr val="bg1"/>
                </a:solidFill>
                <a:effectLst/>
                <a:latin typeface="+mn-lt"/>
                <a:ea typeface="+mn-ea"/>
                <a:cs typeface="+mn-cs"/>
              </a:rPr>
              <a:t>9,999</a:t>
            </a:r>
          </a:p>
          <a:p>
            <a:r>
              <a:rPr kumimoji="1" lang="en-US" altLang="ja-JP" sz="800">
                <a:solidFill>
                  <a:schemeClr val="bg1"/>
                </a:solidFill>
                <a:effectLst/>
                <a:latin typeface="+mn-lt"/>
                <a:ea typeface="+mn-ea"/>
                <a:cs typeface="+mn-cs"/>
              </a:rPr>
              <a:t>SPD</a:t>
            </a:r>
            <a:r>
              <a:rPr kumimoji="1" lang="ja-JP" altLang="en-US" sz="800" baseline="0">
                <a:solidFill>
                  <a:schemeClr val="bg1"/>
                </a:solidFill>
                <a:effectLst/>
                <a:latin typeface="+mn-lt"/>
                <a:ea typeface="+mn-ea"/>
                <a:cs typeface="+mn-cs"/>
              </a:rPr>
              <a:t>  </a:t>
            </a:r>
            <a:r>
              <a:rPr kumimoji="1" lang="en-US" altLang="ja-JP" sz="800">
                <a:solidFill>
                  <a:schemeClr val="bg1"/>
                </a:solidFill>
                <a:effectLst/>
                <a:latin typeface="+mn-lt"/>
                <a:ea typeface="+mn-ea"/>
                <a:cs typeface="+mn-cs"/>
              </a:rPr>
              <a:t>9,999</a:t>
            </a:r>
          </a:p>
        </p:txBody>
      </p:sp>
      <p:sp>
        <p:nvSpPr>
          <p:cNvPr id="68" name="テキスト ボックス 801">
            <a:extLst>
              <a:ext uri="{FF2B5EF4-FFF2-40B4-BE49-F238E27FC236}">
                <a16:creationId xmlns:a16="http://schemas.microsoft.com/office/drawing/2014/main" id="{582FB425-8484-48D6-8AB1-6D83981E6708}"/>
              </a:ext>
            </a:extLst>
          </p:cNvPr>
          <p:cNvSpPr txBox="1"/>
          <p:nvPr/>
        </p:nvSpPr>
        <p:spPr>
          <a:xfrm>
            <a:off x="5464514" y="1574576"/>
            <a:ext cx="1348127" cy="2770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600" u="sng">
                <a:solidFill>
                  <a:schemeClr val="bg1"/>
                </a:solidFill>
              </a:rPr>
              <a:t>武器名４５６７８９０１２３４５</a:t>
            </a:r>
          </a:p>
        </p:txBody>
      </p:sp>
      <p:sp>
        <p:nvSpPr>
          <p:cNvPr id="69" name="四角形: 角を丸くする 68">
            <a:extLst>
              <a:ext uri="{FF2B5EF4-FFF2-40B4-BE49-F238E27FC236}">
                <a16:creationId xmlns:a16="http://schemas.microsoft.com/office/drawing/2014/main" id="{3B28BEAC-F821-4404-83B7-A27E9CAF06A2}"/>
              </a:ext>
            </a:extLst>
          </p:cNvPr>
          <p:cNvSpPr/>
          <p:nvPr/>
        </p:nvSpPr>
        <p:spPr>
          <a:xfrm>
            <a:off x="4277605" y="2495025"/>
            <a:ext cx="777137" cy="17839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500"/>
              <a:t>ソート・フィルタ</a:t>
            </a:r>
            <a:endParaRPr kumimoji="1" lang="en-US" altLang="ja-JP" sz="500"/>
          </a:p>
        </p:txBody>
      </p:sp>
      <p:pic>
        <p:nvPicPr>
          <p:cNvPr id="70" name="図 69">
            <a:extLst>
              <a:ext uri="{FF2B5EF4-FFF2-40B4-BE49-F238E27FC236}">
                <a16:creationId xmlns:a16="http://schemas.microsoft.com/office/drawing/2014/main" id="{82A31AE5-2E14-4C13-802C-ABF711C5C140}"/>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26177" b="28352"/>
          <a:stretch/>
        </p:blipFill>
        <p:spPr>
          <a:xfrm>
            <a:off x="4287040" y="1670180"/>
            <a:ext cx="1233365" cy="565282"/>
          </a:xfrm>
          <a:prstGeom prst="rect">
            <a:avLst/>
          </a:prstGeom>
        </p:spPr>
      </p:pic>
      <p:grpSp>
        <p:nvGrpSpPr>
          <p:cNvPr id="71" name="グループ化 70">
            <a:extLst>
              <a:ext uri="{FF2B5EF4-FFF2-40B4-BE49-F238E27FC236}">
                <a16:creationId xmlns:a16="http://schemas.microsoft.com/office/drawing/2014/main" id="{BBA1C517-E6E8-4EF6-B893-6A0606F961CF}"/>
              </a:ext>
            </a:extLst>
          </p:cNvPr>
          <p:cNvGrpSpPr/>
          <p:nvPr/>
        </p:nvGrpSpPr>
        <p:grpSpPr>
          <a:xfrm>
            <a:off x="4366070" y="4677999"/>
            <a:ext cx="2182622" cy="446249"/>
            <a:chOff x="122021" y="3799591"/>
            <a:chExt cx="2195558" cy="446943"/>
          </a:xfrm>
        </p:grpSpPr>
        <p:sp>
          <p:nvSpPr>
            <p:cNvPr id="72" name="四角形: 角を丸くする 71">
              <a:extLst>
                <a:ext uri="{FF2B5EF4-FFF2-40B4-BE49-F238E27FC236}">
                  <a16:creationId xmlns:a16="http://schemas.microsoft.com/office/drawing/2014/main" id="{796D6EF2-811D-4158-AC42-E037D5305517}"/>
                </a:ext>
              </a:extLst>
            </p:cNvPr>
            <p:cNvSpPr/>
            <p:nvPr/>
          </p:nvSpPr>
          <p:spPr>
            <a:xfrm>
              <a:off x="122021" y="3799591"/>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73" name="四角形: 角を丸くする 72">
              <a:extLst>
                <a:ext uri="{FF2B5EF4-FFF2-40B4-BE49-F238E27FC236}">
                  <a16:creationId xmlns:a16="http://schemas.microsoft.com/office/drawing/2014/main" id="{B59D8AC9-BEF6-4344-94DC-60151920C23B}"/>
                </a:ext>
              </a:extLst>
            </p:cNvPr>
            <p:cNvSpPr/>
            <p:nvPr/>
          </p:nvSpPr>
          <p:spPr>
            <a:xfrm>
              <a:off x="560377"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74" name="四角形: 角を丸くする 73">
              <a:extLst>
                <a:ext uri="{FF2B5EF4-FFF2-40B4-BE49-F238E27FC236}">
                  <a16:creationId xmlns:a16="http://schemas.microsoft.com/office/drawing/2014/main" id="{65F99DA1-1FF7-476A-A37F-F138FC0D3C30}"/>
                </a:ext>
              </a:extLst>
            </p:cNvPr>
            <p:cNvSpPr/>
            <p:nvPr/>
          </p:nvSpPr>
          <p:spPr>
            <a:xfrm>
              <a:off x="999992"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75" name="四角形: 角を丸くする 74">
              <a:extLst>
                <a:ext uri="{FF2B5EF4-FFF2-40B4-BE49-F238E27FC236}">
                  <a16:creationId xmlns:a16="http://schemas.microsoft.com/office/drawing/2014/main" id="{FC10F9BF-C164-44AC-AC10-9619459CA90D}"/>
                </a:ext>
              </a:extLst>
            </p:cNvPr>
            <p:cNvSpPr/>
            <p:nvPr/>
          </p:nvSpPr>
          <p:spPr>
            <a:xfrm>
              <a:off x="1439608"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76" name="四角形: 角を丸くする 75">
              <a:extLst>
                <a:ext uri="{FF2B5EF4-FFF2-40B4-BE49-F238E27FC236}">
                  <a16:creationId xmlns:a16="http://schemas.microsoft.com/office/drawing/2014/main" id="{391CF342-59AA-41D6-9BB2-FA83C3721726}"/>
                </a:ext>
              </a:extLst>
            </p:cNvPr>
            <p:cNvSpPr/>
            <p:nvPr/>
          </p:nvSpPr>
          <p:spPr>
            <a:xfrm>
              <a:off x="1879223" y="380691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grpSp>
      <p:sp>
        <p:nvSpPr>
          <p:cNvPr id="77" name="正方形/長方形 76">
            <a:extLst>
              <a:ext uri="{FF2B5EF4-FFF2-40B4-BE49-F238E27FC236}">
                <a16:creationId xmlns:a16="http://schemas.microsoft.com/office/drawing/2014/main" id="{9387195A-A2F3-4269-BDFD-5BBD298232B9}"/>
              </a:ext>
            </a:extLst>
          </p:cNvPr>
          <p:cNvSpPr/>
          <p:nvPr/>
        </p:nvSpPr>
        <p:spPr>
          <a:xfrm>
            <a:off x="6938224" y="1579735"/>
            <a:ext cx="2163496" cy="86201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78" name="星: 24 pt 321">
            <a:extLst>
              <a:ext uri="{FF2B5EF4-FFF2-40B4-BE49-F238E27FC236}">
                <a16:creationId xmlns:a16="http://schemas.microsoft.com/office/drawing/2014/main" id="{7B7E26F5-5000-42C4-81DE-E638B505F312}"/>
              </a:ext>
            </a:extLst>
          </p:cNvPr>
          <p:cNvSpPr/>
          <p:nvPr/>
        </p:nvSpPr>
        <p:spPr>
          <a:xfrm>
            <a:off x="7031305" y="1798805"/>
            <a:ext cx="491738" cy="492929"/>
          </a:xfrm>
          <a:prstGeom prst="star24">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82" name="テキスト ボックス 773">
            <a:extLst>
              <a:ext uri="{FF2B5EF4-FFF2-40B4-BE49-F238E27FC236}">
                <a16:creationId xmlns:a16="http://schemas.microsoft.com/office/drawing/2014/main" id="{272ADEE3-D859-4D21-BE0F-2F22FFB01F24}"/>
              </a:ext>
            </a:extLst>
          </p:cNvPr>
          <p:cNvSpPr txBox="1"/>
          <p:nvPr/>
        </p:nvSpPr>
        <p:spPr>
          <a:xfrm>
            <a:off x="8361067" y="1766727"/>
            <a:ext cx="720374" cy="28648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kumimoji="1" lang="ja-JP" altLang="en-US" sz="900" b="1" dirty="0">
                <a:solidFill>
                  <a:schemeClr val="bg1"/>
                </a:solidFill>
                <a:latin typeface="メイリオ" panose="020B0604030504040204" pitchFamily="50" charset="-128"/>
              </a:rPr>
              <a:t>★３</a:t>
            </a:r>
            <a:endParaRPr kumimoji="1" lang="en-US" altLang="ja-JP" sz="900" b="1" u="none" dirty="0">
              <a:solidFill>
                <a:schemeClr val="bg1"/>
              </a:solidFill>
              <a:latin typeface="メイリオ" panose="020B0604030504040204" pitchFamily="50" charset="-128"/>
              <a:ea typeface="メイリオ" panose="020B0604030504040204" pitchFamily="50" charset="-128"/>
            </a:endParaRPr>
          </a:p>
        </p:txBody>
      </p:sp>
      <p:sp>
        <p:nvSpPr>
          <p:cNvPr id="83" name="テキスト ボックス 798">
            <a:extLst>
              <a:ext uri="{FF2B5EF4-FFF2-40B4-BE49-F238E27FC236}">
                <a16:creationId xmlns:a16="http://schemas.microsoft.com/office/drawing/2014/main" id="{2103EAF4-9C0D-41D6-A808-69103277C63A}"/>
              </a:ext>
            </a:extLst>
          </p:cNvPr>
          <p:cNvSpPr txBox="1"/>
          <p:nvPr/>
        </p:nvSpPr>
        <p:spPr>
          <a:xfrm>
            <a:off x="7725707" y="1999263"/>
            <a:ext cx="1301863" cy="40956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500" dirty="0">
                <a:solidFill>
                  <a:schemeClr val="bg1"/>
                </a:solidFill>
              </a:rPr>
              <a:t>効果テキスト効果テキストテキスト</a:t>
            </a:r>
            <a:endParaRPr kumimoji="1" lang="en-US" altLang="ja-JP" sz="500" dirty="0">
              <a:solidFill>
                <a:schemeClr val="bg1"/>
              </a:solidFill>
            </a:endParaRPr>
          </a:p>
          <a:p>
            <a:r>
              <a:rPr kumimoji="1" lang="ja-JP" altLang="en-US" sz="500" dirty="0">
                <a:solidFill>
                  <a:schemeClr val="bg1"/>
                </a:solidFill>
              </a:rPr>
              <a:t>効果テキスト効果テキストテキスト</a:t>
            </a:r>
            <a:endParaRPr kumimoji="1" lang="en-US" altLang="ja-JP" sz="500" dirty="0">
              <a:solidFill>
                <a:schemeClr val="bg1"/>
              </a:solidFill>
            </a:endParaRPr>
          </a:p>
        </p:txBody>
      </p:sp>
      <p:sp>
        <p:nvSpPr>
          <p:cNvPr id="84" name="テキスト ボックス 801">
            <a:extLst>
              <a:ext uri="{FF2B5EF4-FFF2-40B4-BE49-F238E27FC236}">
                <a16:creationId xmlns:a16="http://schemas.microsoft.com/office/drawing/2014/main" id="{D2D3B3E9-05AC-4A4D-91B2-5AE4FA7FB2BD}"/>
              </a:ext>
            </a:extLst>
          </p:cNvPr>
          <p:cNvSpPr txBox="1"/>
          <p:nvPr/>
        </p:nvSpPr>
        <p:spPr>
          <a:xfrm>
            <a:off x="7680929" y="1574576"/>
            <a:ext cx="1348127" cy="2770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600" u="sng" dirty="0">
                <a:solidFill>
                  <a:schemeClr val="bg1"/>
                </a:solidFill>
              </a:rPr>
              <a:t>結晶名４５６７８９０１２３４６</a:t>
            </a:r>
          </a:p>
        </p:txBody>
      </p:sp>
      <p:sp>
        <p:nvSpPr>
          <p:cNvPr id="85" name="正方形/長方形 84">
            <a:extLst>
              <a:ext uri="{FF2B5EF4-FFF2-40B4-BE49-F238E27FC236}">
                <a16:creationId xmlns:a16="http://schemas.microsoft.com/office/drawing/2014/main" id="{2FA9ACF3-E003-4F6E-94CC-6CCB578C244F}"/>
              </a:ext>
            </a:extLst>
          </p:cNvPr>
          <p:cNvSpPr/>
          <p:nvPr/>
        </p:nvSpPr>
        <p:spPr>
          <a:xfrm>
            <a:off x="6946133" y="2718814"/>
            <a:ext cx="2162636" cy="1952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endParaRPr kumimoji="1" lang="en-US" altLang="ja-JP" sz="1100" dirty="0"/>
          </a:p>
          <a:p>
            <a:pPr algn="r"/>
            <a:endParaRPr kumimoji="1" lang="en-US" altLang="ja-JP" sz="1100" dirty="0"/>
          </a:p>
          <a:p>
            <a:pPr algn="r"/>
            <a:endParaRPr kumimoji="1" lang="en-US" altLang="ja-JP" sz="1100" dirty="0"/>
          </a:p>
          <a:p>
            <a:pPr algn="ctr"/>
            <a:r>
              <a:rPr kumimoji="1" lang="ja-JP" altLang="en-US" b="1" dirty="0">
                <a:latin typeface="メイリオ" panose="020B0604030504040204" pitchFamily="50" charset="-128"/>
              </a:rPr>
              <a:t>一覧</a:t>
            </a:r>
          </a:p>
        </p:txBody>
      </p:sp>
      <p:grpSp>
        <p:nvGrpSpPr>
          <p:cNvPr id="86" name="グループ化 85">
            <a:extLst>
              <a:ext uri="{FF2B5EF4-FFF2-40B4-BE49-F238E27FC236}">
                <a16:creationId xmlns:a16="http://schemas.microsoft.com/office/drawing/2014/main" id="{53E776EE-A9AE-4DEE-A65C-BDFA46B9BC07}"/>
              </a:ext>
            </a:extLst>
          </p:cNvPr>
          <p:cNvGrpSpPr/>
          <p:nvPr/>
        </p:nvGrpSpPr>
        <p:grpSpPr>
          <a:xfrm>
            <a:off x="6946131" y="2718812"/>
            <a:ext cx="2162636" cy="480289"/>
            <a:chOff x="0" y="0"/>
            <a:chExt cx="2637694" cy="599215"/>
          </a:xfrm>
        </p:grpSpPr>
        <p:sp>
          <p:nvSpPr>
            <p:cNvPr id="87" name="正方形/長方形 86">
              <a:extLst>
                <a:ext uri="{FF2B5EF4-FFF2-40B4-BE49-F238E27FC236}">
                  <a16:creationId xmlns:a16="http://schemas.microsoft.com/office/drawing/2014/main" id="{464CB1D0-3638-437D-A160-1ECA2B14EE49}"/>
                </a:ext>
              </a:extLst>
            </p:cNvPr>
            <p:cNvSpPr/>
            <p:nvPr/>
          </p:nvSpPr>
          <p:spPr>
            <a:xfrm>
              <a:off x="0" y="0"/>
              <a:ext cx="586154" cy="59188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800"/>
                <a:t>RANK</a:t>
              </a:r>
            </a:p>
            <a:p>
              <a:pPr algn="ctr"/>
              <a:r>
                <a:rPr kumimoji="1" lang="en-US" altLang="ja-JP"/>
                <a:t>999</a:t>
              </a:r>
              <a:endParaRPr kumimoji="1" lang="ja-JP" altLang="en-US"/>
            </a:p>
          </p:txBody>
        </p:sp>
        <p:sp>
          <p:nvSpPr>
            <p:cNvPr id="88" name="正方形/長方形 87">
              <a:extLst>
                <a:ext uri="{FF2B5EF4-FFF2-40B4-BE49-F238E27FC236}">
                  <a16:creationId xmlns:a16="http://schemas.microsoft.com/office/drawing/2014/main" id="{EA227977-8C24-4E8D-BD04-30175F17C5DA}"/>
                </a:ext>
              </a:extLst>
            </p:cNvPr>
            <p:cNvSpPr/>
            <p:nvPr/>
          </p:nvSpPr>
          <p:spPr>
            <a:xfrm>
              <a:off x="586155" y="0"/>
              <a:ext cx="2051539" cy="11837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700"/>
                <a:t>●称号的なものの表示エリア</a:t>
              </a:r>
            </a:p>
          </p:txBody>
        </p:sp>
        <p:sp>
          <p:nvSpPr>
            <p:cNvPr id="89" name="正方形/長方形 88">
              <a:extLst>
                <a:ext uri="{FF2B5EF4-FFF2-40B4-BE49-F238E27FC236}">
                  <a16:creationId xmlns:a16="http://schemas.microsoft.com/office/drawing/2014/main" id="{B16B7678-C2A9-4D27-A660-76FD6972E073}"/>
                </a:ext>
              </a:extLst>
            </p:cNvPr>
            <p:cNvSpPr/>
            <p:nvPr/>
          </p:nvSpPr>
          <p:spPr>
            <a:xfrm>
              <a:off x="586154" y="118664"/>
              <a:ext cx="2051539"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900"/>
                <a:t>プレイヤー名称</a:t>
              </a:r>
            </a:p>
          </p:txBody>
        </p:sp>
        <p:sp>
          <p:nvSpPr>
            <p:cNvPr id="90" name="正方形/長方形 89">
              <a:extLst>
                <a:ext uri="{FF2B5EF4-FFF2-40B4-BE49-F238E27FC236}">
                  <a16:creationId xmlns:a16="http://schemas.microsoft.com/office/drawing/2014/main" id="{02491F83-DC11-427D-BB72-51BE868FEF07}"/>
                </a:ext>
              </a:extLst>
            </p:cNvPr>
            <p:cNvSpPr/>
            <p:nvPr/>
          </p:nvSpPr>
          <p:spPr>
            <a:xfrm>
              <a:off x="586153" y="284157"/>
              <a:ext cx="1025770"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800"/>
                <a:t>GOLD</a:t>
              </a:r>
              <a:endParaRPr kumimoji="1" lang="ja-JP" altLang="en-US" sz="800"/>
            </a:p>
          </p:txBody>
        </p:sp>
        <p:sp>
          <p:nvSpPr>
            <p:cNvPr id="91" name="四角形: 角を丸くする 814">
              <a:extLst>
                <a:ext uri="{FF2B5EF4-FFF2-40B4-BE49-F238E27FC236}">
                  <a16:creationId xmlns:a16="http://schemas.microsoft.com/office/drawing/2014/main" id="{065EB874-3E57-4F1B-8E48-982F675E2160}"/>
                </a:ext>
              </a:extLst>
            </p:cNvPr>
            <p:cNvSpPr/>
            <p:nvPr/>
          </p:nvSpPr>
          <p:spPr>
            <a:xfrm>
              <a:off x="0" y="487075"/>
              <a:ext cx="586154" cy="7398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92" name="正方形/長方形 91">
              <a:extLst>
                <a:ext uri="{FF2B5EF4-FFF2-40B4-BE49-F238E27FC236}">
                  <a16:creationId xmlns:a16="http://schemas.microsoft.com/office/drawing/2014/main" id="{E3BF8076-B368-408D-81A3-7F9AB1F397DD}"/>
                </a:ext>
              </a:extLst>
            </p:cNvPr>
            <p:cNvSpPr/>
            <p:nvPr/>
          </p:nvSpPr>
          <p:spPr>
            <a:xfrm>
              <a:off x="1611923" y="284157"/>
              <a:ext cx="1025770"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a:t>課金石</a:t>
              </a:r>
            </a:p>
          </p:txBody>
        </p:sp>
        <p:sp>
          <p:nvSpPr>
            <p:cNvPr id="93" name="楕円 816">
              <a:extLst>
                <a:ext uri="{FF2B5EF4-FFF2-40B4-BE49-F238E27FC236}">
                  <a16:creationId xmlns:a16="http://schemas.microsoft.com/office/drawing/2014/main" id="{B71F7776-7C3B-459C-94E3-06D4541E7C30}"/>
                </a:ext>
              </a:extLst>
            </p:cNvPr>
            <p:cNvSpPr/>
            <p:nvPr/>
          </p:nvSpPr>
          <p:spPr>
            <a:xfrm>
              <a:off x="2466732" y="289691"/>
              <a:ext cx="146538" cy="147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a:t>
              </a:r>
            </a:p>
          </p:txBody>
        </p:sp>
        <p:sp>
          <p:nvSpPr>
            <p:cNvPr id="94" name="四角形: 角を丸くする 817">
              <a:extLst>
                <a:ext uri="{FF2B5EF4-FFF2-40B4-BE49-F238E27FC236}">
                  <a16:creationId xmlns:a16="http://schemas.microsoft.com/office/drawing/2014/main" id="{167062C5-8342-4EE2-8CC1-53698FDBB60B}"/>
                </a:ext>
              </a:extLst>
            </p:cNvPr>
            <p:cNvSpPr/>
            <p:nvPr/>
          </p:nvSpPr>
          <p:spPr>
            <a:xfrm>
              <a:off x="0" y="487075"/>
              <a:ext cx="351692" cy="7398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95" name="正方形/長方形 94">
              <a:extLst>
                <a:ext uri="{FF2B5EF4-FFF2-40B4-BE49-F238E27FC236}">
                  <a16:creationId xmlns:a16="http://schemas.microsoft.com/office/drawing/2014/main" id="{375DC8CD-881C-4409-9A72-5CBD698EC2E3}"/>
                </a:ext>
              </a:extLst>
            </p:cNvPr>
            <p:cNvSpPr/>
            <p:nvPr/>
          </p:nvSpPr>
          <p:spPr>
            <a:xfrm>
              <a:off x="586154" y="445351"/>
              <a:ext cx="2051538" cy="14653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700"/>
                <a:t>スタミナ</a:t>
              </a:r>
            </a:p>
          </p:txBody>
        </p:sp>
        <p:sp>
          <p:nvSpPr>
            <p:cNvPr id="96" name="四角形: 角を丸くする 819">
              <a:extLst>
                <a:ext uri="{FF2B5EF4-FFF2-40B4-BE49-F238E27FC236}">
                  <a16:creationId xmlns:a16="http://schemas.microsoft.com/office/drawing/2014/main" id="{D9054692-DA6C-4E89-B3FA-0C4120F79613}"/>
                </a:ext>
              </a:extLst>
            </p:cNvPr>
            <p:cNvSpPr/>
            <p:nvPr/>
          </p:nvSpPr>
          <p:spPr>
            <a:xfrm>
              <a:off x="1128346" y="485288"/>
              <a:ext cx="1450730" cy="6666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97" name="四角形: 角を丸くする 820">
              <a:extLst>
                <a:ext uri="{FF2B5EF4-FFF2-40B4-BE49-F238E27FC236}">
                  <a16:creationId xmlns:a16="http://schemas.microsoft.com/office/drawing/2014/main" id="{35545852-E312-48E9-A445-7D7140821E64}"/>
                </a:ext>
              </a:extLst>
            </p:cNvPr>
            <p:cNvSpPr/>
            <p:nvPr/>
          </p:nvSpPr>
          <p:spPr>
            <a:xfrm>
              <a:off x="1128346" y="481984"/>
              <a:ext cx="879231" cy="73269"/>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98" name="テキスト ボックス 821">
              <a:extLst>
                <a:ext uri="{FF2B5EF4-FFF2-40B4-BE49-F238E27FC236}">
                  <a16:creationId xmlns:a16="http://schemas.microsoft.com/office/drawing/2014/main" id="{6CE5451D-EBBD-4E55-8E31-2D31B46917EC}"/>
                </a:ext>
              </a:extLst>
            </p:cNvPr>
            <p:cNvSpPr txBox="1"/>
            <p:nvPr/>
          </p:nvSpPr>
          <p:spPr>
            <a:xfrm>
              <a:off x="1113692" y="438023"/>
              <a:ext cx="439615" cy="14653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800"/>
                <a:t>800/</a:t>
              </a:r>
              <a:r>
                <a:rPr kumimoji="1" lang="en-US" altLang="ja-JP" sz="600"/>
                <a:t>999</a:t>
              </a:r>
              <a:endParaRPr kumimoji="1" lang="ja-JP" altLang="en-US" sz="1100"/>
            </a:p>
          </p:txBody>
        </p:sp>
        <p:sp>
          <p:nvSpPr>
            <p:cNvPr id="99" name="テキスト ボックス 822">
              <a:extLst>
                <a:ext uri="{FF2B5EF4-FFF2-40B4-BE49-F238E27FC236}">
                  <a16:creationId xmlns:a16="http://schemas.microsoft.com/office/drawing/2014/main" id="{2AAAA3D5-B0DF-403C-878B-94534B332CB8}"/>
                </a:ext>
              </a:extLst>
            </p:cNvPr>
            <p:cNvSpPr txBox="1"/>
            <p:nvPr/>
          </p:nvSpPr>
          <p:spPr>
            <a:xfrm>
              <a:off x="2124807" y="452677"/>
              <a:ext cx="439615" cy="14653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800">
                  <a:solidFill>
                    <a:schemeClr val="bg1"/>
                  </a:solidFill>
                </a:rPr>
                <a:t>あと</a:t>
              </a:r>
              <a:r>
                <a:rPr kumimoji="1" lang="en-US" altLang="ja-JP" sz="800">
                  <a:solidFill>
                    <a:schemeClr val="bg1"/>
                  </a:solidFill>
                </a:rPr>
                <a:t>00:00</a:t>
              </a:r>
              <a:endParaRPr kumimoji="1" lang="ja-JP" altLang="en-US" sz="1100">
                <a:solidFill>
                  <a:schemeClr val="bg1"/>
                </a:solidFill>
              </a:endParaRPr>
            </a:p>
          </p:txBody>
        </p:sp>
      </p:grpSp>
      <p:sp>
        <p:nvSpPr>
          <p:cNvPr id="100" name="四角形: 角を丸くする 792">
            <a:extLst>
              <a:ext uri="{FF2B5EF4-FFF2-40B4-BE49-F238E27FC236}">
                <a16:creationId xmlns:a16="http://schemas.microsoft.com/office/drawing/2014/main" id="{288CC416-78B0-4832-8A9C-1900890CA04D}"/>
              </a:ext>
            </a:extLst>
          </p:cNvPr>
          <p:cNvSpPr/>
          <p:nvPr/>
        </p:nvSpPr>
        <p:spPr>
          <a:xfrm>
            <a:off x="8477182" y="3225624"/>
            <a:ext cx="600363" cy="240144"/>
          </a:xfrm>
          <a:prstGeom prst="roundRect">
            <a:avLst>
              <a:gd name="adj" fmla="val 20454"/>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a:t>もどる</a:t>
            </a:r>
            <a:endParaRPr kumimoji="1" lang="en-US" altLang="ja-JP" sz="1200"/>
          </a:p>
        </p:txBody>
      </p:sp>
      <p:sp>
        <p:nvSpPr>
          <p:cNvPr id="101" name="正方形/長方形 100">
            <a:extLst>
              <a:ext uri="{FF2B5EF4-FFF2-40B4-BE49-F238E27FC236}">
                <a16:creationId xmlns:a16="http://schemas.microsoft.com/office/drawing/2014/main" id="{601A4EEE-64ED-4430-BEE4-D7C54F332041}"/>
              </a:ext>
            </a:extLst>
          </p:cNvPr>
          <p:cNvSpPr/>
          <p:nvPr/>
        </p:nvSpPr>
        <p:spPr>
          <a:xfrm>
            <a:off x="6945270" y="3582384"/>
            <a:ext cx="2163496" cy="86201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05" name="テキスト ボックス 773">
            <a:extLst>
              <a:ext uri="{FF2B5EF4-FFF2-40B4-BE49-F238E27FC236}">
                <a16:creationId xmlns:a16="http://schemas.microsoft.com/office/drawing/2014/main" id="{A0F53ECC-3588-4C40-BAE0-D0AE6A7D6FC9}"/>
              </a:ext>
            </a:extLst>
          </p:cNvPr>
          <p:cNvSpPr txBox="1"/>
          <p:nvPr/>
        </p:nvSpPr>
        <p:spPr>
          <a:xfrm>
            <a:off x="8368113" y="3769376"/>
            <a:ext cx="720374" cy="28648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kumimoji="1" lang="ja-JP" altLang="en-US" sz="900" b="1" dirty="0">
                <a:solidFill>
                  <a:schemeClr val="bg1"/>
                </a:solidFill>
                <a:latin typeface="メイリオ" panose="020B0604030504040204" pitchFamily="50" charset="-128"/>
              </a:rPr>
              <a:t>★３</a:t>
            </a:r>
            <a:endParaRPr kumimoji="1" lang="en-US" altLang="ja-JP" sz="900" b="1" dirty="0">
              <a:solidFill>
                <a:schemeClr val="bg1"/>
              </a:solidFill>
              <a:latin typeface="メイリオ" panose="020B0604030504040204" pitchFamily="50" charset="-128"/>
              <a:ea typeface="メイリオ" panose="020B0604030504040204" pitchFamily="50" charset="-128"/>
            </a:endParaRPr>
          </a:p>
        </p:txBody>
      </p:sp>
      <p:sp>
        <p:nvSpPr>
          <p:cNvPr id="106" name="テキスト ボックス 798">
            <a:extLst>
              <a:ext uri="{FF2B5EF4-FFF2-40B4-BE49-F238E27FC236}">
                <a16:creationId xmlns:a16="http://schemas.microsoft.com/office/drawing/2014/main" id="{A6A73849-CAC1-439F-8AF3-59F62541751D}"/>
              </a:ext>
            </a:extLst>
          </p:cNvPr>
          <p:cNvSpPr txBox="1"/>
          <p:nvPr/>
        </p:nvSpPr>
        <p:spPr>
          <a:xfrm>
            <a:off x="7732753" y="4001912"/>
            <a:ext cx="1301863" cy="40956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500" dirty="0">
                <a:solidFill>
                  <a:schemeClr val="bg1"/>
                </a:solidFill>
              </a:rPr>
              <a:t>パーツテキストパーツテキスト！ ！</a:t>
            </a:r>
            <a:endParaRPr kumimoji="1" lang="en-US" altLang="ja-JP" sz="500" dirty="0">
              <a:solidFill>
                <a:schemeClr val="bg1"/>
              </a:solidFill>
            </a:endParaRPr>
          </a:p>
          <a:p>
            <a:r>
              <a:rPr kumimoji="1" lang="ja-JP" altLang="en-US" sz="500" dirty="0">
                <a:solidFill>
                  <a:schemeClr val="bg1"/>
                </a:solidFill>
              </a:rPr>
              <a:t>パーツテキストパーツテキスト！ ！</a:t>
            </a:r>
            <a:endParaRPr kumimoji="1" lang="en-US" altLang="ja-JP" sz="500" dirty="0">
              <a:solidFill>
                <a:schemeClr val="bg1"/>
              </a:solidFill>
            </a:endParaRPr>
          </a:p>
        </p:txBody>
      </p:sp>
      <p:sp>
        <p:nvSpPr>
          <p:cNvPr id="107" name="テキスト ボックス 801">
            <a:extLst>
              <a:ext uri="{FF2B5EF4-FFF2-40B4-BE49-F238E27FC236}">
                <a16:creationId xmlns:a16="http://schemas.microsoft.com/office/drawing/2014/main" id="{9E558ED7-9A5F-4AB4-868D-AE07139F70B4}"/>
              </a:ext>
            </a:extLst>
          </p:cNvPr>
          <p:cNvSpPr txBox="1"/>
          <p:nvPr/>
        </p:nvSpPr>
        <p:spPr>
          <a:xfrm>
            <a:off x="7687975" y="3577225"/>
            <a:ext cx="1348127" cy="2770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600" u="sng">
                <a:solidFill>
                  <a:schemeClr val="bg1"/>
                </a:solidFill>
              </a:rPr>
              <a:t>パーツ名４５６７８９０１２３４</a:t>
            </a:r>
          </a:p>
        </p:txBody>
      </p:sp>
      <p:sp>
        <p:nvSpPr>
          <p:cNvPr id="108" name="四角形: 角を丸くする 792">
            <a:extLst>
              <a:ext uri="{FF2B5EF4-FFF2-40B4-BE49-F238E27FC236}">
                <a16:creationId xmlns:a16="http://schemas.microsoft.com/office/drawing/2014/main" id="{8BF13644-466B-4382-9C8B-0B911097B0B5}"/>
              </a:ext>
            </a:extLst>
          </p:cNvPr>
          <p:cNvSpPr/>
          <p:nvPr/>
        </p:nvSpPr>
        <p:spPr>
          <a:xfrm>
            <a:off x="7067532" y="3672948"/>
            <a:ext cx="600363" cy="666215"/>
          </a:xfrm>
          <a:prstGeom prst="roundRect">
            <a:avLst>
              <a:gd name="adj" fmla="val 20454"/>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a:t>パーツ</a:t>
            </a:r>
            <a:endParaRPr kumimoji="1" lang="en-US" altLang="ja-JP" sz="1200"/>
          </a:p>
          <a:p>
            <a:pPr algn="ctr"/>
            <a:r>
              <a:rPr kumimoji="1" lang="ja-JP" altLang="en-US" sz="1200"/>
              <a:t>絵</a:t>
            </a:r>
            <a:endParaRPr kumimoji="1" lang="en-US" altLang="ja-JP" sz="1200"/>
          </a:p>
        </p:txBody>
      </p:sp>
      <p:grpSp>
        <p:nvGrpSpPr>
          <p:cNvPr id="109" name="グループ化 108">
            <a:extLst>
              <a:ext uri="{FF2B5EF4-FFF2-40B4-BE49-F238E27FC236}">
                <a16:creationId xmlns:a16="http://schemas.microsoft.com/office/drawing/2014/main" id="{28573BB8-6BE0-4F33-8EB1-00D4A240120C}"/>
              </a:ext>
            </a:extLst>
          </p:cNvPr>
          <p:cNvGrpSpPr/>
          <p:nvPr/>
        </p:nvGrpSpPr>
        <p:grpSpPr>
          <a:xfrm>
            <a:off x="4366070" y="3791808"/>
            <a:ext cx="2182622" cy="446249"/>
            <a:chOff x="122021" y="3799591"/>
            <a:chExt cx="2195558" cy="446943"/>
          </a:xfrm>
        </p:grpSpPr>
        <p:sp>
          <p:nvSpPr>
            <p:cNvPr id="110" name="四角形: 角を丸くする 109">
              <a:extLst>
                <a:ext uri="{FF2B5EF4-FFF2-40B4-BE49-F238E27FC236}">
                  <a16:creationId xmlns:a16="http://schemas.microsoft.com/office/drawing/2014/main" id="{ED2EA88E-09A0-43F4-B1A5-329A4265F058}"/>
                </a:ext>
              </a:extLst>
            </p:cNvPr>
            <p:cNvSpPr/>
            <p:nvPr/>
          </p:nvSpPr>
          <p:spPr>
            <a:xfrm>
              <a:off x="122021" y="3799591"/>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11" name="四角形: 角を丸くする 110">
              <a:extLst>
                <a:ext uri="{FF2B5EF4-FFF2-40B4-BE49-F238E27FC236}">
                  <a16:creationId xmlns:a16="http://schemas.microsoft.com/office/drawing/2014/main" id="{0FD43F12-5F68-429A-845A-4B7EC6E4693F}"/>
                </a:ext>
              </a:extLst>
            </p:cNvPr>
            <p:cNvSpPr/>
            <p:nvPr/>
          </p:nvSpPr>
          <p:spPr>
            <a:xfrm>
              <a:off x="560377"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12" name="四角形: 角を丸くする 111">
              <a:extLst>
                <a:ext uri="{FF2B5EF4-FFF2-40B4-BE49-F238E27FC236}">
                  <a16:creationId xmlns:a16="http://schemas.microsoft.com/office/drawing/2014/main" id="{39B699F8-141E-4612-8C93-0D9F80F977DE}"/>
                </a:ext>
              </a:extLst>
            </p:cNvPr>
            <p:cNvSpPr/>
            <p:nvPr/>
          </p:nvSpPr>
          <p:spPr>
            <a:xfrm>
              <a:off x="999992"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13" name="四角形: 角を丸くする 112">
              <a:extLst>
                <a:ext uri="{FF2B5EF4-FFF2-40B4-BE49-F238E27FC236}">
                  <a16:creationId xmlns:a16="http://schemas.microsoft.com/office/drawing/2014/main" id="{8E76E12F-7B07-428B-AB75-C41859D0D2DB}"/>
                </a:ext>
              </a:extLst>
            </p:cNvPr>
            <p:cNvSpPr/>
            <p:nvPr/>
          </p:nvSpPr>
          <p:spPr>
            <a:xfrm>
              <a:off x="1439608"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14" name="四角形: 角を丸くする 113">
              <a:extLst>
                <a:ext uri="{FF2B5EF4-FFF2-40B4-BE49-F238E27FC236}">
                  <a16:creationId xmlns:a16="http://schemas.microsoft.com/office/drawing/2014/main" id="{DDFD5E07-55B1-4627-8E71-7BB1252B8ED1}"/>
                </a:ext>
              </a:extLst>
            </p:cNvPr>
            <p:cNvSpPr/>
            <p:nvPr/>
          </p:nvSpPr>
          <p:spPr>
            <a:xfrm>
              <a:off x="1879223" y="380691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grpSp>
      <p:grpSp>
        <p:nvGrpSpPr>
          <p:cNvPr id="115" name="グループ化 114">
            <a:extLst>
              <a:ext uri="{FF2B5EF4-FFF2-40B4-BE49-F238E27FC236}">
                <a16:creationId xmlns:a16="http://schemas.microsoft.com/office/drawing/2014/main" id="{D184DAFC-1884-47E0-AA82-32D18805A1CD}"/>
              </a:ext>
            </a:extLst>
          </p:cNvPr>
          <p:cNvGrpSpPr/>
          <p:nvPr/>
        </p:nvGrpSpPr>
        <p:grpSpPr>
          <a:xfrm>
            <a:off x="4366070" y="3350812"/>
            <a:ext cx="2182622" cy="446249"/>
            <a:chOff x="122021" y="3799591"/>
            <a:chExt cx="2195558" cy="446943"/>
          </a:xfrm>
        </p:grpSpPr>
        <p:sp>
          <p:nvSpPr>
            <p:cNvPr id="116" name="四角形: 角を丸くする 115">
              <a:extLst>
                <a:ext uri="{FF2B5EF4-FFF2-40B4-BE49-F238E27FC236}">
                  <a16:creationId xmlns:a16="http://schemas.microsoft.com/office/drawing/2014/main" id="{54002DFE-1581-471D-A35B-1817BD283238}"/>
                </a:ext>
              </a:extLst>
            </p:cNvPr>
            <p:cNvSpPr/>
            <p:nvPr/>
          </p:nvSpPr>
          <p:spPr>
            <a:xfrm>
              <a:off x="122021" y="3799591"/>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17" name="四角形: 角を丸くする 116">
              <a:extLst>
                <a:ext uri="{FF2B5EF4-FFF2-40B4-BE49-F238E27FC236}">
                  <a16:creationId xmlns:a16="http://schemas.microsoft.com/office/drawing/2014/main" id="{5B243525-A8E3-4EEC-BD58-F47626A76553}"/>
                </a:ext>
              </a:extLst>
            </p:cNvPr>
            <p:cNvSpPr/>
            <p:nvPr/>
          </p:nvSpPr>
          <p:spPr>
            <a:xfrm>
              <a:off x="560377"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18" name="四角形: 角を丸くする 117">
              <a:extLst>
                <a:ext uri="{FF2B5EF4-FFF2-40B4-BE49-F238E27FC236}">
                  <a16:creationId xmlns:a16="http://schemas.microsoft.com/office/drawing/2014/main" id="{30033C87-B234-4BA7-928E-D5CBD1A93DEE}"/>
                </a:ext>
              </a:extLst>
            </p:cNvPr>
            <p:cNvSpPr/>
            <p:nvPr/>
          </p:nvSpPr>
          <p:spPr>
            <a:xfrm>
              <a:off x="999992"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19" name="四角形: 角を丸くする 118">
              <a:extLst>
                <a:ext uri="{FF2B5EF4-FFF2-40B4-BE49-F238E27FC236}">
                  <a16:creationId xmlns:a16="http://schemas.microsoft.com/office/drawing/2014/main" id="{709F5BC0-8FFA-41F4-8979-7AA8FD6208AD}"/>
                </a:ext>
              </a:extLst>
            </p:cNvPr>
            <p:cNvSpPr/>
            <p:nvPr/>
          </p:nvSpPr>
          <p:spPr>
            <a:xfrm>
              <a:off x="1439608"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20" name="四角形: 角を丸くする 119">
              <a:extLst>
                <a:ext uri="{FF2B5EF4-FFF2-40B4-BE49-F238E27FC236}">
                  <a16:creationId xmlns:a16="http://schemas.microsoft.com/office/drawing/2014/main" id="{D924C8A3-D9A8-4E1B-9B43-54DEB08E1414}"/>
                </a:ext>
              </a:extLst>
            </p:cNvPr>
            <p:cNvSpPr/>
            <p:nvPr/>
          </p:nvSpPr>
          <p:spPr>
            <a:xfrm>
              <a:off x="1879223" y="380691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grpSp>
      <p:grpSp>
        <p:nvGrpSpPr>
          <p:cNvPr id="121" name="グループ化 120">
            <a:extLst>
              <a:ext uri="{FF2B5EF4-FFF2-40B4-BE49-F238E27FC236}">
                <a16:creationId xmlns:a16="http://schemas.microsoft.com/office/drawing/2014/main" id="{91D55CA8-DE97-42A5-BC44-705E7229AC38}"/>
              </a:ext>
            </a:extLst>
          </p:cNvPr>
          <p:cNvGrpSpPr/>
          <p:nvPr/>
        </p:nvGrpSpPr>
        <p:grpSpPr>
          <a:xfrm>
            <a:off x="4366070" y="2907951"/>
            <a:ext cx="2182622" cy="446249"/>
            <a:chOff x="122021" y="3799591"/>
            <a:chExt cx="2195558" cy="446943"/>
          </a:xfrm>
        </p:grpSpPr>
        <p:sp>
          <p:nvSpPr>
            <p:cNvPr id="122" name="四角形: 角を丸くする 121">
              <a:extLst>
                <a:ext uri="{FF2B5EF4-FFF2-40B4-BE49-F238E27FC236}">
                  <a16:creationId xmlns:a16="http://schemas.microsoft.com/office/drawing/2014/main" id="{453B207B-688A-48B2-9FB9-79D322A1A9CF}"/>
                </a:ext>
              </a:extLst>
            </p:cNvPr>
            <p:cNvSpPr/>
            <p:nvPr/>
          </p:nvSpPr>
          <p:spPr>
            <a:xfrm>
              <a:off x="122021" y="3799591"/>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23" name="四角形: 角を丸くする 122">
              <a:extLst>
                <a:ext uri="{FF2B5EF4-FFF2-40B4-BE49-F238E27FC236}">
                  <a16:creationId xmlns:a16="http://schemas.microsoft.com/office/drawing/2014/main" id="{FCDC5058-86ED-4C87-B8D2-19E03D6EEA6B}"/>
                </a:ext>
              </a:extLst>
            </p:cNvPr>
            <p:cNvSpPr/>
            <p:nvPr/>
          </p:nvSpPr>
          <p:spPr>
            <a:xfrm>
              <a:off x="560377"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24" name="四角形: 角を丸くする 123">
              <a:extLst>
                <a:ext uri="{FF2B5EF4-FFF2-40B4-BE49-F238E27FC236}">
                  <a16:creationId xmlns:a16="http://schemas.microsoft.com/office/drawing/2014/main" id="{535D628D-C88F-413A-9C14-4D2B0A53E58F}"/>
                </a:ext>
              </a:extLst>
            </p:cNvPr>
            <p:cNvSpPr/>
            <p:nvPr/>
          </p:nvSpPr>
          <p:spPr>
            <a:xfrm>
              <a:off x="999992"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25" name="四角形: 角を丸くする 124">
              <a:extLst>
                <a:ext uri="{FF2B5EF4-FFF2-40B4-BE49-F238E27FC236}">
                  <a16:creationId xmlns:a16="http://schemas.microsoft.com/office/drawing/2014/main" id="{DFC5A539-66A2-46A6-A508-10697A366B79}"/>
                </a:ext>
              </a:extLst>
            </p:cNvPr>
            <p:cNvSpPr/>
            <p:nvPr/>
          </p:nvSpPr>
          <p:spPr>
            <a:xfrm>
              <a:off x="1439608"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26" name="四角形: 角を丸くする 125">
              <a:extLst>
                <a:ext uri="{FF2B5EF4-FFF2-40B4-BE49-F238E27FC236}">
                  <a16:creationId xmlns:a16="http://schemas.microsoft.com/office/drawing/2014/main" id="{C5708D80-D7C2-43BE-BB6D-C7E8352003AC}"/>
                </a:ext>
              </a:extLst>
            </p:cNvPr>
            <p:cNvSpPr/>
            <p:nvPr/>
          </p:nvSpPr>
          <p:spPr>
            <a:xfrm>
              <a:off x="1879223" y="380691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grpSp>
      <p:sp>
        <p:nvSpPr>
          <p:cNvPr id="128" name="テキスト ボックス 127">
            <a:extLst>
              <a:ext uri="{FF2B5EF4-FFF2-40B4-BE49-F238E27FC236}">
                <a16:creationId xmlns:a16="http://schemas.microsoft.com/office/drawing/2014/main" id="{0E63EA2A-6E41-42A8-B70D-A102AC12E37D}"/>
              </a:ext>
            </a:extLst>
          </p:cNvPr>
          <p:cNvSpPr txBox="1"/>
          <p:nvPr/>
        </p:nvSpPr>
        <p:spPr>
          <a:xfrm>
            <a:off x="17674" y="108237"/>
            <a:ext cx="2323072" cy="307777"/>
          </a:xfrm>
          <a:prstGeom prst="rect">
            <a:avLst/>
          </a:prstGeom>
          <a:noFill/>
        </p:spPr>
        <p:txBody>
          <a:bodyPr wrap="none" rtlCol="0" anchor="t">
            <a:spAutoFit/>
          </a:bodyPr>
          <a:lstStyle/>
          <a:p>
            <a:r>
              <a:rPr kumimoji="1" lang="ja-JP" altLang="en-US" sz="1400" b="1">
                <a:latin typeface="游ゴシック"/>
                <a:ea typeface="游ゴシック"/>
              </a:rPr>
              <a:t>■</a:t>
            </a:r>
            <a:r>
              <a:rPr kumimoji="1" lang="en-US" altLang="ja-JP" sz="1400" b="1">
                <a:latin typeface="游ゴシック"/>
                <a:ea typeface="游ゴシック"/>
              </a:rPr>
              <a:t> </a:t>
            </a:r>
            <a:r>
              <a:rPr kumimoji="1" lang="en-US" altLang="ja-JP" sz="1400" b="1">
                <a:latin typeface="游ゴシック"/>
                <a:ea typeface="游ゴシック"/>
                <a:cs typeface="+mn-lt"/>
              </a:rPr>
              <a:t>[ls]</a:t>
            </a:r>
            <a:r>
              <a:rPr kumimoji="1" lang="ja-JP" altLang="en-US" sz="1400" b="1">
                <a:latin typeface="游ゴシック"/>
                <a:ea typeface="游ゴシック"/>
                <a:cs typeface="+mn-lt"/>
              </a:rPr>
              <a:t>一覧・</a:t>
            </a:r>
            <a:r>
              <a:rPr kumimoji="1" lang="en-US" altLang="ja-JP" sz="1400" b="1" err="1">
                <a:latin typeface="游ゴシック"/>
                <a:ea typeface="游ゴシック"/>
                <a:cs typeface="+mn-lt"/>
              </a:rPr>
              <a:t>売却</a:t>
            </a:r>
            <a:r>
              <a:rPr kumimoji="1" lang="ja-JP" altLang="en-US" sz="1400" b="1">
                <a:latin typeface="游ゴシック"/>
                <a:ea typeface="游ゴシック"/>
                <a:cs typeface="+mn-lt"/>
              </a:rPr>
              <a:t>画面仕様</a:t>
            </a:r>
            <a:endParaRPr kumimoji="1" lang="ja-JP" altLang="en-US" sz="1400" b="1">
              <a:latin typeface="游ゴシック"/>
              <a:ea typeface="游ゴシック"/>
            </a:endParaRPr>
          </a:p>
        </p:txBody>
      </p:sp>
    </p:spTree>
    <p:extLst>
      <p:ext uri="{BB962C8B-B14F-4D97-AF65-F5344CB8AC3E}">
        <p14:creationId xmlns:p14="http://schemas.microsoft.com/office/powerpoint/2010/main" val="2542708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スライド番号プレースホルダー 69">
            <a:extLst>
              <a:ext uri="{FF2B5EF4-FFF2-40B4-BE49-F238E27FC236}">
                <a16:creationId xmlns:a16="http://schemas.microsoft.com/office/drawing/2014/main" id="{A86F5271-200B-4F0D-9BC3-8934EEB7BC47}"/>
              </a:ext>
            </a:extLst>
          </p:cNvPr>
          <p:cNvSpPr>
            <a:spLocks noGrp="1"/>
          </p:cNvSpPr>
          <p:nvPr>
            <p:ph type="sldNum" sz="quarter" idx="12"/>
          </p:nvPr>
        </p:nvSpPr>
        <p:spPr>
          <a:xfrm>
            <a:off x="6989884" y="6492875"/>
            <a:ext cx="2057400" cy="365125"/>
          </a:xfrm>
        </p:spPr>
        <p:txBody>
          <a:bodyPr/>
          <a:lstStyle/>
          <a:p>
            <a:fld id="{A1D1B427-6BB8-45E6-A1F2-9E04AE67DC91}" type="slidenum">
              <a:rPr kumimoji="1" lang="ja-JP" altLang="en-US" b="1" smtClean="0">
                <a:latin typeface="メイリオ" panose="020B0604030504040204" pitchFamily="50" charset="-128"/>
                <a:ea typeface="メイリオ" panose="020B0604030504040204" pitchFamily="50" charset="-128"/>
              </a:rPr>
              <a:t>3</a:t>
            </a:fld>
            <a:endParaRPr kumimoji="1" lang="ja-JP" altLang="en-US" b="1">
              <a:latin typeface="メイリオ" panose="020B0604030504040204" pitchFamily="50" charset="-128"/>
              <a:ea typeface="メイリオ" panose="020B0604030504040204" pitchFamily="50" charset="-128"/>
            </a:endParaRPr>
          </a:p>
        </p:txBody>
      </p:sp>
      <p:sp>
        <p:nvSpPr>
          <p:cNvPr id="12" name="フッター プレースホルダー 68">
            <a:extLst>
              <a:ext uri="{FF2B5EF4-FFF2-40B4-BE49-F238E27FC236}">
                <a16:creationId xmlns:a16="http://schemas.microsoft.com/office/drawing/2014/main" id="{9C8F2F5C-DF1D-4397-9268-B1637005EBDC}"/>
              </a:ext>
            </a:extLst>
          </p:cNvPr>
          <p:cNvSpPr>
            <a:spLocks noGrp="1"/>
          </p:cNvSpPr>
          <p:nvPr>
            <p:ph type="ftr" sz="quarter" idx="11"/>
          </p:nvPr>
        </p:nvSpPr>
        <p:spPr>
          <a:xfrm>
            <a:off x="0" y="6492874"/>
            <a:ext cx="3086100" cy="365125"/>
          </a:xfrm>
        </p:spPr>
        <p:txBody>
          <a:bodyPr/>
          <a:lstStyle/>
          <a:p>
            <a:pPr algn="l"/>
            <a:r>
              <a:rPr kumimoji="1" lang="en-US" altLang="ja-JP">
                <a:solidFill>
                  <a:srgbClr val="FF0000"/>
                </a:solidFill>
                <a:latin typeface="Bahnschrift Condensed" panose="020B0502040204020203" pitchFamily="34" charset="0"/>
              </a:rPr>
              <a:t>CONFIDENTIAL</a:t>
            </a:r>
            <a:endParaRPr kumimoji="1" lang="ja-JP" altLang="en-US">
              <a:solidFill>
                <a:srgbClr val="FF0000"/>
              </a:solidFill>
              <a:latin typeface="Bahnschrift Condensed" panose="020B0502040204020203" pitchFamily="34" charset="0"/>
            </a:endParaRPr>
          </a:p>
        </p:txBody>
      </p:sp>
      <p:sp>
        <p:nvSpPr>
          <p:cNvPr id="6" name="テキスト ボックス 5">
            <a:extLst>
              <a:ext uri="{FF2B5EF4-FFF2-40B4-BE49-F238E27FC236}">
                <a16:creationId xmlns:a16="http://schemas.microsoft.com/office/drawing/2014/main" id="{18AB1ED6-84E6-406A-BFD8-96DCD5D54543}"/>
              </a:ext>
            </a:extLst>
          </p:cNvPr>
          <p:cNvSpPr txBox="1"/>
          <p:nvPr/>
        </p:nvSpPr>
        <p:spPr>
          <a:xfrm>
            <a:off x="415419" y="538799"/>
            <a:ext cx="1162498" cy="307777"/>
          </a:xfrm>
          <a:prstGeom prst="rect">
            <a:avLst/>
          </a:prstGeom>
          <a:noFill/>
        </p:spPr>
        <p:txBody>
          <a:bodyPr wrap="none" rtlCol="0">
            <a:spAutoFit/>
          </a:bodyPr>
          <a:lstStyle/>
          <a:p>
            <a:r>
              <a:rPr kumimoji="1" lang="en-US" altLang="ja-JP" sz="1400" b="1" dirty="0"/>
              <a:t>1. ls110.</a:t>
            </a:r>
            <a:r>
              <a:rPr kumimoji="1" lang="ja-JP" altLang="en-US" sz="1400" b="1" dirty="0"/>
              <a:t>売却</a:t>
            </a:r>
            <a:endParaRPr kumimoji="1" lang="en-US" altLang="ja-JP" sz="1400" b="1" dirty="0"/>
          </a:p>
        </p:txBody>
      </p:sp>
      <p:sp>
        <p:nvSpPr>
          <p:cNvPr id="7" name="テキスト ボックス 6">
            <a:extLst>
              <a:ext uri="{FF2B5EF4-FFF2-40B4-BE49-F238E27FC236}">
                <a16:creationId xmlns:a16="http://schemas.microsoft.com/office/drawing/2014/main" id="{9673130F-ECE5-4396-91C2-1F4340C187B6}"/>
              </a:ext>
            </a:extLst>
          </p:cNvPr>
          <p:cNvSpPr txBox="1"/>
          <p:nvPr/>
        </p:nvSpPr>
        <p:spPr>
          <a:xfrm>
            <a:off x="591845" y="845399"/>
            <a:ext cx="3682418" cy="4555093"/>
          </a:xfrm>
          <a:prstGeom prst="rect">
            <a:avLst/>
          </a:prstGeom>
          <a:noFill/>
        </p:spPr>
        <p:txBody>
          <a:bodyPr wrap="none" rtlCol="0" anchor="t">
            <a:spAutoFit/>
          </a:bodyPr>
          <a:lstStyle/>
          <a:p>
            <a:r>
              <a:rPr kumimoji="1" lang="ja-JP" altLang="en-US" sz="1000" dirty="0">
                <a:ea typeface="メイリオ"/>
              </a:rPr>
              <a:t>・売却する武器を選択することができる。</a:t>
            </a:r>
            <a:endParaRPr kumimoji="1" lang="en-US" altLang="ja-JP" sz="1000" dirty="0">
              <a:ea typeface="メイリオ"/>
            </a:endParaRPr>
          </a:p>
          <a:p>
            <a:r>
              <a:rPr kumimoji="1" lang="ja-JP" altLang="en-US" sz="1000" dirty="0">
                <a:ea typeface="メイリオ"/>
              </a:rPr>
              <a:t>・タップすると、選択され複数売却可能。</a:t>
            </a:r>
            <a:endParaRPr kumimoji="1" lang="en-US" altLang="ja-JP" sz="1000" dirty="0">
              <a:ea typeface="メイリオ"/>
            </a:endParaRPr>
          </a:p>
          <a:p>
            <a:r>
              <a:rPr kumimoji="1" lang="ja-JP" altLang="en-US" sz="1000" dirty="0">
                <a:ea typeface="メイリオ"/>
              </a:rPr>
              <a:t>　上部は選択したものが表示される。</a:t>
            </a:r>
            <a:endParaRPr kumimoji="1" lang="en-US" altLang="ja-JP" sz="1000" dirty="0">
              <a:ea typeface="メイリオ"/>
            </a:endParaRPr>
          </a:p>
          <a:p>
            <a:r>
              <a:rPr kumimoji="1" lang="ja-JP" altLang="en-US" sz="1000" dirty="0">
                <a:ea typeface="メイリオ"/>
              </a:rPr>
              <a:t>・武器、パーツ、結晶でタブ分けされている。</a:t>
            </a:r>
            <a:endParaRPr kumimoji="1" lang="en-US" altLang="ja-JP" sz="1000" dirty="0">
              <a:ea typeface="メイリオ"/>
            </a:endParaRPr>
          </a:p>
          <a:p>
            <a:r>
              <a:rPr kumimoji="1" lang="ja-JP" altLang="en-US" sz="1000" dirty="0">
                <a:ea typeface="メイリオ"/>
              </a:rPr>
              <a:t>・ 下部を上下に、もしくは右サイドバーを操作することで</a:t>
            </a:r>
            <a:endParaRPr lang="ja-JP" altLang="en-US" sz="1000" dirty="0">
              <a:ea typeface="メイリオ"/>
            </a:endParaRPr>
          </a:p>
          <a:p>
            <a:r>
              <a:rPr kumimoji="1" lang="ja-JP" altLang="en-US" sz="1000" dirty="0">
                <a:ea typeface="メイリオ"/>
              </a:rPr>
              <a:t>　 リストを動かすことができる。</a:t>
            </a:r>
            <a:endParaRPr kumimoji="1" lang="en-US" altLang="ja-JP" sz="1000" dirty="0">
              <a:ea typeface="メイリオ"/>
            </a:endParaRPr>
          </a:p>
          <a:p>
            <a:endParaRPr kumimoji="1" lang="en-US" altLang="ja-JP" sz="1000" dirty="0">
              <a:ea typeface="メイリオ"/>
            </a:endParaRPr>
          </a:p>
          <a:p>
            <a:r>
              <a:rPr kumimoji="1" lang="ja-JP" altLang="en-US" sz="1000" dirty="0">
                <a:ea typeface="メイリオ"/>
              </a:rPr>
              <a:t>・</a:t>
            </a:r>
            <a:r>
              <a:rPr kumimoji="1" lang="en-US" altLang="ja-JP" sz="1000" dirty="0">
                <a:ea typeface="メイリオ"/>
              </a:rPr>
              <a:t>OK</a:t>
            </a:r>
            <a:r>
              <a:rPr kumimoji="1" lang="ja-JP" altLang="en-US" sz="1000" dirty="0">
                <a:ea typeface="メイリオ"/>
              </a:rPr>
              <a:t>ボタンで売却確認ウィンドウの表示</a:t>
            </a:r>
            <a:endParaRPr kumimoji="1" lang="en-US" altLang="ja-JP" sz="1000" dirty="0">
              <a:ea typeface="メイリオ"/>
            </a:endParaRPr>
          </a:p>
          <a:p>
            <a:endParaRPr kumimoji="1" lang="en-US" altLang="ja-JP" sz="1000" dirty="0">
              <a:ea typeface="メイリオ"/>
            </a:endParaRPr>
          </a:p>
          <a:p>
            <a:r>
              <a:rPr kumimoji="1" lang="ja-JP" altLang="en-US" sz="1000" dirty="0">
                <a:ea typeface="メイリオ"/>
              </a:rPr>
              <a:t>○ ソートは以下の通り。</a:t>
            </a:r>
            <a:endParaRPr kumimoji="1" lang="en-US" altLang="ja-JP" sz="1000" dirty="0">
              <a:ea typeface="メイリオ"/>
            </a:endParaRPr>
          </a:p>
          <a:p>
            <a:r>
              <a:rPr kumimoji="1" lang="ja-JP" altLang="en-US" sz="1000" dirty="0">
                <a:ea typeface="メイリオ"/>
              </a:rPr>
              <a:t>　</a:t>
            </a:r>
            <a:r>
              <a:rPr lang="ja-JP" altLang="en-US" sz="1000" dirty="0">
                <a:ea typeface="メイリオ"/>
              </a:rPr>
              <a:t>・入手、レア度、武器種（種類ごとにレア度順）</a:t>
            </a:r>
          </a:p>
          <a:p>
            <a:r>
              <a:rPr lang="ja-JP" altLang="en-US" sz="1000" dirty="0">
                <a:ea typeface="メイリオ"/>
              </a:rPr>
              <a:t>　・ATK、DEF、SPD</a:t>
            </a:r>
            <a:endParaRPr lang="ja-JP" dirty="0"/>
          </a:p>
          <a:p>
            <a:r>
              <a:rPr lang="ja-JP" altLang="en-US" sz="1000" dirty="0">
                <a:ea typeface="メイリオ"/>
              </a:rPr>
              <a:t>　・レベル順</a:t>
            </a:r>
            <a:endParaRPr lang="en-US" altLang="ja-JP" sz="1000" dirty="0">
              <a:ea typeface="メイリオ"/>
            </a:endParaRPr>
          </a:p>
          <a:p>
            <a:r>
              <a:rPr lang="ja-JP" altLang="en-US" sz="1000" dirty="0">
                <a:ea typeface="メイリオ"/>
              </a:rPr>
              <a:t>　選択した項目に紐づくパラメータをアイコンに表示。</a:t>
            </a:r>
            <a:endParaRPr lang="en-US" altLang="ja-JP" sz="1000" dirty="0">
              <a:ea typeface="メイリオ"/>
            </a:endParaRPr>
          </a:p>
          <a:p>
            <a:endParaRPr lang="en-US" altLang="ja-JP" sz="1000" dirty="0">
              <a:ea typeface="メイリオ"/>
            </a:endParaRPr>
          </a:p>
          <a:p>
            <a:r>
              <a:rPr lang="ja-JP" altLang="en-US" sz="1000" dirty="0">
                <a:ea typeface="メイリオ"/>
              </a:rPr>
              <a:t>〇 フィルタは以下の通り。</a:t>
            </a:r>
            <a:endParaRPr lang="en-US" altLang="ja-JP" sz="1000" dirty="0">
              <a:ea typeface="メイリオ"/>
            </a:endParaRPr>
          </a:p>
          <a:p>
            <a:r>
              <a:rPr lang="ja-JP" altLang="en-US" sz="1000" dirty="0">
                <a:ea typeface="メイリオ"/>
              </a:rPr>
              <a:t>　・武器種　レア度、レベル降順でソート</a:t>
            </a:r>
            <a:endParaRPr lang="en-US" altLang="ja-JP" sz="1000" dirty="0">
              <a:ea typeface="メイリオ"/>
            </a:endParaRPr>
          </a:p>
          <a:p>
            <a:r>
              <a:rPr lang="ja-JP" altLang="en-US" sz="1000" dirty="0">
                <a:ea typeface="メイリオ"/>
              </a:rPr>
              <a:t>　・レア度　レベル降順でソート</a:t>
            </a:r>
            <a:endParaRPr lang="en-US" altLang="ja-JP" sz="1000" dirty="0">
              <a:ea typeface="メイリオ"/>
            </a:endParaRPr>
          </a:p>
          <a:p>
            <a:endParaRPr lang="ja-JP" altLang="en-US" sz="1000" dirty="0">
              <a:ea typeface="メイリオ"/>
            </a:endParaRPr>
          </a:p>
          <a:p>
            <a:r>
              <a:rPr kumimoji="1" lang="ja-JP" altLang="en-US" sz="1000" dirty="0">
                <a:ea typeface="メイリオ"/>
              </a:rPr>
              <a:t>・ 中央右に所持総数が書かれている</a:t>
            </a:r>
            <a:endParaRPr kumimoji="1" lang="en-US" altLang="ja-JP" sz="1000" dirty="0">
              <a:ea typeface="メイリオ"/>
            </a:endParaRPr>
          </a:p>
          <a:p>
            <a:r>
              <a:rPr kumimoji="1" lang="ja-JP" altLang="en-US" sz="1000" dirty="0">
                <a:ea typeface="メイリオ"/>
              </a:rPr>
              <a:t>・ 武器、パーツ、結晶をまとめて選択可能</a:t>
            </a:r>
            <a:endParaRPr kumimoji="1" lang="en-US" altLang="ja-JP" sz="1000" dirty="0">
              <a:ea typeface="メイリオ"/>
            </a:endParaRPr>
          </a:p>
          <a:p>
            <a:r>
              <a:rPr kumimoji="1" lang="ja-JP" altLang="en-US" sz="1000" dirty="0">
                <a:ea typeface="メイリオ"/>
              </a:rPr>
              <a:t>・ 左下に総額を表示 </a:t>
            </a:r>
            <a:r>
              <a:rPr kumimoji="1" lang="en-US" altLang="ja-JP" sz="1000" dirty="0">
                <a:ea typeface="メイリオ"/>
              </a:rPr>
              <a:t>※</a:t>
            </a:r>
            <a:r>
              <a:rPr kumimoji="1" lang="ja-JP" altLang="en-US" sz="1000" dirty="0">
                <a:ea typeface="メイリオ"/>
              </a:rPr>
              <a:t>レートは次頁</a:t>
            </a:r>
            <a:endParaRPr kumimoji="1" lang="en-US" altLang="ja-JP" sz="1000" dirty="0">
              <a:ea typeface="メイリオ"/>
            </a:endParaRPr>
          </a:p>
          <a:p>
            <a:r>
              <a:rPr kumimoji="1" lang="ja-JP" altLang="en-US" sz="1000" strike="sngStrike" dirty="0">
                <a:ea typeface="メイリオ"/>
              </a:rPr>
              <a:t>・ 右下に選択数を表示</a:t>
            </a:r>
            <a:endParaRPr kumimoji="1" lang="en-US" altLang="ja-JP" sz="1000" strike="sngStrike" dirty="0">
              <a:ea typeface="メイリオ"/>
            </a:endParaRPr>
          </a:p>
          <a:p>
            <a:r>
              <a:rPr kumimoji="1" lang="ja-JP" altLang="en-US" sz="1000" dirty="0">
                <a:ea typeface="メイリオ"/>
              </a:rPr>
              <a:t>・ 部隊で使用されている装備については、</a:t>
            </a:r>
            <a:endParaRPr kumimoji="1" lang="en-US" altLang="ja-JP" sz="1000" dirty="0">
              <a:ea typeface="メイリオ"/>
            </a:endParaRPr>
          </a:p>
          <a:p>
            <a:r>
              <a:rPr kumimoji="1" lang="ja-JP" altLang="en-US" sz="1000" dirty="0">
                <a:ea typeface="メイリオ"/>
              </a:rPr>
              <a:t>　「</a:t>
            </a:r>
            <a:r>
              <a:rPr kumimoji="1" lang="en-US" altLang="ja-JP" sz="1000" dirty="0">
                <a:ea typeface="メイリオ"/>
              </a:rPr>
              <a:t>E</a:t>
            </a:r>
            <a:r>
              <a:rPr kumimoji="1" lang="ja-JP" altLang="en-US" sz="1000" dirty="0">
                <a:ea typeface="メイリオ"/>
              </a:rPr>
              <a:t>」</a:t>
            </a:r>
            <a:r>
              <a:rPr kumimoji="1" lang="en-US" altLang="ja-JP" sz="1000" dirty="0">
                <a:ea typeface="メイリオ"/>
              </a:rPr>
              <a:t>(</a:t>
            </a:r>
            <a:r>
              <a:rPr kumimoji="1" lang="ja-JP" altLang="en-US" sz="1000" dirty="0">
                <a:ea typeface="メイリオ"/>
              </a:rPr>
              <a:t>使用中とわかるもの</a:t>
            </a:r>
            <a:r>
              <a:rPr kumimoji="1" lang="en-US" altLang="ja-JP" sz="1000" dirty="0">
                <a:ea typeface="メイリオ"/>
              </a:rPr>
              <a:t>)</a:t>
            </a:r>
            <a:r>
              <a:rPr kumimoji="1" lang="ja-JP" altLang="en-US" sz="1000" dirty="0">
                <a:ea typeface="メイリオ"/>
              </a:rPr>
              <a:t>で示唆。タップすると</a:t>
            </a:r>
            <a:endParaRPr kumimoji="1" lang="en-US" altLang="ja-JP" sz="1000" dirty="0">
              <a:ea typeface="メイリオ"/>
            </a:endParaRPr>
          </a:p>
          <a:p>
            <a:r>
              <a:rPr kumimoji="1" lang="ja-JP" altLang="en-US" sz="1000" dirty="0">
                <a:ea typeface="メイリオ"/>
              </a:rPr>
              <a:t>　上部が切り替わるのみ。売却対象として選択できない。</a:t>
            </a:r>
            <a:endParaRPr kumimoji="1" lang="en-US" altLang="ja-JP" sz="1000" dirty="0">
              <a:ea typeface="メイリオ"/>
            </a:endParaRPr>
          </a:p>
          <a:p>
            <a:r>
              <a:rPr kumimoji="1" lang="ja-JP" altLang="en-US" sz="1000" dirty="0">
                <a:ea typeface="メイリオ"/>
              </a:rPr>
              <a:t>・ 選択するとチェックマークが表示される。</a:t>
            </a:r>
            <a:endParaRPr kumimoji="1" lang="en-US" altLang="ja-JP" sz="1000" dirty="0">
              <a:ea typeface="メイリオ"/>
            </a:endParaRPr>
          </a:p>
          <a:p>
            <a:r>
              <a:rPr lang="ja-JP" altLang="en-US" sz="1000" dirty="0">
                <a:ea typeface="メイリオ"/>
              </a:rPr>
              <a:t>　</a:t>
            </a:r>
            <a:r>
              <a:rPr lang="ja-JP" altLang="en-US" sz="1000" dirty="0">
                <a:solidFill>
                  <a:srgbClr val="FF0000"/>
                </a:solidFill>
                <a:ea typeface="メイリオ"/>
              </a:rPr>
              <a:t> </a:t>
            </a:r>
            <a:r>
              <a:rPr lang="ja-JP" altLang="en-US" sz="1000" b="1" dirty="0">
                <a:solidFill>
                  <a:srgbClr val="FF0000"/>
                </a:solidFill>
                <a:ea typeface="メイリオ"/>
              </a:rPr>
              <a:t>選択の最大数は９９</a:t>
            </a:r>
          </a:p>
          <a:p>
            <a:endParaRPr lang="ja-JP" altLang="en-US" sz="1000" dirty="0">
              <a:ea typeface="メイリオ"/>
            </a:endParaRPr>
          </a:p>
        </p:txBody>
      </p:sp>
      <p:sp>
        <p:nvSpPr>
          <p:cNvPr id="8" name="テキスト ボックス 7">
            <a:extLst>
              <a:ext uri="{FF2B5EF4-FFF2-40B4-BE49-F238E27FC236}">
                <a16:creationId xmlns:a16="http://schemas.microsoft.com/office/drawing/2014/main" id="{283A3122-3D2A-4A0C-AF77-14EFB72CE5A4}"/>
              </a:ext>
            </a:extLst>
          </p:cNvPr>
          <p:cNvSpPr txBox="1"/>
          <p:nvPr/>
        </p:nvSpPr>
        <p:spPr>
          <a:xfrm>
            <a:off x="415419" y="5479018"/>
            <a:ext cx="1103187" cy="307777"/>
          </a:xfrm>
          <a:prstGeom prst="rect">
            <a:avLst/>
          </a:prstGeom>
          <a:noFill/>
        </p:spPr>
        <p:txBody>
          <a:bodyPr wrap="none" rtlCol="0">
            <a:spAutoFit/>
          </a:bodyPr>
          <a:lstStyle/>
          <a:p>
            <a:r>
              <a:rPr kumimoji="1" lang="en-US" altLang="ja-JP" sz="1400" b="1"/>
              <a:t>2. </a:t>
            </a:r>
            <a:r>
              <a:rPr kumimoji="1" lang="ja-JP" altLang="en-US" sz="1400" b="1"/>
              <a:t>初期状態</a:t>
            </a:r>
          </a:p>
        </p:txBody>
      </p:sp>
      <p:sp>
        <p:nvSpPr>
          <p:cNvPr id="9" name="テキスト ボックス 8">
            <a:extLst>
              <a:ext uri="{FF2B5EF4-FFF2-40B4-BE49-F238E27FC236}">
                <a16:creationId xmlns:a16="http://schemas.microsoft.com/office/drawing/2014/main" id="{5CD3163B-545C-4B3B-84A2-C51C5E5A2A51}"/>
              </a:ext>
            </a:extLst>
          </p:cNvPr>
          <p:cNvSpPr txBox="1"/>
          <p:nvPr/>
        </p:nvSpPr>
        <p:spPr>
          <a:xfrm>
            <a:off x="591845" y="5726957"/>
            <a:ext cx="4031873" cy="553998"/>
          </a:xfrm>
          <a:prstGeom prst="rect">
            <a:avLst/>
          </a:prstGeom>
          <a:noFill/>
        </p:spPr>
        <p:txBody>
          <a:bodyPr wrap="none" rtlCol="0">
            <a:spAutoFit/>
          </a:bodyPr>
          <a:lstStyle/>
          <a:p>
            <a:r>
              <a:rPr kumimoji="1" lang="ja-JP" altLang="en-US" sz="1000" dirty="0"/>
              <a:t>・初期ソートは入手順</a:t>
            </a:r>
            <a:endParaRPr kumimoji="1" lang="en-US" altLang="ja-JP" sz="1000" dirty="0"/>
          </a:p>
          <a:p>
            <a:r>
              <a:rPr kumimoji="1" lang="ja-JP" altLang="en-US" sz="1000" dirty="0"/>
              <a:t>　ユーザーが変更した場合は、他画面遷移時にサーバー側へ保存。</a:t>
            </a:r>
            <a:endParaRPr kumimoji="1" lang="en-US" altLang="ja-JP" sz="1000" dirty="0"/>
          </a:p>
          <a:p>
            <a:r>
              <a:rPr kumimoji="1" lang="ja-JP" altLang="en-US" sz="1000" dirty="0"/>
              <a:t>　</a:t>
            </a:r>
            <a:endParaRPr kumimoji="1" lang="en-US" altLang="ja-JP" sz="1000" dirty="0"/>
          </a:p>
        </p:txBody>
      </p:sp>
      <p:sp>
        <p:nvSpPr>
          <p:cNvPr id="10" name="テキスト ボックス 9">
            <a:extLst>
              <a:ext uri="{FF2B5EF4-FFF2-40B4-BE49-F238E27FC236}">
                <a16:creationId xmlns:a16="http://schemas.microsoft.com/office/drawing/2014/main" id="{FB986760-F370-4867-BE03-54D17636C740}"/>
              </a:ext>
            </a:extLst>
          </p:cNvPr>
          <p:cNvSpPr txBox="1"/>
          <p:nvPr/>
        </p:nvSpPr>
        <p:spPr>
          <a:xfrm>
            <a:off x="6875159" y="1648515"/>
            <a:ext cx="1353718" cy="167073"/>
          </a:xfrm>
          <a:prstGeom prst="rect">
            <a:avLst/>
          </a:prstGeom>
          <a:noFill/>
        </p:spPr>
        <p:txBody>
          <a:bodyPr wrap="none" rtlCol="0">
            <a:spAutoFit/>
          </a:bodyPr>
          <a:lstStyle/>
          <a:p>
            <a:r>
              <a:rPr kumimoji="1" lang="ja-JP" altLang="en-US" sz="700"/>
              <a:t>武器名４５６７８９０１２３４５６</a:t>
            </a:r>
          </a:p>
        </p:txBody>
      </p:sp>
      <p:sp>
        <p:nvSpPr>
          <p:cNvPr id="13" name="テキスト ボックス 12">
            <a:extLst>
              <a:ext uri="{FF2B5EF4-FFF2-40B4-BE49-F238E27FC236}">
                <a16:creationId xmlns:a16="http://schemas.microsoft.com/office/drawing/2014/main" id="{D9F9835F-4115-41EA-AE9B-D4BF1EEA8A80}"/>
              </a:ext>
            </a:extLst>
          </p:cNvPr>
          <p:cNvSpPr txBox="1"/>
          <p:nvPr/>
        </p:nvSpPr>
        <p:spPr>
          <a:xfrm>
            <a:off x="6874147" y="1803638"/>
            <a:ext cx="966657" cy="167073"/>
          </a:xfrm>
          <a:prstGeom prst="rect">
            <a:avLst/>
          </a:prstGeom>
          <a:noFill/>
        </p:spPr>
        <p:txBody>
          <a:bodyPr wrap="square" rtlCol="0">
            <a:spAutoFit/>
          </a:bodyPr>
          <a:lstStyle/>
          <a:p>
            <a:r>
              <a:rPr kumimoji="1" lang="ja-JP" altLang="en-US" sz="700"/>
              <a:t>武器種武器種名</a:t>
            </a:r>
          </a:p>
        </p:txBody>
      </p:sp>
      <p:sp>
        <p:nvSpPr>
          <p:cNvPr id="14" name="正方形/長方形 13">
            <a:extLst>
              <a:ext uri="{FF2B5EF4-FFF2-40B4-BE49-F238E27FC236}">
                <a16:creationId xmlns:a16="http://schemas.microsoft.com/office/drawing/2014/main" id="{225BC87A-DF03-4CE7-8E71-125CDF423D6F}"/>
              </a:ext>
            </a:extLst>
          </p:cNvPr>
          <p:cNvSpPr/>
          <p:nvPr/>
        </p:nvSpPr>
        <p:spPr>
          <a:xfrm>
            <a:off x="6939087" y="716165"/>
            <a:ext cx="2162636" cy="1952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endParaRPr kumimoji="1" lang="en-US" altLang="ja-JP" sz="1100"/>
          </a:p>
          <a:p>
            <a:pPr algn="r"/>
            <a:endParaRPr kumimoji="1" lang="en-US" altLang="ja-JP" sz="1100"/>
          </a:p>
          <a:p>
            <a:pPr algn="ctr"/>
            <a:endParaRPr kumimoji="1" lang="en-US" altLang="ja-JP"/>
          </a:p>
          <a:p>
            <a:pPr algn="ctr"/>
            <a:endParaRPr kumimoji="1" lang="en-US" altLang="ja-JP" sz="400" b="1">
              <a:latin typeface="メイリオ" panose="020B0604030504040204" pitchFamily="50" charset="-128"/>
              <a:ea typeface="メイリオ" panose="020B0604030504040204" pitchFamily="50" charset="-128"/>
            </a:endParaRPr>
          </a:p>
          <a:p>
            <a:pPr algn="ctr"/>
            <a:r>
              <a:rPr kumimoji="1" lang="ja-JP" altLang="en-US" b="1">
                <a:latin typeface="メイリオ" panose="020B0604030504040204" pitchFamily="50" charset="-128"/>
              </a:rPr>
              <a:t>売却</a:t>
            </a:r>
          </a:p>
        </p:txBody>
      </p:sp>
      <p:grpSp>
        <p:nvGrpSpPr>
          <p:cNvPr id="15" name="グループ化 14">
            <a:extLst>
              <a:ext uri="{FF2B5EF4-FFF2-40B4-BE49-F238E27FC236}">
                <a16:creationId xmlns:a16="http://schemas.microsoft.com/office/drawing/2014/main" id="{33F4788C-9759-4415-A63E-5FB1043D15A1}"/>
              </a:ext>
            </a:extLst>
          </p:cNvPr>
          <p:cNvGrpSpPr/>
          <p:nvPr/>
        </p:nvGrpSpPr>
        <p:grpSpPr>
          <a:xfrm>
            <a:off x="6939085" y="716163"/>
            <a:ext cx="2162636" cy="480289"/>
            <a:chOff x="0" y="0"/>
            <a:chExt cx="2637694" cy="599215"/>
          </a:xfrm>
        </p:grpSpPr>
        <p:sp>
          <p:nvSpPr>
            <p:cNvPr id="16" name="正方形/長方形 15">
              <a:extLst>
                <a:ext uri="{FF2B5EF4-FFF2-40B4-BE49-F238E27FC236}">
                  <a16:creationId xmlns:a16="http://schemas.microsoft.com/office/drawing/2014/main" id="{DD12A8CA-9743-4168-A2D5-02A2948409DA}"/>
                </a:ext>
              </a:extLst>
            </p:cNvPr>
            <p:cNvSpPr/>
            <p:nvPr/>
          </p:nvSpPr>
          <p:spPr>
            <a:xfrm>
              <a:off x="0" y="0"/>
              <a:ext cx="586154" cy="59188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800"/>
                <a:t>RANK</a:t>
              </a:r>
            </a:p>
            <a:p>
              <a:pPr algn="ctr"/>
              <a:r>
                <a:rPr kumimoji="1" lang="en-US" altLang="ja-JP"/>
                <a:t>999</a:t>
              </a:r>
              <a:endParaRPr kumimoji="1" lang="ja-JP" altLang="en-US"/>
            </a:p>
          </p:txBody>
        </p:sp>
        <p:sp>
          <p:nvSpPr>
            <p:cNvPr id="17" name="正方形/長方形 16">
              <a:extLst>
                <a:ext uri="{FF2B5EF4-FFF2-40B4-BE49-F238E27FC236}">
                  <a16:creationId xmlns:a16="http://schemas.microsoft.com/office/drawing/2014/main" id="{49B3AF26-59AD-498D-AF9D-C28FAED46AD7}"/>
                </a:ext>
              </a:extLst>
            </p:cNvPr>
            <p:cNvSpPr/>
            <p:nvPr/>
          </p:nvSpPr>
          <p:spPr>
            <a:xfrm>
              <a:off x="586155" y="0"/>
              <a:ext cx="2051539" cy="11837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700"/>
                <a:t>●称号的なものの表示エリア</a:t>
              </a:r>
            </a:p>
          </p:txBody>
        </p:sp>
        <p:sp>
          <p:nvSpPr>
            <p:cNvPr id="18" name="正方形/長方形 17">
              <a:extLst>
                <a:ext uri="{FF2B5EF4-FFF2-40B4-BE49-F238E27FC236}">
                  <a16:creationId xmlns:a16="http://schemas.microsoft.com/office/drawing/2014/main" id="{EBE852EC-3473-4BDA-A0F2-6D1A327BCB50}"/>
                </a:ext>
              </a:extLst>
            </p:cNvPr>
            <p:cNvSpPr/>
            <p:nvPr/>
          </p:nvSpPr>
          <p:spPr>
            <a:xfrm>
              <a:off x="586154" y="118664"/>
              <a:ext cx="2051539"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900"/>
                <a:t>プレイヤー名称</a:t>
              </a:r>
            </a:p>
          </p:txBody>
        </p:sp>
        <p:sp>
          <p:nvSpPr>
            <p:cNvPr id="19" name="正方形/長方形 18">
              <a:extLst>
                <a:ext uri="{FF2B5EF4-FFF2-40B4-BE49-F238E27FC236}">
                  <a16:creationId xmlns:a16="http://schemas.microsoft.com/office/drawing/2014/main" id="{9681556C-9E19-4BA8-835C-8D606AC39A46}"/>
                </a:ext>
              </a:extLst>
            </p:cNvPr>
            <p:cNvSpPr/>
            <p:nvPr/>
          </p:nvSpPr>
          <p:spPr>
            <a:xfrm>
              <a:off x="586153" y="284157"/>
              <a:ext cx="1025770"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800"/>
                <a:t>GOLD</a:t>
              </a:r>
              <a:endParaRPr kumimoji="1" lang="ja-JP" altLang="en-US" sz="800"/>
            </a:p>
          </p:txBody>
        </p:sp>
        <p:sp>
          <p:nvSpPr>
            <p:cNvPr id="20" name="四角形: 角を丸くする 814">
              <a:extLst>
                <a:ext uri="{FF2B5EF4-FFF2-40B4-BE49-F238E27FC236}">
                  <a16:creationId xmlns:a16="http://schemas.microsoft.com/office/drawing/2014/main" id="{B10BD53C-AF06-422E-BD55-5027E133BC17}"/>
                </a:ext>
              </a:extLst>
            </p:cNvPr>
            <p:cNvSpPr/>
            <p:nvPr/>
          </p:nvSpPr>
          <p:spPr>
            <a:xfrm>
              <a:off x="0" y="487075"/>
              <a:ext cx="586154" cy="7398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1" name="正方形/長方形 20">
              <a:extLst>
                <a:ext uri="{FF2B5EF4-FFF2-40B4-BE49-F238E27FC236}">
                  <a16:creationId xmlns:a16="http://schemas.microsoft.com/office/drawing/2014/main" id="{B87B96E8-C1A1-410B-8737-17863D40C6D5}"/>
                </a:ext>
              </a:extLst>
            </p:cNvPr>
            <p:cNvSpPr/>
            <p:nvPr/>
          </p:nvSpPr>
          <p:spPr>
            <a:xfrm>
              <a:off x="1611923" y="284157"/>
              <a:ext cx="1025770"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a:t>課金石</a:t>
              </a:r>
            </a:p>
          </p:txBody>
        </p:sp>
        <p:sp>
          <p:nvSpPr>
            <p:cNvPr id="22" name="楕円 816">
              <a:extLst>
                <a:ext uri="{FF2B5EF4-FFF2-40B4-BE49-F238E27FC236}">
                  <a16:creationId xmlns:a16="http://schemas.microsoft.com/office/drawing/2014/main" id="{7BBE8A31-AEDD-41D5-940A-969013699B62}"/>
                </a:ext>
              </a:extLst>
            </p:cNvPr>
            <p:cNvSpPr/>
            <p:nvPr/>
          </p:nvSpPr>
          <p:spPr>
            <a:xfrm>
              <a:off x="2466732" y="289691"/>
              <a:ext cx="146538" cy="147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a:t>
              </a:r>
            </a:p>
          </p:txBody>
        </p:sp>
        <p:sp>
          <p:nvSpPr>
            <p:cNvPr id="23" name="四角形: 角を丸くする 817">
              <a:extLst>
                <a:ext uri="{FF2B5EF4-FFF2-40B4-BE49-F238E27FC236}">
                  <a16:creationId xmlns:a16="http://schemas.microsoft.com/office/drawing/2014/main" id="{83F67523-16D3-4885-8A62-354AF479070C}"/>
                </a:ext>
              </a:extLst>
            </p:cNvPr>
            <p:cNvSpPr/>
            <p:nvPr/>
          </p:nvSpPr>
          <p:spPr>
            <a:xfrm>
              <a:off x="0" y="487075"/>
              <a:ext cx="351692" cy="7398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a:extLst>
                <a:ext uri="{FF2B5EF4-FFF2-40B4-BE49-F238E27FC236}">
                  <a16:creationId xmlns:a16="http://schemas.microsoft.com/office/drawing/2014/main" id="{83981075-B3C1-49CC-B485-2CC128AE064A}"/>
                </a:ext>
              </a:extLst>
            </p:cNvPr>
            <p:cNvSpPr/>
            <p:nvPr/>
          </p:nvSpPr>
          <p:spPr>
            <a:xfrm>
              <a:off x="586154" y="445351"/>
              <a:ext cx="2051538" cy="14653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700"/>
                <a:t>スタミナ</a:t>
              </a:r>
            </a:p>
          </p:txBody>
        </p:sp>
        <p:sp>
          <p:nvSpPr>
            <p:cNvPr id="25" name="四角形: 角を丸くする 819">
              <a:extLst>
                <a:ext uri="{FF2B5EF4-FFF2-40B4-BE49-F238E27FC236}">
                  <a16:creationId xmlns:a16="http://schemas.microsoft.com/office/drawing/2014/main" id="{21F96E46-0811-4AAB-98A8-8F03FD23A0BB}"/>
                </a:ext>
              </a:extLst>
            </p:cNvPr>
            <p:cNvSpPr/>
            <p:nvPr/>
          </p:nvSpPr>
          <p:spPr>
            <a:xfrm>
              <a:off x="1128346" y="485288"/>
              <a:ext cx="1450730" cy="6666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6" name="四角形: 角を丸くする 820">
              <a:extLst>
                <a:ext uri="{FF2B5EF4-FFF2-40B4-BE49-F238E27FC236}">
                  <a16:creationId xmlns:a16="http://schemas.microsoft.com/office/drawing/2014/main" id="{29185468-FF58-4BA2-A2C6-38346F55F5DD}"/>
                </a:ext>
              </a:extLst>
            </p:cNvPr>
            <p:cNvSpPr/>
            <p:nvPr/>
          </p:nvSpPr>
          <p:spPr>
            <a:xfrm>
              <a:off x="1128346" y="481984"/>
              <a:ext cx="879231" cy="73269"/>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7" name="テキスト ボックス 821">
              <a:extLst>
                <a:ext uri="{FF2B5EF4-FFF2-40B4-BE49-F238E27FC236}">
                  <a16:creationId xmlns:a16="http://schemas.microsoft.com/office/drawing/2014/main" id="{DC5AD8C7-7E21-4474-A96D-2A6E69D42E29}"/>
                </a:ext>
              </a:extLst>
            </p:cNvPr>
            <p:cNvSpPr txBox="1"/>
            <p:nvPr/>
          </p:nvSpPr>
          <p:spPr>
            <a:xfrm>
              <a:off x="1113692" y="438023"/>
              <a:ext cx="439615" cy="14653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800"/>
                <a:t>800/</a:t>
              </a:r>
              <a:r>
                <a:rPr kumimoji="1" lang="en-US" altLang="ja-JP" sz="600"/>
                <a:t>999</a:t>
              </a:r>
              <a:endParaRPr kumimoji="1" lang="ja-JP" altLang="en-US" sz="1100"/>
            </a:p>
          </p:txBody>
        </p:sp>
        <p:sp>
          <p:nvSpPr>
            <p:cNvPr id="28" name="テキスト ボックス 822">
              <a:extLst>
                <a:ext uri="{FF2B5EF4-FFF2-40B4-BE49-F238E27FC236}">
                  <a16:creationId xmlns:a16="http://schemas.microsoft.com/office/drawing/2014/main" id="{6C8D72DD-8FCB-409D-9A57-1716803E4521}"/>
                </a:ext>
              </a:extLst>
            </p:cNvPr>
            <p:cNvSpPr txBox="1"/>
            <p:nvPr/>
          </p:nvSpPr>
          <p:spPr>
            <a:xfrm>
              <a:off x="2124807" y="452677"/>
              <a:ext cx="439615" cy="14653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800">
                  <a:solidFill>
                    <a:schemeClr val="bg1"/>
                  </a:solidFill>
                </a:rPr>
                <a:t>あと</a:t>
              </a:r>
              <a:r>
                <a:rPr kumimoji="1" lang="en-US" altLang="ja-JP" sz="800">
                  <a:solidFill>
                    <a:schemeClr val="bg1"/>
                  </a:solidFill>
                </a:rPr>
                <a:t>00:00</a:t>
              </a:r>
              <a:endParaRPr kumimoji="1" lang="ja-JP" altLang="en-US" sz="1100">
                <a:solidFill>
                  <a:schemeClr val="bg1"/>
                </a:solidFill>
              </a:endParaRPr>
            </a:p>
          </p:txBody>
        </p:sp>
      </p:grpSp>
      <p:sp>
        <p:nvSpPr>
          <p:cNvPr id="29" name="四角形: 角を丸くする 792">
            <a:extLst>
              <a:ext uri="{FF2B5EF4-FFF2-40B4-BE49-F238E27FC236}">
                <a16:creationId xmlns:a16="http://schemas.microsoft.com/office/drawing/2014/main" id="{3FF0AC1F-4A24-49F6-B960-DF42296DDD9D}"/>
              </a:ext>
            </a:extLst>
          </p:cNvPr>
          <p:cNvSpPr/>
          <p:nvPr/>
        </p:nvSpPr>
        <p:spPr>
          <a:xfrm>
            <a:off x="8470136" y="1222975"/>
            <a:ext cx="600363" cy="240144"/>
          </a:xfrm>
          <a:prstGeom prst="roundRect">
            <a:avLst>
              <a:gd name="adj" fmla="val 20454"/>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a:t>もどる</a:t>
            </a:r>
            <a:endParaRPr kumimoji="1" lang="en-US" altLang="ja-JP" sz="1200"/>
          </a:p>
        </p:txBody>
      </p:sp>
      <p:sp>
        <p:nvSpPr>
          <p:cNvPr id="30" name="正方形/長方形 29">
            <a:extLst>
              <a:ext uri="{FF2B5EF4-FFF2-40B4-BE49-F238E27FC236}">
                <a16:creationId xmlns:a16="http://schemas.microsoft.com/office/drawing/2014/main" id="{E6EBA9AF-F3ED-4105-9C46-BA20A9ACCA79}"/>
              </a:ext>
            </a:extLst>
          </p:cNvPr>
          <p:cNvSpPr/>
          <p:nvPr/>
        </p:nvSpPr>
        <p:spPr>
          <a:xfrm>
            <a:off x="4244049" y="714377"/>
            <a:ext cx="2620978" cy="4683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endParaRPr kumimoji="1" lang="en-US" altLang="ja-JP" sz="1100"/>
          </a:p>
          <a:p>
            <a:pPr algn="r"/>
            <a:endParaRPr kumimoji="1" lang="en-US" altLang="ja-JP" sz="1100"/>
          </a:p>
          <a:p>
            <a:pPr algn="r"/>
            <a:endParaRPr kumimoji="1" lang="en-US" altLang="ja-JP" sz="1100"/>
          </a:p>
          <a:p>
            <a:pPr algn="ctr"/>
            <a:endParaRPr kumimoji="1" lang="en-US" altLang="ja-JP" sz="600" b="1">
              <a:latin typeface="メイリオ" panose="020B0604030504040204" pitchFamily="50" charset="-128"/>
              <a:ea typeface="メイリオ" panose="020B0604030504040204" pitchFamily="50" charset="-128"/>
            </a:endParaRPr>
          </a:p>
          <a:p>
            <a:pPr algn="ctr"/>
            <a:r>
              <a:rPr kumimoji="1" lang="ja-JP" altLang="en-US" b="1">
                <a:latin typeface="メイリオ" panose="020B0604030504040204" pitchFamily="50" charset="-128"/>
                <a:ea typeface="メイリオ" panose="020B0604030504040204" pitchFamily="50" charset="-128"/>
              </a:rPr>
              <a:t>売却</a:t>
            </a:r>
            <a:endParaRPr kumimoji="1" lang="ja-JP" altLang="en-US" sz="1100" b="1">
              <a:latin typeface="メイリオ" panose="020B0604030504040204" pitchFamily="50" charset="-128"/>
              <a:ea typeface="メイリオ" panose="020B0604030504040204" pitchFamily="50" charset="-128"/>
            </a:endParaRPr>
          </a:p>
        </p:txBody>
      </p:sp>
      <p:grpSp>
        <p:nvGrpSpPr>
          <p:cNvPr id="31" name="グループ化 30">
            <a:extLst>
              <a:ext uri="{FF2B5EF4-FFF2-40B4-BE49-F238E27FC236}">
                <a16:creationId xmlns:a16="http://schemas.microsoft.com/office/drawing/2014/main" id="{EF5E5C24-DB73-4293-BECB-5650119110A8}"/>
              </a:ext>
            </a:extLst>
          </p:cNvPr>
          <p:cNvGrpSpPr/>
          <p:nvPr/>
        </p:nvGrpSpPr>
        <p:grpSpPr>
          <a:xfrm>
            <a:off x="4244909" y="716556"/>
            <a:ext cx="2620980" cy="584326"/>
            <a:chOff x="860" y="2179"/>
            <a:chExt cx="2637694" cy="587663"/>
          </a:xfrm>
        </p:grpSpPr>
        <p:sp>
          <p:nvSpPr>
            <p:cNvPr id="32" name="正方形/長方形 31">
              <a:extLst>
                <a:ext uri="{FF2B5EF4-FFF2-40B4-BE49-F238E27FC236}">
                  <a16:creationId xmlns:a16="http://schemas.microsoft.com/office/drawing/2014/main" id="{AF9D1027-0B1E-41CE-BAF4-2163E4EA6AE9}"/>
                </a:ext>
              </a:extLst>
            </p:cNvPr>
            <p:cNvSpPr/>
            <p:nvPr/>
          </p:nvSpPr>
          <p:spPr>
            <a:xfrm>
              <a:off x="1612783" y="442952"/>
              <a:ext cx="1025769" cy="14653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a:gradFill flip="none" rotWithShape="1">
                    <a:gsLst>
                      <a:gs pos="0">
                        <a:srgbClr val="7030A0"/>
                      </a:gs>
                      <a:gs pos="49000">
                        <a:srgbClr val="78D077"/>
                      </a:gs>
                      <a:gs pos="33000">
                        <a:srgbClr val="00B0F0"/>
                      </a:gs>
                      <a:gs pos="17000">
                        <a:srgbClr val="0000FF"/>
                      </a:gs>
                      <a:gs pos="65000">
                        <a:srgbClr val="FFFF00"/>
                      </a:gs>
                      <a:gs pos="80000">
                        <a:srgbClr val="FF9900"/>
                      </a:gs>
                      <a:gs pos="100000">
                        <a:srgbClr val="FF0000"/>
                      </a:gs>
                    </a:gsLst>
                    <a:lin ang="16200000" scaled="1"/>
                    <a:tileRect/>
                  </a:gradFill>
                </a:rPr>
                <a:t>●</a:t>
              </a:r>
              <a:r>
                <a:rPr kumimoji="1" lang="ja-JP" altLang="en-US" sz="800"/>
                <a:t> </a:t>
              </a:r>
              <a:r>
                <a:rPr kumimoji="1" lang="en-US" altLang="ja-JP" sz="800"/>
                <a:t>999,999,999</a:t>
              </a:r>
              <a:endParaRPr kumimoji="1" lang="ja-JP" altLang="en-US" sz="800"/>
            </a:p>
          </p:txBody>
        </p:sp>
        <p:sp>
          <p:nvSpPr>
            <p:cNvPr id="33" name="正方形/長方形 32">
              <a:extLst>
                <a:ext uri="{FF2B5EF4-FFF2-40B4-BE49-F238E27FC236}">
                  <a16:creationId xmlns:a16="http://schemas.microsoft.com/office/drawing/2014/main" id="{372BBA62-D52A-4691-A38C-4C672A2AA3AB}"/>
                </a:ext>
              </a:extLst>
            </p:cNvPr>
            <p:cNvSpPr/>
            <p:nvPr/>
          </p:nvSpPr>
          <p:spPr>
            <a:xfrm>
              <a:off x="860" y="2179"/>
              <a:ext cx="586154" cy="58766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t>RANK</a:t>
              </a:r>
            </a:p>
            <a:p>
              <a:pPr algn="ctr"/>
              <a:r>
                <a:rPr kumimoji="1" lang="en-US" altLang="ja-JP" sz="1800"/>
                <a:t>999</a:t>
              </a:r>
              <a:endParaRPr kumimoji="1" lang="ja-JP" altLang="en-US" sz="1800"/>
            </a:p>
          </p:txBody>
        </p:sp>
        <p:sp>
          <p:nvSpPr>
            <p:cNvPr id="34" name="正方形/長方形 33">
              <a:extLst>
                <a:ext uri="{FF2B5EF4-FFF2-40B4-BE49-F238E27FC236}">
                  <a16:creationId xmlns:a16="http://schemas.microsoft.com/office/drawing/2014/main" id="{B2A7D86A-1C5A-419B-9CE6-08DD1FCC947D}"/>
                </a:ext>
              </a:extLst>
            </p:cNvPr>
            <p:cNvSpPr/>
            <p:nvPr/>
          </p:nvSpPr>
          <p:spPr>
            <a:xfrm>
              <a:off x="587015" y="2179"/>
              <a:ext cx="2051539" cy="14682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700"/>
                <a:t>●称号的なものの表示エリア</a:t>
              </a:r>
            </a:p>
          </p:txBody>
        </p:sp>
        <p:sp>
          <p:nvSpPr>
            <p:cNvPr id="35" name="正方形/長方形 34">
              <a:extLst>
                <a:ext uri="{FF2B5EF4-FFF2-40B4-BE49-F238E27FC236}">
                  <a16:creationId xmlns:a16="http://schemas.microsoft.com/office/drawing/2014/main" id="{623DE3E0-5172-40F9-A589-EA27060DB1BF}"/>
                </a:ext>
              </a:extLst>
            </p:cNvPr>
            <p:cNvSpPr/>
            <p:nvPr/>
          </p:nvSpPr>
          <p:spPr>
            <a:xfrm>
              <a:off x="587014" y="149006"/>
              <a:ext cx="2051540" cy="29365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900"/>
                <a:t>プレイヤー名称</a:t>
              </a:r>
            </a:p>
          </p:txBody>
        </p:sp>
        <p:sp>
          <p:nvSpPr>
            <p:cNvPr id="36" name="楕円 35">
              <a:extLst>
                <a:ext uri="{FF2B5EF4-FFF2-40B4-BE49-F238E27FC236}">
                  <a16:creationId xmlns:a16="http://schemas.microsoft.com/office/drawing/2014/main" id="{E94AEFF7-1D32-4EA7-A854-A44DA79E1478}"/>
                </a:ext>
              </a:extLst>
            </p:cNvPr>
            <p:cNvSpPr>
              <a:spLocks noChangeAspect="1"/>
            </p:cNvSpPr>
            <p:nvPr/>
          </p:nvSpPr>
          <p:spPr>
            <a:xfrm>
              <a:off x="2495305" y="453654"/>
              <a:ext cx="128376" cy="1287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a:t>
              </a:r>
            </a:p>
          </p:txBody>
        </p:sp>
        <p:grpSp>
          <p:nvGrpSpPr>
            <p:cNvPr id="37" name="グループ化 36">
              <a:extLst>
                <a:ext uri="{FF2B5EF4-FFF2-40B4-BE49-F238E27FC236}">
                  <a16:creationId xmlns:a16="http://schemas.microsoft.com/office/drawing/2014/main" id="{10616CFE-C98F-42C3-8E99-7FE92E8B82DA}"/>
                </a:ext>
              </a:extLst>
            </p:cNvPr>
            <p:cNvGrpSpPr/>
            <p:nvPr/>
          </p:nvGrpSpPr>
          <p:grpSpPr>
            <a:xfrm>
              <a:off x="31177" y="484427"/>
              <a:ext cx="527539" cy="71147"/>
              <a:chOff x="31177" y="484427"/>
              <a:chExt cx="581527" cy="70447"/>
            </a:xfrm>
          </p:grpSpPr>
          <p:sp>
            <p:nvSpPr>
              <p:cNvPr id="39" name="四角形: 角を丸くする 38">
                <a:extLst>
                  <a:ext uri="{FF2B5EF4-FFF2-40B4-BE49-F238E27FC236}">
                    <a16:creationId xmlns:a16="http://schemas.microsoft.com/office/drawing/2014/main" id="{BE21FF6D-2284-41AE-BAC8-1D8CF8F67AD1}"/>
                  </a:ext>
                </a:extLst>
              </p:cNvPr>
              <p:cNvSpPr/>
              <p:nvPr/>
            </p:nvSpPr>
            <p:spPr>
              <a:xfrm>
                <a:off x="31177" y="484427"/>
                <a:ext cx="581527" cy="7044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40" name="四角形: 角を丸くする 39">
                <a:extLst>
                  <a:ext uri="{FF2B5EF4-FFF2-40B4-BE49-F238E27FC236}">
                    <a16:creationId xmlns:a16="http://schemas.microsoft.com/office/drawing/2014/main" id="{66C95F56-FAA3-4B8A-8B63-A7E5AA9057E8}"/>
                  </a:ext>
                </a:extLst>
              </p:cNvPr>
              <p:cNvSpPr/>
              <p:nvPr/>
            </p:nvSpPr>
            <p:spPr>
              <a:xfrm>
                <a:off x="31177" y="484427"/>
                <a:ext cx="347085" cy="7044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sp>
          <p:nvSpPr>
            <p:cNvPr id="38" name="正方形/長方形 37">
              <a:extLst>
                <a:ext uri="{FF2B5EF4-FFF2-40B4-BE49-F238E27FC236}">
                  <a16:creationId xmlns:a16="http://schemas.microsoft.com/office/drawing/2014/main" id="{800400D1-AC78-4BF2-BF73-84D62A1EC140}"/>
                </a:ext>
              </a:extLst>
            </p:cNvPr>
            <p:cNvSpPr/>
            <p:nvPr/>
          </p:nvSpPr>
          <p:spPr>
            <a:xfrm>
              <a:off x="587013" y="442953"/>
              <a:ext cx="1025769" cy="14653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a:solidFill>
                    <a:srgbClr val="FFFF00"/>
                  </a:solidFill>
                </a:rPr>
                <a:t>● </a:t>
              </a:r>
              <a:r>
                <a:rPr kumimoji="1" lang="en-US" altLang="ja-JP" sz="800"/>
                <a:t>999</a:t>
              </a:r>
              <a:r>
                <a:rPr kumimoji="1" lang="ja-JP" altLang="en-US" sz="800"/>
                <a:t> </a:t>
              </a:r>
              <a:r>
                <a:rPr kumimoji="1" lang="en-US" altLang="ja-JP" sz="800"/>
                <a:t>,999,999,999</a:t>
              </a:r>
              <a:endParaRPr kumimoji="1" lang="ja-JP" altLang="en-US" sz="800"/>
            </a:p>
          </p:txBody>
        </p:sp>
      </p:grpSp>
      <p:sp>
        <p:nvSpPr>
          <p:cNvPr id="41" name="四角形: 角を丸くする 40">
            <a:extLst>
              <a:ext uri="{FF2B5EF4-FFF2-40B4-BE49-F238E27FC236}">
                <a16:creationId xmlns:a16="http://schemas.microsoft.com/office/drawing/2014/main" id="{7053614E-E280-402E-973F-6AAE86DF9580}"/>
              </a:ext>
            </a:extLst>
          </p:cNvPr>
          <p:cNvSpPr/>
          <p:nvPr/>
        </p:nvSpPr>
        <p:spPr>
          <a:xfrm>
            <a:off x="6210709" y="1345734"/>
            <a:ext cx="581529" cy="217175"/>
          </a:xfrm>
          <a:prstGeom prst="roundRect">
            <a:avLst>
              <a:gd name="adj" fmla="val 20454"/>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t>もどる</a:t>
            </a:r>
            <a:endParaRPr kumimoji="1" lang="en-US" altLang="ja-JP" sz="1000"/>
          </a:p>
        </p:txBody>
      </p:sp>
      <p:sp>
        <p:nvSpPr>
          <p:cNvPr id="42" name="四角形: 角を丸くする 41">
            <a:extLst>
              <a:ext uri="{FF2B5EF4-FFF2-40B4-BE49-F238E27FC236}">
                <a16:creationId xmlns:a16="http://schemas.microsoft.com/office/drawing/2014/main" id="{FBE7000B-C2D4-47B8-95FF-62D5E0BEC25D}"/>
              </a:ext>
            </a:extLst>
          </p:cNvPr>
          <p:cNvSpPr/>
          <p:nvPr/>
        </p:nvSpPr>
        <p:spPr>
          <a:xfrm>
            <a:off x="4244049" y="2695405"/>
            <a:ext cx="873600" cy="216149"/>
          </a:xfrm>
          <a:prstGeom prst="roundRect">
            <a:avLst>
              <a:gd name="adj" fmla="val 1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chemeClr val="tx1"/>
                </a:solidFill>
              </a:rPr>
              <a:t>武器</a:t>
            </a:r>
            <a:endParaRPr kumimoji="1" lang="en-US" altLang="ja-JP" sz="1000">
              <a:solidFill>
                <a:schemeClr val="tx1"/>
              </a:solidFill>
            </a:endParaRPr>
          </a:p>
        </p:txBody>
      </p:sp>
      <p:sp>
        <p:nvSpPr>
          <p:cNvPr id="43" name="四角形: 角を丸くする 42">
            <a:extLst>
              <a:ext uri="{FF2B5EF4-FFF2-40B4-BE49-F238E27FC236}">
                <a16:creationId xmlns:a16="http://schemas.microsoft.com/office/drawing/2014/main" id="{E069560C-8836-4FF7-9547-C7081029BC9E}"/>
              </a:ext>
            </a:extLst>
          </p:cNvPr>
          <p:cNvSpPr/>
          <p:nvPr/>
        </p:nvSpPr>
        <p:spPr>
          <a:xfrm>
            <a:off x="5116500" y="2695405"/>
            <a:ext cx="874493" cy="21614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t>パーツ</a:t>
            </a:r>
            <a:endParaRPr kumimoji="1" lang="en-US" altLang="ja-JP" sz="1000"/>
          </a:p>
        </p:txBody>
      </p:sp>
      <p:sp>
        <p:nvSpPr>
          <p:cNvPr id="44" name="四角形: 角を丸くする 43">
            <a:extLst>
              <a:ext uri="{FF2B5EF4-FFF2-40B4-BE49-F238E27FC236}">
                <a16:creationId xmlns:a16="http://schemas.microsoft.com/office/drawing/2014/main" id="{D3B108C3-3264-43D1-BE7E-6D4B603BDAE6}"/>
              </a:ext>
            </a:extLst>
          </p:cNvPr>
          <p:cNvSpPr/>
          <p:nvPr/>
        </p:nvSpPr>
        <p:spPr>
          <a:xfrm>
            <a:off x="5992289" y="2695405"/>
            <a:ext cx="872738" cy="21614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t>結晶</a:t>
            </a:r>
            <a:endParaRPr kumimoji="1" lang="en-US" altLang="ja-JP" sz="1000"/>
          </a:p>
        </p:txBody>
      </p:sp>
      <p:grpSp>
        <p:nvGrpSpPr>
          <p:cNvPr id="45" name="グループ化 44">
            <a:extLst>
              <a:ext uri="{FF2B5EF4-FFF2-40B4-BE49-F238E27FC236}">
                <a16:creationId xmlns:a16="http://schemas.microsoft.com/office/drawing/2014/main" id="{FA2A2EEE-0DF8-4027-96C7-12F8DE38183C}"/>
              </a:ext>
            </a:extLst>
          </p:cNvPr>
          <p:cNvGrpSpPr/>
          <p:nvPr/>
        </p:nvGrpSpPr>
        <p:grpSpPr>
          <a:xfrm>
            <a:off x="6689422" y="2938518"/>
            <a:ext cx="51505" cy="2127755"/>
            <a:chOff x="2452936" y="2924428"/>
            <a:chExt cx="74110" cy="3612932"/>
          </a:xfrm>
        </p:grpSpPr>
        <p:sp>
          <p:nvSpPr>
            <p:cNvPr id="46" name="四角形: 角を丸くする 45">
              <a:extLst>
                <a:ext uri="{FF2B5EF4-FFF2-40B4-BE49-F238E27FC236}">
                  <a16:creationId xmlns:a16="http://schemas.microsoft.com/office/drawing/2014/main" id="{A7101EF6-BE6A-4AE7-99EF-9822BC1D7BD8}"/>
                </a:ext>
              </a:extLst>
            </p:cNvPr>
            <p:cNvSpPr/>
            <p:nvPr/>
          </p:nvSpPr>
          <p:spPr>
            <a:xfrm>
              <a:off x="2452936" y="2924429"/>
              <a:ext cx="74110" cy="3612931"/>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47" name="四角形: 角を丸くする 46">
              <a:extLst>
                <a:ext uri="{FF2B5EF4-FFF2-40B4-BE49-F238E27FC236}">
                  <a16:creationId xmlns:a16="http://schemas.microsoft.com/office/drawing/2014/main" id="{51D31AF0-ED63-4977-A4BA-21379D56BA68}"/>
                </a:ext>
              </a:extLst>
            </p:cNvPr>
            <p:cNvSpPr/>
            <p:nvPr/>
          </p:nvSpPr>
          <p:spPr>
            <a:xfrm>
              <a:off x="2452936" y="2924428"/>
              <a:ext cx="74110" cy="587101"/>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grpSp>
        <p:nvGrpSpPr>
          <p:cNvPr id="48" name="グループ化 47">
            <a:extLst>
              <a:ext uri="{FF2B5EF4-FFF2-40B4-BE49-F238E27FC236}">
                <a16:creationId xmlns:a16="http://schemas.microsoft.com/office/drawing/2014/main" id="{4190E372-FA0A-495C-8347-E61D64F4D178}"/>
              </a:ext>
            </a:extLst>
          </p:cNvPr>
          <p:cNvGrpSpPr/>
          <p:nvPr/>
        </p:nvGrpSpPr>
        <p:grpSpPr>
          <a:xfrm>
            <a:off x="4367415" y="3366406"/>
            <a:ext cx="2182622" cy="444608"/>
            <a:chOff x="123366" y="2924428"/>
            <a:chExt cx="2195558" cy="446943"/>
          </a:xfrm>
        </p:grpSpPr>
        <p:sp>
          <p:nvSpPr>
            <p:cNvPr id="49" name="四角形: 角を丸くする 48">
              <a:extLst>
                <a:ext uri="{FF2B5EF4-FFF2-40B4-BE49-F238E27FC236}">
                  <a16:creationId xmlns:a16="http://schemas.microsoft.com/office/drawing/2014/main" id="{C5AA0F55-0100-42CA-AD48-476B5F67951D}"/>
                </a:ext>
              </a:extLst>
            </p:cNvPr>
            <p:cNvSpPr/>
            <p:nvPr/>
          </p:nvSpPr>
          <p:spPr>
            <a:xfrm>
              <a:off x="123366" y="292442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0" name="四角形: 角を丸くする 49">
              <a:extLst>
                <a:ext uri="{FF2B5EF4-FFF2-40B4-BE49-F238E27FC236}">
                  <a16:creationId xmlns:a16="http://schemas.microsoft.com/office/drawing/2014/main" id="{88F27F53-B019-45A5-8334-90EF147FD5CF}"/>
                </a:ext>
              </a:extLst>
            </p:cNvPr>
            <p:cNvSpPr/>
            <p:nvPr/>
          </p:nvSpPr>
          <p:spPr>
            <a:xfrm>
              <a:off x="561722" y="2931902"/>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1" name="四角形: 角を丸くする 50">
              <a:extLst>
                <a:ext uri="{FF2B5EF4-FFF2-40B4-BE49-F238E27FC236}">
                  <a16:creationId xmlns:a16="http://schemas.microsoft.com/office/drawing/2014/main" id="{17673AAA-AA7B-4BC1-9632-A21C05C8DBCC}"/>
                </a:ext>
              </a:extLst>
            </p:cNvPr>
            <p:cNvSpPr/>
            <p:nvPr/>
          </p:nvSpPr>
          <p:spPr>
            <a:xfrm>
              <a:off x="1001337" y="2931902"/>
              <a:ext cx="438356" cy="439469"/>
            </a:xfrm>
            <a:prstGeom prst="roundRect">
              <a:avLst>
                <a:gd name="adj" fmla="val 1500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2" name="四角形: 角を丸くする 51">
              <a:extLst>
                <a:ext uri="{FF2B5EF4-FFF2-40B4-BE49-F238E27FC236}">
                  <a16:creationId xmlns:a16="http://schemas.microsoft.com/office/drawing/2014/main" id="{6B6064BF-53C9-45E5-8F86-DA784609624E}"/>
                </a:ext>
              </a:extLst>
            </p:cNvPr>
            <p:cNvSpPr/>
            <p:nvPr/>
          </p:nvSpPr>
          <p:spPr>
            <a:xfrm>
              <a:off x="1440953" y="2931902"/>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3" name="四角形: 角を丸くする 52">
              <a:extLst>
                <a:ext uri="{FF2B5EF4-FFF2-40B4-BE49-F238E27FC236}">
                  <a16:creationId xmlns:a16="http://schemas.microsoft.com/office/drawing/2014/main" id="{C2021B28-9AAF-4135-B472-CC40C0B004FE}"/>
                </a:ext>
              </a:extLst>
            </p:cNvPr>
            <p:cNvSpPr/>
            <p:nvPr/>
          </p:nvSpPr>
          <p:spPr>
            <a:xfrm>
              <a:off x="1880568" y="293175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grpSp>
      <p:grpSp>
        <p:nvGrpSpPr>
          <p:cNvPr id="54" name="グループ化 53">
            <a:extLst>
              <a:ext uri="{FF2B5EF4-FFF2-40B4-BE49-F238E27FC236}">
                <a16:creationId xmlns:a16="http://schemas.microsoft.com/office/drawing/2014/main" id="{1450977C-A3D5-423D-8146-1FB10BAFB628}"/>
              </a:ext>
            </a:extLst>
          </p:cNvPr>
          <p:cNvGrpSpPr/>
          <p:nvPr/>
        </p:nvGrpSpPr>
        <p:grpSpPr>
          <a:xfrm>
            <a:off x="4366070" y="3803990"/>
            <a:ext cx="2182622" cy="444606"/>
            <a:chOff x="122021" y="3362012"/>
            <a:chExt cx="2195558" cy="446943"/>
          </a:xfrm>
        </p:grpSpPr>
        <p:sp>
          <p:nvSpPr>
            <p:cNvPr id="55" name="四角形: 角を丸くする 54">
              <a:extLst>
                <a:ext uri="{FF2B5EF4-FFF2-40B4-BE49-F238E27FC236}">
                  <a16:creationId xmlns:a16="http://schemas.microsoft.com/office/drawing/2014/main" id="{BFA41454-CF84-4D87-A324-B4BAA91B342B}"/>
                </a:ext>
              </a:extLst>
            </p:cNvPr>
            <p:cNvSpPr/>
            <p:nvPr/>
          </p:nvSpPr>
          <p:spPr>
            <a:xfrm>
              <a:off x="122021" y="3362012"/>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6" name="四角形: 角を丸くする 55">
              <a:extLst>
                <a:ext uri="{FF2B5EF4-FFF2-40B4-BE49-F238E27FC236}">
                  <a16:creationId xmlns:a16="http://schemas.microsoft.com/office/drawing/2014/main" id="{8593F0F4-FDBF-4080-88CC-35F6A2C4B249}"/>
                </a:ext>
              </a:extLst>
            </p:cNvPr>
            <p:cNvSpPr/>
            <p:nvPr/>
          </p:nvSpPr>
          <p:spPr>
            <a:xfrm>
              <a:off x="560377" y="3369486"/>
              <a:ext cx="438356" cy="439469"/>
            </a:xfrm>
            <a:prstGeom prst="roundRect">
              <a:avLst>
                <a:gd name="adj" fmla="val 1500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7" name="四角形: 角を丸くする 56">
              <a:extLst>
                <a:ext uri="{FF2B5EF4-FFF2-40B4-BE49-F238E27FC236}">
                  <a16:creationId xmlns:a16="http://schemas.microsoft.com/office/drawing/2014/main" id="{57B10316-D7D8-4E24-A1EE-62DA4BEECE10}"/>
                </a:ext>
              </a:extLst>
            </p:cNvPr>
            <p:cNvSpPr/>
            <p:nvPr/>
          </p:nvSpPr>
          <p:spPr>
            <a:xfrm>
              <a:off x="999992" y="3369486"/>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8" name="四角形: 角を丸くする 57">
              <a:extLst>
                <a:ext uri="{FF2B5EF4-FFF2-40B4-BE49-F238E27FC236}">
                  <a16:creationId xmlns:a16="http://schemas.microsoft.com/office/drawing/2014/main" id="{B6F46B34-2037-4539-B1BE-1B9BC5CB4AFA}"/>
                </a:ext>
              </a:extLst>
            </p:cNvPr>
            <p:cNvSpPr/>
            <p:nvPr/>
          </p:nvSpPr>
          <p:spPr>
            <a:xfrm>
              <a:off x="1439608" y="3369486"/>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59" name="四角形: 角を丸くする 58">
              <a:extLst>
                <a:ext uri="{FF2B5EF4-FFF2-40B4-BE49-F238E27FC236}">
                  <a16:creationId xmlns:a16="http://schemas.microsoft.com/office/drawing/2014/main" id="{576ADB57-C31D-4A86-846D-1A7802D6BD62}"/>
                </a:ext>
              </a:extLst>
            </p:cNvPr>
            <p:cNvSpPr/>
            <p:nvPr/>
          </p:nvSpPr>
          <p:spPr>
            <a:xfrm>
              <a:off x="1879223" y="3369339"/>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grpSp>
      <p:grpSp>
        <p:nvGrpSpPr>
          <p:cNvPr id="60" name="グループ化 59">
            <a:extLst>
              <a:ext uri="{FF2B5EF4-FFF2-40B4-BE49-F238E27FC236}">
                <a16:creationId xmlns:a16="http://schemas.microsoft.com/office/drawing/2014/main" id="{683DA429-B059-4E01-A862-75779A1A5700}"/>
              </a:ext>
            </a:extLst>
          </p:cNvPr>
          <p:cNvGrpSpPr/>
          <p:nvPr/>
        </p:nvGrpSpPr>
        <p:grpSpPr>
          <a:xfrm>
            <a:off x="4366070" y="4241569"/>
            <a:ext cx="2182622" cy="446249"/>
            <a:chOff x="122021" y="3799591"/>
            <a:chExt cx="2195558" cy="446943"/>
          </a:xfrm>
        </p:grpSpPr>
        <p:sp>
          <p:nvSpPr>
            <p:cNvPr id="61" name="四角形: 角を丸くする 60">
              <a:extLst>
                <a:ext uri="{FF2B5EF4-FFF2-40B4-BE49-F238E27FC236}">
                  <a16:creationId xmlns:a16="http://schemas.microsoft.com/office/drawing/2014/main" id="{314CA190-7D8D-49C2-AADF-3AF5E4676407}"/>
                </a:ext>
              </a:extLst>
            </p:cNvPr>
            <p:cNvSpPr/>
            <p:nvPr/>
          </p:nvSpPr>
          <p:spPr>
            <a:xfrm>
              <a:off x="122021" y="3799591"/>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62" name="四角形: 角を丸くする 61">
              <a:extLst>
                <a:ext uri="{FF2B5EF4-FFF2-40B4-BE49-F238E27FC236}">
                  <a16:creationId xmlns:a16="http://schemas.microsoft.com/office/drawing/2014/main" id="{F95CFFFA-EF2B-4058-8A06-0B9BECEF084A}"/>
                </a:ext>
              </a:extLst>
            </p:cNvPr>
            <p:cNvSpPr/>
            <p:nvPr/>
          </p:nvSpPr>
          <p:spPr>
            <a:xfrm>
              <a:off x="560377"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63" name="四角形: 角を丸くする 62">
              <a:extLst>
                <a:ext uri="{FF2B5EF4-FFF2-40B4-BE49-F238E27FC236}">
                  <a16:creationId xmlns:a16="http://schemas.microsoft.com/office/drawing/2014/main" id="{2A9E2690-B6FF-4F0A-B2AC-10D911E6B3EB}"/>
                </a:ext>
              </a:extLst>
            </p:cNvPr>
            <p:cNvSpPr/>
            <p:nvPr/>
          </p:nvSpPr>
          <p:spPr>
            <a:xfrm>
              <a:off x="999992"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64" name="四角形: 角を丸くする 63">
              <a:extLst>
                <a:ext uri="{FF2B5EF4-FFF2-40B4-BE49-F238E27FC236}">
                  <a16:creationId xmlns:a16="http://schemas.microsoft.com/office/drawing/2014/main" id="{DDC797EF-D58C-4FF8-B791-2A7CAC5105E7}"/>
                </a:ext>
              </a:extLst>
            </p:cNvPr>
            <p:cNvSpPr/>
            <p:nvPr/>
          </p:nvSpPr>
          <p:spPr>
            <a:xfrm>
              <a:off x="1439608"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65" name="四角形: 角を丸くする 64">
              <a:extLst>
                <a:ext uri="{FF2B5EF4-FFF2-40B4-BE49-F238E27FC236}">
                  <a16:creationId xmlns:a16="http://schemas.microsoft.com/office/drawing/2014/main" id="{08B8A985-D0DB-4F99-A4B1-A7143F7CAAEB}"/>
                </a:ext>
              </a:extLst>
            </p:cNvPr>
            <p:cNvSpPr/>
            <p:nvPr/>
          </p:nvSpPr>
          <p:spPr>
            <a:xfrm>
              <a:off x="1879223" y="380691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grpSp>
      <p:grpSp>
        <p:nvGrpSpPr>
          <p:cNvPr id="66" name="グループ化 65">
            <a:extLst>
              <a:ext uri="{FF2B5EF4-FFF2-40B4-BE49-F238E27FC236}">
                <a16:creationId xmlns:a16="http://schemas.microsoft.com/office/drawing/2014/main" id="{A746B60F-1155-4453-88F4-1CA225D92890}"/>
              </a:ext>
            </a:extLst>
          </p:cNvPr>
          <p:cNvGrpSpPr/>
          <p:nvPr/>
        </p:nvGrpSpPr>
        <p:grpSpPr>
          <a:xfrm>
            <a:off x="4366070" y="5072334"/>
            <a:ext cx="2182622" cy="153211"/>
            <a:chOff x="124710" y="4230915"/>
            <a:chExt cx="2195558" cy="446943"/>
          </a:xfrm>
        </p:grpSpPr>
        <p:sp>
          <p:nvSpPr>
            <p:cNvPr id="67" name="四角形: 角を丸くする 66">
              <a:extLst>
                <a:ext uri="{FF2B5EF4-FFF2-40B4-BE49-F238E27FC236}">
                  <a16:creationId xmlns:a16="http://schemas.microsoft.com/office/drawing/2014/main" id="{BA6E3679-CC70-417D-9DDF-6DE644581CB7}"/>
                </a:ext>
              </a:extLst>
            </p:cNvPr>
            <p:cNvSpPr/>
            <p:nvPr/>
          </p:nvSpPr>
          <p:spPr>
            <a:xfrm>
              <a:off x="124710" y="423091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68" name="四角形: 角を丸くする 67">
              <a:extLst>
                <a:ext uri="{FF2B5EF4-FFF2-40B4-BE49-F238E27FC236}">
                  <a16:creationId xmlns:a16="http://schemas.microsoft.com/office/drawing/2014/main" id="{D4E0680B-9C59-4A21-B229-4C6CC61F7874}"/>
                </a:ext>
              </a:extLst>
            </p:cNvPr>
            <p:cNvSpPr/>
            <p:nvPr/>
          </p:nvSpPr>
          <p:spPr>
            <a:xfrm>
              <a:off x="563066" y="4238389"/>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69" name="四角形: 角を丸くする 68">
              <a:extLst>
                <a:ext uri="{FF2B5EF4-FFF2-40B4-BE49-F238E27FC236}">
                  <a16:creationId xmlns:a16="http://schemas.microsoft.com/office/drawing/2014/main" id="{5E4CC969-BEC6-4AE0-8602-4482ABEA6781}"/>
                </a:ext>
              </a:extLst>
            </p:cNvPr>
            <p:cNvSpPr/>
            <p:nvPr/>
          </p:nvSpPr>
          <p:spPr>
            <a:xfrm>
              <a:off x="1002681" y="4238389"/>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70" name="四角形: 角を丸くする 69">
              <a:extLst>
                <a:ext uri="{FF2B5EF4-FFF2-40B4-BE49-F238E27FC236}">
                  <a16:creationId xmlns:a16="http://schemas.microsoft.com/office/drawing/2014/main" id="{1A9DC0D3-5AEF-4D01-8171-F0D55A650E58}"/>
                </a:ext>
              </a:extLst>
            </p:cNvPr>
            <p:cNvSpPr/>
            <p:nvPr/>
          </p:nvSpPr>
          <p:spPr>
            <a:xfrm>
              <a:off x="1442297" y="4238389"/>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71" name="四角形: 角を丸くする 70">
              <a:extLst>
                <a:ext uri="{FF2B5EF4-FFF2-40B4-BE49-F238E27FC236}">
                  <a16:creationId xmlns:a16="http://schemas.microsoft.com/office/drawing/2014/main" id="{77826802-287F-440F-93CD-AB319D6CC3F4}"/>
                </a:ext>
              </a:extLst>
            </p:cNvPr>
            <p:cNvSpPr/>
            <p:nvPr/>
          </p:nvSpPr>
          <p:spPr>
            <a:xfrm>
              <a:off x="1881912" y="4238242"/>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grpSp>
      <p:sp>
        <p:nvSpPr>
          <p:cNvPr id="72" name="四角形: 角を丸くする 71">
            <a:extLst>
              <a:ext uri="{FF2B5EF4-FFF2-40B4-BE49-F238E27FC236}">
                <a16:creationId xmlns:a16="http://schemas.microsoft.com/office/drawing/2014/main" id="{E2853FBB-B224-487A-8F94-5F79F322F9A6}"/>
              </a:ext>
            </a:extLst>
          </p:cNvPr>
          <p:cNvSpPr/>
          <p:nvPr/>
        </p:nvSpPr>
        <p:spPr>
          <a:xfrm>
            <a:off x="5203594" y="5154927"/>
            <a:ext cx="581528" cy="217174"/>
          </a:xfrm>
          <a:prstGeom prst="roundRect">
            <a:avLst>
              <a:gd name="adj" fmla="val 20454"/>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a:t>OK</a:t>
            </a:r>
          </a:p>
        </p:txBody>
      </p:sp>
      <p:sp>
        <p:nvSpPr>
          <p:cNvPr id="73" name="正方形/長方形 72">
            <a:extLst>
              <a:ext uri="{FF2B5EF4-FFF2-40B4-BE49-F238E27FC236}">
                <a16:creationId xmlns:a16="http://schemas.microsoft.com/office/drawing/2014/main" id="{EDCB0E58-C9A5-476B-B4F1-3D80FB1D369A}"/>
              </a:ext>
            </a:extLst>
          </p:cNvPr>
          <p:cNvSpPr/>
          <p:nvPr/>
        </p:nvSpPr>
        <p:spPr>
          <a:xfrm>
            <a:off x="6144652" y="2449401"/>
            <a:ext cx="679097" cy="23404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r>
              <a:rPr kumimoji="1" lang="en-US" altLang="ja-JP" sz="1050" b="1"/>
              <a:t>999</a:t>
            </a:r>
            <a:r>
              <a:rPr kumimoji="1" lang="en-US" altLang="ja-JP" sz="900" b="1"/>
              <a:t>/999</a:t>
            </a:r>
            <a:endParaRPr kumimoji="1" lang="ja-JP" altLang="en-US" sz="900" b="1"/>
          </a:p>
        </p:txBody>
      </p:sp>
      <p:sp>
        <p:nvSpPr>
          <p:cNvPr id="74" name="正方形/長方形 73">
            <a:extLst>
              <a:ext uri="{FF2B5EF4-FFF2-40B4-BE49-F238E27FC236}">
                <a16:creationId xmlns:a16="http://schemas.microsoft.com/office/drawing/2014/main" id="{F6DF831E-F174-4C1E-AEBF-D5C088A8C20C}"/>
              </a:ext>
            </a:extLst>
          </p:cNvPr>
          <p:cNvSpPr/>
          <p:nvPr/>
        </p:nvSpPr>
        <p:spPr>
          <a:xfrm>
            <a:off x="4244909" y="1592602"/>
            <a:ext cx="2620980" cy="86201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75" name="グループ化 74">
            <a:extLst>
              <a:ext uri="{FF2B5EF4-FFF2-40B4-BE49-F238E27FC236}">
                <a16:creationId xmlns:a16="http://schemas.microsoft.com/office/drawing/2014/main" id="{F4F81F78-49EA-4D9C-94B9-3C749B9280C7}"/>
              </a:ext>
            </a:extLst>
          </p:cNvPr>
          <p:cNvGrpSpPr/>
          <p:nvPr/>
        </p:nvGrpSpPr>
        <p:grpSpPr>
          <a:xfrm>
            <a:off x="5484045" y="1782821"/>
            <a:ext cx="1301381" cy="286486"/>
            <a:chOff x="1239996" y="1068444"/>
            <a:chExt cx="1279059" cy="280161"/>
          </a:xfrm>
        </p:grpSpPr>
        <p:sp>
          <p:nvSpPr>
            <p:cNvPr id="76" name="テキスト ボックス 771">
              <a:extLst>
                <a:ext uri="{FF2B5EF4-FFF2-40B4-BE49-F238E27FC236}">
                  <a16:creationId xmlns:a16="http://schemas.microsoft.com/office/drawing/2014/main" id="{2D3A73F9-3E4B-4DDB-93D9-59E14BCD6568}"/>
                </a:ext>
              </a:extLst>
            </p:cNvPr>
            <p:cNvSpPr txBox="1"/>
            <p:nvPr/>
          </p:nvSpPr>
          <p:spPr>
            <a:xfrm>
              <a:off x="1239996" y="1068444"/>
              <a:ext cx="1279059" cy="28016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600" u="sng">
                  <a:solidFill>
                    <a:schemeClr val="bg1"/>
                  </a:solidFill>
                </a:rPr>
                <a:t>　 武器種武器種名名</a:t>
              </a:r>
            </a:p>
          </p:txBody>
        </p:sp>
        <p:sp>
          <p:nvSpPr>
            <p:cNvPr id="77" name="楕円 76">
              <a:extLst>
                <a:ext uri="{FF2B5EF4-FFF2-40B4-BE49-F238E27FC236}">
                  <a16:creationId xmlns:a16="http://schemas.microsoft.com/office/drawing/2014/main" id="{E0927AD8-2EBA-4CCB-808E-8CC2F8044AF1}"/>
                </a:ext>
              </a:extLst>
            </p:cNvPr>
            <p:cNvSpPr/>
            <p:nvPr/>
          </p:nvSpPr>
          <p:spPr>
            <a:xfrm>
              <a:off x="1289692" y="1109821"/>
              <a:ext cx="142568" cy="14166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sp>
        <p:nvSpPr>
          <p:cNvPr id="78" name="テキスト ボックス 773">
            <a:extLst>
              <a:ext uri="{FF2B5EF4-FFF2-40B4-BE49-F238E27FC236}">
                <a16:creationId xmlns:a16="http://schemas.microsoft.com/office/drawing/2014/main" id="{5B357D01-7A26-4072-8772-B86C41549349}"/>
              </a:ext>
            </a:extLst>
          </p:cNvPr>
          <p:cNvSpPr txBox="1"/>
          <p:nvPr/>
        </p:nvSpPr>
        <p:spPr>
          <a:xfrm>
            <a:off x="6144652" y="1766727"/>
            <a:ext cx="720374" cy="28648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kumimoji="1" lang="en-US" altLang="ja-JP" sz="900" b="1" u="none" err="1">
                <a:solidFill>
                  <a:schemeClr val="bg1"/>
                </a:solidFill>
                <a:latin typeface="メイリオ" panose="020B0604030504040204" pitchFamily="50" charset="-128"/>
                <a:ea typeface="メイリオ" panose="020B0604030504040204" pitchFamily="50" charset="-128"/>
              </a:rPr>
              <a:t>Lv</a:t>
            </a:r>
            <a:r>
              <a:rPr kumimoji="1" lang="ja-JP" altLang="en-US" sz="900" b="1" u="none">
                <a:solidFill>
                  <a:schemeClr val="bg1"/>
                </a:solidFill>
                <a:latin typeface="メイリオ" panose="020B0604030504040204" pitchFamily="50" charset="-128"/>
                <a:ea typeface="メイリオ" panose="020B0604030504040204" pitchFamily="50" charset="-128"/>
              </a:rPr>
              <a:t> </a:t>
            </a:r>
            <a:r>
              <a:rPr kumimoji="1" lang="en-US" altLang="ja-JP" sz="900" b="1" u="none">
                <a:solidFill>
                  <a:schemeClr val="bg1"/>
                </a:solidFill>
                <a:latin typeface="メイリオ" panose="020B0604030504040204" pitchFamily="50" charset="-128"/>
                <a:ea typeface="メイリオ" panose="020B0604030504040204" pitchFamily="50" charset="-128"/>
              </a:rPr>
              <a:t>99</a:t>
            </a:r>
          </a:p>
        </p:txBody>
      </p:sp>
      <p:sp>
        <p:nvSpPr>
          <p:cNvPr id="79" name="テキスト ボックス 798">
            <a:extLst>
              <a:ext uri="{FF2B5EF4-FFF2-40B4-BE49-F238E27FC236}">
                <a16:creationId xmlns:a16="http://schemas.microsoft.com/office/drawing/2014/main" id="{31671867-B6C6-435C-957C-AFEB295033C7}"/>
              </a:ext>
            </a:extLst>
          </p:cNvPr>
          <p:cNvSpPr txBox="1"/>
          <p:nvPr/>
        </p:nvSpPr>
        <p:spPr>
          <a:xfrm>
            <a:off x="5509292" y="1999263"/>
            <a:ext cx="1301863" cy="40956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en-US" altLang="ja-JP" sz="800">
                <a:solidFill>
                  <a:schemeClr val="bg1"/>
                </a:solidFill>
                <a:effectLst/>
                <a:latin typeface="+mn-lt"/>
                <a:ea typeface="+mn-ea"/>
                <a:cs typeface="+mn-cs"/>
              </a:rPr>
              <a:t>ATK</a:t>
            </a:r>
            <a:r>
              <a:rPr kumimoji="1" lang="ja-JP" altLang="en-US" sz="800">
                <a:solidFill>
                  <a:schemeClr val="bg1"/>
                </a:solidFill>
                <a:effectLst/>
                <a:latin typeface="+mn-lt"/>
                <a:ea typeface="+mn-ea"/>
                <a:cs typeface="+mn-cs"/>
              </a:rPr>
              <a:t> </a:t>
            </a:r>
            <a:r>
              <a:rPr kumimoji="1" lang="en-US" altLang="ja-JP" sz="800" baseline="0">
                <a:solidFill>
                  <a:schemeClr val="bg1"/>
                </a:solidFill>
                <a:effectLst/>
                <a:latin typeface="+mn-lt"/>
                <a:ea typeface="+mn-ea"/>
                <a:cs typeface="+mn-cs"/>
              </a:rPr>
              <a:t> </a:t>
            </a:r>
            <a:r>
              <a:rPr kumimoji="1" lang="en-US" altLang="ja-JP" sz="800">
                <a:solidFill>
                  <a:schemeClr val="bg1"/>
                </a:solidFill>
                <a:effectLst/>
                <a:latin typeface="+mn-lt"/>
                <a:ea typeface="+mn-ea"/>
                <a:cs typeface="+mn-cs"/>
              </a:rPr>
              <a:t>9,999</a:t>
            </a:r>
          </a:p>
          <a:p>
            <a:r>
              <a:rPr kumimoji="1" lang="en-US" altLang="ja-JP" sz="800">
                <a:solidFill>
                  <a:schemeClr val="bg1"/>
                </a:solidFill>
                <a:effectLst/>
                <a:latin typeface="+mn-lt"/>
                <a:ea typeface="+mn-ea"/>
                <a:cs typeface="+mn-cs"/>
              </a:rPr>
              <a:t>DEF </a:t>
            </a:r>
            <a:r>
              <a:rPr kumimoji="1" lang="en-US" altLang="ja-JP" sz="800" baseline="0">
                <a:solidFill>
                  <a:schemeClr val="bg1"/>
                </a:solidFill>
                <a:effectLst/>
                <a:latin typeface="+mn-lt"/>
                <a:ea typeface="+mn-ea"/>
                <a:cs typeface="+mn-cs"/>
              </a:rPr>
              <a:t> </a:t>
            </a:r>
            <a:r>
              <a:rPr kumimoji="1" lang="en-US" altLang="ja-JP" sz="800">
                <a:solidFill>
                  <a:schemeClr val="bg1"/>
                </a:solidFill>
                <a:effectLst/>
                <a:latin typeface="+mn-lt"/>
                <a:ea typeface="+mn-ea"/>
                <a:cs typeface="+mn-cs"/>
              </a:rPr>
              <a:t>9,999</a:t>
            </a:r>
          </a:p>
          <a:p>
            <a:r>
              <a:rPr kumimoji="1" lang="en-US" altLang="ja-JP" sz="800">
                <a:solidFill>
                  <a:schemeClr val="bg1"/>
                </a:solidFill>
                <a:effectLst/>
                <a:latin typeface="+mn-lt"/>
                <a:ea typeface="+mn-ea"/>
                <a:cs typeface="+mn-cs"/>
              </a:rPr>
              <a:t>SPD</a:t>
            </a:r>
            <a:r>
              <a:rPr kumimoji="1" lang="ja-JP" altLang="en-US" sz="800" baseline="0">
                <a:solidFill>
                  <a:schemeClr val="bg1"/>
                </a:solidFill>
                <a:effectLst/>
                <a:latin typeface="+mn-lt"/>
                <a:ea typeface="+mn-ea"/>
                <a:cs typeface="+mn-cs"/>
              </a:rPr>
              <a:t>  </a:t>
            </a:r>
            <a:r>
              <a:rPr kumimoji="1" lang="en-US" altLang="ja-JP" sz="800">
                <a:solidFill>
                  <a:schemeClr val="bg1"/>
                </a:solidFill>
                <a:effectLst/>
                <a:latin typeface="+mn-lt"/>
                <a:ea typeface="+mn-ea"/>
                <a:cs typeface="+mn-cs"/>
              </a:rPr>
              <a:t>9,999</a:t>
            </a:r>
          </a:p>
        </p:txBody>
      </p:sp>
      <p:sp>
        <p:nvSpPr>
          <p:cNvPr id="80" name="テキスト ボックス 801">
            <a:extLst>
              <a:ext uri="{FF2B5EF4-FFF2-40B4-BE49-F238E27FC236}">
                <a16:creationId xmlns:a16="http://schemas.microsoft.com/office/drawing/2014/main" id="{E411E991-04CA-48D4-9378-44A440BD77ED}"/>
              </a:ext>
            </a:extLst>
          </p:cNvPr>
          <p:cNvSpPr txBox="1"/>
          <p:nvPr/>
        </p:nvSpPr>
        <p:spPr>
          <a:xfrm>
            <a:off x="5464514" y="1574576"/>
            <a:ext cx="1348127" cy="2770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600" u="sng">
                <a:solidFill>
                  <a:schemeClr val="bg1"/>
                </a:solidFill>
              </a:rPr>
              <a:t>武器名４５６７８９０１２３４５</a:t>
            </a:r>
          </a:p>
        </p:txBody>
      </p:sp>
      <p:sp>
        <p:nvSpPr>
          <p:cNvPr id="81" name="四角形: 角を丸くする 80">
            <a:extLst>
              <a:ext uri="{FF2B5EF4-FFF2-40B4-BE49-F238E27FC236}">
                <a16:creationId xmlns:a16="http://schemas.microsoft.com/office/drawing/2014/main" id="{42DFC4D2-920A-43EE-B7B2-E4ED18394E75}"/>
              </a:ext>
            </a:extLst>
          </p:cNvPr>
          <p:cNvSpPr/>
          <p:nvPr/>
        </p:nvSpPr>
        <p:spPr>
          <a:xfrm>
            <a:off x="4277605" y="2495025"/>
            <a:ext cx="777137" cy="17839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500"/>
              <a:t>ソート・フィルタ</a:t>
            </a:r>
            <a:endParaRPr kumimoji="1" lang="en-US" altLang="ja-JP" sz="500"/>
          </a:p>
        </p:txBody>
      </p:sp>
      <p:pic>
        <p:nvPicPr>
          <p:cNvPr id="82" name="図 81">
            <a:extLst>
              <a:ext uri="{FF2B5EF4-FFF2-40B4-BE49-F238E27FC236}">
                <a16:creationId xmlns:a16="http://schemas.microsoft.com/office/drawing/2014/main" id="{BBF6535B-8683-4D43-8612-5F8F1D967454}"/>
              </a:ext>
            </a:extLst>
          </p:cNvPr>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t="26177" b="28352"/>
          <a:stretch/>
        </p:blipFill>
        <p:spPr>
          <a:xfrm>
            <a:off x="4287040" y="1670180"/>
            <a:ext cx="1233365" cy="565282"/>
          </a:xfrm>
          <a:prstGeom prst="rect">
            <a:avLst/>
          </a:prstGeom>
        </p:spPr>
      </p:pic>
      <p:sp>
        <p:nvSpPr>
          <p:cNvPr id="83" name="正方形/長方形 82">
            <a:extLst>
              <a:ext uri="{FF2B5EF4-FFF2-40B4-BE49-F238E27FC236}">
                <a16:creationId xmlns:a16="http://schemas.microsoft.com/office/drawing/2014/main" id="{DCB6C28E-77D4-4D04-A794-514279C07379}"/>
              </a:ext>
            </a:extLst>
          </p:cNvPr>
          <p:cNvSpPr/>
          <p:nvPr/>
        </p:nvSpPr>
        <p:spPr>
          <a:xfrm>
            <a:off x="5911308" y="5140539"/>
            <a:ext cx="803145" cy="207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700" dirty="0">
                <a:solidFill>
                  <a:schemeClr val="tx1"/>
                </a:solidFill>
              </a:rPr>
              <a:t>　</a:t>
            </a:r>
            <a:r>
              <a:rPr kumimoji="1" lang="en-US" altLang="ja-JP" sz="700" dirty="0">
                <a:solidFill>
                  <a:schemeClr val="bg1"/>
                </a:solidFill>
              </a:rPr>
              <a:t>999,999,999</a:t>
            </a:r>
            <a:endParaRPr kumimoji="1" lang="ja-JP" altLang="en-US" sz="700" dirty="0">
              <a:solidFill>
                <a:schemeClr val="bg1"/>
              </a:solidFill>
            </a:endParaRPr>
          </a:p>
        </p:txBody>
      </p:sp>
      <p:pic>
        <p:nvPicPr>
          <p:cNvPr id="84" name="グラフィックス 83" descr="硬貨">
            <a:extLst>
              <a:ext uri="{FF2B5EF4-FFF2-40B4-BE49-F238E27FC236}">
                <a16:creationId xmlns:a16="http://schemas.microsoft.com/office/drawing/2014/main" id="{7D137976-14D1-4F4F-9007-E903E28548D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46368" y="5166175"/>
            <a:ext cx="148281" cy="148281"/>
          </a:xfrm>
          <a:prstGeom prst="rect">
            <a:avLst/>
          </a:prstGeom>
        </p:spPr>
      </p:pic>
      <p:grpSp>
        <p:nvGrpSpPr>
          <p:cNvPr id="87" name="グループ化 86">
            <a:extLst>
              <a:ext uri="{FF2B5EF4-FFF2-40B4-BE49-F238E27FC236}">
                <a16:creationId xmlns:a16="http://schemas.microsoft.com/office/drawing/2014/main" id="{CEB4E829-542F-49F2-BDBD-ED647FD3CB5A}"/>
              </a:ext>
            </a:extLst>
          </p:cNvPr>
          <p:cNvGrpSpPr/>
          <p:nvPr/>
        </p:nvGrpSpPr>
        <p:grpSpPr>
          <a:xfrm>
            <a:off x="4367415" y="2931230"/>
            <a:ext cx="2182622" cy="444608"/>
            <a:chOff x="123366" y="2924428"/>
            <a:chExt cx="2195558" cy="446943"/>
          </a:xfrm>
        </p:grpSpPr>
        <p:sp>
          <p:nvSpPr>
            <p:cNvPr id="88" name="四角形: 角を丸くする 87">
              <a:extLst>
                <a:ext uri="{FF2B5EF4-FFF2-40B4-BE49-F238E27FC236}">
                  <a16:creationId xmlns:a16="http://schemas.microsoft.com/office/drawing/2014/main" id="{B39F222A-94F3-4DF5-AED7-031E2879C6C6}"/>
                </a:ext>
              </a:extLst>
            </p:cNvPr>
            <p:cNvSpPr/>
            <p:nvPr/>
          </p:nvSpPr>
          <p:spPr>
            <a:xfrm>
              <a:off x="123366" y="292442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89" name="四角形: 角を丸くする 88">
              <a:extLst>
                <a:ext uri="{FF2B5EF4-FFF2-40B4-BE49-F238E27FC236}">
                  <a16:creationId xmlns:a16="http://schemas.microsoft.com/office/drawing/2014/main" id="{01493BF9-EAEA-47E1-BE50-F5B935EFBBE1}"/>
                </a:ext>
              </a:extLst>
            </p:cNvPr>
            <p:cNvSpPr/>
            <p:nvPr/>
          </p:nvSpPr>
          <p:spPr>
            <a:xfrm>
              <a:off x="561722" y="2931902"/>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90" name="四角形: 角を丸くする 89">
              <a:extLst>
                <a:ext uri="{FF2B5EF4-FFF2-40B4-BE49-F238E27FC236}">
                  <a16:creationId xmlns:a16="http://schemas.microsoft.com/office/drawing/2014/main" id="{41FE7E66-F9F1-4976-ACDD-DB8C83344B2F}"/>
                </a:ext>
              </a:extLst>
            </p:cNvPr>
            <p:cNvSpPr/>
            <p:nvPr/>
          </p:nvSpPr>
          <p:spPr>
            <a:xfrm>
              <a:off x="1001337" y="2931902"/>
              <a:ext cx="438356" cy="439469"/>
            </a:xfrm>
            <a:prstGeom prst="roundRect">
              <a:avLst>
                <a:gd name="adj" fmla="val 1500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91" name="四角形: 角を丸くする 90">
              <a:extLst>
                <a:ext uri="{FF2B5EF4-FFF2-40B4-BE49-F238E27FC236}">
                  <a16:creationId xmlns:a16="http://schemas.microsoft.com/office/drawing/2014/main" id="{52D4DD33-9FE2-4E90-96C9-3B9252A0EAF5}"/>
                </a:ext>
              </a:extLst>
            </p:cNvPr>
            <p:cNvSpPr/>
            <p:nvPr/>
          </p:nvSpPr>
          <p:spPr>
            <a:xfrm>
              <a:off x="1440953" y="2931902"/>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92" name="四角形: 角を丸くする 91">
              <a:extLst>
                <a:ext uri="{FF2B5EF4-FFF2-40B4-BE49-F238E27FC236}">
                  <a16:creationId xmlns:a16="http://schemas.microsoft.com/office/drawing/2014/main" id="{26BECE82-E002-4B60-948B-1C5C520C6B75}"/>
                </a:ext>
              </a:extLst>
            </p:cNvPr>
            <p:cNvSpPr/>
            <p:nvPr/>
          </p:nvSpPr>
          <p:spPr>
            <a:xfrm>
              <a:off x="1880568" y="293175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grpSp>
      <p:grpSp>
        <p:nvGrpSpPr>
          <p:cNvPr id="93" name="グループ化 92">
            <a:extLst>
              <a:ext uri="{FF2B5EF4-FFF2-40B4-BE49-F238E27FC236}">
                <a16:creationId xmlns:a16="http://schemas.microsoft.com/office/drawing/2014/main" id="{6ECB3393-FFA1-42B0-B7CF-AC0E15036988}"/>
              </a:ext>
            </a:extLst>
          </p:cNvPr>
          <p:cNvGrpSpPr/>
          <p:nvPr/>
        </p:nvGrpSpPr>
        <p:grpSpPr>
          <a:xfrm>
            <a:off x="4366070" y="4677999"/>
            <a:ext cx="2182622" cy="446249"/>
            <a:chOff x="122021" y="3799591"/>
            <a:chExt cx="2195558" cy="446943"/>
          </a:xfrm>
        </p:grpSpPr>
        <p:sp>
          <p:nvSpPr>
            <p:cNvPr id="94" name="四角形: 角を丸くする 93">
              <a:extLst>
                <a:ext uri="{FF2B5EF4-FFF2-40B4-BE49-F238E27FC236}">
                  <a16:creationId xmlns:a16="http://schemas.microsoft.com/office/drawing/2014/main" id="{B0248BC1-FC1B-4D64-94C7-2BC5A2D5F227}"/>
                </a:ext>
              </a:extLst>
            </p:cNvPr>
            <p:cNvSpPr/>
            <p:nvPr/>
          </p:nvSpPr>
          <p:spPr>
            <a:xfrm>
              <a:off x="122021" y="3799591"/>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95" name="四角形: 角を丸くする 94">
              <a:extLst>
                <a:ext uri="{FF2B5EF4-FFF2-40B4-BE49-F238E27FC236}">
                  <a16:creationId xmlns:a16="http://schemas.microsoft.com/office/drawing/2014/main" id="{0C74705D-F6D1-4A74-B350-CF13942261C0}"/>
                </a:ext>
              </a:extLst>
            </p:cNvPr>
            <p:cNvSpPr/>
            <p:nvPr/>
          </p:nvSpPr>
          <p:spPr>
            <a:xfrm>
              <a:off x="560377"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96" name="四角形: 角を丸くする 95">
              <a:extLst>
                <a:ext uri="{FF2B5EF4-FFF2-40B4-BE49-F238E27FC236}">
                  <a16:creationId xmlns:a16="http://schemas.microsoft.com/office/drawing/2014/main" id="{42A6376A-C2E4-48A2-A2CE-5B7E7E93AFE2}"/>
                </a:ext>
              </a:extLst>
            </p:cNvPr>
            <p:cNvSpPr/>
            <p:nvPr/>
          </p:nvSpPr>
          <p:spPr>
            <a:xfrm>
              <a:off x="999992"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97" name="四角形: 角を丸くする 96">
              <a:extLst>
                <a:ext uri="{FF2B5EF4-FFF2-40B4-BE49-F238E27FC236}">
                  <a16:creationId xmlns:a16="http://schemas.microsoft.com/office/drawing/2014/main" id="{B186C360-9946-4D03-8CFA-6CFCD1D0DE7A}"/>
                </a:ext>
              </a:extLst>
            </p:cNvPr>
            <p:cNvSpPr/>
            <p:nvPr/>
          </p:nvSpPr>
          <p:spPr>
            <a:xfrm>
              <a:off x="1439608" y="3807065"/>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98" name="四角形: 角を丸くする 97">
              <a:extLst>
                <a:ext uri="{FF2B5EF4-FFF2-40B4-BE49-F238E27FC236}">
                  <a16:creationId xmlns:a16="http://schemas.microsoft.com/office/drawing/2014/main" id="{399E1509-8885-49E0-9C12-BB0BF9B348BD}"/>
                </a:ext>
              </a:extLst>
            </p:cNvPr>
            <p:cNvSpPr/>
            <p:nvPr/>
          </p:nvSpPr>
          <p:spPr>
            <a:xfrm>
              <a:off x="1879223" y="3806918"/>
              <a:ext cx="438356" cy="439469"/>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grpSp>
      <p:sp>
        <p:nvSpPr>
          <p:cNvPr id="99" name="楕円 98">
            <a:extLst>
              <a:ext uri="{FF2B5EF4-FFF2-40B4-BE49-F238E27FC236}">
                <a16:creationId xmlns:a16="http://schemas.microsoft.com/office/drawing/2014/main" id="{CB3C0D91-1232-42C3-A8B8-F5DBD97FEC55}"/>
              </a:ext>
            </a:extLst>
          </p:cNvPr>
          <p:cNvSpPr/>
          <p:nvPr/>
        </p:nvSpPr>
        <p:spPr>
          <a:xfrm>
            <a:off x="5913078" y="3355396"/>
            <a:ext cx="263860" cy="265079"/>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2000" b="1">
                <a:solidFill>
                  <a:schemeClr val="tx1"/>
                </a:solidFill>
              </a:rPr>
              <a:t>✓</a:t>
            </a:r>
          </a:p>
        </p:txBody>
      </p:sp>
      <p:sp>
        <p:nvSpPr>
          <p:cNvPr id="100" name="楕円 99">
            <a:extLst>
              <a:ext uri="{FF2B5EF4-FFF2-40B4-BE49-F238E27FC236}">
                <a16:creationId xmlns:a16="http://schemas.microsoft.com/office/drawing/2014/main" id="{A52668FF-3672-4DD2-92E7-AC2D89DA826C}"/>
              </a:ext>
            </a:extLst>
          </p:cNvPr>
          <p:cNvSpPr/>
          <p:nvPr/>
        </p:nvSpPr>
        <p:spPr>
          <a:xfrm>
            <a:off x="5917672" y="4219342"/>
            <a:ext cx="263860" cy="265079"/>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2000" b="1">
                <a:solidFill>
                  <a:schemeClr val="tx1"/>
                </a:solidFill>
              </a:rPr>
              <a:t>✓</a:t>
            </a:r>
          </a:p>
        </p:txBody>
      </p:sp>
      <p:sp>
        <p:nvSpPr>
          <p:cNvPr id="101" name="楕円 100">
            <a:extLst>
              <a:ext uri="{FF2B5EF4-FFF2-40B4-BE49-F238E27FC236}">
                <a16:creationId xmlns:a16="http://schemas.microsoft.com/office/drawing/2014/main" id="{1A937900-BDBA-4F76-A02A-D062389E26E4}"/>
              </a:ext>
            </a:extLst>
          </p:cNvPr>
          <p:cNvSpPr/>
          <p:nvPr/>
        </p:nvSpPr>
        <p:spPr>
          <a:xfrm>
            <a:off x="4553213" y="4218901"/>
            <a:ext cx="263860" cy="265079"/>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2000" b="1">
                <a:solidFill>
                  <a:schemeClr val="tx1"/>
                </a:solidFill>
              </a:rPr>
              <a:t>✓</a:t>
            </a:r>
          </a:p>
        </p:txBody>
      </p:sp>
      <p:sp>
        <p:nvSpPr>
          <p:cNvPr id="102" name="正方形/長方形 101">
            <a:extLst>
              <a:ext uri="{FF2B5EF4-FFF2-40B4-BE49-F238E27FC236}">
                <a16:creationId xmlns:a16="http://schemas.microsoft.com/office/drawing/2014/main" id="{99FC3007-EBAB-4685-9B42-72734D92B0D4}"/>
              </a:ext>
            </a:extLst>
          </p:cNvPr>
          <p:cNvSpPr/>
          <p:nvPr/>
        </p:nvSpPr>
        <p:spPr>
          <a:xfrm>
            <a:off x="6938224" y="1579735"/>
            <a:ext cx="2163496" cy="86201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03" name="星: 24 pt 321">
            <a:extLst>
              <a:ext uri="{FF2B5EF4-FFF2-40B4-BE49-F238E27FC236}">
                <a16:creationId xmlns:a16="http://schemas.microsoft.com/office/drawing/2014/main" id="{53839E0B-0809-4C12-AD1B-8C83BF44AF0E}"/>
              </a:ext>
            </a:extLst>
          </p:cNvPr>
          <p:cNvSpPr/>
          <p:nvPr/>
        </p:nvSpPr>
        <p:spPr>
          <a:xfrm>
            <a:off x="7031305" y="1798805"/>
            <a:ext cx="491738" cy="492929"/>
          </a:xfrm>
          <a:prstGeom prst="star24">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104" name="グループ化 103">
            <a:extLst>
              <a:ext uri="{FF2B5EF4-FFF2-40B4-BE49-F238E27FC236}">
                <a16:creationId xmlns:a16="http://schemas.microsoft.com/office/drawing/2014/main" id="{EE41E41C-DD48-4566-9604-7E56892E8F5B}"/>
              </a:ext>
            </a:extLst>
          </p:cNvPr>
          <p:cNvGrpSpPr/>
          <p:nvPr/>
        </p:nvGrpSpPr>
        <p:grpSpPr>
          <a:xfrm>
            <a:off x="7700460" y="1782821"/>
            <a:ext cx="1301381" cy="286486"/>
            <a:chOff x="1239996" y="1068444"/>
            <a:chExt cx="1279059" cy="280161"/>
          </a:xfrm>
        </p:grpSpPr>
        <p:sp>
          <p:nvSpPr>
            <p:cNvPr id="105" name="テキスト ボックス 771">
              <a:extLst>
                <a:ext uri="{FF2B5EF4-FFF2-40B4-BE49-F238E27FC236}">
                  <a16:creationId xmlns:a16="http://schemas.microsoft.com/office/drawing/2014/main" id="{EBA7FCCF-BAAE-4445-9049-731BDBDDE132}"/>
                </a:ext>
              </a:extLst>
            </p:cNvPr>
            <p:cNvSpPr txBox="1"/>
            <p:nvPr/>
          </p:nvSpPr>
          <p:spPr>
            <a:xfrm>
              <a:off x="1239996" y="1068444"/>
              <a:ext cx="1279059" cy="28016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600" u="sng" dirty="0">
                  <a:solidFill>
                    <a:schemeClr val="bg1"/>
                  </a:solidFill>
                </a:rPr>
                <a:t>　 結晶種名名</a:t>
              </a:r>
            </a:p>
          </p:txBody>
        </p:sp>
        <p:sp>
          <p:nvSpPr>
            <p:cNvPr id="106" name="楕円 105">
              <a:extLst>
                <a:ext uri="{FF2B5EF4-FFF2-40B4-BE49-F238E27FC236}">
                  <a16:creationId xmlns:a16="http://schemas.microsoft.com/office/drawing/2014/main" id="{EDA0D4A4-B0BB-4EC8-91F0-5832CD4F2D3E}"/>
                </a:ext>
              </a:extLst>
            </p:cNvPr>
            <p:cNvSpPr/>
            <p:nvPr/>
          </p:nvSpPr>
          <p:spPr>
            <a:xfrm>
              <a:off x="1289692" y="1109821"/>
              <a:ext cx="142568" cy="14166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sp>
        <p:nvSpPr>
          <p:cNvPr id="107" name="テキスト ボックス 773">
            <a:extLst>
              <a:ext uri="{FF2B5EF4-FFF2-40B4-BE49-F238E27FC236}">
                <a16:creationId xmlns:a16="http://schemas.microsoft.com/office/drawing/2014/main" id="{EF75BC50-7149-42C9-A254-AAAE6098690D}"/>
              </a:ext>
            </a:extLst>
          </p:cNvPr>
          <p:cNvSpPr txBox="1"/>
          <p:nvPr/>
        </p:nvSpPr>
        <p:spPr>
          <a:xfrm>
            <a:off x="8361067" y="1766727"/>
            <a:ext cx="720374" cy="28648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kumimoji="1" lang="ja-JP" altLang="en-US" sz="900" b="1">
                <a:solidFill>
                  <a:schemeClr val="bg1"/>
                </a:solidFill>
                <a:latin typeface="メイリオ" panose="020B0604030504040204" pitchFamily="50" charset="-128"/>
              </a:rPr>
              <a:t>★ ★ ★</a:t>
            </a:r>
            <a:endParaRPr kumimoji="1" lang="en-US" altLang="ja-JP" sz="900" b="1" u="none">
              <a:solidFill>
                <a:schemeClr val="bg1"/>
              </a:solidFill>
              <a:latin typeface="メイリオ" panose="020B0604030504040204" pitchFamily="50" charset="-128"/>
              <a:ea typeface="メイリオ" panose="020B0604030504040204" pitchFamily="50" charset="-128"/>
            </a:endParaRPr>
          </a:p>
        </p:txBody>
      </p:sp>
      <p:sp>
        <p:nvSpPr>
          <p:cNvPr id="108" name="テキスト ボックス 798">
            <a:extLst>
              <a:ext uri="{FF2B5EF4-FFF2-40B4-BE49-F238E27FC236}">
                <a16:creationId xmlns:a16="http://schemas.microsoft.com/office/drawing/2014/main" id="{3C680ADE-D100-47F1-B33D-67E7F07FE39B}"/>
              </a:ext>
            </a:extLst>
          </p:cNvPr>
          <p:cNvSpPr txBox="1"/>
          <p:nvPr/>
        </p:nvSpPr>
        <p:spPr>
          <a:xfrm>
            <a:off x="7725707" y="1999263"/>
            <a:ext cx="1301863" cy="40956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600" dirty="0">
                <a:solidFill>
                  <a:schemeClr val="bg1"/>
                </a:solidFill>
              </a:rPr>
              <a:t>効果テキスト効果テキスト</a:t>
            </a:r>
            <a:endParaRPr kumimoji="1" lang="en-US" altLang="ja-JP" sz="600" dirty="0">
              <a:solidFill>
                <a:schemeClr val="bg1"/>
              </a:solidFill>
            </a:endParaRPr>
          </a:p>
          <a:p>
            <a:r>
              <a:rPr kumimoji="1" lang="ja-JP" altLang="en-US" sz="600" dirty="0">
                <a:solidFill>
                  <a:schemeClr val="bg1"/>
                </a:solidFill>
              </a:rPr>
              <a:t>効果テキスト効果テキスト</a:t>
            </a:r>
            <a:endParaRPr kumimoji="1" lang="en-US" altLang="ja-JP" sz="600" dirty="0">
              <a:solidFill>
                <a:schemeClr val="bg1"/>
              </a:solidFill>
            </a:endParaRPr>
          </a:p>
          <a:p>
            <a:r>
              <a:rPr kumimoji="1" lang="ja-JP" altLang="en-US" sz="600" dirty="0">
                <a:solidFill>
                  <a:schemeClr val="bg1"/>
                </a:solidFill>
              </a:rPr>
              <a:t>効果テキスト効果テキスト</a:t>
            </a:r>
            <a:endParaRPr kumimoji="1" lang="en-US" altLang="ja-JP" sz="600" dirty="0">
              <a:solidFill>
                <a:schemeClr val="bg1"/>
              </a:solidFill>
              <a:effectLst/>
              <a:latin typeface="+mn-lt"/>
              <a:ea typeface="+mn-ea"/>
              <a:cs typeface="+mn-cs"/>
            </a:endParaRPr>
          </a:p>
        </p:txBody>
      </p:sp>
      <p:sp>
        <p:nvSpPr>
          <p:cNvPr id="109" name="テキスト ボックス 801">
            <a:extLst>
              <a:ext uri="{FF2B5EF4-FFF2-40B4-BE49-F238E27FC236}">
                <a16:creationId xmlns:a16="http://schemas.microsoft.com/office/drawing/2014/main" id="{54EC1E7E-7DBB-4F4B-9EBC-89FBEB74544F}"/>
              </a:ext>
            </a:extLst>
          </p:cNvPr>
          <p:cNvSpPr txBox="1"/>
          <p:nvPr/>
        </p:nvSpPr>
        <p:spPr>
          <a:xfrm>
            <a:off x="7680929" y="1574576"/>
            <a:ext cx="1348127" cy="2770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600" u="sng">
                <a:solidFill>
                  <a:schemeClr val="bg1"/>
                </a:solidFill>
              </a:rPr>
              <a:t>結晶名４５６７８９０１２３４６</a:t>
            </a:r>
          </a:p>
        </p:txBody>
      </p:sp>
      <p:sp>
        <p:nvSpPr>
          <p:cNvPr id="110" name="正方形/長方形 109">
            <a:extLst>
              <a:ext uri="{FF2B5EF4-FFF2-40B4-BE49-F238E27FC236}">
                <a16:creationId xmlns:a16="http://schemas.microsoft.com/office/drawing/2014/main" id="{D35793BE-84DF-4B08-9309-8763204B501B}"/>
              </a:ext>
            </a:extLst>
          </p:cNvPr>
          <p:cNvSpPr/>
          <p:nvPr/>
        </p:nvSpPr>
        <p:spPr>
          <a:xfrm>
            <a:off x="6946133" y="2718814"/>
            <a:ext cx="2162636" cy="1952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a:endParaRPr kumimoji="1" lang="en-US" altLang="ja-JP" sz="1100"/>
          </a:p>
          <a:p>
            <a:pPr algn="r"/>
            <a:endParaRPr kumimoji="1" lang="en-US" altLang="ja-JP" sz="1100"/>
          </a:p>
          <a:p>
            <a:pPr algn="r"/>
            <a:endParaRPr kumimoji="1" lang="en-US" altLang="ja-JP" sz="1100"/>
          </a:p>
          <a:p>
            <a:pPr algn="ctr"/>
            <a:endParaRPr kumimoji="1" lang="en-US" altLang="ja-JP" sz="300" b="1">
              <a:latin typeface="メイリオ" panose="020B0604030504040204" pitchFamily="50" charset="-128"/>
              <a:ea typeface="メイリオ" panose="020B0604030504040204" pitchFamily="50" charset="-128"/>
            </a:endParaRPr>
          </a:p>
          <a:p>
            <a:pPr algn="ctr"/>
            <a:r>
              <a:rPr kumimoji="1" lang="ja-JP" altLang="en-US" b="1">
                <a:latin typeface="メイリオ" panose="020B0604030504040204" pitchFamily="50" charset="-128"/>
              </a:rPr>
              <a:t>売却</a:t>
            </a:r>
          </a:p>
        </p:txBody>
      </p:sp>
      <p:grpSp>
        <p:nvGrpSpPr>
          <p:cNvPr id="111" name="グループ化 110">
            <a:extLst>
              <a:ext uri="{FF2B5EF4-FFF2-40B4-BE49-F238E27FC236}">
                <a16:creationId xmlns:a16="http://schemas.microsoft.com/office/drawing/2014/main" id="{099836C7-DCD5-40D4-84DE-861EA15D577B}"/>
              </a:ext>
            </a:extLst>
          </p:cNvPr>
          <p:cNvGrpSpPr/>
          <p:nvPr/>
        </p:nvGrpSpPr>
        <p:grpSpPr>
          <a:xfrm>
            <a:off x="6946131" y="2718812"/>
            <a:ext cx="2162636" cy="480289"/>
            <a:chOff x="0" y="0"/>
            <a:chExt cx="2637694" cy="599215"/>
          </a:xfrm>
        </p:grpSpPr>
        <p:sp>
          <p:nvSpPr>
            <p:cNvPr id="112" name="正方形/長方形 111">
              <a:extLst>
                <a:ext uri="{FF2B5EF4-FFF2-40B4-BE49-F238E27FC236}">
                  <a16:creationId xmlns:a16="http://schemas.microsoft.com/office/drawing/2014/main" id="{966CE35F-848A-4E1A-905A-CF798B67FDED}"/>
                </a:ext>
              </a:extLst>
            </p:cNvPr>
            <p:cNvSpPr/>
            <p:nvPr/>
          </p:nvSpPr>
          <p:spPr>
            <a:xfrm>
              <a:off x="0" y="0"/>
              <a:ext cx="586154" cy="59188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800"/>
                <a:t>RANK</a:t>
              </a:r>
            </a:p>
            <a:p>
              <a:pPr algn="ctr"/>
              <a:r>
                <a:rPr kumimoji="1" lang="en-US" altLang="ja-JP"/>
                <a:t>999</a:t>
              </a:r>
              <a:endParaRPr kumimoji="1" lang="ja-JP" altLang="en-US"/>
            </a:p>
          </p:txBody>
        </p:sp>
        <p:sp>
          <p:nvSpPr>
            <p:cNvPr id="113" name="正方形/長方形 112">
              <a:extLst>
                <a:ext uri="{FF2B5EF4-FFF2-40B4-BE49-F238E27FC236}">
                  <a16:creationId xmlns:a16="http://schemas.microsoft.com/office/drawing/2014/main" id="{910CD839-705E-42DF-9AB7-5740ADB7EF5D}"/>
                </a:ext>
              </a:extLst>
            </p:cNvPr>
            <p:cNvSpPr/>
            <p:nvPr/>
          </p:nvSpPr>
          <p:spPr>
            <a:xfrm>
              <a:off x="586155" y="0"/>
              <a:ext cx="2051539" cy="11837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700"/>
                <a:t>●称号的なものの表示エリア</a:t>
              </a:r>
            </a:p>
          </p:txBody>
        </p:sp>
        <p:sp>
          <p:nvSpPr>
            <p:cNvPr id="114" name="正方形/長方形 113">
              <a:extLst>
                <a:ext uri="{FF2B5EF4-FFF2-40B4-BE49-F238E27FC236}">
                  <a16:creationId xmlns:a16="http://schemas.microsoft.com/office/drawing/2014/main" id="{046749B0-51B0-43E0-B3F6-C2302F674EDF}"/>
                </a:ext>
              </a:extLst>
            </p:cNvPr>
            <p:cNvSpPr/>
            <p:nvPr/>
          </p:nvSpPr>
          <p:spPr>
            <a:xfrm>
              <a:off x="586154" y="118664"/>
              <a:ext cx="2051539"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900"/>
                <a:t>プレイヤー名称</a:t>
              </a:r>
            </a:p>
          </p:txBody>
        </p:sp>
        <p:sp>
          <p:nvSpPr>
            <p:cNvPr id="115" name="正方形/長方形 114">
              <a:extLst>
                <a:ext uri="{FF2B5EF4-FFF2-40B4-BE49-F238E27FC236}">
                  <a16:creationId xmlns:a16="http://schemas.microsoft.com/office/drawing/2014/main" id="{2B29C941-59C9-49B4-9932-4506D1151B1D}"/>
                </a:ext>
              </a:extLst>
            </p:cNvPr>
            <p:cNvSpPr/>
            <p:nvPr/>
          </p:nvSpPr>
          <p:spPr>
            <a:xfrm>
              <a:off x="586153" y="284157"/>
              <a:ext cx="1025770"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800"/>
                <a:t>GOLD</a:t>
              </a:r>
              <a:endParaRPr kumimoji="1" lang="ja-JP" altLang="en-US" sz="800"/>
            </a:p>
          </p:txBody>
        </p:sp>
        <p:sp>
          <p:nvSpPr>
            <p:cNvPr id="116" name="四角形: 角を丸くする 814">
              <a:extLst>
                <a:ext uri="{FF2B5EF4-FFF2-40B4-BE49-F238E27FC236}">
                  <a16:creationId xmlns:a16="http://schemas.microsoft.com/office/drawing/2014/main" id="{33EB3BCE-4B07-4DBF-AE15-A9D3A32C225A}"/>
                </a:ext>
              </a:extLst>
            </p:cNvPr>
            <p:cNvSpPr/>
            <p:nvPr/>
          </p:nvSpPr>
          <p:spPr>
            <a:xfrm>
              <a:off x="0" y="487075"/>
              <a:ext cx="586154" cy="7398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7" name="正方形/長方形 116">
              <a:extLst>
                <a:ext uri="{FF2B5EF4-FFF2-40B4-BE49-F238E27FC236}">
                  <a16:creationId xmlns:a16="http://schemas.microsoft.com/office/drawing/2014/main" id="{E3DDCEDA-3614-4DCD-A953-96B309BD2889}"/>
                </a:ext>
              </a:extLst>
            </p:cNvPr>
            <p:cNvSpPr/>
            <p:nvPr/>
          </p:nvSpPr>
          <p:spPr>
            <a:xfrm>
              <a:off x="1611923" y="284157"/>
              <a:ext cx="1025770" cy="16646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a:t>課金石</a:t>
              </a:r>
            </a:p>
          </p:txBody>
        </p:sp>
        <p:sp>
          <p:nvSpPr>
            <p:cNvPr id="118" name="楕円 816">
              <a:extLst>
                <a:ext uri="{FF2B5EF4-FFF2-40B4-BE49-F238E27FC236}">
                  <a16:creationId xmlns:a16="http://schemas.microsoft.com/office/drawing/2014/main" id="{4C8F6D68-D00C-4074-AC6C-4AF467871533}"/>
                </a:ext>
              </a:extLst>
            </p:cNvPr>
            <p:cNvSpPr/>
            <p:nvPr/>
          </p:nvSpPr>
          <p:spPr>
            <a:xfrm>
              <a:off x="2466732" y="289691"/>
              <a:ext cx="146538" cy="147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a:t>
              </a:r>
            </a:p>
          </p:txBody>
        </p:sp>
        <p:sp>
          <p:nvSpPr>
            <p:cNvPr id="119" name="四角形: 角を丸くする 817">
              <a:extLst>
                <a:ext uri="{FF2B5EF4-FFF2-40B4-BE49-F238E27FC236}">
                  <a16:creationId xmlns:a16="http://schemas.microsoft.com/office/drawing/2014/main" id="{153D14E2-B2E5-43EC-87C2-F06DADC9A132}"/>
                </a:ext>
              </a:extLst>
            </p:cNvPr>
            <p:cNvSpPr/>
            <p:nvPr/>
          </p:nvSpPr>
          <p:spPr>
            <a:xfrm>
              <a:off x="0" y="487075"/>
              <a:ext cx="351692" cy="7398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0" name="正方形/長方形 119">
              <a:extLst>
                <a:ext uri="{FF2B5EF4-FFF2-40B4-BE49-F238E27FC236}">
                  <a16:creationId xmlns:a16="http://schemas.microsoft.com/office/drawing/2014/main" id="{36D26D53-DF73-4110-AD13-831725270F8A}"/>
                </a:ext>
              </a:extLst>
            </p:cNvPr>
            <p:cNvSpPr/>
            <p:nvPr/>
          </p:nvSpPr>
          <p:spPr>
            <a:xfrm>
              <a:off x="586154" y="445351"/>
              <a:ext cx="2051538" cy="14653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700"/>
                <a:t>スタミナ</a:t>
              </a:r>
            </a:p>
          </p:txBody>
        </p:sp>
        <p:sp>
          <p:nvSpPr>
            <p:cNvPr id="121" name="四角形: 角を丸くする 819">
              <a:extLst>
                <a:ext uri="{FF2B5EF4-FFF2-40B4-BE49-F238E27FC236}">
                  <a16:creationId xmlns:a16="http://schemas.microsoft.com/office/drawing/2014/main" id="{A565EAE9-207C-4DEC-B0CC-4DAB9E8F56E8}"/>
                </a:ext>
              </a:extLst>
            </p:cNvPr>
            <p:cNvSpPr/>
            <p:nvPr/>
          </p:nvSpPr>
          <p:spPr>
            <a:xfrm>
              <a:off x="1128346" y="485288"/>
              <a:ext cx="1450730" cy="6666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2" name="四角形: 角を丸くする 820">
              <a:extLst>
                <a:ext uri="{FF2B5EF4-FFF2-40B4-BE49-F238E27FC236}">
                  <a16:creationId xmlns:a16="http://schemas.microsoft.com/office/drawing/2014/main" id="{E0FB4F97-7EBD-4D2D-AE5C-FE92A1AD1618}"/>
                </a:ext>
              </a:extLst>
            </p:cNvPr>
            <p:cNvSpPr/>
            <p:nvPr/>
          </p:nvSpPr>
          <p:spPr>
            <a:xfrm>
              <a:off x="1128346" y="481984"/>
              <a:ext cx="879231" cy="73269"/>
            </a:xfrm>
            <a:prstGeom prst="roundRect">
              <a:avLst>
                <a:gd name="adj" fmla="val 5000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3" name="テキスト ボックス 821">
              <a:extLst>
                <a:ext uri="{FF2B5EF4-FFF2-40B4-BE49-F238E27FC236}">
                  <a16:creationId xmlns:a16="http://schemas.microsoft.com/office/drawing/2014/main" id="{A348E38E-A11C-4254-AFF2-286CD4565C2E}"/>
                </a:ext>
              </a:extLst>
            </p:cNvPr>
            <p:cNvSpPr txBox="1"/>
            <p:nvPr/>
          </p:nvSpPr>
          <p:spPr>
            <a:xfrm>
              <a:off x="1113692" y="438023"/>
              <a:ext cx="439615" cy="14653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800"/>
                <a:t>800/</a:t>
              </a:r>
              <a:r>
                <a:rPr kumimoji="1" lang="en-US" altLang="ja-JP" sz="600"/>
                <a:t>999</a:t>
              </a:r>
              <a:endParaRPr kumimoji="1" lang="ja-JP" altLang="en-US" sz="1100"/>
            </a:p>
          </p:txBody>
        </p:sp>
        <p:sp>
          <p:nvSpPr>
            <p:cNvPr id="124" name="テキスト ボックス 822">
              <a:extLst>
                <a:ext uri="{FF2B5EF4-FFF2-40B4-BE49-F238E27FC236}">
                  <a16:creationId xmlns:a16="http://schemas.microsoft.com/office/drawing/2014/main" id="{E8148549-52FA-44B8-97B6-E34961EBFC49}"/>
                </a:ext>
              </a:extLst>
            </p:cNvPr>
            <p:cNvSpPr txBox="1"/>
            <p:nvPr/>
          </p:nvSpPr>
          <p:spPr>
            <a:xfrm>
              <a:off x="2124807" y="452677"/>
              <a:ext cx="439615" cy="14653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non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800">
                  <a:solidFill>
                    <a:schemeClr val="bg1"/>
                  </a:solidFill>
                </a:rPr>
                <a:t>あと</a:t>
              </a:r>
              <a:r>
                <a:rPr kumimoji="1" lang="en-US" altLang="ja-JP" sz="800">
                  <a:solidFill>
                    <a:schemeClr val="bg1"/>
                  </a:solidFill>
                </a:rPr>
                <a:t>00:00</a:t>
              </a:r>
              <a:endParaRPr kumimoji="1" lang="ja-JP" altLang="en-US" sz="1100">
                <a:solidFill>
                  <a:schemeClr val="bg1"/>
                </a:solidFill>
              </a:endParaRPr>
            </a:p>
          </p:txBody>
        </p:sp>
      </p:grpSp>
      <p:sp>
        <p:nvSpPr>
          <p:cNvPr id="125" name="四角形: 角を丸くする 792">
            <a:extLst>
              <a:ext uri="{FF2B5EF4-FFF2-40B4-BE49-F238E27FC236}">
                <a16:creationId xmlns:a16="http://schemas.microsoft.com/office/drawing/2014/main" id="{9132DD6E-F220-4EB1-9215-32BC002772E7}"/>
              </a:ext>
            </a:extLst>
          </p:cNvPr>
          <p:cNvSpPr/>
          <p:nvPr/>
        </p:nvSpPr>
        <p:spPr>
          <a:xfrm>
            <a:off x="8477182" y="3225624"/>
            <a:ext cx="600363" cy="240144"/>
          </a:xfrm>
          <a:prstGeom prst="roundRect">
            <a:avLst>
              <a:gd name="adj" fmla="val 20454"/>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a:t>もどる</a:t>
            </a:r>
            <a:endParaRPr kumimoji="1" lang="en-US" altLang="ja-JP" sz="1200"/>
          </a:p>
        </p:txBody>
      </p:sp>
      <p:sp>
        <p:nvSpPr>
          <p:cNvPr id="126" name="正方形/長方形 125">
            <a:extLst>
              <a:ext uri="{FF2B5EF4-FFF2-40B4-BE49-F238E27FC236}">
                <a16:creationId xmlns:a16="http://schemas.microsoft.com/office/drawing/2014/main" id="{18CB007C-06AA-4383-9133-B9386DEB725D}"/>
              </a:ext>
            </a:extLst>
          </p:cNvPr>
          <p:cNvSpPr/>
          <p:nvPr/>
        </p:nvSpPr>
        <p:spPr>
          <a:xfrm>
            <a:off x="6945270" y="3582384"/>
            <a:ext cx="2163496" cy="862014"/>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nvGrpSpPr>
          <p:cNvPr id="127" name="グループ化 126">
            <a:extLst>
              <a:ext uri="{FF2B5EF4-FFF2-40B4-BE49-F238E27FC236}">
                <a16:creationId xmlns:a16="http://schemas.microsoft.com/office/drawing/2014/main" id="{9118A9DD-79B4-44D1-AA17-2D2196C6872A}"/>
              </a:ext>
            </a:extLst>
          </p:cNvPr>
          <p:cNvGrpSpPr/>
          <p:nvPr/>
        </p:nvGrpSpPr>
        <p:grpSpPr>
          <a:xfrm>
            <a:off x="7707506" y="3785470"/>
            <a:ext cx="1301381" cy="286486"/>
            <a:chOff x="1239996" y="1068444"/>
            <a:chExt cx="1279059" cy="280161"/>
          </a:xfrm>
        </p:grpSpPr>
        <p:sp>
          <p:nvSpPr>
            <p:cNvPr id="128" name="テキスト ボックス 771">
              <a:extLst>
                <a:ext uri="{FF2B5EF4-FFF2-40B4-BE49-F238E27FC236}">
                  <a16:creationId xmlns:a16="http://schemas.microsoft.com/office/drawing/2014/main" id="{EB07211E-6C7A-412C-8D56-BDD4A7094348}"/>
                </a:ext>
              </a:extLst>
            </p:cNvPr>
            <p:cNvSpPr txBox="1"/>
            <p:nvPr/>
          </p:nvSpPr>
          <p:spPr>
            <a:xfrm>
              <a:off x="1239996" y="1068444"/>
              <a:ext cx="1279059" cy="28016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600" u="sng">
                  <a:solidFill>
                    <a:schemeClr val="bg1"/>
                  </a:solidFill>
                </a:rPr>
                <a:t>　 パーツ種名名</a:t>
              </a:r>
            </a:p>
          </p:txBody>
        </p:sp>
        <p:sp>
          <p:nvSpPr>
            <p:cNvPr id="129" name="楕円 128">
              <a:extLst>
                <a:ext uri="{FF2B5EF4-FFF2-40B4-BE49-F238E27FC236}">
                  <a16:creationId xmlns:a16="http://schemas.microsoft.com/office/drawing/2014/main" id="{B89EE511-0210-43AE-BC9C-29B05ACAA5DF}"/>
                </a:ext>
              </a:extLst>
            </p:cNvPr>
            <p:cNvSpPr/>
            <p:nvPr/>
          </p:nvSpPr>
          <p:spPr>
            <a:xfrm>
              <a:off x="1289692" y="1109821"/>
              <a:ext cx="142568" cy="14166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sp>
        <p:nvSpPr>
          <p:cNvPr id="130" name="テキスト ボックス 773">
            <a:extLst>
              <a:ext uri="{FF2B5EF4-FFF2-40B4-BE49-F238E27FC236}">
                <a16:creationId xmlns:a16="http://schemas.microsoft.com/office/drawing/2014/main" id="{E7E248C6-669D-4A57-9D2D-6A788C6AFF1D}"/>
              </a:ext>
            </a:extLst>
          </p:cNvPr>
          <p:cNvSpPr txBox="1"/>
          <p:nvPr/>
        </p:nvSpPr>
        <p:spPr>
          <a:xfrm>
            <a:off x="8368113" y="3769376"/>
            <a:ext cx="720374" cy="28648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kumimoji="1" lang="ja-JP" altLang="en-US" sz="900" b="1">
                <a:solidFill>
                  <a:schemeClr val="bg1"/>
                </a:solidFill>
                <a:latin typeface="メイリオ" panose="020B0604030504040204" pitchFamily="50" charset="-128"/>
              </a:rPr>
              <a:t>★ ★ ★</a:t>
            </a:r>
            <a:endParaRPr kumimoji="1" lang="en-US" altLang="ja-JP" sz="900" b="1" u="none">
              <a:solidFill>
                <a:schemeClr val="bg1"/>
              </a:solidFill>
              <a:latin typeface="メイリオ" panose="020B0604030504040204" pitchFamily="50" charset="-128"/>
              <a:ea typeface="メイリオ" panose="020B0604030504040204" pitchFamily="50" charset="-128"/>
            </a:endParaRPr>
          </a:p>
        </p:txBody>
      </p:sp>
      <p:sp>
        <p:nvSpPr>
          <p:cNvPr id="131" name="テキスト ボックス 798">
            <a:extLst>
              <a:ext uri="{FF2B5EF4-FFF2-40B4-BE49-F238E27FC236}">
                <a16:creationId xmlns:a16="http://schemas.microsoft.com/office/drawing/2014/main" id="{7170AA73-57F9-4FD9-BCCB-F378D2D4B506}"/>
              </a:ext>
            </a:extLst>
          </p:cNvPr>
          <p:cNvSpPr txBox="1"/>
          <p:nvPr/>
        </p:nvSpPr>
        <p:spPr>
          <a:xfrm>
            <a:off x="7732753" y="4001912"/>
            <a:ext cx="1301863" cy="40956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600">
                <a:solidFill>
                  <a:schemeClr val="bg1"/>
                </a:solidFill>
              </a:rPr>
              <a:t>パーツテキストパーツテキストパーツテキストパーツテキスト</a:t>
            </a:r>
            <a:endParaRPr kumimoji="1" lang="en-US" altLang="ja-JP" sz="600">
              <a:solidFill>
                <a:schemeClr val="bg1"/>
              </a:solidFill>
            </a:endParaRPr>
          </a:p>
          <a:p>
            <a:r>
              <a:rPr kumimoji="1" lang="ja-JP" altLang="en-US" sz="600">
                <a:solidFill>
                  <a:schemeClr val="bg1"/>
                </a:solidFill>
              </a:rPr>
              <a:t>パーツテキストパーツテキスト</a:t>
            </a:r>
            <a:endParaRPr kumimoji="1" lang="en-US" altLang="ja-JP" sz="600">
              <a:solidFill>
                <a:schemeClr val="bg1"/>
              </a:solidFill>
              <a:effectLst/>
              <a:latin typeface="+mn-lt"/>
              <a:ea typeface="+mn-ea"/>
              <a:cs typeface="+mn-cs"/>
            </a:endParaRPr>
          </a:p>
        </p:txBody>
      </p:sp>
      <p:sp>
        <p:nvSpPr>
          <p:cNvPr id="132" name="テキスト ボックス 801">
            <a:extLst>
              <a:ext uri="{FF2B5EF4-FFF2-40B4-BE49-F238E27FC236}">
                <a16:creationId xmlns:a16="http://schemas.microsoft.com/office/drawing/2014/main" id="{AA7C41C9-EF29-4793-BBD9-98DC06C4D72A}"/>
              </a:ext>
            </a:extLst>
          </p:cNvPr>
          <p:cNvSpPr txBox="1"/>
          <p:nvPr/>
        </p:nvSpPr>
        <p:spPr>
          <a:xfrm>
            <a:off x="7687975" y="3577225"/>
            <a:ext cx="1348127" cy="27706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kumimoji="1" lang="ja-JP" altLang="en-US" sz="600" u="sng">
                <a:solidFill>
                  <a:schemeClr val="bg1"/>
                </a:solidFill>
              </a:rPr>
              <a:t>パーツ名４５６７８９０１２３４</a:t>
            </a:r>
          </a:p>
        </p:txBody>
      </p:sp>
      <p:sp>
        <p:nvSpPr>
          <p:cNvPr id="133" name="四角形: 角を丸くする 792">
            <a:extLst>
              <a:ext uri="{FF2B5EF4-FFF2-40B4-BE49-F238E27FC236}">
                <a16:creationId xmlns:a16="http://schemas.microsoft.com/office/drawing/2014/main" id="{0CD11EF1-830B-4095-82FD-3D84CCA720C9}"/>
              </a:ext>
            </a:extLst>
          </p:cNvPr>
          <p:cNvSpPr/>
          <p:nvPr/>
        </p:nvSpPr>
        <p:spPr>
          <a:xfrm>
            <a:off x="7067532" y="3672948"/>
            <a:ext cx="600363" cy="666215"/>
          </a:xfrm>
          <a:prstGeom prst="roundRect">
            <a:avLst>
              <a:gd name="adj" fmla="val 20454"/>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a:t>パーツ</a:t>
            </a:r>
            <a:endParaRPr kumimoji="1" lang="en-US" altLang="ja-JP" sz="1200"/>
          </a:p>
          <a:p>
            <a:pPr algn="ctr"/>
            <a:r>
              <a:rPr kumimoji="1" lang="ja-JP" altLang="en-US" sz="1200"/>
              <a:t>絵</a:t>
            </a:r>
            <a:endParaRPr kumimoji="1" lang="en-US" altLang="ja-JP" sz="1200"/>
          </a:p>
        </p:txBody>
      </p:sp>
      <p:sp>
        <p:nvSpPr>
          <p:cNvPr id="134" name="楕円 133">
            <a:extLst>
              <a:ext uri="{FF2B5EF4-FFF2-40B4-BE49-F238E27FC236}">
                <a16:creationId xmlns:a16="http://schemas.microsoft.com/office/drawing/2014/main" id="{24BA2756-9DEF-4E94-9AC2-F0991ECB6FB3}"/>
              </a:ext>
            </a:extLst>
          </p:cNvPr>
          <p:cNvSpPr/>
          <p:nvPr/>
        </p:nvSpPr>
        <p:spPr>
          <a:xfrm>
            <a:off x="5173855" y="3355396"/>
            <a:ext cx="263860" cy="265079"/>
          </a:xfrm>
          <a:prstGeom prst="ellipse">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2000" b="1">
                <a:solidFill>
                  <a:schemeClr val="tx1"/>
                </a:solidFill>
              </a:rPr>
              <a:t>E</a:t>
            </a:r>
            <a:endParaRPr kumimoji="1" lang="ja-JP" altLang="en-US" sz="2000" b="1">
              <a:solidFill>
                <a:schemeClr val="tx1"/>
              </a:solidFill>
            </a:endParaRPr>
          </a:p>
        </p:txBody>
      </p:sp>
      <p:sp>
        <p:nvSpPr>
          <p:cNvPr id="135" name="楕円 134">
            <a:extLst>
              <a:ext uri="{FF2B5EF4-FFF2-40B4-BE49-F238E27FC236}">
                <a16:creationId xmlns:a16="http://schemas.microsoft.com/office/drawing/2014/main" id="{E5C094D2-9170-4B5A-9B3F-B2225248DB97}"/>
              </a:ext>
            </a:extLst>
          </p:cNvPr>
          <p:cNvSpPr/>
          <p:nvPr/>
        </p:nvSpPr>
        <p:spPr>
          <a:xfrm>
            <a:off x="5173855" y="2890251"/>
            <a:ext cx="263860" cy="265079"/>
          </a:xfrm>
          <a:prstGeom prst="ellipse">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2000" b="1">
                <a:solidFill>
                  <a:schemeClr val="tx1"/>
                </a:solidFill>
              </a:rPr>
              <a:t>E</a:t>
            </a:r>
            <a:endParaRPr kumimoji="1" lang="ja-JP" altLang="en-US" sz="2000" b="1">
              <a:solidFill>
                <a:schemeClr val="tx1"/>
              </a:solidFill>
            </a:endParaRPr>
          </a:p>
        </p:txBody>
      </p:sp>
      <p:sp>
        <p:nvSpPr>
          <p:cNvPr id="136" name="楕円 135">
            <a:extLst>
              <a:ext uri="{FF2B5EF4-FFF2-40B4-BE49-F238E27FC236}">
                <a16:creationId xmlns:a16="http://schemas.microsoft.com/office/drawing/2014/main" id="{BBFD6F98-409B-4921-96B1-E8BA754E87F4}"/>
              </a:ext>
            </a:extLst>
          </p:cNvPr>
          <p:cNvSpPr/>
          <p:nvPr/>
        </p:nvSpPr>
        <p:spPr>
          <a:xfrm>
            <a:off x="4754753" y="3744318"/>
            <a:ext cx="263860" cy="265079"/>
          </a:xfrm>
          <a:prstGeom prst="ellipse">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2000" b="1">
                <a:solidFill>
                  <a:schemeClr val="tx1"/>
                </a:solidFill>
              </a:rPr>
              <a:t>E</a:t>
            </a:r>
            <a:endParaRPr kumimoji="1" lang="ja-JP" altLang="en-US" sz="2000" b="1">
              <a:solidFill>
                <a:schemeClr val="tx1"/>
              </a:solidFill>
            </a:endParaRPr>
          </a:p>
        </p:txBody>
      </p:sp>
      <p:sp>
        <p:nvSpPr>
          <p:cNvPr id="138" name="テキスト ボックス 137">
            <a:extLst>
              <a:ext uri="{FF2B5EF4-FFF2-40B4-BE49-F238E27FC236}">
                <a16:creationId xmlns:a16="http://schemas.microsoft.com/office/drawing/2014/main" id="{78C5C71A-743E-42C3-93F2-3E3562B9F955}"/>
              </a:ext>
            </a:extLst>
          </p:cNvPr>
          <p:cNvSpPr txBox="1"/>
          <p:nvPr/>
        </p:nvSpPr>
        <p:spPr>
          <a:xfrm>
            <a:off x="17674" y="108237"/>
            <a:ext cx="2323072" cy="307777"/>
          </a:xfrm>
          <a:prstGeom prst="rect">
            <a:avLst/>
          </a:prstGeom>
          <a:noFill/>
        </p:spPr>
        <p:txBody>
          <a:bodyPr wrap="none" rtlCol="0" anchor="t">
            <a:spAutoFit/>
          </a:bodyPr>
          <a:lstStyle/>
          <a:p>
            <a:r>
              <a:rPr kumimoji="1" lang="ja-JP" altLang="en-US" sz="1400" b="1">
                <a:latin typeface="游ゴシック"/>
                <a:ea typeface="游ゴシック"/>
              </a:rPr>
              <a:t>■</a:t>
            </a:r>
            <a:r>
              <a:rPr kumimoji="1" lang="en-US" altLang="ja-JP" sz="1400" b="1">
                <a:latin typeface="游ゴシック"/>
                <a:ea typeface="游ゴシック"/>
              </a:rPr>
              <a:t> </a:t>
            </a:r>
            <a:r>
              <a:rPr kumimoji="1" lang="en-US" altLang="ja-JP" sz="1400" b="1">
                <a:latin typeface="游ゴシック"/>
                <a:ea typeface="游ゴシック"/>
                <a:cs typeface="+mn-lt"/>
              </a:rPr>
              <a:t>[ls]</a:t>
            </a:r>
            <a:r>
              <a:rPr kumimoji="1" lang="ja-JP" altLang="en-US" sz="1400" b="1">
                <a:latin typeface="游ゴシック"/>
                <a:ea typeface="游ゴシック"/>
                <a:cs typeface="+mn-lt"/>
              </a:rPr>
              <a:t>一覧・</a:t>
            </a:r>
            <a:r>
              <a:rPr kumimoji="1" lang="en-US" altLang="ja-JP" sz="1400" b="1" err="1">
                <a:latin typeface="游ゴシック"/>
                <a:ea typeface="游ゴシック"/>
                <a:cs typeface="+mn-lt"/>
              </a:rPr>
              <a:t>売却</a:t>
            </a:r>
            <a:r>
              <a:rPr kumimoji="1" lang="ja-JP" altLang="en-US" sz="1400" b="1">
                <a:latin typeface="游ゴシック"/>
                <a:ea typeface="游ゴシック"/>
                <a:cs typeface="+mn-lt"/>
              </a:rPr>
              <a:t>画面仕様</a:t>
            </a:r>
            <a:endParaRPr kumimoji="1" lang="ja-JP" altLang="en-US" sz="1400" b="1">
              <a:latin typeface="游ゴシック"/>
              <a:ea typeface="游ゴシック"/>
            </a:endParaRPr>
          </a:p>
        </p:txBody>
      </p:sp>
      <p:pic>
        <p:nvPicPr>
          <p:cNvPr id="2" name="図 1">
            <a:extLst>
              <a:ext uri="{FF2B5EF4-FFF2-40B4-BE49-F238E27FC236}">
                <a16:creationId xmlns:a16="http://schemas.microsoft.com/office/drawing/2014/main" id="{33A43B51-2C84-4EF8-8971-882D64BC2FCE}"/>
              </a:ext>
            </a:extLst>
          </p:cNvPr>
          <p:cNvPicPr>
            <a:picLocks noChangeAspect="1"/>
          </p:cNvPicPr>
          <p:nvPr/>
        </p:nvPicPr>
        <p:blipFill>
          <a:blip r:embed="rId5"/>
          <a:stretch>
            <a:fillRect/>
          </a:stretch>
        </p:blipFill>
        <p:spPr>
          <a:xfrm>
            <a:off x="6948957" y="1587088"/>
            <a:ext cx="2131814" cy="879796"/>
          </a:xfrm>
          <a:prstGeom prst="rect">
            <a:avLst/>
          </a:prstGeom>
        </p:spPr>
      </p:pic>
      <p:pic>
        <p:nvPicPr>
          <p:cNvPr id="3" name="図 2">
            <a:extLst>
              <a:ext uri="{FF2B5EF4-FFF2-40B4-BE49-F238E27FC236}">
                <a16:creationId xmlns:a16="http://schemas.microsoft.com/office/drawing/2014/main" id="{49827C0B-F04F-42C4-9589-BDE7B8A56421}"/>
              </a:ext>
            </a:extLst>
          </p:cNvPr>
          <p:cNvPicPr>
            <a:picLocks noChangeAspect="1"/>
          </p:cNvPicPr>
          <p:nvPr/>
        </p:nvPicPr>
        <p:blipFill>
          <a:blip r:embed="rId6"/>
          <a:stretch>
            <a:fillRect/>
          </a:stretch>
        </p:blipFill>
        <p:spPr>
          <a:xfrm>
            <a:off x="6959114" y="3591382"/>
            <a:ext cx="2142606" cy="865445"/>
          </a:xfrm>
          <a:prstGeom prst="rect">
            <a:avLst/>
          </a:prstGeom>
        </p:spPr>
      </p:pic>
      <p:sp>
        <p:nvSpPr>
          <p:cNvPr id="137" name="正方形/長方形 136">
            <a:extLst>
              <a:ext uri="{FF2B5EF4-FFF2-40B4-BE49-F238E27FC236}">
                <a16:creationId xmlns:a16="http://schemas.microsoft.com/office/drawing/2014/main" id="{B639EE57-6601-4D9F-A898-C5AC41CBA9C0}"/>
              </a:ext>
            </a:extLst>
          </p:cNvPr>
          <p:cNvSpPr/>
          <p:nvPr/>
        </p:nvSpPr>
        <p:spPr>
          <a:xfrm>
            <a:off x="7686000" y="1797231"/>
            <a:ext cx="886007" cy="25598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39" name="正方形/長方形 138">
            <a:extLst>
              <a:ext uri="{FF2B5EF4-FFF2-40B4-BE49-F238E27FC236}">
                <a16:creationId xmlns:a16="http://schemas.microsoft.com/office/drawing/2014/main" id="{60BFD325-289A-483A-8FE3-703498971AA5}"/>
              </a:ext>
            </a:extLst>
          </p:cNvPr>
          <p:cNvSpPr/>
          <p:nvPr/>
        </p:nvSpPr>
        <p:spPr>
          <a:xfrm>
            <a:off x="7700457" y="3794684"/>
            <a:ext cx="886007" cy="25598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Tree>
    <p:extLst>
      <p:ext uri="{BB962C8B-B14F-4D97-AF65-F5344CB8AC3E}">
        <p14:creationId xmlns:p14="http://schemas.microsoft.com/office/powerpoint/2010/main" val="1254595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スライド番号プレースホルダー 69">
            <a:extLst>
              <a:ext uri="{FF2B5EF4-FFF2-40B4-BE49-F238E27FC236}">
                <a16:creationId xmlns:a16="http://schemas.microsoft.com/office/drawing/2014/main" id="{A86F5271-200B-4F0D-9BC3-8934EEB7BC47}"/>
              </a:ext>
            </a:extLst>
          </p:cNvPr>
          <p:cNvSpPr>
            <a:spLocks noGrp="1"/>
          </p:cNvSpPr>
          <p:nvPr>
            <p:ph type="sldNum" sz="quarter" idx="12"/>
          </p:nvPr>
        </p:nvSpPr>
        <p:spPr>
          <a:xfrm>
            <a:off x="6989884" y="6492875"/>
            <a:ext cx="2057400" cy="365125"/>
          </a:xfrm>
        </p:spPr>
        <p:txBody>
          <a:bodyPr/>
          <a:lstStyle/>
          <a:p>
            <a:fld id="{A1D1B427-6BB8-45E6-A1F2-9E04AE67DC91}" type="slidenum">
              <a:rPr kumimoji="1" lang="ja-JP" altLang="en-US" b="1" smtClean="0">
                <a:latin typeface="メイリオ" panose="020B0604030504040204" pitchFamily="50" charset="-128"/>
                <a:ea typeface="メイリオ" panose="020B0604030504040204" pitchFamily="50" charset="-128"/>
              </a:rPr>
              <a:t>4</a:t>
            </a:fld>
            <a:endParaRPr kumimoji="1" lang="ja-JP" altLang="en-US" b="1">
              <a:latin typeface="メイリオ" panose="020B0604030504040204" pitchFamily="50" charset="-128"/>
              <a:ea typeface="メイリオ" panose="020B0604030504040204" pitchFamily="50" charset="-128"/>
            </a:endParaRPr>
          </a:p>
        </p:txBody>
      </p:sp>
      <p:sp>
        <p:nvSpPr>
          <p:cNvPr id="12" name="フッター プレースホルダー 68">
            <a:extLst>
              <a:ext uri="{FF2B5EF4-FFF2-40B4-BE49-F238E27FC236}">
                <a16:creationId xmlns:a16="http://schemas.microsoft.com/office/drawing/2014/main" id="{9C8F2F5C-DF1D-4397-9268-B1637005EBDC}"/>
              </a:ext>
            </a:extLst>
          </p:cNvPr>
          <p:cNvSpPr>
            <a:spLocks noGrp="1"/>
          </p:cNvSpPr>
          <p:nvPr>
            <p:ph type="ftr" sz="quarter" idx="11"/>
          </p:nvPr>
        </p:nvSpPr>
        <p:spPr>
          <a:xfrm>
            <a:off x="0" y="6492874"/>
            <a:ext cx="3086100" cy="365125"/>
          </a:xfrm>
        </p:spPr>
        <p:txBody>
          <a:bodyPr/>
          <a:lstStyle/>
          <a:p>
            <a:pPr algn="l"/>
            <a:r>
              <a:rPr kumimoji="1" lang="en-US" altLang="ja-JP">
                <a:solidFill>
                  <a:srgbClr val="FF0000"/>
                </a:solidFill>
                <a:latin typeface="Bahnschrift Condensed" panose="020B0502040204020203" pitchFamily="34" charset="0"/>
              </a:rPr>
              <a:t>CONFIDENTIAL</a:t>
            </a:r>
            <a:endParaRPr kumimoji="1" lang="ja-JP" altLang="en-US">
              <a:solidFill>
                <a:srgbClr val="FF0000"/>
              </a:solidFill>
              <a:latin typeface="Bahnschrift Condensed" panose="020B0502040204020203" pitchFamily="34" charset="0"/>
            </a:endParaRPr>
          </a:p>
        </p:txBody>
      </p:sp>
      <p:sp>
        <p:nvSpPr>
          <p:cNvPr id="6" name="角丸四角形 1">
            <a:extLst>
              <a:ext uri="{FF2B5EF4-FFF2-40B4-BE49-F238E27FC236}">
                <a16:creationId xmlns:a16="http://schemas.microsoft.com/office/drawing/2014/main" id="{0381509F-AB5A-4C14-ACAB-2909334E49ED}"/>
              </a:ext>
            </a:extLst>
          </p:cNvPr>
          <p:cNvSpPr/>
          <p:nvPr/>
        </p:nvSpPr>
        <p:spPr>
          <a:xfrm>
            <a:off x="5264919" y="255721"/>
            <a:ext cx="3308309" cy="330857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確認</a:t>
            </a:r>
            <a:endParaRPr kumimoji="1" lang="en-US" altLang="ja-JP"/>
          </a:p>
          <a:p>
            <a:pPr algn="ctr"/>
            <a:r>
              <a:rPr kumimoji="1" lang="ja-JP" altLang="en-US" sz="1100"/>
              <a:t>高レアリティの武器、強化されている武器、限定武器、高レアリティのパーツ、限定パーツ、高レアリティの結晶、限定結晶が含まれています。</a:t>
            </a:r>
            <a:r>
              <a:rPr kumimoji="1" lang="ja-JP" altLang="en-US" sz="1100">
                <a:ea typeface="メイリオ"/>
              </a:rPr>
              <a:t>このまま続けますか？</a:t>
            </a:r>
            <a:endParaRPr lang="en-US" altLang="ja-JP" sz="1100">
              <a:ea typeface="メイリオ" panose="020B0604030504040204" pitchFamily="34" charset="-128"/>
            </a:endParaRPr>
          </a:p>
          <a:p>
            <a:pPr algn="ctr"/>
            <a:endParaRPr kumimoji="1" lang="en-US" altLang="ja-JP"/>
          </a:p>
          <a:p>
            <a:pPr algn="ctr"/>
            <a:endParaRPr kumimoji="1" lang="en-US" altLang="ja-JP"/>
          </a:p>
          <a:p>
            <a:pPr algn="ctr"/>
            <a:endParaRPr kumimoji="1" lang="en-US" altLang="ja-JP"/>
          </a:p>
          <a:p>
            <a:pPr algn="ctr"/>
            <a:endParaRPr kumimoji="1" lang="en-US" altLang="ja-JP"/>
          </a:p>
          <a:p>
            <a:pPr algn="ctr"/>
            <a:endParaRPr kumimoji="1" lang="en-US" altLang="ja-JP"/>
          </a:p>
          <a:p>
            <a:pPr algn="ctr"/>
            <a:endParaRPr kumimoji="1" lang="en-US" altLang="ja-JP"/>
          </a:p>
          <a:p>
            <a:pPr algn="ctr"/>
            <a:endParaRPr kumimoji="1" lang="ja-JP" altLang="en-US"/>
          </a:p>
        </p:txBody>
      </p:sp>
      <p:sp>
        <p:nvSpPr>
          <p:cNvPr id="7" name="四角形: 角を丸くする 317">
            <a:extLst>
              <a:ext uri="{FF2B5EF4-FFF2-40B4-BE49-F238E27FC236}">
                <a16:creationId xmlns:a16="http://schemas.microsoft.com/office/drawing/2014/main" id="{886B857B-7C70-4D41-B89C-6B5BE2A1086A}"/>
              </a:ext>
            </a:extLst>
          </p:cNvPr>
          <p:cNvSpPr/>
          <p:nvPr/>
        </p:nvSpPr>
        <p:spPr>
          <a:xfrm>
            <a:off x="5715756" y="1414827"/>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8" name="四角形: 角を丸くする 317">
            <a:extLst>
              <a:ext uri="{FF2B5EF4-FFF2-40B4-BE49-F238E27FC236}">
                <a16:creationId xmlns:a16="http://schemas.microsoft.com/office/drawing/2014/main" id="{E08507F4-A4A0-40A1-A5F8-8A7CDCA9D9E0}"/>
              </a:ext>
            </a:extLst>
          </p:cNvPr>
          <p:cNvSpPr/>
          <p:nvPr/>
        </p:nvSpPr>
        <p:spPr>
          <a:xfrm>
            <a:off x="6201590" y="1420469"/>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9" name="四角形: 角を丸くする 317">
            <a:extLst>
              <a:ext uri="{FF2B5EF4-FFF2-40B4-BE49-F238E27FC236}">
                <a16:creationId xmlns:a16="http://schemas.microsoft.com/office/drawing/2014/main" id="{32DCE955-3B4C-4D0B-BE6B-E2CD4B8E3E9E}"/>
              </a:ext>
            </a:extLst>
          </p:cNvPr>
          <p:cNvSpPr/>
          <p:nvPr/>
        </p:nvSpPr>
        <p:spPr>
          <a:xfrm>
            <a:off x="6687424" y="1414827"/>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0" name="四角形: 角を丸くする 317">
            <a:extLst>
              <a:ext uri="{FF2B5EF4-FFF2-40B4-BE49-F238E27FC236}">
                <a16:creationId xmlns:a16="http://schemas.microsoft.com/office/drawing/2014/main" id="{5C9D140C-B6AB-4699-AE00-0511E67E2B46}"/>
              </a:ext>
            </a:extLst>
          </p:cNvPr>
          <p:cNvSpPr/>
          <p:nvPr/>
        </p:nvSpPr>
        <p:spPr>
          <a:xfrm>
            <a:off x="7173258" y="1422103"/>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3" name="四角形: 角を丸くする 317">
            <a:extLst>
              <a:ext uri="{FF2B5EF4-FFF2-40B4-BE49-F238E27FC236}">
                <a16:creationId xmlns:a16="http://schemas.microsoft.com/office/drawing/2014/main" id="{D066FA1B-BB67-4E90-A719-FE61862DB373}"/>
              </a:ext>
            </a:extLst>
          </p:cNvPr>
          <p:cNvSpPr/>
          <p:nvPr/>
        </p:nvSpPr>
        <p:spPr>
          <a:xfrm>
            <a:off x="7659092" y="1421230"/>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4" name="四角形: 角を丸くする 317">
            <a:extLst>
              <a:ext uri="{FF2B5EF4-FFF2-40B4-BE49-F238E27FC236}">
                <a16:creationId xmlns:a16="http://schemas.microsoft.com/office/drawing/2014/main" id="{54223F91-CBB5-41AA-A3DA-13D9716C7DBA}"/>
              </a:ext>
            </a:extLst>
          </p:cNvPr>
          <p:cNvSpPr/>
          <p:nvPr/>
        </p:nvSpPr>
        <p:spPr>
          <a:xfrm>
            <a:off x="5709286" y="2133414"/>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5" name="四角形: 角を丸くする 317">
            <a:extLst>
              <a:ext uri="{FF2B5EF4-FFF2-40B4-BE49-F238E27FC236}">
                <a16:creationId xmlns:a16="http://schemas.microsoft.com/office/drawing/2014/main" id="{E86F7424-A09E-43AA-9A05-974F43CCD6DC}"/>
              </a:ext>
            </a:extLst>
          </p:cNvPr>
          <p:cNvSpPr/>
          <p:nvPr/>
        </p:nvSpPr>
        <p:spPr>
          <a:xfrm>
            <a:off x="6195120" y="2139056"/>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6" name="四角形: 角を丸くする 317">
            <a:extLst>
              <a:ext uri="{FF2B5EF4-FFF2-40B4-BE49-F238E27FC236}">
                <a16:creationId xmlns:a16="http://schemas.microsoft.com/office/drawing/2014/main" id="{6B5DC3A1-F561-4643-9623-26E0F78156A5}"/>
              </a:ext>
            </a:extLst>
          </p:cNvPr>
          <p:cNvSpPr/>
          <p:nvPr/>
        </p:nvSpPr>
        <p:spPr>
          <a:xfrm>
            <a:off x="6680954" y="2133414"/>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7" name="四角形: 角を丸くする 317">
            <a:extLst>
              <a:ext uri="{FF2B5EF4-FFF2-40B4-BE49-F238E27FC236}">
                <a16:creationId xmlns:a16="http://schemas.microsoft.com/office/drawing/2014/main" id="{D620BD91-26D3-4F04-B922-D303BB594E2E}"/>
              </a:ext>
            </a:extLst>
          </p:cNvPr>
          <p:cNvSpPr/>
          <p:nvPr/>
        </p:nvSpPr>
        <p:spPr>
          <a:xfrm>
            <a:off x="7166788" y="2140690"/>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8" name="四角形: 角を丸くする 317">
            <a:extLst>
              <a:ext uri="{FF2B5EF4-FFF2-40B4-BE49-F238E27FC236}">
                <a16:creationId xmlns:a16="http://schemas.microsoft.com/office/drawing/2014/main" id="{E02DC4BF-CDDE-44C2-9400-6F4F78006215}"/>
              </a:ext>
            </a:extLst>
          </p:cNvPr>
          <p:cNvSpPr/>
          <p:nvPr/>
        </p:nvSpPr>
        <p:spPr>
          <a:xfrm>
            <a:off x="7652622" y="2139817"/>
            <a:ext cx="492304" cy="712128"/>
          </a:xfrm>
          <a:prstGeom prst="roundRect">
            <a:avLst>
              <a:gd name="adj" fmla="val 15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en-US" altLang="ja-JP" sz="1200"/>
          </a:p>
        </p:txBody>
      </p:sp>
      <p:sp>
        <p:nvSpPr>
          <p:cNvPr id="19" name="四角形: 角を丸くする 327">
            <a:extLst>
              <a:ext uri="{FF2B5EF4-FFF2-40B4-BE49-F238E27FC236}">
                <a16:creationId xmlns:a16="http://schemas.microsoft.com/office/drawing/2014/main" id="{2896F96D-BB8B-4867-8B7D-9964D87A3755}"/>
              </a:ext>
            </a:extLst>
          </p:cNvPr>
          <p:cNvSpPr/>
          <p:nvPr/>
        </p:nvSpPr>
        <p:spPr>
          <a:xfrm>
            <a:off x="8159952" y="1349247"/>
            <a:ext cx="112498" cy="155939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0" name="四角形: 角を丸くする 328">
            <a:extLst>
              <a:ext uri="{FF2B5EF4-FFF2-40B4-BE49-F238E27FC236}">
                <a16:creationId xmlns:a16="http://schemas.microsoft.com/office/drawing/2014/main" id="{18F87886-5960-4811-9F32-DD8A4135A16B}"/>
              </a:ext>
            </a:extLst>
          </p:cNvPr>
          <p:cNvSpPr/>
          <p:nvPr/>
        </p:nvSpPr>
        <p:spPr>
          <a:xfrm>
            <a:off x="8160688" y="1349248"/>
            <a:ext cx="111612" cy="625922"/>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1" name="四角形: 角を丸くする 315">
            <a:extLst>
              <a:ext uri="{FF2B5EF4-FFF2-40B4-BE49-F238E27FC236}">
                <a16:creationId xmlns:a16="http://schemas.microsoft.com/office/drawing/2014/main" id="{7B8A530F-406A-4EAA-8145-DF26EB2B26DE}"/>
              </a:ext>
            </a:extLst>
          </p:cNvPr>
          <p:cNvSpPr/>
          <p:nvPr/>
        </p:nvSpPr>
        <p:spPr>
          <a:xfrm>
            <a:off x="7125239" y="3194050"/>
            <a:ext cx="938346" cy="31546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a:t>売却する</a:t>
            </a:r>
            <a:endParaRPr kumimoji="1" lang="en-US" altLang="ja-JP" sz="1200"/>
          </a:p>
        </p:txBody>
      </p:sp>
      <p:sp>
        <p:nvSpPr>
          <p:cNvPr id="22" name="四角形: 角を丸くする 315">
            <a:extLst>
              <a:ext uri="{FF2B5EF4-FFF2-40B4-BE49-F238E27FC236}">
                <a16:creationId xmlns:a16="http://schemas.microsoft.com/office/drawing/2014/main" id="{4B8B63DE-D3E4-44F6-AA62-CA465A817CB1}"/>
              </a:ext>
            </a:extLst>
          </p:cNvPr>
          <p:cNvSpPr/>
          <p:nvPr/>
        </p:nvSpPr>
        <p:spPr>
          <a:xfrm>
            <a:off x="5860264" y="3176305"/>
            <a:ext cx="938346" cy="31546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a:t>戻る</a:t>
            </a:r>
            <a:endParaRPr kumimoji="1" lang="en-US" altLang="ja-JP" sz="1200"/>
          </a:p>
        </p:txBody>
      </p:sp>
      <p:sp>
        <p:nvSpPr>
          <p:cNvPr id="23" name="テキスト ボックス 22">
            <a:extLst>
              <a:ext uri="{FF2B5EF4-FFF2-40B4-BE49-F238E27FC236}">
                <a16:creationId xmlns:a16="http://schemas.microsoft.com/office/drawing/2014/main" id="{92A7BDBA-C3F2-45D3-A0BE-8C6B803E3D9E}"/>
              </a:ext>
            </a:extLst>
          </p:cNvPr>
          <p:cNvSpPr txBox="1"/>
          <p:nvPr/>
        </p:nvSpPr>
        <p:spPr>
          <a:xfrm>
            <a:off x="415419" y="538799"/>
            <a:ext cx="2507418" cy="307777"/>
          </a:xfrm>
          <a:prstGeom prst="rect">
            <a:avLst/>
          </a:prstGeom>
          <a:noFill/>
        </p:spPr>
        <p:txBody>
          <a:bodyPr wrap="none" rtlCol="0">
            <a:spAutoFit/>
          </a:bodyPr>
          <a:lstStyle/>
          <a:p>
            <a:r>
              <a:rPr kumimoji="1" lang="en-US" altLang="ja-JP" sz="1400" b="1" dirty="0"/>
              <a:t>1. ls110a.</a:t>
            </a:r>
            <a:r>
              <a:rPr kumimoji="1" lang="ja-JP" altLang="en-US" sz="1400" b="1" dirty="0"/>
              <a:t>売却確認ウィンドウ</a:t>
            </a:r>
          </a:p>
        </p:txBody>
      </p:sp>
      <p:sp>
        <p:nvSpPr>
          <p:cNvPr id="24" name="テキスト ボックス 23">
            <a:extLst>
              <a:ext uri="{FF2B5EF4-FFF2-40B4-BE49-F238E27FC236}">
                <a16:creationId xmlns:a16="http://schemas.microsoft.com/office/drawing/2014/main" id="{6C1E150A-50E2-429B-935C-DDEDAD764CD1}"/>
              </a:ext>
            </a:extLst>
          </p:cNvPr>
          <p:cNvSpPr txBox="1"/>
          <p:nvPr/>
        </p:nvSpPr>
        <p:spPr>
          <a:xfrm>
            <a:off x="591845" y="846576"/>
            <a:ext cx="4673074" cy="3016210"/>
          </a:xfrm>
          <a:prstGeom prst="rect">
            <a:avLst/>
          </a:prstGeom>
          <a:noFill/>
        </p:spPr>
        <p:txBody>
          <a:bodyPr wrap="none" rtlCol="0" anchor="t">
            <a:spAutoFit/>
          </a:bodyPr>
          <a:lstStyle/>
          <a:p>
            <a:r>
              <a:rPr kumimoji="1" lang="ja-JP" altLang="en-US" sz="1000"/>
              <a:t>以下の素材が含まれている場合は確認ウィンドウを表示する。</a:t>
            </a:r>
            <a:endParaRPr kumimoji="1" lang="en-US" altLang="ja-JP" sz="1000"/>
          </a:p>
          <a:p>
            <a:r>
              <a:rPr kumimoji="1" lang="ja-JP" altLang="en-US" sz="1000"/>
              <a:t>含まれているものを検出して基本文に文言を追加して表示する。</a:t>
            </a:r>
            <a:endParaRPr kumimoji="1" lang="en-US" altLang="ja-JP" sz="1000"/>
          </a:p>
          <a:p>
            <a:endParaRPr kumimoji="1" lang="en-US" altLang="ja-JP" sz="1000"/>
          </a:p>
          <a:p>
            <a:r>
              <a:rPr kumimoji="1" lang="ja-JP" altLang="en-US" sz="1000"/>
              <a:t>基本文</a:t>
            </a:r>
            <a:endParaRPr kumimoji="1" lang="en-US" altLang="ja-JP" sz="1000"/>
          </a:p>
          <a:p>
            <a:r>
              <a:rPr kumimoji="1" lang="ja-JP" altLang="en-US" sz="1000" b="1"/>
              <a:t>「が含まれています。このまま続けますか？」</a:t>
            </a:r>
            <a:endParaRPr kumimoji="1" lang="en-US" altLang="ja-JP" sz="1000" b="1"/>
          </a:p>
          <a:p>
            <a:endParaRPr kumimoji="1" lang="en-US" altLang="ja-JP" sz="1000"/>
          </a:p>
          <a:p>
            <a:r>
              <a:rPr kumimoji="1" lang="ja-JP" altLang="en-US" sz="1000"/>
              <a:t>条件</a:t>
            </a:r>
            <a:endParaRPr kumimoji="1" lang="en-US" altLang="ja-JP" sz="1000"/>
          </a:p>
          <a:p>
            <a:r>
              <a:rPr kumimoji="1" lang="ja-JP" altLang="en-US" sz="1000">
                <a:ea typeface="メイリオ"/>
              </a:rPr>
              <a:t>○ ☆２以上の武器</a:t>
            </a:r>
            <a:endParaRPr kumimoji="1" lang="en-US" altLang="ja-JP" sz="1000">
              <a:ea typeface="メイリオ"/>
            </a:endParaRPr>
          </a:p>
          <a:p>
            <a:r>
              <a:rPr kumimoji="1" lang="ja-JP" altLang="en-US" sz="1000">
                <a:ea typeface="メイリオ"/>
              </a:rPr>
              <a:t>○ レベルが１でも上昇している武器</a:t>
            </a:r>
            <a:endParaRPr kumimoji="1" lang="en-US" altLang="ja-JP" sz="1000">
              <a:ea typeface="メイリオ"/>
            </a:endParaRPr>
          </a:p>
          <a:p>
            <a:r>
              <a:rPr kumimoji="1" lang="ja-JP" altLang="en-US" sz="1000">
                <a:ea typeface="メイリオ"/>
              </a:rPr>
              <a:t>○ イベント限定の強化用ではない武器</a:t>
            </a:r>
            <a:endParaRPr lang="en-US" altLang="ja-JP" sz="1000">
              <a:ea typeface="メイリオ"/>
            </a:endParaRPr>
          </a:p>
          <a:p>
            <a:endParaRPr kumimoji="1" lang="en-US" altLang="ja-JP" sz="1000"/>
          </a:p>
          <a:p>
            <a:r>
              <a:rPr kumimoji="1" lang="ja-JP" altLang="en-US" sz="1000"/>
              <a:t>上記条件から当てはまるものがある場合は下記文言を基本文の前に追加する。</a:t>
            </a:r>
            <a:endParaRPr kumimoji="1" lang="en-US" altLang="ja-JP" sz="1000"/>
          </a:p>
          <a:p>
            <a:r>
              <a:rPr kumimoji="1" lang="ja-JP" altLang="en-US" sz="1000"/>
              <a:t>・「高レアリティのパーツ</a:t>
            </a:r>
            <a:r>
              <a:rPr kumimoji="1" lang="en-US" altLang="ja-JP" sz="1000"/>
              <a:t>(</a:t>
            </a:r>
            <a:r>
              <a:rPr kumimoji="1" lang="ja-JP" altLang="en-US" sz="1000"/>
              <a:t>結晶</a:t>
            </a:r>
            <a:r>
              <a:rPr kumimoji="1" lang="en-US" altLang="ja-JP" sz="1000"/>
              <a:t>)</a:t>
            </a:r>
            <a:r>
              <a:rPr kumimoji="1" lang="ja-JP" altLang="en-US" sz="1000"/>
              <a:t>」</a:t>
            </a:r>
            <a:endParaRPr kumimoji="1" lang="en-US" altLang="ja-JP" sz="1000"/>
          </a:p>
          <a:p>
            <a:r>
              <a:rPr kumimoji="1" lang="ja-JP" altLang="en-US" sz="1000">
                <a:ea typeface="メイリオ"/>
              </a:rPr>
              <a:t>・「強化されている武器</a:t>
            </a:r>
            <a:r>
              <a:rPr kumimoji="1" lang="en-US" altLang="ja-JP" sz="1000"/>
              <a:t> </a:t>
            </a:r>
            <a:r>
              <a:rPr kumimoji="1" lang="ja-JP" altLang="en-US" sz="1000">
                <a:ea typeface="メイリオ"/>
              </a:rPr>
              <a:t>」</a:t>
            </a:r>
            <a:endParaRPr kumimoji="1" lang="en-US" altLang="ja-JP" sz="1000">
              <a:ea typeface="メイリオ"/>
            </a:endParaRPr>
          </a:p>
          <a:p>
            <a:r>
              <a:rPr kumimoji="1" lang="ja-JP" altLang="en-US" sz="1000">
                <a:ea typeface="メイリオ"/>
              </a:rPr>
              <a:t>・「限定武器</a:t>
            </a:r>
            <a:r>
              <a:rPr kumimoji="1" lang="en-US" altLang="ja-JP" sz="1000"/>
              <a:t>(</a:t>
            </a:r>
            <a:r>
              <a:rPr kumimoji="1" lang="ja-JP" altLang="en-US" sz="1000"/>
              <a:t>パーツ・結晶</a:t>
            </a:r>
            <a:r>
              <a:rPr kumimoji="1" lang="en-US" altLang="ja-JP" sz="1000"/>
              <a:t>) </a:t>
            </a:r>
            <a:r>
              <a:rPr kumimoji="1" lang="ja-JP" altLang="en-US" sz="1000">
                <a:ea typeface="メイリオ"/>
              </a:rPr>
              <a:t>」</a:t>
            </a:r>
            <a:endParaRPr kumimoji="1" lang="en-US" altLang="ja-JP" sz="1000"/>
          </a:p>
          <a:p>
            <a:endParaRPr kumimoji="1" lang="en-US" altLang="ja-JP" sz="1000"/>
          </a:p>
          <a:p>
            <a:endParaRPr kumimoji="1" lang="en-US" altLang="ja-JP" sz="1000"/>
          </a:p>
          <a:p>
            <a:r>
              <a:rPr kumimoji="1" lang="ja-JP" altLang="en-US" sz="1000"/>
              <a:t>上記指定のものが含まれていない場合は、</a:t>
            </a:r>
            <a:endParaRPr kumimoji="1" lang="en-US" altLang="ja-JP" sz="1000"/>
          </a:p>
          <a:p>
            <a:r>
              <a:rPr kumimoji="1" lang="ja-JP" altLang="en-US" sz="1000" b="1"/>
              <a:t>「選択した装備の売却をつづけますか？」</a:t>
            </a:r>
            <a:endParaRPr kumimoji="1" lang="en-US" altLang="ja-JP" sz="1000" b="1"/>
          </a:p>
        </p:txBody>
      </p:sp>
      <p:sp>
        <p:nvSpPr>
          <p:cNvPr id="25" name="テキスト ボックス 24">
            <a:extLst>
              <a:ext uri="{FF2B5EF4-FFF2-40B4-BE49-F238E27FC236}">
                <a16:creationId xmlns:a16="http://schemas.microsoft.com/office/drawing/2014/main" id="{29146614-6B3D-40A5-AB61-4B80EF5BF093}"/>
              </a:ext>
            </a:extLst>
          </p:cNvPr>
          <p:cNvSpPr txBox="1"/>
          <p:nvPr/>
        </p:nvSpPr>
        <p:spPr>
          <a:xfrm>
            <a:off x="415419" y="4904321"/>
            <a:ext cx="1103187" cy="307777"/>
          </a:xfrm>
          <a:prstGeom prst="rect">
            <a:avLst/>
          </a:prstGeom>
          <a:noFill/>
        </p:spPr>
        <p:txBody>
          <a:bodyPr wrap="none" rtlCol="0">
            <a:spAutoFit/>
          </a:bodyPr>
          <a:lstStyle/>
          <a:p>
            <a:r>
              <a:rPr kumimoji="1" lang="en-US" altLang="ja-JP" sz="1400" b="1"/>
              <a:t>2. </a:t>
            </a:r>
            <a:r>
              <a:rPr kumimoji="1" lang="ja-JP" altLang="en-US" sz="1400" b="1"/>
              <a:t>売却金額</a:t>
            </a:r>
            <a:endParaRPr kumimoji="1" lang="en-US" altLang="ja-JP" sz="1400" b="1"/>
          </a:p>
        </p:txBody>
      </p:sp>
      <p:sp>
        <p:nvSpPr>
          <p:cNvPr id="26" name="角丸四角形 1">
            <a:extLst>
              <a:ext uri="{FF2B5EF4-FFF2-40B4-BE49-F238E27FC236}">
                <a16:creationId xmlns:a16="http://schemas.microsoft.com/office/drawing/2014/main" id="{4C7600B0-8A8D-48BD-A746-22C6C8868BC2}"/>
              </a:ext>
            </a:extLst>
          </p:cNvPr>
          <p:cNvSpPr/>
          <p:nvPr/>
        </p:nvSpPr>
        <p:spPr>
          <a:xfrm>
            <a:off x="5264919" y="3617301"/>
            <a:ext cx="3308309" cy="298497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確認</a:t>
            </a:r>
            <a:endParaRPr kumimoji="1" lang="en-US" altLang="ja-JP"/>
          </a:p>
          <a:p>
            <a:pPr algn="ctr"/>
            <a:endParaRPr kumimoji="1" lang="en-US" altLang="ja-JP"/>
          </a:p>
          <a:p>
            <a:pPr algn="ctr"/>
            <a:endParaRPr kumimoji="1" lang="en-US" altLang="ja-JP"/>
          </a:p>
          <a:p>
            <a:pPr algn="ctr"/>
            <a:r>
              <a:rPr kumimoji="1" lang="en-US" altLang="ja-JP"/>
              <a:t>999,999,999</a:t>
            </a:r>
            <a:r>
              <a:rPr kumimoji="1" lang="ja-JP" altLang="en-US"/>
              <a:t> ゴールド</a:t>
            </a:r>
            <a:endParaRPr kumimoji="1" lang="en-US" altLang="ja-JP"/>
          </a:p>
          <a:p>
            <a:pPr algn="ctr"/>
            <a:endParaRPr kumimoji="1" lang="en-US" altLang="ja-JP"/>
          </a:p>
          <a:p>
            <a:pPr algn="ctr"/>
            <a:r>
              <a:rPr kumimoji="1" lang="ja-JP" altLang="en-US"/>
              <a:t>を獲得しました。</a:t>
            </a:r>
            <a:endParaRPr kumimoji="1" lang="en-US" altLang="ja-JP"/>
          </a:p>
          <a:p>
            <a:pPr algn="ctr"/>
            <a:endParaRPr kumimoji="1" lang="en-US" altLang="ja-JP"/>
          </a:p>
          <a:p>
            <a:pPr algn="ctr"/>
            <a:endParaRPr kumimoji="1" lang="en-US" altLang="ja-JP"/>
          </a:p>
          <a:p>
            <a:pPr algn="ctr"/>
            <a:endParaRPr kumimoji="1" lang="en-US" altLang="ja-JP"/>
          </a:p>
        </p:txBody>
      </p:sp>
      <p:sp>
        <p:nvSpPr>
          <p:cNvPr id="27" name="正方形/長方形 26">
            <a:extLst>
              <a:ext uri="{FF2B5EF4-FFF2-40B4-BE49-F238E27FC236}">
                <a16:creationId xmlns:a16="http://schemas.microsoft.com/office/drawing/2014/main" id="{EC280D11-D79B-4662-BF33-9E4C2F8397B5}"/>
              </a:ext>
            </a:extLst>
          </p:cNvPr>
          <p:cNvSpPr/>
          <p:nvPr/>
        </p:nvSpPr>
        <p:spPr>
          <a:xfrm>
            <a:off x="6261101" y="2942638"/>
            <a:ext cx="1315946" cy="2071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700">
                <a:solidFill>
                  <a:schemeClr val="tx1"/>
                </a:solidFill>
              </a:rPr>
              <a:t>　</a:t>
            </a:r>
            <a:r>
              <a:rPr kumimoji="1" lang="en-US" altLang="ja-JP" sz="700">
                <a:solidFill>
                  <a:schemeClr val="bg1"/>
                </a:solidFill>
              </a:rPr>
              <a:t>999,999,999</a:t>
            </a:r>
            <a:endParaRPr kumimoji="1" lang="ja-JP" altLang="en-US" sz="700">
              <a:solidFill>
                <a:schemeClr val="bg1"/>
              </a:solidFill>
            </a:endParaRPr>
          </a:p>
        </p:txBody>
      </p:sp>
      <p:pic>
        <p:nvPicPr>
          <p:cNvPr id="28" name="グラフィックス 27" descr="硬貨">
            <a:extLst>
              <a:ext uri="{FF2B5EF4-FFF2-40B4-BE49-F238E27FC236}">
                <a16:creationId xmlns:a16="http://schemas.microsoft.com/office/drawing/2014/main" id="{89687860-C04B-49A1-BF0E-3A65AEC0F23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10489" y="2972079"/>
            <a:ext cx="148281" cy="148281"/>
          </a:xfrm>
          <a:prstGeom prst="rect">
            <a:avLst/>
          </a:prstGeom>
        </p:spPr>
      </p:pic>
      <p:sp>
        <p:nvSpPr>
          <p:cNvPr id="29" name="四角形: 角を丸くする 315">
            <a:extLst>
              <a:ext uri="{FF2B5EF4-FFF2-40B4-BE49-F238E27FC236}">
                <a16:creationId xmlns:a16="http://schemas.microsoft.com/office/drawing/2014/main" id="{B84BD667-FFD2-4E54-B0BC-76E0BD5D5DCA}"/>
              </a:ext>
            </a:extLst>
          </p:cNvPr>
          <p:cNvSpPr/>
          <p:nvPr/>
        </p:nvSpPr>
        <p:spPr>
          <a:xfrm>
            <a:off x="6474594" y="6079421"/>
            <a:ext cx="938346" cy="31546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200"/>
              <a:t>OK</a:t>
            </a:r>
          </a:p>
        </p:txBody>
      </p:sp>
      <p:sp>
        <p:nvSpPr>
          <p:cNvPr id="30" name="テキスト ボックス 29">
            <a:extLst>
              <a:ext uri="{FF2B5EF4-FFF2-40B4-BE49-F238E27FC236}">
                <a16:creationId xmlns:a16="http://schemas.microsoft.com/office/drawing/2014/main" id="{76D86B54-38E1-4FFA-B9C9-44CF1B05C69E}"/>
              </a:ext>
            </a:extLst>
          </p:cNvPr>
          <p:cNvSpPr txBox="1"/>
          <p:nvPr/>
        </p:nvSpPr>
        <p:spPr>
          <a:xfrm>
            <a:off x="591845" y="5184220"/>
            <a:ext cx="2108269" cy="1015663"/>
          </a:xfrm>
          <a:prstGeom prst="rect">
            <a:avLst/>
          </a:prstGeom>
          <a:noFill/>
        </p:spPr>
        <p:txBody>
          <a:bodyPr wrap="none" rtlCol="0" anchor="t">
            <a:spAutoFit/>
          </a:bodyPr>
          <a:lstStyle/>
          <a:p>
            <a:r>
              <a:rPr kumimoji="1" lang="ja-JP" altLang="en-US" sz="1000"/>
              <a:t>レア度が上がるごとに上昇。</a:t>
            </a:r>
            <a:endParaRPr kumimoji="1" lang="en-US" altLang="ja-JP" sz="1000"/>
          </a:p>
          <a:p>
            <a:r>
              <a:rPr kumimoji="1" lang="ja-JP" altLang="en-US" sz="1000"/>
              <a:t>強化・進化度による上昇は無し。</a:t>
            </a:r>
            <a:endParaRPr kumimoji="1" lang="en-US" altLang="ja-JP" sz="1000"/>
          </a:p>
          <a:p>
            <a:endParaRPr kumimoji="1" lang="en-US" altLang="ja-JP" sz="1000"/>
          </a:p>
          <a:p>
            <a:r>
              <a:rPr kumimoji="1" lang="ja-JP" altLang="en-US" sz="1000"/>
              <a:t>武器　：</a:t>
            </a:r>
            <a:r>
              <a:rPr kumimoji="1" lang="en-US" altLang="ja-JP" sz="1000"/>
              <a:t>300</a:t>
            </a:r>
          </a:p>
          <a:p>
            <a:r>
              <a:rPr kumimoji="1" lang="ja-JP" altLang="en-US" sz="1000"/>
              <a:t>パーツ：</a:t>
            </a:r>
            <a:r>
              <a:rPr kumimoji="1" lang="en-US" altLang="ja-JP" sz="1000"/>
              <a:t>100, 200, 300</a:t>
            </a:r>
          </a:p>
          <a:p>
            <a:r>
              <a:rPr kumimoji="1" lang="ja-JP" altLang="en-US" sz="1000"/>
              <a:t>結晶　：</a:t>
            </a:r>
            <a:r>
              <a:rPr kumimoji="1" lang="en-US" altLang="ja-JP" sz="1000"/>
              <a:t>300, 400, 500</a:t>
            </a:r>
          </a:p>
        </p:txBody>
      </p:sp>
      <p:sp>
        <p:nvSpPr>
          <p:cNvPr id="32" name="テキスト ボックス 31">
            <a:extLst>
              <a:ext uri="{FF2B5EF4-FFF2-40B4-BE49-F238E27FC236}">
                <a16:creationId xmlns:a16="http://schemas.microsoft.com/office/drawing/2014/main" id="{C26A23DA-EDEC-40F3-965F-4C44450129D0}"/>
              </a:ext>
            </a:extLst>
          </p:cNvPr>
          <p:cNvSpPr txBox="1"/>
          <p:nvPr/>
        </p:nvSpPr>
        <p:spPr>
          <a:xfrm>
            <a:off x="17674" y="108237"/>
            <a:ext cx="2323072" cy="307777"/>
          </a:xfrm>
          <a:prstGeom prst="rect">
            <a:avLst/>
          </a:prstGeom>
          <a:noFill/>
        </p:spPr>
        <p:txBody>
          <a:bodyPr wrap="none" rtlCol="0" anchor="t">
            <a:spAutoFit/>
          </a:bodyPr>
          <a:lstStyle/>
          <a:p>
            <a:r>
              <a:rPr kumimoji="1" lang="ja-JP" altLang="en-US" sz="1400" b="1">
                <a:latin typeface="游ゴシック"/>
                <a:ea typeface="游ゴシック"/>
              </a:rPr>
              <a:t>■</a:t>
            </a:r>
            <a:r>
              <a:rPr kumimoji="1" lang="en-US" altLang="ja-JP" sz="1400" b="1">
                <a:latin typeface="游ゴシック"/>
                <a:ea typeface="游ゴシック"/>
              </a:rPr>
              <a:t> </a:t>
            </a:r>
            <a:r>
              <a:rPr kumimoji="1" lang="en-US" altLang="ja-JP" sz="1400" b="1">
                <a:latin typeface="游ゴシック"/>
                <a:ea typeface="游ゴシック"/>
                <a:cs typeface="+mn-lt"/>
              </a:rPr>
              <a:t>[ls]</a:t>
            </a:r>
            <a:r>
              <a:rPr kumimoji="1" lang="ja-JP" altLang="en-US" sz="1400" b="1">
                <a:latin typeface="游ゴシック"/>
                <a:ea typeface="游ゴシック"/>
                <a:cs typeface="+mn-lt"/>
              </a:rPr>
              <a:t>一覧・</a:t>
            </a:r>
            <a:r>
              <a:rPr kumimoji="1" lang="en-US" altLang="ja-JP" sz="1400" b="1" err="1">
                <a:latin typeface="游ゴシック"/>
                <a:ea typeface="游ゴシック"/>
                <a:cs typeface="+mn-lt"/>
              </a:rPr>
              <a:t>売却</a:t>
            </a:r>
            <a:r>
              <a:rPr kumimoji="1" lang="ja-JP" altLang="en-US" sz="1400" b="1">
                <a:latin typeface="游ゴシック"/>
                <a:ea typeface="游ゴシック"/>
                <a:cs typeface="+mn-lt"/>
              </a:rPr>
              <a:t>画面仕様</a:t>
            </a:r>
            <a:endParaRPr kumimoji="1" lang="ja-JP" altLang="en-US" sz="1400" b="1">
              <a:latin typeface="游ゴシック"/>
              <a:ea typeface="游ゴシック"/>
            </a:endParaRPr>
          </a:p>
        </p:txBody>
      </p:sp>
      <p:sp>
        <p:nvSpPr>
          <p:cNvPr id="33" name="テキスト ボックス 32">
            <a:extLst>
              <a:ext uri="{FF2B5EF4-FFF2-40B4-BE49-F238E27FC236}">
                <a16:creationId xmlns:a16="http://schemas.microsoft.com/office/drawing/2014/main" id="{71F86204-3ECA-4F93-8D83-F2ECC103FAE1}"/>
              </a:ext>
            </a:extLst>
          </p:cNvPr>
          <p:cNvSpPr txBox="1"/>
          <p:nvPr/>
        </p:nvSpPr>
        <p:spPr>
          <a:xfrm>
            <a:off x="414383" y="3872850"/>
            <a:ext cx="2507418" cy="307777"/>
          </a:xfrm>
          <a:prstGeom prst="rect">
            <a:avLst/>
          </a:prstGeom>
          <a:noFill/>
        </p:spPr>
        <p:txBody>
          <a:bodyPr wrap="none" rtlCol="0">
            <a:spAutoFit/>
          </a:bodyPr>
          <a:lstStyle/>
          <a:p>
            <a:r>
              <a:rPr kumimoji="1" lang="en-US" altLang="ja-JP" sz="1400" b="1" dirty="0"/>
              <a:t>1. ls110b.</a:t>
            </a:r>
            <a:r>
              <a:rPr kumimoji="1" lang="ja-JP" altLang="en-US" sz="1400" b="1" dirty="0"/>
              <a:t>売却完了ウィンドウ</a:t>
            </a:r>
          </a:p>
        </p:txBody>
      </p:sp>
    </p:spTree>
    <p:extLst>
      <p:ext uri="{BB962C8B-B14F-4D97-AF65-F5344CB8AC3E}">
        <p14:creationId xmlns:p14="http://schemas.microsoft.com/office/powerpoint/2010/main" val="3219353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8534481" cy="307777"/>
          </a:xfrm>
          <a:prstGeom prst="rect">
            <a:avLst/>
          </a:prstGeom>
          <a:noFill/>
        </p:spPr>
        <p:txBody>
          <a:bodyPr wrap="square" rtlCol="0">
            <a:spAutoFit/>
          </a:bodyPr>
          <a:lstStyle/>
          <a:p>
            <a:r>
              <a:rPr kumimoji="1" lang="ja-JP" altLang="en-US" sz="1400" b="1" dirty="0">
                <a:latin typeface="+mn-ea"/>
              </a:rPr>
              <a:t>■強化画面仕様　ソート・フィルタ①　</a:t>
            </a:r>
            <a:endParaRPr kumimoji="1" lang="en-US" altLang="ja-JP" sz="1400" dirty="0">
              <a:latin typeface="+mn-ea"/>
            </a:endParaRP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a:t>CONFIDENTIAL</a:t>
            </a:r>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1518364" cy="523220"/>
          </a:xfrm>
          <a:prstGeom prst="rect">
            <a:avLst/>
          </a:prstGeom>
          <a:noFill/>
        </p:spPr>
        <p:txBody>
          <a:bodyPr wrap="none" rtlCol="0">
            <a:spAutoFit/>
          </a:bodyPr>
          <a:lstStyle/>
          <a:p>
            <a:pPr marL="342900" indent="-342900">
              <a:buAutoNum type="arabicPeriod"/>
            </a:pPr>
            <a:r>
              <a:rPr kumimoji="1" lang="en-US" altLang="ja-JP" sz="1400" b="1" dirty="0"/>
              <a:t>tr140.</a:t>
            </a:r>
            <a:r>
              <a:rPr kumimoji="1" lang="ja-JP" altLang="en-US" sz="1400" b="1" dirty="0"/>
              <a:t>ソート</a:t>
            </a:r>
            <a:endParaRPr kumimoji="1" lang="en-US" altLang="ja-JP" sz="1400" b="1" dirty="0"/>
          </a:p>
          <a:p>
            <a:r>
              <a:rPr kumimoji="1" lang="ja-JP" altLang="en-US" sz="1400" b="1" dirty="0"/>
              <a:t>　</a:t>
            </a:r>
            <a:r>
              <a:rPr kumimoji="1" lang="en-US" altLang="ja-JP" sz="1400" b="1" dirty="0"/>
              <a:t>-- </a:t>
            </a:r>
            <a:r>
              <a:rPr kumimoji="1" lang="ja-JP" altLang="en-US" sz="1400" b="1" dirty="0"/>
              <a:t>策定中 </a:t>
            </a:r>
            <a:r>
              <a:rPr kumimoji="1" lang="en-US" altLang="ja-JP" sz="1400" b="1" dirty="0"/>
              <a:t>--</a:t>
            </a:r>
            <a:endParaRPr kumimoji="1" lang="ja-JP" altLang="en-US" sz="1400" b="1" dirty="0"/>
          </a:p>
        </p:txBody>
      </p:sp>
      <p:pic>
        <p:nvPicPr>
          <p:cNvPr id="2" name="図 1">
            <a:extLst>
              <a:ext uri="{FF2B5EF4-FFF2-40B4-BE49-F238E27FC236}">
                <a16:creationId xmlns:a16="http://schemas.microsoft.com/office/drawing/2014/main" id="{266C983D-7603-EE46-9BB6-60BCAFED68C7}"/>
              </a:ext>
            </a:extLst>
          </p:cNvPr>
          <p:cNvPicPr>
            <a:picLocks noChangeAspect="1"/>
          </p:cNvPicPr>
          <p:nvPr/>
        </p:nvPicPr>
        <p:blipFill>
          <a:blip r:embed="rId2"/>
          <a:stretch>
            <a:fillRect/>
          </a:stretch>
        </p:blipFill>
        <p:spPr>
          <a:xfrm>
            <a:off x="5162919" y="416014"/>
            <a:ext cx="3389236" cy="5965055"/>
          </a:xfrm>
          <a:prstGeom prst="rect">
            <a:avLst/>
          </a:prstGeom>
        </p:spPr>
      </p:pic>
      <p:sp>
        <p:nvSpPr>
          <p:cNvPr id="3" name="角丸四角形 2">
            <a:extLst>
              <a:ext uri="{FF2B5EF4-FFF2-40B4-BE49-F238E27FC236}">
                <a16:creationId xmlns:a16="http://schemas.microsoft.com/office/drawing/2014/main" id="{74FA7943-A0CC-1B49-BF8A-913D66EC6A6C}"/>
              </a:ext>
            </a:extLst>
          </p:cNvPr>
          <p:cNvSpPr/>
          <p:nvPr/>
        </p:nvSpPr>
        <p:spPr>
          <a:xfrm>
            <a:off x="5247384" y="1529489"/>
            <a:ext cx="3220301" cy="479551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75728B6-439A-8347-A2DA-E709837560A1}"/>
              </a:ext>
            </a:extLst>
          </p:cNvPr>
          <p:cNvSpPr/>
          <p:nvPr/>
        </p:nvSpPr>
        <p:spPr>
          <a:xfrm>
            <a:off x="5373332" y="1630384"/>
            <a:ext cx="2968408" cy="41185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19EF8AA9-0E42-2C44-B6B2-C73DA586C4E1}"/>
              </a:ext>
            </a:extLst>
          </p:cNvPr>
          <p:cNvSpPr/>
          <p:nvPr/>
        </p:nvSpPr>
        <p:spPr>
          <a:xfrm>
            <a:off x="5444616" y="1676879"/>
            <a:ext cx="1339642" cy="31886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ソート</a:t>
            </a:r>
          </a:p>
        </p:txBody>
      </p:sp>
      <p:sp>
        <p:nvSpPr>
          <p:cNvPr id="49" name="正方形/長方形 48">
            <a:extLst>
              <a:ext uri="{FF2B5EF4-FFF2-40B4-BE49-F238E27FC236}">
                <a16:creationId xmlns:a16="http://schemas.microsoft.com/office/drawing/2014/main" id="{0C058EDC-6685-5144-9675-5AF750E4E2FD}"/>
              </a:ext>
            </a:extLst>
          </p:cNvPr>
          <p:cNvSpPr/>
          <p:nvPr/>
        </p:nvSpPr>
        <p:spPr>
          <a:xfrm>
            <a:off x="6910204" y="1676878"/>
            <a:ext cx="1339642" cy="31886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フィルタ</a:t>
            </a:r>
          </a:p>
        </p:txBody>
      </p:sp>
      <p:sp>
        <p:nvSpPr>
          <p:cNvPr id="63" name="正方形/長方形 62">
            <a:extLst>
              <a:ext uri="{FF2B5EF4-FFF2-40B4-BE49-F238E27FC236}">
                <a16:creationId xmlns:a16="http://schemas.microsoft.com/office/drawing/2014/main" id="{E00EF370-AA37-F742-82C2-03E87FA96C45}"/>
              </a:ext>
            </a:extLst>
          </p:cNvPr>
          <p:cNvSpPr/>
          <p:nvPr/>
        </p:nvSpPr>
        <p:spPr>
          <a:xfrm>
            <a:off x="5331301" y="2088266"/>
            <a:ext cx="2010694" cy="30594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9929A05E-15D6-4741-965A-602B85D4926D}"/>
              </a:ext>
            </a:extLst>
          </p:cNvPr>
          <p:cNvSpPr/>
          <p:nvPr/>
        </p:nvSpPr>
        <p:spPr>
          <a:xfrm>
            <a:off x="5402585" y="2120013"/>
            <a:ext cx="907426" cy="2368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↑昇順</a:t>
            </a:r>
          </a:p>
        </p:txBody>
      </p:sp>
      <p:sp>
        <p:nvSpPr>
          <p:cNvPr id="65" name="正方形/長方形 64">
            <a:extLst>
              <a:ext uri="{FF2B5EF4-FFF2-40B4-BE49-F238E27FC236}">
                <a16:creationId xmlns:a16="http://schemas.microsoft.com/office/drawing/2014/main" id="{882C11F4-ACA5-4A43-9ED4-C14A9418CBB5}"/>
              </a:ext>
            </a:extLst>
          </p:cNvPr>
          <p:cNvSpPr/>
          <p:nvPr/>
        </p:nvSpPr>
        <p:spPr>
          <a:xfrm>
            <a:off x="6377005" y="2120477"/>
            <a:ext cx="907426" cy="2368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↓降順</a:t>
            </a:r>
          </a:p>
        </p:txBody>
      </p:sp>
      <p:sp>
        <p:nvSpPr>
          <p:cNvPr id="66" name="正方形/長方形 65">
            <a:extLst>
              <a:ext uri="{FF2B5EF4-FFF2-40B4-BE49-F238E27FC236}">
                <a16:creationId xmlns:a16="http://schemas.microsoft.com/office/drawing/2014/main" id="{70EAEC4F-D2A0-9B4F-B020-85034BD29208}"/>
              </a:ext>
            </a:extLst>
          </p:cNvPr>
          <p:cNvSpPr/>
          <p:nvPr/>
        </p:nvSpPr>
        <p:spPr>
          <a:xfrm>
            <a:off x="7661787" y="2088266"/>
            <a:ext cx="805406" cy="30594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901DE950-EFB2-B140-8528-255C1A9ECFC5}"/>
              </a:ext>
            </a:extLst>
          </p:cNvPr>
          <p:cNvSpPr/>
          <p:nvPr/>
        </p:nvSpPr>
        <p:spPr>
          <a:xfrm>
            <a:off x="7690569" y="2113146"/>
            <a:ext cx="747842" cy="2368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リセット</a:t>
            </a:r>
            <a:endParaRPr kumimoji="1" lang="ja-JP" altLang="en-US">
              <a:solidFill>
                <a:schemeClr val="tx1"/>
              </a:solidFill>
            </a:endParaRPr>
          </a:p>
        </p:txBody>
      </p:sp>
      <p:sp>
        <p:nvSpPr>
          <p:cNvPr id="7" name="角丸四角形 6">
            <a:extLst>
              <a:ext uri="{FF2B5EF4-FFF2-40B4-BE49-F238E27FC236}">
                <a16:creationId xmlns:a16="http://schemas.microsoft.com/office/drawing/2014/main" id="{ED62953C-4E35-D846-B8FB-C5623D9B71F1}"/>
              </a:ext>
            </a:extLst>
          </p:cNvPr>
          <p:cNvSpPr/>
          <p:nvPr/>
        </p:nvSpPr>
        <p:spPr>
          <a:xfrm>
            <a:off x="6190807" y="5688592"/>
            <a:ext cx="1333457" cy="383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OK</a:t>
            </a:r>
            <a:endParaRPr kumimoji="1" lang="ja-JP" altLang="en-US"/>
          </a:p>
        </p:txBody>
      </p:sp>
      <p:sp>
        <p:nvSpPr>
          <p:cNvPr id="73" name="角丸四角形 72">
            <a:extLst>
              <a:ext uri="{FF2B5EF4-FFF2-40B4-BE49-F238E27FC236}">
                <a16:creationId xmlns:a16="http://schemas.microsoft.com/office/drawing/2014/main" id="{67CC7E56-D232-7144-8585-E442240B9CB6}"/>
              </a:ext>
            </a:extLst>
          </p:cNvPr>
          <p:cNvSpPr/>
          <p:nvPr/>
        </p:nvSpPr>
        <p:spPr>
          <a:xfrm>
            <a:off x="6076487" y="2664658"/>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レア度</a:t>
            </a:r>
          </a:p>
        </p:txBody>
      </p:sp>
      <p:sp>
        <p:nvSpPr>
          <p:cNvPr id="74" name="角丸四角形 73">
            <a:extLst>
              <a:ext uri="{FF2B5EF4-FFF2-40B4-BE49-F238E27FC236}">
                <a16:creationId xmlns:a16="http://schemas.microsoft.com/office/drawing/2014/main" id="{31DE2036-3378-C348-BF6C-8A280CB8524E}"/>
              </a:ext>
            </a:extLst>
          </p:cNvPr>
          <p:cNvSpPr/>
          <p:nvPr/>
        </p:nvSpPr>
        <p:spPr>
          <a:xfrm>
            <a:off x="6868153" y="2672147"/>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レベル</a:t>
            </a:r>
            <a:endParaRPr kumimoji="1" lang="en-US" altLang="ja-JP" sz="1200"/>
          </a:p>
        </p:txBody>
      </p:sp>
      <p:sp>
        <p:nvSpPr>
          <p:cNvPr id="75" name="角丸四角形 74">
            <a:extLst>
              <a:ext uri="{FF2B5EF4-FFF2-40B4-BE49-F238E27FC236}">
                <a16:creationId xmlns:a16="http://schemas.microsoft.com/office/drawing/2014/main" id="{E76CC5C1-19AB-8B46-89C4-891864627298}"/>
              </a:ext>
            </a:extLst>
          </p:cNvPr>
          <p:cNvSpPr/>
          <p:nvPr/>
        </p:nvSpPr>
        <p:spPr>
          <a:xfrm>
            <a:off x="7658689" y="2664657"/>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進化</a:t>
            </a:r>
          </a:p>
        </p:txBody>
      </p:sp>
      <p:sp>
        <p:nvSpPr>
          <p:cNvPr id="76" name="角丸四角形 75">
            <a:extLst>
              <a:ext uri="{FF2B5EF4-FFF2-40B4-BE49-F238E27FC236}">
                <a16:creationId xmlns:a16="http://schemas.microsoft.com/office/drawing/2014/main" id="{D14CE32F-93D6-8241-882E-EEEFC00D458E}"/>
              </a:ext>
            </a:extLst>
          </p:cNvPr>
          <p:cNvSpPr/>
          <p:nvPr/>
        </p:nvSpPr>
        <p:spPr>
          <a:xfrm>
            <a:off x="5340708" y="2664656"/>
            <a:ext cx="693546" cy="23340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入手</a:t>
            </a:r>
          </a:p>
        </p:txBody>
      </p:sp>
      <p:sp>
        <p:nvSpPr>
          <p:cNvPr id="77" name="角丸四角形 76">
            <a:extLst>
              <a:ext uri="{FF2B5EF4-FFF2-40B4-BE49-F238E27FC236}">
                <a16:creationId xmlns:a16="http://schemas.microsoft.com/office/drawing/2014/main" id="{68E5EE86-499A-C742-AA9C-5EC8CCCC1DA4}"/>
              </a:ext>
            </a:extLst>
          </p:cNvPr>
          <p:cNvSpPr/>
          <p:nvPr/>
        </p:nvSpPr>
        <p:spPr>
          <a:xfrm>
            <a:off x="5327028" y="3058528"/>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キャラ</a:t>
            </a:r>
          </a:p>
        </p:txBody>
      </p:sp>
      <p:sp>
        <p:nvSpPr>
          <p:cNvPr id="78" name="角丸四角形 77">
            <a:extLst>
              <a:ext uri="{FF2B5EF4-FFF2-40B4-BE49-F238E27FC236}">
                <a16:creationId xmlns:a16="http://schemas.microsoft.com/office/drawing/2014/main" id="{AD9342AD-53B9-2248-BDEE-359906981BB7}"/>
              </a:ext>
            </a:extLst>
          </p:cNvPr>
          <p:cNvSpPr/>
          <p:nvPr/>
        </p:nvSpPr>
        <p:spPr>
          <a:xfrm>
            <a:off x="6849430" y="3048823"/>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属性</a:t>
            </a:r>
          </a:p>
        </p:txBody>
      </p:sp>
      <p:sp>
        <p:nvSpPr>
          <p:cNvPr id="79" name="角丸四角形 78">
            <a:extLst>
              <a:ext uri="{FF2B5EF4-FFF2-40B4-BE49-F238E27FC236}">
                <a16:creationId xmlns:a16="http://schemas.microsoft.com/office/drawing/2014/main" id="{372EB4D9-72BC-AB47-9957-C6EE89B02728}"/>
              </a:ext>
            </a:extLst>
          </p:cNvPr>
          <p:cNvSpPr/>
          <p:nvPr/>
        </p:nvSpPr>
        <p:spPr>
          <a:xfrm>
            <a:off x="7631215" y="3035859"/>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t>名前</a:t>
            </a:r>
          </a:p>
        </p:txBody>
      </p:sp>
      <p:sp>
        <p:nvSpPr>
          <p:cNvPr id="80" name="角丸四角形 79">
            <a:extLst>
              <a:ext uri="{FF2B5EF4-FFF2-40B4-BE49-F238E27FC236}">
                <a16:creationId xmlns:a16="http://schemas.microsoft.com/office/drawing/2014/main" id="{9D67E2E9-A104-8045-A91F-927233EC4AFC}"/>
              </a:ext>
            </a:extLst>
          </p:cNvPr>
          <p:cNvSpPr/>
          <p:nvPr/>
        </p:nvSpPr>
        <p:spPr>
          <a:xfrm>
            <a:off x="6076487" y="3792234"/>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AT K</a:t>
            </a:r>
            <a:endParaRPr kumimoji="1" lang="ja-JP" altLang="en-US" sz="1200"/>
          </a:p>
        </p:txBody>
      </p:sp>
      <p:sp>
        <p:nvSpPr>
          <p:cNvPr id="81" name="角丸四角形 80">
            <a:extLst>
              <a:ext uri="{FF2B5EF4-FFF2-40B4-BE49-F238E27FC236}">
                <a16:creationId xmlns:a16="http://schemas.microsoft.com/office/drawing/2014/main" id="{C695B887-76E9-F748-9113-B0AAAD28B53F}"/>
              </a:ext>
            </a:extLst>
          </p:cNvPr>
          <p:cNvSpPr/>
          <p:nvPr/>
        </p:nvSpPr>
        <p:spPr>
          <a:xfrm>
            <a:off x="6849430" y="3793972"/>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DEF</a:t>
            </a:r>
            <a:endParaRPr kumimoji="1" lang="ja-JP" altLang="en-US" sz="1200"/>
          </a:p>
        </p:txBody>
      </p:sp>
      <p:sp>
        <p:nvSpPr>
          <p:cNvPr id="82" name="角丸四角形 81">
            <a:extLst>
              <a:ext uri="{FF2B5EF4-FFF2-40B4-BE49-F238E27FC236}">
                <a16:creationId xmlns:a16="http://schemas.microsoft.com/office/drawing/2014/main" id="{2C415E4B-C3F4-1B4C-B1D4-9B9101E763E6}"/>
              </a:ext>
            </a:extLst>
          </p:cNvPr>
          <p:cNvSpPr/>
          <p:nvPr/>
        </p:nvSpPr>
        <p:spPr>
          <a:xfrm>
            <a:off x="7631215" y="3793349"/>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SPD</a:t>
            </a:r>
            <a:endParaRPr kumimoji="1" lang="ja-JP" altLang="en-US" sz="1200"/>
          </a:p>
        </p:txBody>
      </p:sp>
      <p:sp>
        <p:nvSpPr>
          <p:cNvPr id="86" name="角丸四角形 85">
            <a:extLst>
              <a:ext uri="{FF2B5EF4-FFF2-40B4-BE49-F238E27FC236}">
                <a16:creationId xmlns:a16="http://schemas.microsoft.com/office/drawing/2014/main" id="{E45F030A-3C42-6A42-B512-DB3376B26BE4}"/>
              </a:ext>
            </a:extLst>
          </p:cNvPr>
          <p:cNvSpPr/>
          <p:nvPr/>
        </p:nvSpPr>
        <p:spPr>
          <a:xfrm>
            <a:off x="5327028" y="3785622"/>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a:t>HP</a:t>
            </a:r>
            <a:endParaRPr kumimoji="1" lang="ja-JP" altLang="en-US" sz="1200"/>
          </a:p>
        </p:txBody>
      </p:sp>
      <p:sp>
        <p:nvSpPr>
          <p:cNvPr id="87" name="角丸四角形 86">
            <a:extLst>
              <a:ext uri="{FF2B5EF4-FFF2-40B4-BE49-F238E27FC236}">
                <a16:creationId xmlns:a16="http://schemas.microsoft.com/office/drawing/2014/main" id="{3E5E9F1E-E112-6442-91C0-D2A2E3684F0E}"/>
              </a:ext>
            </a:extLst>
          </p:cNvPr>
          <p:cNvSpPr/>
          <p:nvPr/>
        </p:nvSpPr>
        <p:spPr>
          <a:xfrm>
            <a:off x="5325955" y="4132289"/>
            <a:ext cx="750531" cy="3059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a:t>分解</a:t>
            </a:r>
            <a:endParaRPr kumimoji="1" lang="en-US" altLang="ja-JP" sz="1050"/>
          </a:p>
          <a:p>
            <a:pPr algn="ctr"/>
            <a:r>
              <a:rPr kumimoji="1" lang="ja-JP" altLang="en-US" sz="1050"/>
              <a:t>ポイント</a:t>
            </a:r>
          </a:p>
        </p:txBody>
      </p:sp>
      <p:sp>
        <p:nvSpPr>
          <p:cNvPr id="88" name="角丸四角形 87">
            <a:extLst>
              <a:ext uri="{FF2B5EF4-FFF2-40B4-BE49-F238E27FC236}">
                <a16:creationId xmlns:a16="http://schemas.microsoft.com/office/drawing/2014/main" id="{7BEF4026-692E-884E-8565-272BBF3E4587}"/>
              </a:ext>
            </a:extLst>
          </p:cNvPr>
          <p:cNvSpPr/>
          <p:nvPr/>
        </p:nvSpPr>
        <p:spPr>
          <a:xfrm>
            <a:off x="6110748" y="3051804"/>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武器</a:t>
            </a:r>
            <a:endParaRPr kumimoji="1" lang="en-US" altLang="ja-JP" sz="1200"/>
          </a:p>
        </p:txBody>
      </p:sp>
      <p:sp>
        <p:nvSpPr>
          <p:cNvPr id="89" name="角丸四角形 88">
            <a:extLst>
              <a:ext uri="{FF2B5EF4-FFF2-40B4-BE49-F238E27FC236}">
                <a16:creationId xmlns:a16="http://schemas.microsoft.com/office/drawing/2014/main" id="{CBF8C208-7117-FD4B-A9B8-06C43D367D91}"/>
              </a:ext>
            </a:extLst>
          </p:cNvPr>
          <p:cNvSpPr/>
          <p:nvPr/>
        </p:nvSpPr>
        <p:spPr>
          <a:xfrm>
            <a:off x="5318246" y="3405195"/>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t>カード</a:t>
            </a:r>
            <a:r>
              <a:rPr kumimoji="1" lang="en-US" altLang="ja-JP" sz="900"/>
              <a:t>ID</a:t>
            </a:r>
            <a:endParaRPr kumimoji="1" lang="ja-JP" altLang="en-US" sz="900"/>
          </a:p>
        </p:txBody>
      </p:sp>
      <p:sp>
        <p:nvSpPr>
          <p:cNvPr id="31" name="正方形/長方形 30">
            <a:extLst>
              <a:ext uri="{FF2B5EF4-FFF2-40B4-BE49-F238E27FC236}">
                <a16:creationId xmlns:a16="http://schemas.microsoft.com/office/drawing/2014/main" id="{90937197-1D08-8044-8E3A-34D4DC7A7F43}"/>
              </a:ext>
            </a:extLst>
          </p:cNvPr>
          <p:cNvSpPr/>
          <p:nvPr/>
        </p:nvSpPr>
        <p:spPr>
          <a:xfrm>
            <a:off x="7245965" y="975379"/>
            <a:ext cx="1313685" cy="1862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a:gradFill flip="none" rotWithShape="1">
                  <a:gsLst>
                    <a:gs pos="0">
                      <a:srgbClr val="7030A0"/>
                    </a:gs>
                    <a:gs pos="49000">
                      <a:srgbClr val="78D077"/>
                    </a:gs>
                    <a:gs pos="33000">
                      <a:srgbClr val="00B0F0"/>
                    </a:gs>
                    <a:gs pos="17000">
                      <a:srgbClr val="0000FF"/>
                    </a:gs>
                    <a:gs pos="65000">
                      <a:srgbClr val="FFFF00"/>
                    </a:gs>
                    <a:gs pos="80000">
                      <a:srgbClr val="FF9900"/>
                    </a:gs>
                    <a:gs pos="100000">
                      <a:srgbClr val="FF0000"/>
                    </a:gs>
                  </a:gsLst>
                  <a:lin ang="16200000" scaled="1"/>
                  <a:tileRect/>
                </a:gradFill>
              </a:rPr>
              <a:t>●</a:t>
            </a:r>
            <a:r>
              <a:rPr kumimoji="1" lang="ja-JP" altLang="en-US" sz="800"/>
              <a:t> </a:t>
            </a:r>
            <a:r>
              <a:rPr kumimoji="1" lang="en-US" altLang="ja-JP" sz="800"/>
              <a:t>999,999,999</a:t>
            </a:r>
            <a:endParaRPr kumimoji="1" lang="ja-JP" altLang="en-US" sz="800"/>
          </a:p>
        </p:txBody>
      </p:sp>
      <p:sp>
        <p:nvSpPr>
          <p:cNvPr id="33" name="正方形/長方形 32">
            <a:extLst>
              <a:ext uri="{FF2B5EF4-FFF2-40B4-BE49-F238E27FC236}">
                <a16:creationId xmlns:a16="http://schemas.microsoft.com/office/drawing/2014/main" id="{15A8D891-7273-294D-ADD9-123538B3185A}"/>
              </a:ext>
            </a:extLst>
          </p:cNvPr>
          <p:cNvSpPr/>
          <p:nvPr/>
        </p:nvSpPr>
        <p:spPr>
          <a:xfrm>
            <a:off x="5181602" y="415209"/>
            <a:ext cx="750678" cy="74685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t>RANK</a:t>
            </a:r>
          </a:p>
          <a:p>
            <a:pPr algn="ctr"/>
            <a:r>
              <a:rPr kumimoji="1" lang="en-US" altLang="ja-JP" sz="1800"/>
              <a:t>999</a:t>
            </a:r>
            <a:endParaRPr kumimoji="1" lang="ja-JP" altLang="en-US" sz="1800"/>
          </a:p>
        </p:txBody>
      </p:sp>
      <p:sp>
        <p:nvSpPr>
          <p:cNvPr id="34" name="正方形/長方形 33">
            <a:extLst>
              <a:ext uri="{FF2B5EF4-FFF2-40B4-BE49-F238E27FC236}">
                <a16:creationId xmlns:a16="http://schemas.microsoft.com/office/drawing/2014/main" id="{7C8F36E9-1E37-3846-A045-A9D56876CA8F}"/>
              </a:ext>
            </a:extLst>
          </p:cNvPr>
          <p:cNvSpPr/>
          <p:nvPr/>
        </p:nvSpPr>
        <p:spPr>
          <a:xfrm>
            <a:off x="5932281" y="415209"/>
            <a:ext cx="2627372" cy="186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700"/>
              <a:t>●称号的なものの表示エリア</a:t>
            </a:r>
          </a:p>
        </p:txBody>
      </p:sp>
      <p:sp>
        <p:nvSpPr>
          <p:cNvPr id="35" name="正方形/長方形 34">
            <a:extLst>
              <a:ext uri="{FF2B5EF4-FFF2-40B4-BE49-F238E27FC236}">
                <a16:creationId xmlns:a16="http://schemas.microsoft.com/office/drawing/2014/main" id="{650608E5-2D41-B345-ACA8-BDDA403AFCF1}"/>
              </a:ext>
            </a:extLst>
          </p:cNvPr>
          <p:cNvSpPr/>
          <p:nvPr/>
        </p:nvSpPr>
        <p:spPr>
          <a:xfrm>
            <a:off x="5932280" y="601809"/>
            <a:ext cx="2064362" cy="37319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900"/>
              <a:t>プレイヤー名称</a:t>
            </a:r>
          </a:p>
        </p:txBody>
      </p:sp>
      <p:sp>
        <p:nvSpPr>
          <p:cNvPr id="36" name="楕円 488">
            <a:extLst>
              <a:ext uri="{FF2B5EF4-FFF2-40B4-BE49-F238E27FC236}">
                <a16:creationId xmlns:a16="http://schemas.microsoft.com/office/drawing/2014/main" id="{9B8D079D-8D70-1444-938C-98781E5F7637}"/>
              </a:ext>
            </a:extLst>
          </p:cNvPr>
          <p:cNvSpPr>
            <a:spLocks noChangeAspect="1"/>
          </p:cNvSpPr>
          <p:nvPr/>
        </p:nvSpPr>
        <p:spPr>
          <a:xfrm>
            <a:off x="8376196" y="988980"/>
            <a:ext cx="164409" cy="1635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a:t>
            </a:r>
          </a:p>
        </p:txBody>
      </p:sp>
      <p:grpSp>
        <p:nvGrpSpPr>
          <p:cNvPr id="37" name="グループ化 36">
            <a:extLst>
              <a:ext uri="{FF2B5EF4-FFF2-40B4-BE49-F238E27FC236}">
                <a16:creationId xmlns:a16="http://schemas.microsoft.com/office/drawing/2014/main" id="{029222F6-D182-5E4B-A315-7429C031886E}"/>
              </a:ext>
            </a:extLst>
          </p:cNvPr>
          <p:cNvGrpSpPr/>
          <p:nvPr/>
        </p:nvGrpSpPr>
        <p:grpSpPr>
          <a:xfrm>
            <a:off x="5220428" y="1028089"/>
            <a:ext cx="675610" cy="90419"/>
            <a:chOff x="30317" y="482248"/>
            <a:chExt cx="581527" cy="70447"/>
          </a:xfrm>
        </p:grpSpPr>
        <p:sp>
          <p:nvSpPr>
            <p:cNvPr id="38" name="四角形: 角を丸くする 492">
              <a:extLst>
                <a:ext uri="{FF2B5EF4-FFF2-40B4-BE49-F238E27FC236}">
                  <a16:creationId xmlns:a16="http://schemas.microsoft.com/office/drawing/2014/main" id="{718B0AA5-78F7-B647-9159-A69E6D321634}"/>
                </a:ext>
              </a:extLst>
            </p:cNvPr>
            <p:cNvSpPr/>
            <p:nvPr/>
          </p:nvSpPr>
          <p:spPr>
            <a:xfrm>
              <a:off x="30317" y="482248"/>
              <a:ext cx="581527" cy="7044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9" name="四角形: 角を丸くする 493">
              <a:extLst>
                <a:ext uri="{FF2B5EF4-FFF2-40B4-BE49-F238E27FC236}">
                  <a16:creationId xmlns:a16="http://schemas.microsoft.com/office/drawing/2014/main" id="{F1F8B962-DCFE-E546-A7BC-7361EA386764}"/>
                </a:ext>
              </a:extLst>
            </p:cNvPr>
            <p:cNvSpPr/>
            <p:nvPr/>
          </p:nvSpPr>
          <p:spPr>
            <a:xfrm>
              <a:off x="30317" y="482248"/>
              <a:ext cx="347085" cy="7044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sp>
        <p:nvSpPr>
          <p:cNvPr id="40" name="正方形/長方形 39">
            <a:extLst>
              <a:ext uri="{FF2B5EF4-FFF2-40B4-BE49-F238E27FC236}">
                <a16:creationId xmlns:a16="http://schemas.microsoft.com/office/drawing/2014/main" id="{1ECF5AA6-F465-EB42-82EC-25224D3BBC52}"/>
              </a:ext>
            </a:extLst>
          </p:cNvPr>
          <p:cNvSpPr/>
          <p:nvPr/>
        </p:nvSpPr>
        <p:spPr>
          <a:xfrm>
            <a:off x="7996642" y="601809"/>
            <a:ext cx="563008" cy="37319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b="1"/>
              <a:t>♂</a:t>
            </a:r>
          </a:p>
        </p:txBody>
      </p:sp>
      <p:sp>
        <p:nvSpPr>
          <p:cNvPr id="41" name="正方形/長方形 40">
            <a:extLst>
              <a:ext uri="{FF2B5EF4-FFF2-40B4-BE49-F238E27FC236}">
                <a16:creationId xmlns:a16="http://schemas.microsoft.com/office/drawing/2014/main" id="{96EAD94E-CB87-9641-A122-08EC1375F302}"/>
              </a:ext>
            </a:extLst>
          </p:cNvPr>
          <p:cNvSpPr/>
          <p:nvPr/>
        </p:nvSpPr>
        <p:spPr>
          <a:xfrm>
            <a:off x="5932278" y="975380"/>
            <a:ext cx="1313685" cy="1862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a:solidFill>
                  <a:srgbClr val="FFFF00"/>
                </a:solidFill>
              </a:rPr>
              <a:t>● </a:t>
            </a:r>
            <a:r>
              <a:rPr kumimoji="1" lang="en-US" altLang="ja-JP" sz="800"/>
              <a:t>999</a:t>
            </a:r>
            <a:r>
              <a:rPr kumimoji="1" lang="ja-JP" altLang="en-US" sz="800"/>
              <a:t> </a:t>
            </a:r>
            <a:r>
              <a:rPr kumimoji="1" lang="en-US" altLang="ja-JP" sz="800"/>
              <a:t>,999,999,999</a:t>
            </a:r>
            <a:endParaRPr kumimoji="1" lang="ja-JP" altLang="en-US" sz="800"/>
          </a:p>
        </p:txBody>
      </p:sp>
      <p:sp>
        <p:nvSpPr>
          <p:cNvPr id="43" name="テキスト ボックス 42">
            <a:extLst>
              <a:ext uri="{FF2B5EF4-FFF2-40B4-BE49-F238E27FC236}">
                <a16:creationId xmlns:a16="http://schemas.microsoft.com/office/drawing/2014/main" id="{48BAAA7B-55B1-4827-B565-ECF4D9F591E0}"/>
              </a:ext>
            </a:extLst>
          </p:cNvPr>
          <p:cNvSpPr txBox="1"/>
          <p:nvPr/>
        </p:nvSpPr>
        <p:spPr>
          <a:xfrm>
            <a:off x="29599" y="5245288"/>
            <a:ext cx="6004655" cy="1862048"/>
          </a:xfrm>
          <a:prstGeom prst="rect">
            <a:avLst/>
          </a:prstGeom>
          <a:noFill/>
          <a:ln>
            <a:noFill/>
          </a:ln>
          <a:effectLst>
            <a:outerShdw blurRad="50800" dist="50800" dir="5400000" sx="1000" sy="1000" algn="ctr" rotWithShape="0">
              <a:srgbClr val="000000"/>
            </a:outerShdw>
          </a:effectLst>
        </p:spPr>
        <p:txBody>
          <a:bodyPr wrap="square" rtlCol="0">
            <a:spAutoFit/>
          </a:bodyPr>
          <a:lstStyle/>
          <a:p>
            <a:r>
              <a:rPr kumimoji="1" lang="en-US" altLang="ja-JP" sz="11500" b="1">
                <a:solidFill>
                  <a:schemeClr val="tx1">
                    <a:lumMod val="50000"/>
                    <a:lumOff val="50000"/>
                    <a:alpha val="14000"/>
                  </a:schemeClr>
                </a:solidFill>
              </a:rPr>
              <a:t>TR</a:t>
            </a:r>
            <a:r>
              <a:rPr kumimoji="1" lang="ja-JP" altLang="en-US" sz="9600" b="1">
                <a:solidFill>
                  <a:schemeClr val="tx1">
                    <a:lumMod val="50000"/>
                    <a:lumOff val="50000"/>
                    <a:alpha val="14000"/>
                  </a:schemeClr>
                </a:solidFill>
              </a:rPr>
              <a:t>ソート</a:t>
            </a:r>
          </a:p>
        </p:txBody>
      </p:sp>
      <p:sp>
        <p:nvSpPr>
          <p:cNvPr id="44" name="スライド番号プレースホルダー 69">
            <a:extLst>
              <a:ext uri="{FF2B5EF4-FFF2-40B4-BE49-F238E27FC236}">
                <a16:creationId xmlns:a16="http://schemas.microsoft.com/office/drawing/2014/main" id="{F7996C1C-E9BB-4881-AF72-4994DDD726B8}"/>
              </a:ext>
            </a:extLst>
          </p:cNvPr>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5</a:t>
            </a:fld>
            <a:endParaRPr kumimoji="1" lang="ja-JP" altLang="en-US"/>
          </a:p>
        </p:txBody>
      </p:sp>
    </p:spTree>
    <p:extLst>
      <p:ext uri="{BB962C8B-B14F-4D97-AF65-F5344CB8AC3E}">
        <p14:creationId xmlns:p14="http://schemas.microsoft.com/office/powerpoint/2010/main" val="1741409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テキスト ボックス 31">
            <a:extLst>
              <a:ext uri="{FF2B5EF4-FFF2-40B4-BE49-F238E27FC236}">
                <a16:creationId xmlns:a16="http://schemas.microsoft.com/office/drawing/2014/main" id="{346EBB32-73BD-4A9D-95CD-6440B2FFEA54}"/>
              </a:ext>
            </a:extLst>
          </p:cNvPr>
          <p:cNvSpPr txBox="1"/>
          <p:nvPr/>
        </p:nvSpPr>
        <p:spPr>
          <a:xfrm>
            <a:off x="17674" y="108237"/>
            <a:ext cx="8534481" cy="307777"/>
          </a:xfrm>
          <a:prstGeom prst="rect">
            <a:avLst/>
          </a:prstGeom>
          <a:noFill/>
        </p:spPr>
        <p:txBody>
          <a:bodyPr wrap="square" rtlCol="0">
            <a:spAutoFit/>
          </a:bodyPr>
          <a:lstStyle/>
          <a:p>
            <a:r>
              <a:rPr kumimoji="1" lang="ja-JP" altLang="en-US" sz="1400" b="1">
                <a:latin typeface="+mn-ea"/>
              </a:rPr>
              <a:t>■強化画面仕様　ソート・フィルタ②　</a:t>
            </a:r>
            <a:endParaRPr kumimoji="1" lang="en-US" altLang="ja-JP" sz="1400">
              <a:latin typeface="+mn-ea"/>
            </a:endParaRPr>
          </a:p>
        </p:txBody>
      </p:sp>
      <p:sp>
        <p:nvSpPr>
          <p:cNvPr id="69" name="フッター プレースホルダー 68">
            <a:extLst>
              <a:ext uri="{FF2B5EF4-FFF2-40B4-BE49-F238E27FC236}">
                <a16:creationId xmlns:a16="http://schemas.microsoft.com/office/drawing/2014/main" id="{7C740A08-2F6C-4373-BC05-409A9141B2DF}"/>
              </a:ext>
            </a:extLst>
          </p:cNvPr>
          <p:cNvSpPr>
            <a:spLocks noGrp="1"/>
          </p:cNvSpPr>
          <p:nvPr>
            <p:ph type="ftr" sz="quarter" idx="11"/>
          </p:nvPr>
        </p:nvSpPr>
        <p:spPr/>
        <p:txBody>
          <a:bodyPr/>
          <a:lstStyle/>
          <a:p>
            <a:r>
              <a:rPr kumimoji="1" lang="en-US" altLang="ja-JP"/>
              <a:t>CONFIDENTIAL</a:t>
            </a:r>
            <a:endParaRPr kumimoji="1" lang="ja-JP" altLang="en-US"/>
          </a:p>
        </p:txBody>
      </p:sp>
      <p:sp>
        <p:nvSpPr>
          <p:cNvPr id="42" name="テキスト ボックス 41">
            <a:extLst>
              <a:ext uri="{FF2B5EF4-FFF2-40B4-BE49-F238E27FC236}">
                <a16:creationId xmlns:a16="http://schemas.microsoft.com/office/drawing/2014/main" id="{0EAC0BA1-0B77-4B19-A9A4-872CA309DBB0}"/>
              </a:ext>
            </a:extLst>
          </p:cNvPr>
          <p:cNvSpPr txBox="1"/>
          <p:nvPr/>
        </p:nvSpPr>
        <p:spPr>
          <a:xfrm>
            <a:off x="415419" y="538799"/>
            <a:ext cx="1568058" cy="307777"/>
          </a:xfrm>
          <a:prstGeom prst="rect">
            <a:avLst/>
          </a:prstGeom>
          <a:noFill/>
        </p:spPr>
        <p:txBody>
          <a:bodyPr wrap="none" rtlCol="0">
            <a:spAutoFit/>
          </a:bodyPr>
          <a:lstStyle/>
          <a:p>
            <a:r>
              <a:rPr kumimoji="1" lang="en-US" altLang="ja-JP" sz="1400" b="1"/>
              <a:t>1. tr150.</a:t>
            </a:r>
            <a:r>
              <a:rPr kumimoji="1" lang="ja-JP" altLang="en-US" sz="1400" b="1"/>
              <a:t>フィルタ</a:t>
            </a:r>
          </a:p>
        </p:txBody>
      </p:sp>
      <p:sp>
        <p:nvSpPr>
          <p:cNvPr id="12" name="テキスト ボックス 11">
            <a:extLst>
              <a:ext uri="{FF2B5EF4-FFF2-40B4-BE49-F238E27FC236}">
                <a16:creationId xmlns:a16="http://schemas.microsoft.com/office/drawing/2014/main" id="{DE052996-816F-4D57-BDBE-F005510F461F}"/>
              </a:ext>
            </a:extLst>
          </p:cNvPr>
          <p:cNvSpPr txBox="1"/>
          <p:nvPr/>
        </p:nvSpPr>
        <p:spPr>
          <a:xfrm>
            <a:off x="591845" y="846576"/>
            <a:ext cx="3642344" cy="3170099"/>
          </a:xfrm>
          <a:prstGeom prst="rect">
            <a:avLst/>
          </a:prstGeom>
          <a:noFill/>
        </p:spPr>
        <p:txBody>
          <a:bodyPr wrap="none" rtlCol="0">
            <a:spAutoFit/>
          </a:bodyPr>
          <a:lstStyle/>
          <a:p>
            <a:r>
              <a:rPr kumimoji="1" lang="ja-JP" altLang="en-US" sz="1000"/>
              <a:t>ウィンドウで選択する。</a:t>
            </a:r>
            <a:endParaRPr kumimoji="1" lang="en-US" altLang="ja-JP" sz="1000"/>
          </a:p>
          <a:p>
            <a:endParaRPr kumimoji="1" lang="en-US" altLang="ja-JP" sz="1000"/>
          </a:p>
          <a:p>
            <a:r>
              <a:rPr kumimoji="1" lang="ja-JP" altLang="en-US" sz="1000"/>
              <a:t>○ フィルタは以下の通り</a:t>
            </a:r>
            <a:endParaRPr kumimoji="1" lang="en-US" altLang="ja-JP" sz="1000"/>
          </a:p>
          <a:p>
            <a:r>
              <a:rPr kumimoji="1" lang="ja-JP" altLang="en-US" sz="1000"/>
              <a:t>　・属性</a:t>
            </a:r>
            <a:endParaRPr kumimoji="1" lang="en-US" altLang="ja-JP" sz="1000"/>
          </a:p>
          <a:p>
            <a:r>
              <a:rPr kumimoji="1" lang="ja-JP" altLang="en-US" sz="1000"/>
              <a:t>　・武器</a:t>
            </a:r>
            <a:endParaRPr kumimoji="1" lang="en-US" altLang="ja-JP" sz="1000"/>
          </a:p>
          <a:p>
            <a:r>
              <a:rPr kumimoji="1" lang="ja-JP" altLang="en-US" sz="1000"/>
              <a:t>　・兵科</a:t>
            </a:r>
            <a:endParaRPr kumimoji="1" lang="en-US" altLang="ja-JP" sz="1000"/>
          </a:p>
          <a:p>
            <a:r>
              <a:rPr kumimoji="1" lang="ja-JP" altLang="en-US" sz="1000"/>
              <a:t>　・レア度</a:t>
            </a:r>
            <a:endParaRPr kumimoji="1" lang="en-US" altLang="ja-JP" sz="1000"/>
          </a:p>
          <a:p>
            <a:r>
              <a:rPr kumimoji="1" lang="ja-JP" altLang="en-US" sz="1000"/>
              <a:t>　・キャラ</a:t>
            </a:r>
            <a:endParaRPr kumimoji="1" lang="en-US" altLang="ja-JP" sz="1000"/>
          </a:p>
          <a:p>
            <a:endParaRPr kumimoji="1" lang="en-US" altLang="ja-JP" sz="1000"/>
          </a:p>
          <a:p>
            <a:r>
              <a:rPr kumimoji="1" lang="ja-JP" altLang="en-US" sz="1000"/>
              <a:t>○ タップして、フィルタをかけたい項目を選択</a:t>
            </a:r>
            <a:endParaRPr kumimoji="1" lang="en-US" altLang="ja-JP" sz="1000"/>
          </a:p>
          <a:p>
            <a:r>
              <a:rPr kumimoji="1" lang="ja-JP" altLang="en-US" sz="1000"/>
              <a:t>　 それぞれの項目で複数選択可能。</a:t>
            </a:r>
            <a:endParaRPr kumimoji="1" lang="en-US" altLang="ja-JP" sz="1000"/>
          </a:p>
          <a:p>
            <a:endParaRPr kumimoji="1" lang="en-US" altLang="ja-JP" sz="1000"/>
          </a:p>
          <a:p>
            <a:r>
              <a:rPr kumimoji="1" lang="ja-JP" altLang="en-US" sz="1000"/>
              <a:t>○ フィルタは複数の項目を選択することができる。</a:t>
            </a:r>
            <a:endParaRPr kumimoji="1" lang="en-US" altLang="ja-JP" sz="1000"/>
          </a:p>
          <a:p>
            <a:endParaRPr kumimoji="1" lang="en-US" altLang="ja-JP" sz="1000"/>
          </a:p>
          <a:p>
            <a:endParaRPr kumimoji="1" lang="en-US" altLang="ja-JP" sz="1000"/>
          </a:p>
          <a:p>
            <a:r>
              <a:rPr kumimoji="1" lang="en-US" altLang="ja-JP" sz="1000"/>
              <a:t>OK</a:t>
            </a:r>
            <a:r>
              <a:rPr kumimoji="1" lang="ja-JP" altLang="en-US" sz="1000"/>
              <a:t>ボタン</a:t>
            </a:r>
            <a:r>
              <a:rPr kumimoji="1" lang="en-US" altLang="ja-JP" sz="1000"/>
              <a:t> or </a:t>
            </a:r>
            <a:r>
              <a:rPr kumimoji="1" lang="ja-JP" altLang="en-US" sz="1000"/>
              <a:t>リセットボタンを押し、ウィンドウを閉じる。</a:t>
            </a:r>
            <a:endParaRPr kumimoji="1" lang="en-US" altLang="ja-JP" sz="1000"/>
          </a:p>
          <a:p>
            <a:endParaRPr kumimoji="1" lang="en-US" altLang="ja-JP" sz="1000"/>
          </a:p>
          <a:p>
            <a:r>
              <a:rPr kumimoji="1" lang="ja-JP" altLang="en-US" sz="1000"/>
              <a:t>イベント限定キャラや、</a:t>
            </a:r>
            <a:endParaRPr kumimoji="1" lang="en-US" altLang="ja-JP" sz="1000"/>
          </a:p>
          <a:p>
            <a:r>
              <a:rPr kumimoji="1" lang="ja-JP" altLang="en-US" sz="1000"/>
              <a:t>そのた追加要素が実装された場合は、</a:t>
            </a:r>
            <a:endParaRPr kumimoji="1" lang="en-US" altLang="ja-JP" sz="1000"/>
          </a:p>
          <a:p>
            <a:r>
              <a:rPr kumimoji="1" lang="ja-JP" altLang="en-US" sz="1000"/>
              <a:t>適宜追加し、スクロールで対応する。</a:t>
            </a:r>
            <a:endParaRPr kumimoji="1" lang="en-US" altLang="ja-JP" sz="1000"/>
          </a:p>
        </p:txBody>
      </p:sp>
      <p:pic>
        <p:nvPicPr>
          <p:cNvPr id="2" name="図 1">
            <a:extLst>
              <a:ext uri="{FF2B5EF4-FFF2-40B4-BE49-F238E27FC236}">
                <a16:creationId xmlns:a16="http://schemas.microsoft.com/office/drawing/2014/main" id="{266C983D-7603-EE46-9BB6-60BCAFED68C7}"/>
              </a:ext>
            </a:extLst>
          </p:cNvPr>
          <p:cNvPicPr>
            <a:picLocks noChangeAspect="1"/>
          </p:cNvPicPr>
          <p:nvPr/>
        </p:nvPicPr>
        <p:blipFill>
          <a:blip r:embed="rId3"/>
          <a:stretch>
            <a:fillRect/>
          </a:stretch>
        </p:blipFill>
        <p:spPr>
          <a:xfrm>
            <a:off x="5162919" y="416014"/>
            <a:ext cx="3389236" cy="5965055"/>
          </a:xfrm>
          <a:prstGeom prst="rect">
            <a:avLst/>
          </a:prstGeom>
        </p:spPr>
      </p:pic>
      <p:sp>
        <p:nvSpPr>
          <p:cNvPr id="3" name="角丸四角形 2">
            <a:extLst>
              <a:ext uri="{FF2B5EF4-FFF2-40B4-BE49-F238E27FC236}">
                <a16:creationId xmlns:a16="http://schemas.microsoft.com/office/drawing/2014/main" id="{74FA7943-A0CC-1B49-BF8A-913D66EC6A6C}"/>
              </a:ext>
            </a:extLst>
          </p:cNvPr>
          <p:cNvSpPr/>
          <p:nvPr/>
        </p:nvSpPr>
        <p:spPr>
          <a:xfrm>
            <a:off x="5247386" y="1386348"/>
            <a:ext cx="3220301" cy="479551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75728B6-439A-8347-A2DA-E709837560A1}"/>
              </a:ext>
            </a:extLst>
          </p:cNvPr>
          <p:cNvSpPr/>
          <p:nvPr/>
        </p:nvSpPr>
        <p:spPr>
          <a:xfrm>
            <a:off x="5373332" y="1630384"/>
            <a:ext cx="2968408" cy="411852"/>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19EF8AA9-0E42-2C44-B6B2-C73DA586C4E1}"/>
              </a:ext>
            </a:extLst>
          </p:cNvPr>
          <p:cNvSpPr/>
          <p:nvPr/>
        </p:nvSpPr>
        <p:spPr>
          <a:xfrm>
            <a:off x="5444616" y="1676879"/>
            <a:ext cx="1339642" cy="318861"/>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ソート</a:t>
            </a:r>
          </a:p>
        </p:txBody>
      </p:sp>
      <p:sp>
        <p:nvSpPr>
          <p:cNvPr id="49" name="正方形/長方形 48">
            <a:extLst>
              <a:ext uri="{FF2B5EF4-FFF2-40B4-BE49-F238E27FC236}">
                <a16:creationId xmlns:a16="http://schemas.microsoft.com/office/drawing/2014/main" id="{0C058EDC-6685-5144-9675-5AF750E4E2FD}"/>
              </a:ext>
            </a:extLst>
          </p:cNvPr>
          <p:cNvSpPr/>
          <p:nvPr/>
        </p:nvSpPr>
        <p:spPr>
          <a:xfrm>
            <a:off x="6910204" y="1676878"/>
            <a:ext cx="1339642" cy="3188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フィルタ</a:t>
            </a:r>
          </a:p>
        </p:txBody>
      </p:sp>
      <p:sp>
        <p:nvSpPr>
          <p:cNvPr id="66" name="正方形/長方形 65">
            <a:extLst>
              <a:ext uri="{FF2B5EF4-FFF2-40B4-BE49-F238E27FC236}">
                <a16:creationId xmlns:a16="http://schemas.microsoft.com/office/drawing/2014/main" id="{70EAEC4F-D2A0-9B4F-B020-85034BD29208}"/>
              </a:ext>
            </a:extLst>
          </p:cNvPr>
          <p:cNvSpPr/>
          <p:nvPr/>
        </p:nvSpPr>
        <p:spPr>
          <a:xfrm>
            <a:off x="7661787" y="2088266"/>
            <a:ext cx="805406" cy="30594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901DE950-EFB2-B140-8528-255C1A9ECFC5}"/>
              </a:ext>
            </a:extLst>
          </p:cNvPr>
          <p:cNvSpPr/>
          <p:nvPr/>
        </p:nvSpPr>
        <p:spPr>
          <a:xfrm>
            <a:off x="7690569" y="2113146"/>
            <a:ext cx="747842" cy="2368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a:solidFill>
                  <a:schemeClr val="tx1"/>
                </a:solidFill>
              </a:rPr>
              <a:t>リセット</a:t>
            </a:r>
            <a:endParaRPr kumimoji="1" lang="ja-JP" altLang="en-US">
              <a:solidFill>
                <a:schemeClr val="tx1"/>
              </a:solidFill>
            </a:endParaRPr>
          </a:p>
        </p:txBody>
      </p:sp>
      <p:sp>
        <p:nvSpPr>
          <p:cNvPr id="73" name="角丸四角形 72">
            <a:extLst>
              <a:ext uri="{FF2B5EF4-FFF2-40B4-BE49-F238E27FC236}">
                <a16:creationId xmlns:a16="http://schemas.microsoft.com/office/drawing/2014/main" id="{67CC7E56-D232-7144-8585-E442240B9CB6}"/>
              </a:ext>
            </a:extLst>
          </p:cNvPr>
          <p:cNvSpPr/>
          <p:nvPr/>
        </p:nvSpPr>
        <p:spPr>
          <a:xfrm>
            <a:off x="6120528" y="3818791"/>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武器２</a:t>
            </a:r>
          </a:p>
        </p:txBody>
      </p:sp>
      <p:sp>
        <p:nvSpPr>
          <p:cNvPr id="74" name="角丸四角形 73">
            <a:extLst>
              <a:ext uri="{FF2B5EF4-FFF2-40B4-BE49-F238E27FC236}">
                <a16:creationId xmlns:a16="http://schemas.microsoft.com/office/drawing/2014/main" id="{31DE2036-3378-C348-BF6C-8A280CB8524E}"/>
              </a:ext>
            </a:extLst>
          </p:cNvPr>
          <p:cNvSpPr/>
          <p:nvPr/>
        </p:nvSpPr>
        <p:spPr>
          <a:xfrm>
            <a:off x="6912194" y="3826280"/>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武器３</a:t>
            </a:r>
            <a:endParaRPr kumimoji="1" lang="en-US" altLang="ja-JP" sz="1200"/>
          </a:p>
        </p:txBody>
      </p:sp>
      <p:sp>
        <p:nvSpPr>
          <p:cNvPr id="75" name="角丸四角形 74">
            <a:extLst>
              <a:ext uri="{FF2B5EF4-FFF2-40B4-BE49-F238E27FC236}">
                <a16:creationId xmlns:a16="http://schemas.microsoft.com/office/drawing/2014/main" id="{E76CC5C1-19AB-8B46-89C4-891864627298}"/>
              </a:ext>
            </a:extLst>
          </p:cNvPr>
          <p:cNvSpPr/>
          <p:nvPr/>
        </p:nvSpPr>
        <p:spPr>
          <a:xfrm>
            <a:off x="7702730" y="3818790"/>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武器４</a:t>
            </a:r>
          </a:p>
        </p:txBody>
      </p:sp>
      <p:sp>
        <p:nvSpPr>
          <p:cNvPr id="76" name="角丸四角形 75">
            <a:extLst>
              <a:ext uri="{FF2B5EF4-FFF2-40B4-BE49-F238E27FC236}">
                <a16:creationId xmlns:a16="http://schemas.microsoft.com/office/drawing/2014/main" id="{D14CE32F-93D6-8241-882E-EEEFC00D458E}"/>
              </a:ext>
            </a:extLst>
          </p:cNvPr>
          <p:cNvSpPr/>
          <p:nvPr/>
        </p:nvSpPr>
        <p:spPr>
          <a:xfrm>
            <a:off x="5384749" y="3818789"/>
            <a:ext cx="693546" cy="23340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武器１</a:t>
            </a:r>
          </a:p>
        </p:txBody>
      </p:sp>
      <p:sp>
        <p:nvSpPr>
          <p:cNvPr id="77" name="角丸四角形 76">
            <a:extLst>
              <a:ext uri="{FF2B5EF4-FFF2-40B4-BE49-F238E27FC236}">
                <a16:creationId xmlns:a16="http://schemas.microsoft.com/office/drawing/2014/main" id="{68E5EE86-499A-C742-AA9C-5EC8CCCC1DA4}"/>
              </a:ext>
            </a:extLst>
          </p:cNvPr>
          <p:cNvSpPr/>
          <p:nvPr/>
        </p:nvSpPr>
        <p:spPr>
          <a:xfrm>
            <a:off x="5371069" y="4212661"/>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武器５</a:t>
            </a:r>
          </a:p>
        </p:txBody>
      </p:sp>
      <p:sp>
        <p:nvSpPr>
          <p:cNvPr id="78" name="角丸四角形 77">
            <a:extLst>
              <a:ext uri="{FF2B5EF4-FFF2-40B4-BE49-F238E27FC236}">
                <a16:creationId xmlns:a16="http://schemas.microsoft.com/office/drawing/2014/main" id="{AD9342AD-53B9-2248-BDEE-359906981BB7}"/>
              </a:ext>
            </a:extLst>
          </p:cNvPr>
          <p:cNvSpPr/>
          <p:nvPr/>
        </p:nvSpPr>
        <p:spPr>
          <a:xfrm>
            <a:off x="6120528" y="4205937"/>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武器６</a:t>
            </a:r>
          </a:p>
        </p:txBody>
      </p:sp>
      <p:sp>
        <p:nvSpPr>
          <p:cNvPr id="79" name="角丸四角形 78">
            <a:extLst>
              <a:ext uri="{FF2B5EF4-FFF2-40B4-BE49-F238E27FC236}">
                <a16:creationId xmlns:a16="http://schemas.microsoft.com/office/drawing/2014/main" id="{372EB4D9-72BC-AB47-9957-C6EE89B02728}"/>
              </a:ext>
            </a:extLst>
          </p:cNvPr>
          <p:cNvSpPr/>
          <p:nvPr/>
        </p:nvSpPr>
        <p:spPr>
          <a:xfrm>
            <a:off x="6925358" y="4202573"/>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t>武器７</a:t>
            </a:r>
          </a:p>
        </p:txBody>
      </p:sp>
      <p:sp>
        <p:nvSpPr>
          <p:cNvPr id="29" name="角丸四角形 28">
            <a:extLst>
              <a:ext uri="{FF2B5EF4-FFF2-40B4-BE49-F238E27FC236}">
                <a16:creationId xmlns:a16="http://schemas.microsoft.com/office/drawing/2014/main" id="{3217154A-845E-0248-9FD6-33920F9B58F3}"/>
              </a:ext>
            </a:extLst>
          </p:cNvPr>
          <p:cNvSpPr/>
          <p:nvPr/>
        </p:nvSpPr>
        <p:spPr>
          <a:xfrm>
            <a:off x="5373332" y="3063897"/>
            <a:ext cx="693546" cy="23340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属性１</a:t>
            </a:r>
          </a:p>
        </p:txBody>
      </p:sp>
      <p:sp>
        <p:nvSpPr>
          <p:cNvPr id="30" name="角丸四角形 29">
            <a:extLst>
              <a:ext uri="{FF2B5EF4-FFF2-40B4-BE49-F238E27FC236}">
                <a16:creationId xmlns:a16="http://schemas.microsoft.com/office/drawing/2014/main" id="{45691DE5-1691-8848-83DF-05E4D1CEF237}"/>
              </a:ext>
            </a:extLst>
          </p:cNvPr>
          <p:cNvSpPr/>
          <p:nvPr/>
        </p:nvSpPr>
        <p:spPr>
          <a:xfrm>
            <a:off x="6121356" y="3059860"/>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属性２</a:t>
            </a:r>
          </a:p>
        </p:txBody>
      </p:sp>
      <p:sp>
        <p:nvSpPr>
          <p:cNvPr id="31" name="角丸四角形 30">
            <a:extLst>
              <a:ext uri="{FF2B5EF4-FFF2-40B4-BE49-F238E27FC236}">
                <a16:creationId xmlns:a16="http://schemas.microsoft.com/office/drawing/2014/main" id="{12CB497A-C641-5846-83A1-9DA1F952EF4A}"/>
              </a:ext>
            </a:extLst>
          </p:cNvPr>
          <p:cNvSpPr/>
          <p:nvPr/>
        </p:nvSpPr>
        <p:spPr>
          <a:xfrm>
            <a:off x="6913022" y="3067349"/>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属性３</a:t>
            </a:r>
            <a:endParaRPr kumimoji="1" lang="en-US" altLang="ja-JP" sz="1200"/>
          </a:p>
        </p:txBody>
      </p:sp>
      <p:sp>
        <p:nvSpPr>
          <p:cNvPr id="33" name="角丸四角形 32">
            <a:extLst>
              <a:ext uri="{FF2B5EF4-FFF2-40B4-BE49-F238E27FC236}">
                <a16:creationId xmlns:a16="http://schemas.microsoft.com/office/drawing/2014/main" id="{25ABE72C-7310-564C-85C3-9ADBE1C90F0C}"/>
              </a:ext>
            </a:extLst>
          </p:cNvPr>
          <p:cNvSpPr/>
          <p:nvPr/>
        </p:nvSpPr>
        <p:spPr>
          <a:xfrm>
            <a:off x="7703558" y="3059859"/>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属性４</a:t>
            </a:r>
          </a:p>
        </p:txBody>
      </p:sp>
      <p:sp>
        <p:nvSpPr>
          <p:cNvPr id="35" name="角丸四角形 34">
            <a:extLst>
              <a:ext uri="{FF2B5EF4-FFF2-40B4-BE49-F238E27FC236}">
                <a16:creationId xmlns:a16="http://schemas.microsoft.com/office/drawing/2014/main" id="{D59E3BF1-D5B0-664C-B4A5-B1E69C0FDFD7}"/>
              </a:ext>
            </a:extLst>
          </p:cNvPr>
          <p:cNvSpPr/>
          <p:nvPr/>
        </p:nvSpPr>
        <p:spPr>
          <a:xfrm>
            <a:off x="5402585" y="3433460"/>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属性５</a:t>
            </a:r>
          </a:p>
        </p:txBody>
      </p:sp>
      <p:sp>
        <p:nvSpPr>
          <p:cNvPr id="36" name="角丸四角形 35">
            <a:extLst>
              <a:ext uri="{FF2B5EF4-FFF2-40B4-BE49-F238E27FC236}">
                <a16:creationId xmlns:a16="http://schemas.microsoft.com/office/drawing/2014/main" id="{CD188DE2-C821-EF43-B3FC-99498C1DD0BF}"/>
              </a:ext>
            </a:extLst>
          </p:cNvPr>
          <p:cNvSpPr/>
          <p:nvPr/>
        </p:nvSpPr>
        <p:spPr>
          <a:xfrm>
            <a:off x="5384749" y="5373985"/>
            <a:ext cx="693546" cy="23340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a:t>キャラ</a:t>
            </a:r>
            <a:r>
              <a:rPr kumimoji="1" lang="en-US" altLang="ja-JP" sz="1000"/>
              <a:t>A</a:t>
            </a:r>
            <a:endParaRPr kumimoji="1" lang="ja-JP" altLang="en-US" sz="1000"/>
          </a:p>
        </p:txBody>
      </p:sp>
      <p:sp>
        <p:nvSpPr>
          <p:cNvPr id="37" name="角丸四角形 36">
            <a:extLst>
              <a:ext uri="{FF2B5EF4-FFF2-40B4-BE49-F238E27FC236}">
                <a16:creationId xmlns:a16="http://schemas.microsoft.com/office/drawing/2014/main" id="{72E96CE0-79C3-AC4A-BA2F-5C8AAE1F9578}"/>
              </a:ext>
            </a:extLst>
          </p:cNvPr>
          <p:cNvSpPr/>
          <p:nvPr/>
        </p:nvSpPr>
        <p:spPr>
          <a:xfrm>
            <a:off x="6163796" y="5367261"/>
            <a:ext cx="693546" cy="23340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a:t>キャラ</a:t>
            </a:r>
            <a:r>
              <a:rPr kumimoji="1" lang="en-US" altLang="ja-JP" sz="1000"/>
              <a:t>B</a:t>
            </a:r>
            <a:endParaRPr kumimoji="1" lang="ja-JP" altLang="en-US" sz="1000"/>
          </a:p>
        </p:txBody>
      </p:sp>
      <p:sp>
        <p:nvSpPr>
          <p:cNvPr id="38" name="角丸四角形 37">
            <a:extLst>
              <a:ext uri="{FF2B5EF4-FFF2-40B4-BE49-F238E27FC236}">
                <a16:creationId xmlns:a16="http://schemas.microsoft.com/office/drawing/2014/main" id="{6099236B-62DF-9841-B124-43C929FEEB5F}"/>
              </a:ext>
            </a:extLst>
          </p:cNvPr>
          <p:cNvSpPr/>
          <p:nvPr/>
        </p:nvSpPr>
        <p:spPr>
          <a:xfrm>
            <a:off x="6991106" y="5360046"/>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a:t>キャラ</a:t>
            </a:r>
            <a:r>
              <a:rPr kumimoji="1" lang="en-US" altLang="ja-JP" sz="1000"/>
              <a:t>C</a:t>
            </a:r>
            <a:endParaRPr kumimoji="1" lang="ja-JP" altLang="en-US" sz="1000"/>
          </a:p>
        </p:txBody>
      </p:sp>
      <p:sp>
        <p:nvSpPr>
          <p:cNvPr id="39" name="角丸四角形 38">
            <a:extLst>
              <a:ext uri="{FF2B5EF4-FFF2-40B4-BE49-F238E27FC236}">
                <a16:creationId xmlns:a16="http://schemas.microsoft.com/office/drawing/2014/main" id="{A327C334-0104-3A46-A670-B70C74F07623}"/>
              </a:ext>
            </a:extLst>
          </p:cNvPr>
          <p:cNvSpPr/>
          <p:nvPr/>
        </p:nvSpPr>
        <p:spPr>
          <a:xfrm>
            <a:off x="7760693" y="5361910"/>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a:t>キャラ</a:t>
            </a:r>
            <a:r>
              <a:rPr kumimoji="1" lang="en-US" altLang="ja-JP" sz="1000"/>
              <a:t>D</a:t>
            </a:r>
            <a:endParaRPr kumimoji="1" lang="ja-JP" altLang="en-US" sz="1000"/>
          </a:p>
        </p:txBody>
      </p:sp>
      <p:sp>
        <p:nvSpPr>
          <p:cNvPr id="40" name="角丸四角形 39">
            <a:extLst>
              <a:ext uri="{FF2B5EF4-FFF2-40B4-BE49-F238E27FC236}">
                <a16:creationId xmlns:a16="http://schemas.microsoft.com/office/drawing/2014/main" id="{4B6DB343-ADD3-1C4C-ABE8-8595D6FE2AA3}"/>
              </a:ext>
            </a:extLst>
          </p:cNvPr>
          <p:cNvSpPr/>
          <p:nvPr/>
        </p:nvSpPr>
        <p:spPr>
          <a:xfrm>
            <a:off x="5384749" y="5694987"/>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a:t>キャラ</a:t>
            </a:r>
            <a:r>
              <a:rPr kumimoji="1" lang="en-US" altLang="ja-JP" sz="1000"/>
              <a:t>E</a:t>
            </a:r>
            <a:endParaRPr kumimoji="1" lang="ja-JP" altLang="en-US" sz="1000"/>
          </a:p>
        </p:txBody>
      </p:sp>
      <p:sp>
        <p:nvSpPr>
          <p:cNvPr id="41" name="角丸四角形 40">
            <a:extLst>
              <a:ext uri="{FF2B5EF4-FFF2-40B4-BE49-F238E27FC236}">
                <a16:creationId xmlns:a16="http://schemas.microsoft.com/office/drawing/2014/main" id="{9113CC6A-2B9F-554F-BBCB-656D7C533A92}"/>
              </a:ext>
            </a:extLst>
          </p:cNvPr>
          <p:cNvSpPr/>
          <p:nvPr/>
        </p:nvSpPr>
        <p:spPr>
          <a:xfrm>
            <a:off x="6149579" y="5697395"/>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a:t>キャラ</a:t>
            </a:r>
            <a:r>
              <a:rPr kumimoji="1" lang="en-US" altLang="ja-JP" sz="1000"/>
              <a:t>F</a:t>
            </a:r>
            <a:endParaRPr kumimoji="1" lang="ja-JP" altLang="en-US" sz="1000"/>
          </a:p>
        </p:txBody>
      </p:sp>
      <p:sp>
        <p:nvSpPr>
          <p:cNvPr id="43" name="角丸四角形 42">
            <a:extLst>
              <a:ext uri="{FF2B5EF4-FFF2-40B4-BE49-F238E27FC236}">
                <a16:creationId xmlns:a16="http://schemas.microsoft.com/office/drawing/2014/main" id="{007DB6B5-A6CA-5C4E-8605-0EB584AFD42D}"/>
              </a:ext>
            </a:extLst>
          </p:cNvPr>
          <p:cNvSpPr/>
          <p:nvPr/>
        </p:nvSpPr>
        <p:spPr>
          <a:xfrm>
            <a:off x="6963652" y="5681195"/>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t>キャラ</a:t>
            </a:r>
            <a:r>
              <a:rPr kumimoji="1" lang="en-US" altLang="ja-JP" sz="900"/>
              <a:t>G</a:t>
            </a:r>
            <a:endParaRPr kumimoji="1" lang="ja-JP" altLang="en-US" sz="900"/>
          </a:p>
        </p:txBody>
      </p:sp>
      <p:sp>
        <p:nvSpPr>
          <p:cNvPr id="44" name="角丸四角形 43">
            <a:extLst>
              <a:ext uri="{FF2B5EF4-FFF2-40B4-BE49-F238E27FC236}">
                <a16:creationId xmlns:a16="http://schemas.microsoft.com/office/drawing/2014/main" id="{5467AB48-63D7-3941-B964-FE4E8CF06AE6}"/>
              </a:ext>
            </a:extLst>
          </p:cNvPr>
          <p:cNvSpPr/>
          <p:nvPr/>
        </p:nvSpPr>
        <p:spPr>
          <a:xfrm>
            <a:off x="7744761" y="5684069"/>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t>キャラ</a:t>
            </a:r>
            <a:r>
              <a:rPr kumimoji="1" lang="en-US" altLang="ja-JP" sz="900"/>
              <a:t>H</a:t>
            </a:r>
            <a:endParaRPr kumimoji="1" lang="ja-JP" altLang="en-US" sz="900"/>
          </a:p>
        </p:txBody>
      </p:sp>
      <p:sp>
        <p:nvSpPr>
          <p:cNvPr id="7" name="角丸四角形 6">
            <a:extLst>
              <a:ext uri="{FF2B5EF4-FFF2-40B4-BE49-F238E27FC236}">
                <a16:creationId xmlns:a16="http://schemas.microsoft.com/office/drawing/2014/main" id="{ED62953C-4E35-D846-B8FB-C5623D9B71F1}"/>
              </a:ext>
            </a:extLst>
          </p:cNvPr>
          <p:cNvSpPr/>
          <p:nvPr/>
        </p:nvSpPr>
        <p:spPr>
          <a:xfrm>
            <a:off x="6190807" y="5688592"/>
            <a:ext cx="1333457" cy="383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a:t>OK</a:t>
            </a:r>
            <a:endParaRPr kumimoji="1" lang="ja-JP" altLang="en-US"/>
          </a:p>
        </p:txBody>
      </p:sp>
      <p:sp>
        <p:nvSpPr>
          <p:cNvPr id="56" name="角丸四角形 55">
            <a:extLst>
              <a:ext uri="{FF2B5EF4-FFF2-40B4-BE49-F238E27FC236}">
                <a16:creationId xmlns:a16="http://schemas.microsoft.com/office/drawing/2014/main" id="{2167FBDB-2179-DB4D-A951-B6A82CE27407}"/>
              </a:ext>
            </a:extLst>
          </p:cNvPr>
          <p:cNvSpPr/>
          <p:nvPr/>
        </p:nvSpPr>
        <p:spPr>
          <a:xfrm>
            <a:off x="6135899" y="4610683"/>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兵科２</a:t>
            </a:r>
          </a:p>
        </p:txBody>
      </p:sp>
      <p:sp>
        <p:nvSpPr>
          <p:cNvPr id="57" name="角丸四角形 56">
            <a:extLst>
              <a:ext uri="{FF2B5EF4-FFF2-40B4-BE49-F238E27FC236}">
                <a16:creationId xmlns:a16="http://schemas.microsoft.com/office/drawing/2014/main" id="{9C090D51-D03B-5C44-A926-79E9AF877E5D}"/>
              </a:ext>
            </a:extLst>
          </p:cNvPr>
          <p:cNvSpPr/>
          <p:nvPr/>
        </p:nvSpPr>
        <p:spPr>
          <a:xfrm>
            <a:off x="6927565" y="4618172"/>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兵科３</a:t>
            </a:r>
            <a:endParaRPr kumimoji="1" lang="en-US" altLang="ja-JP" sz="1200"/>
          </a:p>
        </p:txBody>
      </p:sp>
      <p:sp>
        <p:nvSpPr>
          <p:cNvPr id="58" name="角丸四角形 57">
            <a:extLst>
              <a:ext uri="{FF2B5EF4-FFF2-40B4-BE49-F238E27FC236}">
                <a16:creationId xmlns:a16="http://schemas.microsoft.com/office/drawing/2014/main" id="{672FAE38-C40A-F544-B54C-124C9A9BB814}"/>
              </a:ext>
            </a:extLst>
          </p:cNvPr>
          <p:cNvSpPr/>
          <p:nvPr/>
        </p:nvSpPr>
        <p:spPr>
          <a:xfrm>
            <a:off x="7718101" y="4610682"/>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兵科４</a:t>
            </a:r>
          </a:p>
        </p:txBody>
      </p:sp>
      <p:sp>
        <p:nvSpPr>
          <p:cNvPr id="59" name="角丸四角形 58">
            <a:extLst>
              <a:ext uri="{FF2B5EF4-FFF2-40B4-BE49-F238E27FC236}">
                <a16:creationId xmlns:a16="http://schemas.microsoft.com/office/drawing/2014/main" id="{03DE1A66-A9D8-F148-9862-9F033C19C10D}"/>
              </a:ext>
            </a:extLst>
          </p:cNvPr>
          <p:cNvSpPr/>
          <p:nvPr/>
        </p:nvSpPr>
        <p:spPr>
          <a:xfrm>
            <a:off x="5400120" y="4610681"/>
            <a:ext cx="693546" cy="23340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兵科１</a:t>
            </a:r>
          </a:p>
        </p:txBody>
      </p:sp>
      <p:sp>
        <p:nvSpPr>
          <p:cNvPr id="60" name="角丸四角形 59">
            <a:extLst>
              <a:ext uri="{FF2B5EF4-FFF2-40B4-BE49-F238E27FC236}">
                <a16:creationId xmlns:a16="http://schemas.microsoft.com/office/drawing/2014/main" id="{6F7F25B6-C02B-F248-80DF-9B4DBAD38E40}"/>
              </a:ext>
            </a:extLst>
          </p:cNvPr>
          <p:cNvSpPr/>
          <p:nvPr/>
        </p:nvSpPr>
        <p:spPr>
          <a:xfrm>
            <a:off x="5386440" y="5004553"/>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兵科５</a:t>
            </a:r>
          </a:p>
        </p:txBody>
      </p:sp>
      <p:sp>
        <p:nvSpPr>
          <p:cNvPr id="61" name="角丸四角形 60">
            <a:extLst>
              <a:ext uri="{FF2B5EF4-FFF2-40B4-BE49-F238E27FC236}">
                <a16:creationId xmlns:a16="http://schemas.microsoft.com/office/drawing/2014/main" id="{F0C7406C-98B5-AE4A-B45F-0E6DC799ECA9}"/>
              </a:ext>
            </a:extLst>
          </p:cNvPr>
          <p:cNvSpPr/>
          <p:nvPr/>
        </p:nvSpPr>
        <p:spPr>
          <a:xfrm>
            <a:off x="6135899" y="4997829"/>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兵科６</a:t>
            </a:r>
          </a:p>
        </p:txBody>
      </p:sp>
      <p:sp>
        <p:nvSpPr>
          <p:cNvPr id="62" name="角丸四角形 61">
            <a:extLst>
              <a:ext uri="{FF2B5EF4-FFF2-40B4-BE49-F238E27FC236}">
                <a16:creationId xmlns:a16="http://schemas.microsoft.com/office/drawing/2014/main" id="{D5D03352-5B62-7545-BFF3-5E1C44FB3A89}"/>
              </a:ext>
            </a:extLst>
          </p:cNvPr>
          <p:cNvSpPr/>
          <p:nvPr/>
        </p:nvSpPr>
        <p:spPr>
          <a:xfrm>
            <a:off x="6940729" y="4994465"/>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a:t>兵科７</a:t>
            </a:r>
          </a:p>
        </p:txBody>
      </p:sp>
      <p:sp>
        <p:nvSpPr>
          <p:cNvPr id="67" name="角丸四角形 66">
            <a:extLst>
              <a:ext uri="{FF2B5EF4-FFF2-40B4-BE49-F238E27FC236}">
                <a16:creationId xmlns:a16="http://schemas.microsoft.com/office/drawing/2014/main" id="{6AFFE4FE-76B5-F54C-998C-3F138691F7B6}"/>
              </a:ext>
            </a:extLst>
          </p:cNvPr>
          <p:cNvSpPr/>
          <p:nvPr/>
        </p:nvSpPr>
        <p:spPr>
          <a:xfrm>
            <a:off x="5331052" y="2618492"/>
            <a:ext cx="693546" cy="23340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☆５</a:t>
            </a:r>
          </a:p>
        </p:txBody>
      </p:sp>
      <p:sp>
        <p:nvSpPr>
          <p:cNvPr id="70" name="角丸四角形 69">
            <a:extLst>
              <a:ext uri="{FF2B5EF4-FFF2-40B4-BE49-F238E27FC236}">
                <a16:creationId xmlns:a16="http://schemas.microsoft.com/office/drawing/2014/main" id="{F0585D8C-EA6F-C547-95A9-62F5737AF07F}"/>
              </a:ext>
            </a:extLst>
          </p:cNvPr>
          <p:cNvSpPr/>
          <p:nvPr/>
        </p:nvSpPr>
        <p:spPr>
          <a:xfrm>
            <a:off x="6102143" y="2634544"/>
            <a:ext cx="693546" cy="23340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☆４</a:t>
            </a:r>
          </a:p>
        </p:txBody>
      </p:sp>
      <p:sp>
        <p:nvSpPr>
          <p:cNvPr id="71" name="角丸四角形 70">
            <a:extLst>
              <a:ext uri="{FF2B5EF4-FFF2-40B4-BE49-F238E27FC236}">
                <a16:creationId xmlns:a16="http://schemas.microsoft.com/office/drawing/2014/main" id="{3B52708E-C285-A241-BC3A-1242B9D7211C}"/>
              </a:ext>
            </a:extLst>
          </p:cNvPr>
          <p:cNvSpPr/>
          <p:nvPr/>
        </p:nvSpPr>
        <p:spPr>
          <a:xfrm>
            <a:off x="6873234" y="2637825"/>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☆３</a:t>
            </a:r>
          </a:p>
        </p:txBody>
      </p:sp>
      <p:sp>
        <p:nvSpPr>
          <p:cNvPr id="72" name="角丸四角形 71">
            <a:extLst>
              <a:ext uri="{FF2B5EF4-FFF2-40B4-BE49-F238E27FC236}">
                <a16:creationId xmlns:a16="http://schemas.microsoft.com/office/drawing/2014/main" id="{45938D2C-455D-2949-9A47-69BCC78C879B}"/>
              </a:ext>
            </a:extLst>
          </p:cNvPr>
          <p:cNvSpPr/>
          <p:nvPr/>
        </p:nvSpPr>
        <p:spPr>
          <a:xfrm>
            <a:off x="7677431" y="2632221"/>
            <a:ext cx="693546" cy="2334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a:t>強化</a:t>
            </a:r>
            <a:endParaRPr kumimoji="1" lang="en-US" altLang="ja-JP" sz="1200"/>
          </a:p>
        </p:txBody>
      </p:sp>
      <p:sp>
        <p:nvSpPr>
          <p:cNvPr id="50" name="正方形/長方形 49">
            <a:extLst>
              <a:ext uri="{FF2B5EF4-FFF2-40B4-BE49-F238E27FC236}">
                <a16:creationId xmlns:a16="http://schemas.microsoft.com/office/drawing/2014/main" id="{5080D40D-B2C7-0A46-999F-0DA496869C7C}"/>
              </a:ext>
            </a:extLst>
          </p:cNvPr>
          <p:cNvSpPr/>
          <p:nvPr/>
        </p:nvSpPr>
        <p:spPr>
          <a:xfrm>
            <a:off x="7227282" y="978219"/>
            <a:ext cx="1313685" cy="1862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a:gradFill flip="none" rotWithShape="1">
                  <a:gsLst>
                    <a:gs pos="0">
                      <a:srgbClr val="7030A0"/>
                    </a:gs>
                    <a:gs pos="49000">
                      <a:srgbClr val="78D077"/>
                    </a:gs>
                    <a:gs pos="33000">
                      <a:srgbClr val="00B0F0"/>
                    </a:gs>
                    <a:gs pos="17000">
                      <a:srgbClr val="0000FF"/>
                    </a:gs>
                    <a:gs pos="65000">
                      <a:srgbClr val="FFFF00"/>
                    </a:gs>
                    <a:gs pos="80000">
                      <a:srgbClr val="FF9900"/>
                    </a:gs>
                    <a:gs pos="100000">
                      <a:srgbClr val="FF0000"/>
                    </a:gs>
                  </a:gsLst>
                  <a:lin ang="16200000" scaled="1"/>
                  <a:tileRect/>
                </a:gradFill>
              </a:rPr>
              <a:t>●</a:t>
            </a:r>
            <a:r>
              <a:rPr kumimoji="1" lang="ja-JP" altLang="en-US" sz="800"/>
              <a:t> </a:t>
            </a:r>
            <a:r>
              <a:rPr kumimoji="1" lang="en-US" altLang="ja-JP" sz="800"/>
              <a:t>999,999,999</a:t>
            </a:r>
            <a:endParaRPr kumimoji="1" lang="ja-JP" altLang="en-US" sz="800"/>
          </a:p>
        </p:txBody>
      </p:sp>
      <p:sp>
        <p:nvSpPr>
          <p:cNvPr id="51" name="正方形/長方形 50">
            <a:extLst>
              <a:ext uri="{FF2B5EF4-FFF2-40B4-BE49-F238E27FC236}">
                <a16:creationId xmlns:a16="http://schemas.microsoft.com/office/drawing/2014/main" id="{6F004D8B-C20D-794E-8DC3-0D30BB38C953}"/>
              </a:ext>
            </a:extLst>
          </p:cNvPr>
          <p:cNvSpPr/>
          <p:nvPr/>
        </p:nvSpPr>
        <p:spPr>
          <a:xfrm>
            <a:off x="5162919" y="418049"/>
            <a:ext cx="750678" cy="74685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100"/>
              <a:t>RANK</a:t>
            </a:r>
          </a:p>
          <a:p>
            <a:pPr algn="ctr"/>
            <a:r>
              <a:rPr kumimoji="1" lang="en-US" altLang="ja-JP" sz="1800"/>
              <a:t>999</a:t>
            </a:r>
            <a:endParaRPr kumimoji="1" lang="ja-JP" altLang="en-US" sz="1800"/>
          </a:p>
        </p:txBody>
      </p:sp>
      <p:sp>
        <p:nvSpPr>
          <p:cNvPr id="52" name="正方形/長方形 51">
            <a:extLst>
              <a:ext uri="{FF2B5EF4-FFF2-40B4-BE49-F238E27FC236}">
                <a16:creationId xmlns:a16="http://schemas.microsoft.com/office/drawing/2014/main" id="{EA518CDE-1F6E-6946-A4A0-2BF102DF271B}"/>
              </a:ext>
            </a:extLst>
          </p:cNvPr>
          <p:cNvSpPr/>
          <p:nvPr/>
        </p:nvSpPr>
        <p:spPr>
          <a:xfrm>
            <a:off x="5913598" y="418049"/>
            <a:ext cx="2627372" cy="1866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700"/>
              <a:t>●称号的なものの表示エリア</a:t>
            </a:r>
          </a:p>
        </p:txBody>
      </p:sp>
      <p:sp>
        <p:nvSpPr>
          <p:cNvPr id="53" name="正方形/長方形 52">
            <a:extLst>
              <a:ext uri="{FF2B5EF4-FFF2-40B4-BE49-F238E27FC236}">
                <a16:creationId xmlns:a16="http://schemas.microsoft.com/office/drawing/2014/main" id="{AA4EB3AC-F1DC-9A43-9C93-5FC3CE4F5EF6}"/>
              </a:ext>
            </a:extLst>
          </p:cNvPr>
          <p:cNvSpPr/>
          <p:nvPr/>
        </p:nvSpPr>
        <p:spPr>
          <a:xfrm>
            <a:off x="5913597" y="604649"/>
            <a:ext cx="2064362" cy="37319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900"/>
              <a:t>プレイヤー名称</a:t>
            </a:r>
          </a:p>
        </p:txBody>
      </p:sp>
      <p:sp>
        <p:nvSpPr>
          <p:cNvPr id="54" name="楕円 488">
            <a:extLst>
              <a:ext uri="{FF2B5EF4-FFF2-40B4-BE49-F238E27FC236}">
                <a16:creationId xmlns:a16="http://schemas.microsoft.com/office/drawing/2014/main" id="{BA105965-9B34-0C4E-9B5C-AEF24BD555EE}"/>
              </a:ext>
            </a:extLst>
          </p:cNvPr>
          <p:cNvSpPr>
            <a:spLocks noChangeAspect="1"/>
          </p:cNvSpPr>
          <p:nvPr/>
        </p:nvSpPr>
        <p:spPr>
          <a:xfrm>
            <a:off x="8357513" y="991820"/>
            <a:ext cx="164409" cy="1635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a:t>
            </a:r>
          </a:p>
        </p:txBody>
      </p:sp>
      <p:grpSp>
        <p:nvGrpSpPr>
          <p:cNvPr id="55" name="グループ化 54">
            <a:extLst>
              <a:ext uri="{FF2B5EF4-FFF2-40B4-BE49-F238E27FC236}">
                <a16:creationId xmlns:a16="http://schemas.microsoft.com/office/drawing/2014/main" id="{FD5D41E9-5AE3-974C-8751-A73E952C7C56}"/>
              </a:ext>
            </a:extLst>
          </p:cNvPr>
          <p:cNvGrpSpPr/>
          <p:nvPr/>
        </p:nvGrpSpPr>
        <p:grpSpPr>
          <a:xfrm>
            <a:off x="5201745" y="1030929"/>
            <a:ext cx="675610" cy="90419"/>
            <a:chOff x="30317" y="482248"/>
            <a:chExt cx="581527" cy="70447"/>
          </a:xfrm>
        </p:grpSpPr>
        <p:sp>
          <p:nvSpPr>
            <p:cNvPr id="80" name="四角形: 角を丸くする 492">
              <a:extLst>
                <a:ext uri="{FF2B5EF4-FFF2-40B4-BE49-F238E27FC236}">
                  <a16:creationId xmlns:a16="http://schemas.microsoft.com/office/drawing/2014/main" id="{AB10006E-6842-A94A-9BE9-098C1C43AAF9}"/>
                </a:ext>
              </a:extLst>
            </p:cNvPr>
            <p:cNvSpPr/>
            <p:nvPr/>
          </p:nvSpPr>
          <p:spPr>
            <a:xfrm>
              <a:off x="30317" y="482248"/>
              <a:ext cx="581527" cy="70447"/>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81" name="四角形: 角を丸くする 493">
              <a:extLst>
                <a:ext uri="{FF2B5EF4-FFF2-40B4-BE49-F238E27FC236}">
                  <a16:creationId xmlns:a16="http://schemas.microsoft.com/office/drawing/2014/main" id="{3D8B4802-6FCA-084A-A5E3-AE7A07669517}"/>
                </a:ext>
              </a:extLst>
            </p:cNvPr>
            <p:cNvSpPr/>
            <p:nvPr/>
          </p:nvSpPr>
          <p:spPr>
            <a:xfrm>
              <a:off x="30317" y="482248"/>
              <a:ext cx="347085" cy="70447"/>
            </a:xfrm>
            <a:prstGeom prst="roundRect">
              <a:avLst>
                <a:gd name="adj"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sp>
        <p:nvSpPr>
          <p:cNvPr id="82" name="正方形/長方形 81">
            <a:extLst>
              <a:ext uri="{FF2B5EF4-FFF2-40B4-BE49-F238E27FC236}">
                <a16:creationId xmlns:a16="http://schemas.microsoft.com/office/drawing/2014/main" id="{280E9114-9D3C-3A4B-8692-18F92F4C7327}"/>
              </a:ext>
            </a:extLst>
          </p:cNvPr>
          <p:cNvSpPr/>
          <p:nvPr/>
        </p:nvSpPr>
        <p:spPr>
          <a:xfrm>
            <a:off x="7977959" y="604649"/>
            <a:ext cx="563008" cy="37319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b="1"/>
              <a:t>♂</a:t>
            </a:r>
          </a:p>
        </p:txBody>
      </p:sp>
      <p:sp>
        <p:nvSpPr>
          <p:cNvPr id="83" name="正方形/長方形 82">
            <a:extLst>
              <a:ext uri="{FF2B5EF4-FFF2-40B4-BE49-F238E27FC236}">
                <a16:creationId xmlns:a16="http://schemas.microsoft.com/office/drawing/2014/main" id="{4C84B3B0-721F-CA48-9020-57A37E72C390}"/>
              </a:ext>
            </a:extLst>
          </p:cNvPr>
          <p:cNvSpPr/>
          <p:nvPr/>
        </p:nvSpPr>
        <p:spPr>
          <a:xfrm>
            <a:off x="5913595" y="978220"/>
            <a:ext cx="1313685" cy="1862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800">
                <a:solidFill>
                  <a:srgbClr val="FFFF00"/>
                </a:solidFill>
              </a:rPr>
              <a:t>● </a:t>
            </a:r>
            <a:r>
              <a:rPr kumimoji="1" lang="en-US" altLang="ja-JP" sz="800"/>
              <a:t>999</a:t>
            </a:r>
            <a:r>
              <a:rPr kumimoji="1" lang="ja-JP" altLang="en-US" sz="800"/>
              <a:t> </a:t>
            </a:r>
            <a:r>
              <a:rPr kumimoji="1" lang="en-US" altLang="ja-JP" sz="800"/>
              <a:t>,999,999,999</a:t>
            </a:r>
            <a:endParaRPr kumimoji="1" lang="ja-JP" altLang="en-US" sz="800"/>
          </a:p>
        </p:txBody>
      </p:sp>
      <p:sp>
        <p:nvSpPr>
          <p:cNvPr id="84" name="テキスト ボックス 83">
            <a:extLst>
              <a:ext uri="{FF2B5EF4-FFF2-40B4-BE49-F238E27FC236}">
                <a16:creationId xmlns:a16="http://schemas.microsoft.com/office/drawing/2014/main" id="{5C2A3821-AE68-4DB8-A47E-32ECB9F10A8D}"/>
              </a:ext>
            </a:extLst>
          </p:cNvPr>
          <p:cNvSpPr txBox="1"/>
          <p:nvPr/>
        </p:nvSpPr>
        <p:spPr>
          <a:xfrm>
            <a:off x="-22911" y="5780884"/>
            <a:ext cx="5838624" cy="1323439"/>
          </a:xfrm>
          <a:prstGeom prst="rect">
            <a:avLst/>
          </a:prstGeom>
          <a:noFill/>
          <a:ln>
            <a:noFill/>
          </a:ln>
          <a:effectLst>
            <a:outerShdw blurRad="50800" dist="50800" dir="5400000" sx="1000" sy="1000" algn="ctr" rotWithShape="0">
              <a:srgbClr val="000000"/>
            </a:outerShdw>
          </a:effectLst>
        </p:spPr>
        <p:txBody>
          <a:bodyPr wrap="square" rtlCol="0">
            <a:spAutoFit/>
          </a:bodyPr>
          <a:lstStyle/>
          <a:p>
            <a:r>
              <a:rPr kumimoji="1" lang="en-US" altLang="ja-JP" sz="8000" b="1">
                <a:solidFill>
                  <a:schemeClr val="tx1">
                    <a:lumMod val="50000"/>
                    <a:lumOff val="50000"/>
                    <a:alpha val="14000"/>
                  </a:schemeClr>
                </a:solidFill>
              </a:rPr>
              <a:t>TR</a:t>
            </a:r>
            <a:r>
              <a:rPr kumimoji="1" lang="ja-JP" altLang="en-US" sz="8000" b="1">
                <a:solidFill>
                  <a:schemeClr val="tx1">
                    <a:lumMod val="50000"/>
                    <a:lumOff val="50000"/>
                    <a:alpha val="14000"/>
                  </a:schemeClr>
                </a:solidFill>
              </a:rPr>
              <a:t>フィルタ</a:t>
            </a:r>
          </a:p>
        </p:txBody>
      </p:sp>
      <p:sp>
        <p:nvSpPr>
          <p:cNvPr id="85" name="スライド番号プレースホルダー 69">
            <a:extLst>
              <a:ext uri="{FF2B5EF4-FFF2-40B4-BE49-F238E27FC236}">
                <a16:creationId xmlns:a16="http://schemas.microsoft.com/office/drawing/2014/main" id="{F712412B-F2B2-42AE-9A6A-5305619807E9}"/>
              </a:ext>
            </a:extLst>
          </p:cNvPr>
          <p:cNvSpPr>
            <a:spLocks noGrp="1"/>
          </p:cNvSpPr>
          <p:nvPr>
            <p:ph type="sldNum" sz="quarter" idx="12"/>
          </p:nvPr>
        </p:nvSpPr>
        <p:spPr>
          <a:xfrm>
            <a:off x="6972300" y="6492873"/>
            <a:ext cx="2057400" cy="365125"/>
          </a:xfrm>
        </p:spPr>
        <p:txBody>
          <a:bodyPr/>
          <a:lstStyle/>
          <a:p>
            <a:fld id="{A1D1B427-6BB8-45E6-A1F2-9E04AE67DC91}" type="slidenum">
              <a:rPr kumimoji="1" lang="ja-JP" altLang="en-US" smtClean="0"/>
              <a:t>6</a:t>
            </a:fld>
            <a:endParaRPr kumimoji="1" lang="ja-JP" altLang="en-US"/>
          </a:p>
        </p:txBody>
      </p:sp>
    </p:spTree>
    <p:extLst>
      <p:ext uri="{BB962C8B-B14F-4D97-AF65-F5344CB8AC3E}">
        <p14:creationId xmlns:p14="http://schemas.microsoft.com/office/powerpoint/2010/main" val="264757708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P】仕様書テンプレ.potx" id="{E1DF800E-33B9-4F5D-B04D-AA9D7387A0F9}" vid="{4462F9D8-4BB9-4687-9BB4-0FC9F2C5C71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4C474B7ECFB4DA4491C2F2903EDCE387" ma:contentTypeVersion="2" ma:contentTypeDescription="新しいドキュメントを作成します。" ma:contentTypeScope="" ma:versionID="1a6ed75f45edef1d1f1b8f5cdbfc0bf9">
  <xsd:schema xmlns:xsd="http://www.w3.org/2001/XMLSchema" xmlns:xs="http://www.w3.org/2001/XMLSchema" xmlns:p="http://schemas.microsoft.com/office/2006/metadata/properties" xmlns:ns2="0296febf-2773-4faf-ae76-6dee2362d0db" targetNamespace="http://schemas.microsoft.com/office/2006/metadata/properties" ma:root="true" ma:fieldsID="13ccaadd41bf1eaf321fa8ccc77f4491" ns2:_="">
    <xsd:import namespace="0296febf-2773-4faf-ae76-6dee2362d0d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96febf-2773-4faf-ae76-6dee2362d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94C815A-F2C9-4545-8AA9-CEBF5B13D301}">
  <ds:schemaRefs>
    <ds:schemaRef ds:uri="http://schemas.microsoft.com/sharepoint/v3/contenttype/forms"/>
  </ds:schemaRefs>
</ds:datastoreItem>
</file>

<file path=customXml/itemProps2.xml><?xml version="1.0" encoding="utf-8"?>
<ds:datastoreItem xmlns:ds="http://schemas.openxmlformats.org/officeDocument/2006/customXml" ds:itemID="{C2AC7361-14A0-447B-B570-EE7F0128736A}">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0296febf-2773-4faf-ae76-6dee2362d0db"/>
    <ds:schemaRef ds:uri="http://www.w3.org/XML/1998/namespace"/>
  </ds:schemaRefs>
</ds:datastoreItem>
</file>

<file path=customXml/itemProps3.xml><?xml version="1.0" encoding="utf-8"?>
<ds:datastoreItem xmlns:ds="http://schemas.openxmlformats.org/officeDocument/2006/customXml" ds:itemID="{E4B8A20A-A207-43EF-B34D-43248BC503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96febf-2773-4faf-ae76-6dee2362d0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TotalTime>
  <Words>1458</Words>
  <Application>Microsoft Office PowerPoint</Application>
  <PresentationFormat>画面に合わせる (4:3)</PresentationFormat>
  <Paragraphs>451</Paragraphs>
  <Slides>7</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7</vt:i4>
      </vt:variant>
    </vt:vector>
  </HeadingPairs>
  <TitlesOfParts>
    <vt:vector size="15" baseType="lpstr">
      <vt:lpstr>メイリオ</vt:lpstr>
      <vt:lpstr>游ゴシック</vt:lpstr>
      <vt:lpstr>Arial</vt:lpstr>
      <vt:lpstr>Bahnschrift Condensed</vt:lpstr>
      <vt:lpstr>Calibri</vt:lpstr>
      <vt:lpstr>Calibri Light</vt:lpstr>
      <vt:lpstr>Century Gothic</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増本雄斗</dc:creator>
  <cp:lastModifiedBy>増本 雄斗</cp:lastModifiedBy>
  <cp:revision>2</cp:revision>
  <dcterms:created xsi:type="dcterms:W3CDTF">2020-02-17T02:40:42Z</dcterms:created>
  <dcterms:modified xsi:type="dcterms:W3CDTF">2020-04-15T13:12:54Z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0x0101004C474B7ECFB4DA4491C2F2903EDCE387</vt:lpwstr>
  </property>
</Properties>
</file>