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70" r:id="rId2"/>
    <p:sldId id="275" r:id="rId3"/>
    <p:sldId id="256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1"/>
      <p:bold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メイリオ" panose="020B0604030504040204" pitchFamily="50" charset="-128"/>
      <p:regular r:id="rId17"/>
      <p:bold r:id="rId18"/>
      <p:italic r:id="rId19"/>
      <p:boldItalic r:id="rId20"/>
    </p:embeddedFont>
    <p:embeddedFont>
      <p:font typeface="游ゴシック" panose="020B0400000000000000" pitchFamily="50" charset="-128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α</a:t>
            </a:r>
            <a:r>
              <a:rPr kumimoji="1" lang="ja-JP" altLang="en-US" sz="1400" b="1">
                <a:latin typeface="+mn-ea"/>
              </a:rPr>
              <a:t>１版作成効果仕様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74119"/>
              </p:ext>
            </p:extLst>
          </p:nvPr>
        </p:nvGraphicFramePr>
        <p:xfrm>
          <a:off x="599845" y="969361"/>
          <a:ext cx="614457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2019.1.26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F4B692-7724-4029-A5B4-65DE465B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853F4C-4DBF-48BC-9C2E-CEB8D0CD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4FDB27-4349-43DB-897F-ABDB9759F7CF}"/>
              </a:ext>
            </a:extLst>
          </p:cNvPr>
          <p:cNvSpPr txBox="1"/>
          <p:nvPr/>
        </p:nvSpPr>
        <p:spPr>
          <a:xfrm>
            <a:off x="17674" y="108237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α</a:t>
            </a:r>
            <a:r>
              <a:rPr kumimoji="1" lang="ja-JP" altLang="en-US" sz="1400" b="1">
                <a:latin typeface="+mn-ea"/>
              </a:rPr>
              <a:t>１版作成効果仕様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E83657-58E8-4321-A16C-4E3A0C486ACB}"/>
              </a:ext>
            </a:extLst>
          </p:cNvPr>
          <p:cNvSpPr txBox="1"/>
          <p:nvPr/>
        </p:nvSpPr>
        <p:spPr>
          <a:xfrm>
            <a:off x="415419" y="53879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●効果を及ぼすものリスト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7D2BE2-7493-4914-820A-60A1A3A16C17}"/>
              </a:ext>
            </a:extLst>
          </p:cNvPr>
          <p:cNvSpPr txBox="1"/>
          <p:nvPr/>
        </p:nvSpPr>
        <p:spPr>
          <a:xfrm>
            <a:off x="670071" y="846576"/>
            <a:ext cx="3478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α</a:t>
            </a:r>
            <a:r>
              <a:rPr kumimoji="1" lang="ja-JP" altLang="en-US" sz="1000"/>
              <a:t>１版で用意する効果策定にあたり、各物量を設定する。</a:t>
            </a: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EEBE78F-68D9-4972-8060-5319FA0A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63589"/>
              </p:ext>
            </p:extLst>
          </p:nvPr>
        </p:nvGraphicFramePr>
        <p:xfrm>
          <a:off x="819324" y="1196955"/>
          <a:ext cx="637056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76">
                  <a:extLst>
                    <a:ext uri="{9D8B030D-6E8A-4147-A177-3AD203B41FA5}">
                      <a16:colId xmlns:a16="http://schemas.microsoft.com/office/drawing/2014/main" val="28732228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167687835"/>
                    </a:ext>
                  </a:extLst>
                </a:gridCol>
                <a:gridCol w="838622">
                  <a:extLst>
                    <a:ext uri="{9D8B030D-6E8A-4147-A177-3AD203B41FA5}">
                      <a16:colId xmlns:a16="http://schemas.microsoft.com/office/drawing/2014/main" val="727042558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731990264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106509"/>
                    </a:ext>
                  </a:extLst>
                </a:gridCol>
                <a:gridCol w="699916">
                  <a:extLst>
                    <a:ext uri="{9D8B030D-6E8A-4147-A177-3AD203B41FA5}">
                      <a16:colId xmlns:a16="http://schemas.microsoft.com/office/drawing/2014/main" val="3794269705"/>
                    </a:ext>
                  </a:extLst>
                </a:gridCol>
                <a:gridCol w="699916">
                  <a:extLst>
                    <a:ext uri="{9D8B030D-6E8A-4147-A177-3AD203B41FA5}">
                      <a16:colId xmlns:a16="http://schemas.microsoft.com/office/drawing/2014/main" val="1242397001"/>
                    </a:ext>
                  </a:extLst>
                </a:gridCol>
                <a:gridCol w="699916">
                  <a:extLst>
                    <a:ext uri="{9D8B030D-6E8A-4147-A177-3AD203B41FA5}">
                      <a16:colId xmlns:a16="http://schemas.microsoft.com/office/drawing/2014/main" val="3561450385"/>
                    </a:ext>
                  </a:extLst>
                </a:gridCol>
              </a:tblGrid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No.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リーダー効果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バトル効果　</a:t>
                      </a:r>
                      <a:endParaRPr kumimoji="1" lang="en-US" altLang="ja-JP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スキル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結晶効果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追加効果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33388"/>
                  </a:ext>
                </a:extLst>
              </a:tr>
              <a:tr h="223289">
                <a:tc gridSpan="8">
                  <a:txBody>
                    <a:bodyPr/>
                    <a:lstStyle/>
                    <a:p>
                      <a:r>
                        <a:rPr kumimoji="1" lang="ja-JP" altLang="en-US" sz="1000" b="1"/>
                        <a:t>ＴＲカード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52206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★</a:t>
                      </a:r>
                      <a:r>
                        <a:rPr kumimoji="1" lang="en-US" altLang="ja-JP" sz="1000"/>
                        <a:t>5_1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攻撃系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33759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★</a:t>
                      </a:r>
                      <a:r>
                        <a:rPr kumimoji="1" lang="en-US" altLang="ja-JP" sz="1000"/>
                        <a:t>5_2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回復系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95704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★</a:t>
                      </a:r>
                      <a:r>
                        <a:rPr kumimoji="1" lang="en-US" altLang="ja-JP" sz="1000"/>
                        <a:t>3_1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バフ系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08808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★</a:t>
                      </a:r>
                      <a:r>
                        <a:rPr kumimoji="1" lang="en-US" altLang="ja-JP" sz="1000"/>
                        <a:t>3_2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デバフ系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  <a:endParaRPr kumimoji="1" lang="en-US" altLang="ja-JP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98837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★</a:t>
                      </a:r>
                      <a:r>
                        <a:rPr kumimoji="1" lang="en-US" altLang="ja-JP" sz="1000"/>
                        <a:t>3_3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回復系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63178"/>
                  </a:ext>
                </a:extLst>
              </a:tr>
              <a:tr h="223289">
                <a:tc gridSpan="8">
                  <a:txBody>
                    <a:bodyPr/>
                    <a:lstStyle/>
                    <a:p>
                      <a:r>
                        <a:rPr kumimoji="1" lang="ja-JP" altLang="en-US" sz="1000" b="1"/>
                        <a:t>結晶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47224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攻撃結晶（大）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気絶関連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8319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攻撃結晶（中）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激怒減少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95406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増幅結晶（小）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上昇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7150"/>
                  </a:ext>
                </a:extLst>
              </a:tr>
              <a:tr h="223289">
                <a:tc gridSpan="8">
                  <a:txBody>
                    <a:bodyPr/>
                    <a:lstStyle/>
                    <a:p>
                      <a:r>
                        <a:rPr kumimoji="1" lang="ja-JP" altLang="en-US" sz="1000" b="1"/>
                        <a:t>支援兵器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34711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陸戦隊</a:t>
                      </a:r>
                      <a:r>
                        <a:rPr kumimoji="1" lang="en-US" altLang="ja-JP" sz="1000"/>
                        <a:t>_1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0976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陸戦隊</a:t>
                      </a:r>
                      <a:r>
                        <a:rPr kumimoji="1" lang="en-US" altLang="ja-JP" sz="1000"/>
                        <a:t>_2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41767"/>
                  </a:ext>
                </a:extLst>
              </a:tr>
              <a:tr h="22328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陸戦隊</a:t>
                      </a:r>
                      <a:r>
                        <a:rPr kumimoji="1" lang="en-US" altLang="ja-JP" sz="1000"/>
                        <a:t>_3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状態異常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×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45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9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9">
            <a:extLst>
              <a:ext uri="{FF2B5EF4-FFF2-40B4-BE49-F238E27FC236}">
                <a16:creationId xmlns:a16="http://schemas.microsoft.com/office/drawing/2014/main" id="{1592FF46-1051-48F6-BDC3-3845EE8E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43009"/>
              </p:ext>
            </p:extLst>
          </p:nvPr>
        </p:nvGraphicFramePr>
        <p:xfrm>
          <a:off x="764334" y="1362834"/>
          <a:ext cx="55469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8732228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167687835"/>
                    </a:ext>
                  </a:extLst>
                </a:gridCol>
                <a:gridCol w="3460360">
                  <a:extLst>
                    <a:ext uri="{9D8B030D-6E8A-4147-A177-3AD203B41FA5}">
                      <a16:colId xmlns:a16="http://schemas.microsoft.com/office/drawing/2014/main" val="2731990264"/>
                    </a:ext>
                  </a:extLst>
                </a:gridCol>
              </a:tblGrid>
              <a:tr h="2232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33388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リーダー効果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力の咆哮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33759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部隊の</a:t>
                      </a:r>
                      <a:r>
                        <a:rPr kumimoji="1" lang="en-US" altLang="ja-JP" sz="1000"/>
                        <a:t>ATK</a:t>
                      </a:r>
                      <a:r>
                        <a:rPr kumimoji="1" lang="ja-JP" altLang="en-US" sz="1000"/>
                        <a:t>が少しアップする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03952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部隊キャラ全員の</a:t>
                      </a:r>
                      <a:r>
                        <a:rPr kumimoji="1" lang="en-US" altLang="ja-JP" sz="1000"/>
                        <a:t>ATK×1.2</a:t>
                      </a:r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1478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バトル効果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一気呵成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95704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怪獣が弱っているとき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ダメージ量が少しアップする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1826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怪獣の</a:t>
                      </a:r>
                      <a:r>
                        <a:rPr kumimoji="1" lang="en-US" altLang="ja-JP" sz="1000"/>
                        <a:t>HP</a:t>
                      </a:r>
                      <a:r>
                        <a:rPr kumimoji="1" lang="ja-JP" altLang="en-US" sz="1000"/>
                        <a:t>が残り</a:t>
                      </a:r>
                      <a:r>
                        <a:rPr kumimoji="1" lang="en-US" altLang="ja-JP" sz="1000"/>
                        <a:t>30%</a:t>
                      </a:r>
                      <a:r>
                        <a:rPr kumimoji="1" lang="ja-JP" altLang="en-US" sz="1000"/>
                        <a:t>以下の時、与えるダメージ</a:t>
                      </a:r>
                      <a:r>
                        <a:rPr kumimoji="1" lang="en-US" altLang="ja-JP" sz="1000"/>
                        <a:t>×1.2</a:t>
                      </a:r>
                      <a:r>
                        <a:rPr kumimoji="1" lang="ja-JP" altLang="en-US" sz="1000"/>
                        <a:t>。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9642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ＴＲスキル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ラピス・スターフラッシャー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08808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天空の星々からエネルギーを集積し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一気に放つ超レーザー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00615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ダメージを与える。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404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α</a:t>
            </a:r>
            <a:r>
              <a:rPr kumimoji="1" lang="ja-JP" altLang="en-US" sz="1400" b="1">
                <a:latin typeface="+mn-ea"/>
              </a:rPr>
              <a:t>１版作成効果仕様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●ＴＲカード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33C9F3-B331-4202-8017-C9919866B124}"/>
              </a:ext>
            </a:extLst>
          </p:cNvPr>
          <p:cNvSpPr txBox="1"/>
          <p:nvPr/>
        </p:nvSpPr>
        <p:spPr>
          <a:xfrm>
            <a:off x="696286" y="96936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○★５ＴＲカード１</a:t>
            </a:r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9">
            <a:extLst>
              <a:ext uri="{FF2B5EF4-FFF2-40B4-BE49-F238E27FC236}">
                <a16:creationId xmlns:a16="http://schemas.microsoft.com/office/drawing/2014/main" id="{1592FF46-1051-48F6-BDC3-3845EE8E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85916"/>
              </p:ext>
            </p:extLst>
          </p:nvPr>
        </p:nvGraphicFramePr>
        <p:xfrm>
          <a:off x="764334" y="906821"/>
          <a:ext cx="554697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8732228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167687835"/>
                    </a:ext>
                  </a:extLst>
                </a:gridCol>
                <a:gridCol w="3460360">
                  <a:extLst>
                    <a:ext uri="{9D8B030D-6E8A-4147-A177-3AD203B41FA5}">
                      <a16:colId xmlns:a16="http://schemas.microsoft.com/office/drawing/2014/main" val="2731990264"/>
                    </a:ext>
                  </a:extLst>
                </a:gridCol>
              </a:tblGrid>
              <a:tr h="2232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33388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リーダー効果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異次元からの加護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33759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部隊の</a:t>
                      </a:r>
                      <a:r>
                        <a:rPr kumimoji="1" lang="en-US" altLang="ja-JP" sz="1000"/>
                        <a:t>DEF</a:t>
                      </a:r>
                      <a:r>
                        <a:rPr kumimoji="1" lang="ja-JP" altLang="en-US" sz="1000"/>
                        <a:t>が少しアップする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03952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部隊キャラ全員の</a:t>
                      </a:r>
                      <a:r>
                        <a:rPr kumimoji="1" lang="en-US" altLang="ja-JP" sz="1000"/>
                        <a:t>DEF×1.2</a:t>
                      </a:r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1478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バトル効果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責任回避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95704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怪獣激怒中、</a:t>
                      </a:r>
                      <a:r>
                        <a:rPr kumimoji="1" lang="en-US" altLang="ja-JP" sz="1000"/>
                        <a:t>DEF</a:t>
                      </a:r>
                      <a:r>
                        <a:rPr kumimoji="1" lang="ja-JP" altLang="en-US" sz="1000"/>
                        <a:t>がアップする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1826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怪獣激怒時に該当キャラの</a:t>
                      </a:r>
                      <a:r>
                        <a:rPr kumimoji="1" lang="en-US" altLang="ja-JP" sz="1000"/>
                        <a:t>DEF×1.</a:t>
                      </a:r>
                    </a:p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9642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ＴＲスキル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シンクロ・スピリッツ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08808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精神を異次元とシンクロさせ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傷を癒す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00615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回復する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404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α</a:t>
            </a:r>
            <a:r>
              <a:rPr kumimoji="1" lang="ja-JP" altLang="en-US" sz="1400" b="1">
                <a:latin typeface="+mn-ea"/>
              </a:rPr>
              <a:t>１版作成効果仕様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33C9F3-B331-4202-8017-C9919866B124}"/>
              </a:ext>
            </a:extLst>
          </p:cNvPr>
          <p:cNvSpPr txBox="1"/>
          <p:nvPr/>
        </p:nvSpPr>
        <p:spPr>
          <a:xfrm>
            <a:off x="696286" y="51334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○★５ＴＲカード２</a:t>
            </a:r>
          </a:p>
        </p:txBody>
      </p:sp>
    </p:spTree>
    <p:extLst>
      <p:ext uri="{BB962C8B-B14F-4D97-AF65-F5344CB8AC3E}">
        <p14:creationId xmlns:p14="http://schemas.microsoft.com/office/powerpoint/2010/main" val="28419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9">
            <a:extLst>
              <a:ext uri="{FF2B5EF4-FFF2-40B4-BE49-F238E27FC236}">
                <a16:creationId xmlns:a16="http://schemas.microsoft.com/office/drawing/2014/main" id="{1592FF46-1051-48F6-BDC3-3845EE8E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51383"/>
              </p:ext>
            </p:extLst>
          </p:nvPr>
        </p:nvGraphicFramePr>
        <p:xfrm>
          <a:off x="764334" y="905634"/>
          <a:ext cx="548981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8732228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167687835"/>
                    </a:ext>
                  </a:extLst>
                </a:gridCol>
                <a:gridCol w="3403207">
                  <a:extLst>
                    <a:ext uri="{9D8B030D-6E8A-4147-A177-3AD203B41FA5}">
                      <a16:colId xmlns:a16="http://schemas.microsoft.com/office/drawing/2014/main" val="2731990264"/>
                    </a:ext>
                  </a:extLst>
                </a:gridCol>
              </a:tblGrid>
              <a:tr h="2232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33388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リーダー効果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33759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03952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1478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バトル効果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神速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95704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ダメージ時、</a:t>
                      </a:r>
                      <a:r>
                        <a:rPr kumimoji="1" lang="en-US" altLang="ja-JP" sz="1000"/>
                        <a:t>SPD</a:t>
                      </a:r>
                      <a:r>
                        <a:rPr kumimoji="1" lang="ja-JP" altLang="en-US" sz="1000"/>
                        <a:t>が少しアップする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1826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ダメージを受けると、</a:t>
                      </a:r>
                      <a:r>
                        <a:rPr kumimoji="1" lang="en-US" altLang="ja-JP" sz="1000"/>
                        <a:t>30sec</a:t>
                      </a:r>
                      <a:r>
                        <a:rPr kumimoji="1" lang="ja-JP" altLang="en-US" sz="1000"/>
                        <a:t>の間</a:t>
                      </a:r>
                      <a:r>
                        <a:rPr kumimoji="1" lang="en-US" altLang="ja-JP" sz="1000"/>
                        <a:t>SPD</a:t>
                      </a:r>
                      <a:r>
                        <a:rPr kumimoji="1" lang="ja-JP" altLang="en-US" sz="1000"/>
                        <a:t>が</a:t>
                      </a:r>
                      <a:r>
                        <a:rPr kumimoji="1" lang="en-US" altLang="ja-JP" sz="1000"/>
                        <a:t>×1.2</a:t>
                      </a:r>
                      <a:r>
                        <a:rPr kumimoji="1" lang="ja-JP" altLang="en-US" sz="1000"/>
                        <a:t>。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9642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ＴＲスキル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ライト・グラビティ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08808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一定時間軽重力の空間を作り出し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素早く動けるようになる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00615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部隊全体の</a:t>
                      </a:r>
                      <a:r>
                        <a:rPr kumimoji="1" lang="en-US" altLang="ja-JP" sz="1000"/>
                        <a:t>SPD</a:t>
                      </a:r>
                      <a:r>
                        <a:rPr kumimoji="1" lang="ja-JP" altLang="en-US" sz="1000"/>
                        <a:t>が</a:t>
                      </a:r>
                      <a:r>
                        <a:rPr kumimoji="1" lang="en-US" altLang="ja-JP" sz="1000"/>
                        <a:t>30sec</a:t>
                      </a:r>
                      <a:r>
                        <a:rPr kumimoji="1" lang="ja-JP" altLang="en-US" sz="1000"/>
                        <a:t>の間</a:t>
                      </a:r>
                      <a:r>
                        <a:rPr kumimoji="1" lang="en-US" altLang="ja-JP" sz="1000"/>
                        <a:t>×1.5</a:t>
                      </a:r>
                      <a:r>
                        <a:rPr kumimoji="1" lang="ja-JP" altLang="en-US" sz="1000"/>
                        <a:t>。</a:t>
                      </a:r>
                      <a:endParaRPr kumimoji="1" lang="en-US" altLang="ja-JP" sz="10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404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α</a:t>
            </a:r>
            <a:r>
              <a:rPr kumimoji="1" lang="ja-JP" altLang="en-US" sz="1400" b="1">
                <a:latin typeface="+mn-ea"/>
              </a:rPr>
              <a:t>１版作成効果仕様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33C9F3-B331-4202-8017-C9919866B124}"/>
              </a:ext>
            </a:extLst>
          </p:cNvPr>
          <p:cNvSpPr txBox="1"/>
          <p:nvPr/>
        </p:nvSpPr>
        <p:spPr>
          <a:xfrm>
            <a:off x="696286" y="51216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○★３ＴＲカード１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1EB24A-7A47-4E82-AB80-B99E47B27235}"/>
              </a:ext>
            </a:extLst>
          </p:cNvPr>
          <p:cNvSpPr txBox="1"/>
          <p:nvPr/>
        </p:nvSpPr>
        <p:spPr>
          <a:xfrm>
            <a:off x="764334" y="4374908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基本的には★３はリーダー効果を持たない。</a:t>
            </a:r>
          </a:p>
        </p:txBody>
      </p:sp>
    </p:spTree>
    <p:extLst>
      <p:ext uri="{BB962C8B-B14F-4D97-AF65-F5344CB8AC3E}">
        <p14:creationId xmlns:p14="http://schemas.microsoft.com/office/powerpoint/2010/main" val="328905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9">
            <a:extLst>
              <a:ext uri="{FF2B5EF4-FFF2-40B4-BE49-F238E27FC236}">
                <a16:creationId xmlns:a16="http://schemas.microsoft.com/office/drawing/2014/main" id="{1592FF46-1051-48F6-BDC3-3845EE8E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26049"/>
              </p:ext>
            </p:extLst>
          </p:nvPr>
        </p:nvGraphicFramePr>
        <p:xfrm>
          <a:off x="764334" y="905634"/>
          <a:ext cx="548981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8732228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167687835"/>
                    </a:ext>
                  </a:extLst>
                </a:gridCol>
                <a:gridCol w="3403207">
                  <a:extLst>
                    <a:ext uri="{9D8B030D-6E8A-4147-A177-3AD203B41FA5}">
                      <a16:colId xmlns:a16="http://schemas.microsoft.com/office/drawing/2014/main" val="2731990264"/>
                    </a:ext>
                  </a:extLst>
                </a:gridCol>
              </a:tblGrid>
              <a:tr h="2232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33388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リーダー効果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33759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03952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1478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バトル効果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沈静会心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95704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攻撃がクリティカルした際は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怪獣の怒りを買わない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1826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クリティカルヒット時、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激怒メーターの上がり具合</a:t>
                      </a:r>
                      <a:r>
                        <a:rPr kumimoji="1" lang="en-US" altLang="ja-JP" sz="1000"/>
                        <a:t>×0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9642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ＴＲスキル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スタニング・スマッシュ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08808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怪獣を翻弄し短期間</a:t>
                      </a:r>
                      <a:endParaRPr kumimoji="1" lang="en-US" altLang="ja-JP" sz="1000"/>
                    </a:p>
                    <a:p>
                      <a:r>
                        <a:rPr kumimoji="1" lang="en-US" altLang="ja-JP" sz="1000"/>
                        <a:t>ATK</a:t>
                      </a:r>
                      <a:r>
                        <a:rPr kumimoji="1" lang="ja-JP" altLang="en-US" sz="1000"/>
                        <a:t>を少し下げる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00615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怪獣にダメージ＋</a:t>
                      </a:r>
                      <a:r>
                        <a:rPr kumimoji="1" lang="en-US" altLang="ja-JP" sz="1000"/>
                        <a:t>20sec</a:t>
                      </a:r>
                      <a:r>
                        <a:rPr kumimoji="1" lang="ja-JP" altLang="en-US" sz="1000"/>
                        <a:t>の間怪獣攻撃の</a:t>
                      </a:r>
                      <a:r>
                        <a:rPr kumimoji="1" lang="en-US" altLang="ja-JP" sz="1000"/>
                        <a:t>ATK×0.8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404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α</a:t>
            </a:r>
            <a:r>
              <a:rPr kumimoji="1" lang="ja-JP" altLang="en-US" sz="1400" b="1">
                <a:latin typeface="+mn-ea"/>
              </a:rPr>
              <a:t>１版作成効果仕様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33C9F3-B331-4202-8017-C9919866B124}"/>
              </a:ext>
            </a:extLst>
          </p:cNvPr>
          <p:cNvSpPr txBox="1"/>
          <p:nvPr/>
        </p:nvSpPr>
        <p:spPr>
          <a:xfrm>
            <a:off x="696286" y="51216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○★３ＴＲカード２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1EB24A-7A47-4E82-AB80-B99E47B27235}"/>
              </a:ext>
            </a:extLst>
          </p:cNvPr>
          <p:cNvSpPr txBox="1"/>
          <p:nvPr/>
        </p:nvSpPr>
        <p:spPr>
          <a:xfrm>
            <a:off x="764334" y="4374908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基本的には★３はリーダー効果を持たない。</a:t>
            </a:r>
          </a:p>
        </p:txBody>
      </p:sp>
    </p:spTree>
    <p:extLst>
      <p:ext uri="{BB962C8B-B14F-4D97-AF65-F5344CB8AC3E}">
        <p14:creationId xmlns:p14="http://schemas.microsoft.com/office/powerpoint/2010/main" val="56728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9">
            <a:extLst>
              <a:ext uri="{FF2B5EF4-FFF2-40B4-BE49-F238E27FC236}">
                <a16:creationId xmlns:a16="http://schemas.microsoft.com/office/drawing/2014/main" id="{1592FF46-1051-48F6-BDC3-3845EE8E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72994"/>
              </p:ext>
            </p:extLst>
          </p:nvPr>
        </p:nvGraphicFramePr>
        <p:xfrm>
          <a:off x="764334" y="905634"/>
          <a:ext cx="548981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8732228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167687835"/>
                    </a:ext>
                  </a:extLst>
                </a:gridCol>
                <a:gridCol w="3403207">
                  <a:extLst>
                    <a:ext uri="{9D8B030D-6E8A-4147-A177-3AD203B41FA5}">
                      <a16:colId xmlns:a16="http://schemas.microsoft.com/office/drawing/2014/main" val="2731990264"/>
                    </a:ext>
                  </a:extLst>
                </a:gridCol>
              </a:tblGrid>
              <a:tr h="2232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33388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リーダー効果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33759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03952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－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1478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バトル効果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95704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部隊のピンチ時</a:t>
                      </a:r>
                      <a:endParaRPr kumimoji="1" lang="en-US" altLang="ja-JP" sz="1000"/>
                    </a:p>
                    <a:p>
                      <a:r>
                        <a:rPr kumimoji="1" lang="en-US" altLang="ja-JP" sz="1000"/>
                        <a:t>HP</a:t>
                      </a:r>
                      <a:r>
                        <a:rPr kumimoji="1" lang="ja-JP" altLang="en-US" sz="1000"/>
                        <a:t>が徐々に回復する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1826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部隊</a:t>
                      </a:r>
                      <a:r>
                        <a:rPr kumimoji="1" lang="en-US" altLang="ja-JP" sz="1000"/>
                        <a:t>HP</a:t>
                      </a:r>
                      <a:r>
                        <a:rPr kumimoji="1" lang="ja-JP" altLang="en-US" sz="1000"/>
                        <a:t>が初期</a:t>
                      </a:r>
                      <a:r>
                        <a:rPr kumimoji="1" lang="en-US" altLang="ja-JP" sz="1000"/>
                        <a:t>30%</a:t>
                      </a:r>
                      <a:r>
                        <a:rPr kumimoji="1" lang="ja-JP" altLang="en-US" sz="1000"/>
                        <a:t>以下のとき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キャラ</a:t>
                      </a:r>
                      <a:r>
                        <a:rPr kumimoji="1" lang="en-US" altLang="ja-JP" sz="1000"/>
                        <a:t>HP</a:t>
                      </a:r>
                      <a:r>
                        <a:rPr kumimoji="1" lang="ja-JP" altLang="en-US" sz="1000"/>
                        <a:t>の</a:t>
                      </a:r>
                      <a:r>
                        <a:rPr kumimoji="1" lang="en-US" altLang="ja-JP" sz="1000"/>
                        <a:t>5%/3sec</a:t>
                      </a:r>
                      <a:r>
                        <a:rPr kumimoji="1" lang="ja-JP" altLang="en-US" sz="1000"/>
                        <a:t>継続して回復する。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96423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ＴＲスキル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サンクチュアリ・ウェイブ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08808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部隊にかかっている悪い効果を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解除する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00615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部隊全体のデバフを解除する。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（状態異常は解除できない）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404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α</a:t>
            </a:r>
            <a:r>
              <a:rPr kumimoji="1" lang="ja-JP" altLang="en-US" sz="1400" b="1">
                <a:latin typeface="+mn-ea"/>
              </a:rPr>
              <a:t>１版作成効果仕様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33C9F3-B331-4202-8017-C9919866B124}"/>
              </a:ext>
            </a:extLst>
          </p:cNvPr>
          <p:cNvSpPr txBox="1"/>
          <p:nvPr/>
        </p:nvSpPr>
        <p:spPr>
          <a:xfrm>
            <a:off x="696286" y="51216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○★３ＴＲカード３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1EB24A-7A47-4E82-AB80-B99E47B27235}"/>
              </a:ext>
            </a:extLst>
          </p:cNvPr>
          <p:cNvSpPr txBox="1"/>
          <p:nvPr/>
        </p:nvSpPr>
        <p:spPr>
          <a:xfrm>
            <a:off x="764334" y="4374908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基本的には★３はリーダー効果を持たない。</a:t>
            </a:r>
          </a:p>
        </p:txBody>
      </p:sp>
    </p:spTree>
    <p:extLst>
      <p:ext uri="{BB962C8B-B14F-4D97-AF65-F5344CB8AC3E}">
        <p14:creationId xmlns:p14="http://schemas.microsoft.com/office/powerpoint/2010/main" val="252689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9">
            <a:extLst>
              <a:ext uri="{FF2B5EF4-FFF2-40B4-BE49-F238E27FC236}">
                <a16:creationId xmlns:a16="http://schemas.microsoft.com/office/drawing/2014/main" id="{1592FF46-1051-48F6-BDC3-3845EE8E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81689"/>
              </p:ext>
            </p:extLst>
          </p:nvPr>
        </p:nvGraphicFramePr>
        <p:xfrm>
          <a:off x="764334" y="905634"/>
          <a:ext cx="561681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8732228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167687835"/>
                    </a:ext>
                  </a:extLst>
                </a:gridCol>
                <a:gridCol w="3403207">
                  <a:extLst>
                    <a:ext uri="{9D8B030D-6E8A-4147-A177-3AD203B41FA5}">
                      <a16:colId xmlns:a16="http://schemas.microsoft.com/office/drawing/2014/main" val="2731990264"/>
                    </a:ext>
                  </a:extLst>
                </a:gridCol>
              </a:tblGrid>
              <a:tr h="2232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33388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攻撃結晶（大）</a:t>
                      </a:r>
                    </a:p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激怒を静めやすい攻撃となる</a:t>
                      </a:r>
                      <a:endParaRPr kumimoji="1" lang="en-US" altLang="ja-JP" sz="1000"/>
                    </a:p>
                    <a:p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03952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激怒中の攻撃ダメージ発生毎に怒り時間</a:t>
                      </a:r>
                      <a:r>
                        <a:rPr kumimoji="1" lang="en-US" altLang="ja-JP" sz="1000"/>
                        <a:t>-2%</a:t>
                      </a:r>
                      <a:r>
                        <a:rPr kumimoji="1" lang="ja-JP" altLang="en-US" sz="1000"/>
                        <a:t>。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14783"/>
                  </a:ext>
                </a:extLst>
              </a:tr>
              <a:tr h="22328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攻撃結晶（中）</a:t>
                      </a:r>
                    </a:p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気絶を少し誘発しやすい</a:t>
                      </a:r>
                      <a:endParaRPr kumimoji="1" lang="en-US" altLang="ja-JP" sz="1000"/>
                    </a:p>
                    <a:p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1826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攻撃時の気絶メーター上昇係数</a:t>
                      </a:r>
                      <a:r>
                        <a:rPr kumimoji="1" lang="en-US" altLang="ja-JP" sz="1000"/>
                        <a:t>×1.1</a:t>
                      </a:r>
                      <a:r>
                        <a:rPr kumimoji="1" lang="ja-JP" altLang="en-US" sz="1000"/>
                        <a:t>。</a:t>
                      </a:r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96423"/>
                  </a:ext>
                </a:extLst>
              </a:tr>
              <a:tr h="22328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増幅結晶（小）</a:t>
                      </a:r>
                    </a:p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技説明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攻撃によるＴＲエネルギーの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上昇が少し速まる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00615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攻撃ダメージ時のエネルギー上昇</a:t>
                      </a:r>
                      <a:r>
                        <a:rPr kumimoji="1" lang="en-US" altLang="ja-JP" sz="1000"/>
                        <a:t>×1.1</a:t>
                      </a:r>
                      <a:r>
                        <a:rPr kumimoji="1" lang="ja-JP" altLang="en-US" sz="1000"/>
                        <a:t>。</a:t>
                      </a:r>
                      <a:endParaRPr kumimoji="1" lang="en-US" altLang="ja-JP" sz="1000"/>
                    </a:p>
                    <a:p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404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α</a:t>
            </a:r>
            <a:r>
              <a:rPr kumimoji="1" lang="ja-JP" altLang="en-US" sz="1400" b="1">
                <a:latin typeface="+mn-ea"/>
              </a:rPr>
              <a:t>１版作成効果仕様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33C9F3-B331-4202-8017-C9919866B124}"/>
              </a:ext>
            </a:extLst>
          </p:cNvPr>
          <p:cNvSpPr txBox="1"/>
          <p:nvPr/>
        </p:nvSpPr>
        <p:spPr>
          <a:xfrm>
            <a:off x="696286" y="5121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○結晶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E3258B-CCA6-4B03-AA6B-46FA3B6ED5EC}"/>
              </a:ext>
            </a:extLst>
          </p:cNvPr>
          <p:cNvSpPr txBox="1"/>
          <p:nvPr/>
        </p:nvSpPr>
        <p:spPr>
          <a:xfrm>
            <a:off x="679886" y="37551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○支援兵器</a:t>
            </a:r>
          </a:p>
        </p:txBody>
      </p:sp>
      <p:graphicFrame>
        <p:nvGraphicFramePr>
          <p:cNvPr id="13" name="表 9">
            <a:extLst>
              <a:ext uri="{FF2B5EF4-FFF2-40B4-BE49-F238E27FC236}">
                <a16:creationId xmlns:a16="http://schemas.microsoft.com/office/drawing/2014/main" id="{35136231-A43E-470F-8F07-AAB4FEF95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62908"/>
              </p:ext>
            </p:extLst>
          </p:nvPr>
        </p:nvGraphicFramePr>
        <p:xfrm>
          <a:off x="764334" y="4128266"/>
          <a:ext cx="554697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8732228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167687835"/>
                    </a:ext>
                  </a:extLst>
                </a:gridCol>
                <a:gridCol w="3460360">
                  <a:extLst>
                    <a:ext uri="{9D8B030D-6E8A-4147-A177-3AD203B41FA5}">
                      <a16:colId xmlns:a16="http://schemas.microsoft.com/office/drawing/2014/main" val="2731990264"/>
                    </a:ext>
                  </a:extLst>
                </a:gridCol>
              </a:tblGrid>
              <a:tr h="2232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33388"/>
                  </a:ext>
                </a:extLst>
              </a:tr>
              <a:tr h="223289">
                <a:tc rowSpan="3">
                  <a:txBody>
                    <a:bodyPr/>
                    <a:lstStyle/>
                    <a:p>
                      <a:r>
                        <a:rPr kumimoji="1" lang="ja-JP" altLang="en-US" sz="1000"/>
                        <a:t>陸戦</a:t>
                      </a:r>
                      <a:r>
                        <a:rPr kumimoji="1" lang="en-US" altLang="ja-JP" sz="1000"/>
                        <a:t>_</a:t>
                      </a:r>
                      <a:r>
                        <a:rPr kumimoji="1" lang="ja-JP" altLang="en-US" sz="1000"/>
                        <a:t>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雷撃弾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33759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支援兵器のダメージ時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怪獣をマヒさせることがある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03952"/>
                  </a:ext>
                </a:extLst>
              </a:tr>
              <a:tr h="223289">
                <a:tc vMerge="1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支援兵器の攻撃終了時にマヒ判定する。</a:t>
                      </a:r>
                      <a:endParaRPr kumimoji="1" lang="en-US" altLang="ja-JP" sz="1000"/>
                    </a:p>
                    <a:p>
                      <a:r>
                        <a:rPr kumimoji="1" lang="ja-JP" altLang="en-US" sz="1000"/>
                        <a:t>確率は</a:t>
                      </a:r>
                      <a:r>
                        <a:rPr kumimoji="1" lang="en-US" altLang="ja-JP" sz="1000"/>
                        <a:t>1-</a:t>
                      </a:r>
                      <a:r>
                        <a:rPr kumimoji="1" lang="ja-JP" altLang="en-US" sz="1000"/>
                        <a:t>（</a:t>
                      </a:r>
                      <a:r>
                        <a:rPr kumimoji="1" lang="en-US" altLang="ja-JP" sz="1000"/>
                        <a:t>POWER/10000</a:t>
                      </a:r>
                      <a:r>
                        <a:rPr kumimoji="1" lang="ja-JP" altLang="en-US" sz="1000"/>
                        <a:t>）</a:t>
                      </a:r>
                      <a:r>
                        <a:rPr kumimoji="1" lang="en-US" altLang="ja-JP" sz="1000"/>
                        <a:t>×100%</a:t>
                      </a:r>
                      <a:r>
                        <a:rPr kumimoji="1" lang="ja-JP" altLang="en-US" sz="1000"/>
                        <a:t>。最大は</a:t>
                      </a:r>
                      <a:r>
                        <a:rPr kumimoji="1" lang="en-US" altLang="ja-JP" sz="1000"/>
                        <a:t>80%</a:t>
                      </a:r>
                      <a:r>
                        <a:rPr kumimoji="1" lang="ja-JP" altLang="en-US" sz="1000"/>
                        <a:t>。</a:t>
                      </a:r>
                      <a:endParaRPr kumimoji="1" lang="en-US" altLang="ja-JP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1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9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4435</TotalTime>
  <Words>822</Words>
  <Application>Microsoft Office PowerPoint</Application>
  <PresentationFormat>画面に合わせる (4:3)</PresentationFormat>
  <Paragraphs>304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Bahnschrift Condensed</vt:lpstr>
      <vt:lpstr>游ゴシック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239</cp:revision>
  <dcterms:created xsi:type="dcterms:W3CDTF">2019-06-27T02:30:15Z</dcterms:created>
  <dcterms:modified xsi:type="dcterms:W3CDTF">2020-01-26T04:50:00Z</dcterms:modified>
</cp:coreProperties>
</file>