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9"/>
  </p:notesMasterIdLst>
  <p:sldIdLst>
    <p:sldId id="270" r:id="rId5"/>
    <p:sldId id="256" r:id="rId6"/>
    <p:sldId id="271" r:id="rId7"/>
    <p:sldId id="272" r:id="rId8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0"/>
      <p:bold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メイリオ" panose="020B0604030504040204" pitchFamily="50" charset="-128"/>
      <p:regular r:id="rId16"/>
      <p:bold r:id="rId17"/>
      <p:italic r:id="rId18"/>
      <p:boldItalic r:id="rId19"/>
    </p:embeddedFont>
    <p:embeddedFont>
      <p:font typeface="游ゴシック" panose="020B0400000000000000" pitchFamily="50" charset="-128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■ストーリーキャラ仕様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2655"/>
              </p:ext>
            </p:extLst>
          </p:nvPr>
        </p:nvGraphicFramePr>
        <p:xfrm>
          <a:off x="599845" y="969361"/>
          <a:ext cx="62001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2019.12.05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■ストーリーキャラ仕様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アドベンチャー画面の基本的なキャラの挙動について。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D4FF3D-C1D8-4598-8584-5FBB9E7DF50E}"/>
              </a:ext>
            </a:extLst>
          </p:cNvPr>
          <p:cNvSpPr txBox="1"/>
          <p:nvPr/>
        </p:nvSpPr>
        <p:spPr>
          <a:xfrm>
            <a:off x="436513" y="121558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●目パチ・口パク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F96457-A8B6-4C84-81C4-DB99B2194808}"/>
              </a:ext>
            </a:extLst>
          </p:cNvPr>
          <p:cNvSpPr txBox="1"/>
          <p:nvPr/>
        </p:nvSpPr>
        <p:spPr>
          <a:xfrm>
            <a:off x="591845" y="1523359"/>
            <a:ext cx="4801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アドベンチャーで表示するキャラについては、基本的に目パチと口パクを行う。</a:t>
            </a:r>
            <a:endParaRPr kumimoji="1" lang="en-US" altLang="ja-JP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ACFBFD-D63A-4B96-95C9-9D0393E3ABDB}"/>
              </a:ext>
            </a:extLst>
          </p:cNvPr>
          <p:cNvSpPr txBox="1"/>
          <p:nvPr/>
        </p:nvSpPr>
        <p:spPr>
          <a:xfrm>
            <a:off x="591845" y="17931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○目パチ</a:t>
            </a:r>
            <a:endParaRPr kumimoji="1" lang="en-US" altLang="ja-JP" sz="1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93A91D-8DB1-43E0-A7AC-59992226F3B0}"/>
              </a:ext>
            </a:extLst>
          </p:cNvPr>
          <p:cNvSpPr txBox="1"/>
          <p:nvPr/>
        </p:nvSpPr>
        <p:spPr>
          <a:xfrm>
            <a:off x="777056" y="207735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通常状態において、ある程度ランダムの感覚を置きつつ自動で発生する。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以下の状態において以外はアドベンチャーのスクリプトで対応する必要はない。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全ての表情において、目パチと口パクが必要。</a:t>
            </a:r>
            <a:endParaRPr kumimoji="1" lang="en-US" altLang="ja-JP" sz="1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19E182-623B-4285-BCF5-7DE5E85CBDBC}"/>
              </a:ext>
            </a:extLst>
          </p:cNvPr>
          <p:cNvSpPr txBox="1"/>
          <p:nvPr/>
        </p:nvSpPr>
        <p:spPr>
          <a:xfrm>
            <a:off x="777056" y="2872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・目閉じ</a:t>
            </a:r>
            <a:endParaRPr kumimoji="1" lang="en-US" altLang="ja-JP" sz="1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C4475B-029B-4233-82B4-3603EE5D9C8C}"/>
              </a:ext>
            </a:extLst>
          </p:cNvPr>
          <p:cNvSpPr txBox="1"/>
          <p:nvPr/>
        </p:nvSpPr>
        <p:spPr>
          <a:xfrm>
            <a:off x="895589" y="3113734"/>
            <a:ext cx="5955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特定の状態（まぶしいとか砂埃がーとか）のときに目をずっと閉じている指定をできるようにする。</a:t>
            </a:r>
            <a:endParaRPr kumimoji="1" lang="en-US" altLang="ja-JP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D6CABC-C93F-49A3-A086-C29CA995F024}"/>
              </a:ext>
            </a:extLst>
          </p:cNvPr>
          <p:cNvSpPr txBox="1"/>
          <p:nvPr/>
        </p:nvSpPr>
        <p:spPr>
          <a:xfrm>
            <a:off x="591845" y="40541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○口パク</a:t>
            </a:r>
            <a:endParaRPr kumimoji="1" lang="en-US" altLang="ja-JP" sz="12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5421FF-2DC0-4866-B9F3-1F40D154CD3F}"/>
              </a:ext>
            </a:extLst>
          </p:cNvPr>
          <p:cNvSpPr txBox="1"/>
          <p:nvPr/>
        </p:nvSpPr>
        <p:spPr>
          <a:xfrm>
            <a:off x="777056" y="4346152"/>
            <a:ext cx="467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通常状態において、メッセージの表示中は継続的に口パクをするようにする。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メッセージが全て表示されたら口パクを止めるようにする。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E9E099-0F17-49CB-B82E-ADAC1218A736}"/>
              </a:ext>
            </a:extLst>
          </p:cNvPr>
          <p:cNvSpPr txBox="1"/>
          <p:nvPr/>
        </p:nvSpPr>
        <p:spPr>
          <a:xfrm>
            <a:off x="777056" y="48212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・リップシンク</a:t>
            </a:r>
            <a:endParaRPr kumimoji="1" lang="en-US" altLang="ja-JP" sz="10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B98CC1C-B60E-422B-BE9C-AA0F652F2523}"/>
              </a:ext>
            </a:extLst>
          </p:cNvPr>
          <p:cNvSpPr txBox="1"/>
          <p:nvPr/>
        </p:nvSpPr>
        <p:spPr>
          <a:xfrm>
            <a:off x="991954" y="5067451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フルボイスメッセージの際はリップシンクが必要。</a:t>
            </a:r>
            <a:endParaRPr kumimoji="1" lang="en-US" altLang="ja-JP" sz="1000" dirty="0"/>
          </a:p>
          <a:p>
            <a:r>
              <a:rPr kumimoji="1" lang="ja-JP" altLang="en-US" sz="1000" dirty="0"/>
              <a:t>メッセージの頭に短いボイスが乗るという場合は前述のメッセージの表示に合わせる。</a:t>
            </a:r>
            <a:endParaRPr kumimoji="1" lang="en-US" altLang="ja-JP" sz="1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F30108-F66C-49DF-AC25-508EC4BAE7A4}"/>
              </a:ext>
            </a:extLst>
          </p:cNvPr>
          <p:cNvSpPr txBox="1"/>
          <p:nvPr/>
        </p:nvSpPr>
        <p:spPr>
          <a:xfrm>
            <a:off x="789880" y="34632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・目線移動</a:t>
            </a:r>
            <a:endParaRPr kumimoji="1" lang="en-US" altLang="ja-JP" sz="10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25CC24-4DF2-446B-9DD9-3C0C8E6990E7}"/>
              </a:ext>
            </a:extLst>
          </p:cNvPr>
          <p:cNvSpPr txBox="1"/>
          <p:nvPr/>
        </p:nvSpPr>
        <p:spPr>
          <a:xfrm>
            <a:off x="908413" y="3704866"/>
            <a:ext cx="4204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目線移動はない想定。（</a:t>
            </a:r>
            <a:r>
              <a:rPr kumimoji="1" lang="en-US" altLang="ja-JP" sz="1000" dirty="0"/>
              <a:t>Redmine</a:t>
            </a:r>
            <a:r>
              <a:rPr kumimoji="1" lang="ja-JP" altLang="en-US" sz="1000" dirty="0"/>
              <a:t>で指摘のあった首振りも無し想定）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■ストーリーキャラ仕様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374182" y="21528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●表情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50608" y="2460659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アドベンチャーに必要な表情は以下の通り。</a:t>
            </a:r>
            <a:endParaRPr kumimoji="1" lang="en-US" altLang="ja-JP" sz="10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67BB608-C637-4D6F-81C8-4E8139DF2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06949"/>
              </p:ext>
            </p:extLst>
          </p:nvPr>
        </p:nvGraphicFramePr>
        <p:xfrm>
          <a:off x="585508" y="2780477"/>
          <a:ext cx="245935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14458772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7727798"/>
                    </a:ext>
                  </a:extLst>
                </a:gridCol>
              </a:tblGrid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表情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18514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基本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36132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笑い・喜び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43522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悲しみ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48271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怒り・叫び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75549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引き・苦笑い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00174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がっかり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40422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あおざめ・恐怖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86962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ニヤリ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80989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照れ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00094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956023-B871-4F9E-AF2F-78E762BA4527}"/>
              </a:ext>
            </a:extLst>
          </p:cNvPr>
          <p:cNvSpPr txBox="1"/>
          <p:nvPr/>
        </p:nvSpPr>
        <p:spPr>
          <a:xfrm>
            <a:off x="374182" y="48961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●表情とモーションの管理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94E00D-D752-4E9F-9D4D-EB24388532B0}"/>
              </a:ext>
            </a:extLst>
          </p:cNvPr>
          <p:cNvSpPr txBox="1"/>
          <p:nvPr/>
        </p:nvSpPr>
        <p:spPr>
          <a:xfrm>
            <a:off x="591844" y="797388"/>
            <a:ext cx="5186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表情とモーションは対にはなっていないため、個別に設定できるようにする。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もしくはあらかじめ作成した表情＋モーションのセットを宴で指定する方式でもよい。</a:t>
            </a:r>
            <a:endParaRPr kumimoji="1" lang="en-US" altLang="ja-JP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7921085-1886-4D64-B2F3-EED0C3FFB145}"/>
              </a:ext>
            </a:extLst>
          </p:cNvPr>
          <p:cNvSpPr txBox="1"/>
          <p:nvPr/>
        </p:nvSpPr>
        <p:spPr>
          <a:xfrm>
            <a:off x="586815" y="1380422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・体の動き合わせた表情</a:t>
            </a:r>
            <a:endParaRPr kumimoji="1" lang="en-US" altLang="ja-JP" sz="10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A0E292-87AE-4E0F-B972-FFA44BD81396}"/>
              </a:ext>
            </a:extLst>
          </p:cNvPr>
          <p:cNvSpPr txBox="1"/>
          <p:nvPr/>
        </p:nvSpPr>
        <p:spPr>
          <a:xfrm>
            <a:off x="705348" y="162200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表情とモーションの基本的な管理とは別に、</a:t>
            </a:r>
            <a:endParaRPr kumimoji="1" lang="en-US" altLang="ja-JP" sz="1000" dirty="0"/>
          </a:p>
          <a:p>
            <a:r>
              <a:rPr kumimoji="1" lang="ja-JP" altLang="en-US" sz="1000" dirty="0"/>
              <a:t>固定の特別なモーションの再生をできるようにしておく。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40949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■ストーリーキャラ仕様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●モーション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モーションについては表情より１つ多い。</a:t>
            </a:r>
            <a:endParaRPr kumimoji="1" lang="en-US" altLang="ja-JP" sz="10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67BB608-C637-4D6F-81C8-4E8139DF2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60433"/>
              </p:ext>
            </p:extLst>
          </p:nvPr>
        </p:nvGraphicFramePr>
        <p:xfrm>
          <a:off x="626745" y="1166394"/>
          <a:ext cx="245935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14458772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7727798"/>
                    </a:ext>
                  </a:extLst>
                </a:gridCol>
              </a:tblGrid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表情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18514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待機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36132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笑い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43522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喜び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16401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怒り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48271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怒り（大）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75549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引き・苦笑い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8680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がっかり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00174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あおざめ・恐怖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40422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ニヤリ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86962"/>
                  </a:ext>
                </a:extLst>
              </a:tr>
              <a:tr h="14816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照れ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80989"/>
                  </a:ext>
                </a:extLst>
              </a:tr>
            </a:tbl>
          </a:graphicData>
        </a:graphic>
      </p:graphicFrame>
      <p:pic>
        <p:nvPicPr>
          <p:cNvPr id="11" name="図 10" descr="「ほくそ笑む」の画像検索結果">
            <a:extLst>
              <a:ext uri="{FF2B5EF4-FFF2-40B4-BE49-F238E27FC236}">
                <a16:creationId xmlns:a16="http://schemas.microsoft.com/office/drawing/2014/main" id="{5B490D92-4996-4D1D-BA5E-8BFF5CC02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702857"/>
            <a:ext cx="1494444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「ドン引き」の画像検索結果">
            <a:extLst>
              <a:ext uri="{FF2B5EF4-FFF2-40B4-BE49-F238E27FC236}">
                <a16:creationId xmlns:a16="http://schemas.microsoft.com/office/drawing/2014/main" id="{2088A28A-3A35-416E-95C5-B3B0218E4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8" b="12991"/>
          <a:stretch/>
        </p:blipFill>
        <p:spPr bwMode="auto">
          <a:xfrm>
            <a:off x="3543300" y="5227232"/>
            <a:ext cx="2447925" cy="136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 descr="20091107_530500">
            <a:extLst>
              <a:ext uri="{FF2B5EF4-FFF2-40B4-BE49-F238E27FC236}">
                <a16:creationId xmlns:a16="http://schemas.microsoft.com/office/drawing/2014/main" id="{9ACFE989-BD17-4B8B-B1CC-C81B7FE34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r="5412" b="4762"/>
          <a:stretch/>
        </p:blipFill>
        <p:spPr bwMode="auto">
          <a:xfrm>
            <a:off x="3543300" y="2845982"/>
            <a:ext cx="244419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E7E6BCE-3A3A-4044-98DE-6EB7E8D78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00" y="702857"/>
            <a:ext cx="2057400" cy="169794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672B78-EC2D-4E3C-BEB8-F8ADBD5EE65A}"/>
              </a:ext>
            </a:extLst>
          </p:cNvPr>
          <p:cNvSpPr txBox="1"/>
          <p:nvPr/>
        </p:nvSpPr>
        <p:spPr>
          <a:xfrm>
            <a:off x="3454782" y="4566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怒り</a:t>
            </a:r>
            <a:endParaRPr kumimoji="1" lang="en-US" altLang="ja-JP" sz="1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8A5CA1-694B-4948-9B85-06631FD8A0B7}"/>
              </a:ext>
            </a:extLst>
          </p:cNvPr>
          <p:cNvSpPr txBox="1"/>
          <p:nvPr/>
        </p:nvSpPr>
        <p:spPr>
          <a:xfrm>
            <a:off x="3543300" y="26425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怒り（大）</a:t>
            </a:r>
            <a:endParaRPr kumimoji="1" lang="en-US" altLang="ja-JP" sz="1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1CA1F7-67ED-42F2-8DC8-6955D69F2589}"/>
              </a:ext>
            </a:extLst>
          </p:cNvPr>
          <p:cNvSpPr txBox="1"/>
          <p:nvPr/>
        </p:nvSpPr>
        <p:spPr>
          <a:xfrm>
            <a:off x="3482994" y="49810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引き</a:t>
            </a:r>
            <a:endParaRPr kumimoji="1" lang="en-US" altLang="ja-JP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F2F0F2-989D-4078-9007-AF42680BF822}"/>
              </a:ext>
            </a:extLst>
          </p:cNvPr>
          <p:cNvSpPr txBox="1"/>
          <p:nvPr/>
        </p:nvSpPr>
        <p:spPr>
          <a:xfrm>
            <a:off x="6283146" y="460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ニヤリ</a:t>
            </a:r>
            <a:endParaRPr kumimoji="1" lang="en-US" altLang="ja-JP" sz="1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8B0CB4-7951-4654-BE65-F705196A9E4B}"/>
              </a:ext>
            </a:extLst>
          </p:cNvPr>
          <p:cNvSpPr txBox="1"/>
          <p:nvPr/>
        </p:nvSpPr>
        <p:spPr>
          <a:xfrm>
            <a:off x="6283146" y="2941232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↑もう少しイヒヒヒ感がでるといい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03167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15258-0043-432C-9F90-8CF71D54B8C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296febf-2773-4faf-ae76-6dee2362d0d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5A4986-F4FD-4F5A-82FE-152F730CD5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0837D7-F847-4AB6-BAEC-98A6E9D9B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4305</TotalTime>
  <Words>405</Words>
  <Application>Microsoft Office PowerPoint</Application>
  <PresentationFormat>画面に合わせる (4:3)</PresentationFormat>
  <Paragraphs>95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Arial</vt:lpstr>
      <vt:lpstr>Bahnschrift Condensed</vt:lpstr>
      <vt:lpstr>游ゴシック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227</cp:revision>
  <dcterms:created xsi:type="dcterms:W3CDTF">2019-06-27T02:30:15Z</dcterms:created>
  <dcterms:modified xsi:type="dcterms:W3CDTF">2019-12-05T07:56:13Z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