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6" r:id="rId5"/>
    <p:sldId id="275" r:id="rId6"/>
    <p:sldId id="276" r:id="rId7"/>
    <p:sldId id="293" r:id="rId8"/>
    <p:sldId id="294" r:id="rId9"/>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2069D-67A5-4E70-B460-93E2CC1CC9AD}" v="8" dt="2020-01-27T02:56:04.746"/>
    <p1510:client id="{859295CA-C663-4C12-BF19-F729C5736235}" v="438" dt="2020-01-27T02:54:56.27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showGuides="1">
      <p:cViewPr varScale="1">
        <p:scale>
          <a:sx n="104" d="100"/>
          <a:sy n="104" d="100"/>
        </p:scale>
        <p:origin x="102" y="276"/>
      </p:cViewPr>
      <p:guideLst>
        <p:guide orient="horz" pos="2160"/>
        <p:guide pos="30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16e9bc068a9a693a" providerId="LiveId" clId="{2742069D-67A5-4E70-B460-93E2CC1CC9AD}"/>
    <pc:docChg chg="modSld">
      <pc:chgData name=" " userId="16e9bc068a9a693a" providerId="LiveId" clId="{2742069D-67A5-4E70-B460-93E2CC1CC9AD}" dt="2020-01-27T02:56:07.996" v="23" actId="14100"/>
      <pc:docMkLst>
        <pc:docMk/>
      </pc:docMkLst>
      <pc:sldChg chg="modSp">
        <pc:chgData name=" " userId="16e9bc068a9a693a" providerId="LiveId" clId="{2742069D-67A5-4E70-B460-93E2CC1CC9AD}" dt="2020-01-27T02:56:07.996" v="23" actId="14100"/>
        <pc:sldMkLst>
          <pc:docMk/>
          <pc:sldMk cId="2872729160" sldId="256"/>
        </pc:sldMkLst>
        <pc:graphicFrameChg chg="mod modGraphic">
          <ac:chgData name=" " userId="16e9bc068a9a693a" providerId="LiveId" clId="{2742069D-67A5-4E70-B460-93E2CC1CC9AD}" dt="2020-01-27T02:56:07.996" v="23" actId="14100"/>
          <ac:graphicFrameMkLst>
            <pc:docMk/>
            <pc:sldMk cId="2872729160" sldId="256"/>
            <ac:graphicFrameMk id="8" creationId="{8C38AE4A-3489-4D0A-8DB4-411E4DD041C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AC30FD-F083-4AAE-BB37-F249FB1C65F8}"/>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E374C61-1141-45D2-9AD4-D6E6943AD63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07CE590-96B8-4C3C-9927-433CA72C6240}" type="datetimeFigureOut">
              <a:rPr kumimoji="1" lang="ja-JP" altLang="en-US" smtClean="0"/>
              <a:t>2020/1/27</a:t>
            </a:fld>
            <a:endParaRPr kumimoji="1" lang="ja-JP" altLang="en-US"/>
          </a:p>
        </p:txBody>
      </p:sp>
      <p:sp>
        <p:nvSpPr>
          <p:cNvPr id="4" name="フッター プレースホルダー 3">
            <a:extLst>
              <a:ext uri="{FF2B5EF4-FFF2-40B4-BE49-F238E27FC236}">
                <a16:creationId xmlns:a16="http://schemas.microsoft.com/office/drawing/2014/main" id="{68EC7A86-A72B-4701-9EA7-345080D5E925}"/>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900BBC6-F714-45F4-B20B-B10578399755}"/>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E9B443C-AE83-42B2-8181-984B917D07B4}" type="slidenum">
              <a:rPr kumimoji="1" lang="ja-JP" altLang="en-US" smtClean="0"/>
              <a:t>‹#›</a:t>
            </a:fld>
            <a:endParaRPr kumimoji="1" lang="ja-JP" altLang="en-US"/>
          </a:p>
        </p:txBody>
      </p:sp>
    </p:spTree>
    <p:extLst>
      <p:ext uri="{BB962C8B-B14F-4D97-AF65-F5344CB8AC3E}">
        <p14:creationId xmlns:p14="http://schemas.microsoft.com/office/powerpoint/2010/main" val="3241256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C65EEE-BEAF-427D-AE25-06EC2CFB50D5}" type="datetimeFigureOut">
              <a:rPr kumimoji="1" lang="ja-JP" altLang="en-US" smtClean="0"/>
              <a:t>2020/1/27</a:t>
            </a:fld>
            <a:endParaRPr kumimoji="1" lang="ja-JP" altLang="en-US"/>
          </a:p>
        </p:txBody>
      </p:sp>
      <p:sp>
        <p:nvSpPr>
          <p:cNvPr id="4" name="スライド イメージ プレースホルダー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5FD81C-0CF9-4CA1-AD1E-58E72EC6C286}" type="slidenum">
              <a:rPr kumimoji="1" lang="ja-JP" altLang="en-US" smtClean="0"/>
              <a:t>‹#›</a:t>
            </a:fld>
            <a:endParaRPr kumimoji="1" lang="ja-JP" altLang="en-US"/>
          </a:p>
        </p:txBody>
      </p:sp>
    </p:spTree>
    <p:extLst>
      <p:ext uri="{BB962C8B-B14F-4D97-AF65-F5344CB8AC3E}">
        <p14:creationId xmlns:p14="http://schemas.microsoft.com/office/powerpoint/2010/main" val="9934010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63C66C-B3C3-484A-98CD-00498A357642}"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403965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094200-43E0-42E9-B7C5-DF0FD2FB166B}"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42111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79D3A4-1C1D-494F-BF50-AAEDF78741A5}"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53271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B8E1-3954-4AFA-AEE6-D5FF834975D4}"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81346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C5E726-4A52-471B-B594-A157DA337C7E}"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68605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64006D-A5E7-4259-BCDA-B226D152E567}"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3543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281636-6645-427F-8B6F-A3E960DC4BA4}" type="datetime1">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1572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FDD1FE-0C2D-4C42-A277-3A330A7A6EC6}" type="datetime1">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29923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267AA-C915-4267-A55E-C8BBAA8755C0}" type="datetime1">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48504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7DF4E5-3043-4A1D-A804-16511F9F6584}"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188573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581A14-F7A8-40C9-85F6-C9AD3FD7E580}"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94865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88EEC-BEF9-4D31-A896-0D248D3F8D8A}" type="datetime1">
              <a:rPr kumimoji="1" lang="ja-JP" altLang="en-US" smtClean="0"/>
              <a:t>2020/1/27</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AA8CE-54C7-43C9-8B2E-2021B2B13473}" type="slidenum">
              <a:rPr kumimoji="1" lang="ja-JP" altLang="en-US" smtClean="0"/>
              <a:t>‹#›</a:t>
            </a:fld>
            <a:endParaRPr kumimoji="1" lang="ja-JP" altLang="en-US"/>
          </a:p>
        </p:txBody>
      </p:sp>
    </p:spTree>
    <p:extLst>
      <p:ext uri="{BB962C8B-B14F-4D97-AF65-F5344CB8AC3E}">
        <p14:creationId xmlns:p14="http://schemas.microsoft.com/office/powerpoint/2010/main" val="362897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8C38AE4A-3489-4D0A-8DB4-411E4DD041CA}"/>
              </a:ext>
            </a:extLst>
          </p:cNvPr>
          <p:cNvGraphicFramePr>
            <a:graphicFrameLocks noGrp="1"/>
          </p:cNvGraphicFramePr>
          <p:nvPr>
            <p:extLst>
              <p:ext uri="{D42A27DB-BD31-4B8C-83A1-F6EECF244321}">
                <p14:modId xmlns:p14="http://schemas.microsoft.com/office/powerpoint/2010/main" val="1281925272"/>
              </p:ext>
            </p:extLst>
          </p:nvPr>
        </p:nvGraphicFramePr>
        <p:xfrm>
          <a:off x="582170" y="861124"/>
          <a:ext cx="6963939" cy="2331720"/>
        </p:xfrm>
        <a:graphic>
          <a:graphicData uri="http://schemas.openxmlformats.org/drawingml/2006/table">
            <a:tbl>
              <a:tblPr firstRow="1" bandRow="1">
                <a:tableStyleId>{5C22544A-7EE6-4342-B048-85BDC9FD1C3A}</a:tableStyleId>
              </a:tblPr>
              <a:tblGrid>
                <a:gridCol w="1072631">
                  <a:extLst>
                    <a:ext uri="{9D8B030D-6E8A-4147-A177-3AD203B41FA5}">
                      <a16:colId xmlns:a16="http://schemas.microsoft.com/office/drawing/2014/main" val="2274898723"/>
                    </a:ext>
                  </a:extLst>
                </a:gridCol>
                <a:gridCol w="2859771">
                  <a:extLst>
                    <a:ext uri="{9D8B030D-6E8A-4147-A177-3AD203B41FA5}">
                      <a16:colId xmlns:a16="http://schemas.microsoft.com/office/drawing/2014/main" val="3224386025"/>
                    </a:ext>
                  </a:extLst>
                </a:gridCol>
                <a:gridCol w="3031537">
                  <a:extLst>
                    <a:ext uri="{9D8B030D-6E8A-4147-A177-3AD203B41FA5}">
                      <a16:colId xmlns:a16="http://schemas.microsoft.com/office/drawing/2014/main" val="2535242023"/>
                    </a:ext>
                  </a:extLst>
                </a:gridCol>
              </a:tblGrid>
              <a:tr h="0">
                <a:tc>
                  <a:txBody>
                    <a:bodyPr/>
                    <a:lstStyle/>
                    <a:p>
                      <a:r>
                        <a:rPr kumimoji="1" lang="ja-JP" altLang="en-US" sz="900" dirty="0">
                          <a:latin typeface="メイリオ" panose="020B0604030504040204" pitchFamily="50" charset="-128"/>
                          <a:ea typeface="メイリオ" panose="020B0604030504040204" pitchFamily="50" charset="-128"/>
                        </a:rPr>
                        <a:t>更新日</a:t>
                      </a:r>
                    </a:p>
                  </a:txBody>
                  <a:tcPr/>
                </a:tc>
                <a:tc>
                  <a:txBody>
                    <a:bodyPr/>
                    <a:lstStyle/>
                    <a:p>
                      <a:r>
                        <a:rPr kumimoji="1" lang="ja-JP" altLang="en-US" sz="900" dirty="0">
                          <a:latin typeface="メイリオ" panose="020B0604030504040204" pitchFamily="50" charset="-128"/>
                          <a:ea typeface="メイリオ" panose="020B0604030504040204" pitchFamily="50" charset="-128"/>
                        </a:rPr>
                        <a:t>主な内容</a:t>
                      </a:r>
                    </a:p>
                  </a:txBody>
                  <a:tcPr/>
                </a:tc>
                <a:tc>
                  <a:txBody>
                    <a:bodyPr/>
                    <a:lstStyle/>
                    <a:p>
                      <a:r>
                        <a:rPr kumimoji="1" lang="ja-JP" altLang="en-US" sz="900" dirty="0">
                          <a:latin typeface="メイリオ" panose="020B0604030504040204" pitchFamily="50" charset="-128"/>
                          <a:ea typeface="メイリオ" panose="020B0604030504040204" pitchFamily="50" charset="-128"/>
                        </a:rPr>
                        <a:t>備考</a:t>
                      </a:r>
                    </a:p>
                  </a:txBody>
                  <a:tcPr/>
                </a:tc>
                <a:extLst>
                  <a:ext uri="{0D108BD9-81ED-4DB2-BD59-A6C34878D82A}">
                    <a16:rowId xmlns:a16="http://schemas.microsoft.com/office/drawing/2014/main" val="4185926113"/>
                  </a:ext>
                </a:extLst>
              </a:tr>
              <a:tr h="211158">
                <a:tc>
                  <a:txBody>
                    <a:bodyPr/>
                    <a:lstStyle/>
                    <a:p>
                      <a:r>
                        <a:rPr kumimoji="1" lang="en-US" altLang="ja-JP" sz="900" dirty="0">
                          <a:latin typeface="メイリオ" panose="020B0604030504040204" pitchFamily="50" charset="-128"/>
                          <a:ea typeface="メイリオ" panose="020B0604030504040204" pitchFamily="50" charset="-128"/>
                        </a:rPr>
                        <a:t>2019.12.05</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dirty="0">
                          <a:latin typeface="メイリオ" panose="020B0604030504040204" pitchFamily="50" charset="-128"/>
                          <a:ea typeface="メイリオ" panose="020B0604030504040204" pitchFamily="50" charset="-128"/>
                        </a:rPr>
                        <a:t>書類作成</a:t>
                      </a:r>
                    </a:p>
                  </a:txBody>
                  <a:tcPr/>
                </a:tc>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16791652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メイリオ" panose="020B0604030504040204" pitchFamily="50" charset="-128"/>
                          <a:ea typeface="メイリオ" panose="020B0604030504040204" pitchFamily="50" charset="-128"/>
                        </a:rPr>
                        <a:t>2019.12.24</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入浴剤の効果値について追記</a:t>
                      </a:r>
                      <a:endParaRPr kumimoji="1" lang="en-US" altLang="ja-JP" sz="900" b="0" i="0" kern="1200" dirty="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900" b="0" i="0" kern="1200" dirty="0">
                          <a:solidFill>
                            <a:schemeClr val="dk1"/>
                          </a:solidFill>
                          <a:effectLst/>
                          <a:latin typeface="メイリオ" panose="020B0604030504040204" pitchFamily="50" charset="-128"/>
                          <a:ea typeface="メイリオ" panose="020B0604030504040204" pitchFamily="50" charset="-128"/>
                          <a:cs typeface="+mn-cs"/>
                        </a:rPr>
                        <a:t>キズナポイントの上昇について追記</a:t>
                      </a:r>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r>
                        <a:rPr kumimoji="1" lang="en-US" altLang="ja-JP" sz="900" dirty="0">
                          <a:latin typeface="メイリオ" panose="020B0604030504040204" pitchFamily="50" charset="-128"/>
                          <a:ea typeface="メイリオ" panose="020B0604030504040204" pitchFamily="50" charset="-128"/>
                        </a:rPr>
                        <a:t> </a:t>
                      </a:r>
                      <a:endParaRPr kumimoji="1" lang="ja-JP" altLang="en-US"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4538453"/>
                  </a:ext>
                </a:extLst>
              </a:tr>
              <a:tr h="0">
                <a:tc>
                  <a:txBody>
                    <a:bodyPr/>
                    <a:lstStyle/>
                    <a:p>
                      <a:r>
                        <a:rPr kumimoji="1" lang="en-US" altLang="ja-JP" sz="900" dirty="0">
                          <a:latin typeface="メイリオ" panose="020B0604030504040204" pitchFamily="50" charset="-128"/>
                          <a:ea typeface="メイリオ" panose="020B0604030504040204" pitchFamily="50" charset="-128"/>
                        </a:rPr>
                        <a:t>2020.01.27</a:t>
                      </a:r>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r>
                        <a:rPr kumimoji="1" lang="ja-JP" altLang="en-US" sz="900" dirty="0">
                          <a:latin typeface="メイリオ" panose="020B0604030504040204" pitchFamily="50" charset="-128"/>
                          <a:ea typeface="メイリオ" panose="020B0604030504040204" pitchFamily="50" charset="-128"/>
                        </a:rPr>
                        <a:t>お湯の色について記載（鈴木）</a:t>
                      </a:r>
                      <a:endParaRPr kumimoji="1" lang="en-US" altLang="ja-JP" sz="900" dirty="0">
                        <a:latin typeface="メイリオ" panose="020B0604030504040204" pitchFamily="50" charset="-128"/>
                        <a:ea typeface="メイリオ" panose="020B0604030504040204" pitchFamily="50" charset="-128"/>
                      </a:endParaRPr>
                    </a:p>
                    <a:p>
                      <a:r>
                        <a:rPr kumimoji="1" lang="ja-JP" altLang="en-US" sz="900" b="0" dirty="0">
                          <a:latin typeface="メイリオ" panose="020B0604030504040204" pitchFamily="50" charset="-128"/>
                          <a:ea typeface="メイリオ" panose="020B0604030504040204" pitchFamily="50" charset="-128"/>
                        </a:rPr>
                        <a:t>入浴剤のサイズによる変化について記載</a:t>
                      </a:r>
                      <a:r>
                        <a:rPr kumimoji="1" lang="ja-JP" altLang="en-US" sz="900" dirty="0">
                          <a:latin typeface="メイリオ" panose="020B0604030504040204" pitchFamily="50" charset="-128"/>
                          <a:ea typeface="メイリオ" panose="020B0604030504040204" pitchFamily="50" charset="-128"/>
                        </a:rPr>
                        <a:t>（鈴木）</a:t>
                      </a:r>
                      <a:endParaRPr kumimoji="1" lang="en-US" altLang="ja-JP" sz="900" b="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32273792"/>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72877438"/>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88661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7295995"/>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44446053"/>
                  </a:ext>
                </a:extLst>
              </a:tr>
              <a:tr h="0">
                <a:tc>
                  <a:txBody>
                    <a:bodyPr/>
                    <a:lstStyle/>
                    <a:p>
                      <a:endParaRPr kumimoji="1" lang="ja-JP" altLang="en-US"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tc>
                  <a:txBody>
                    <a:bodyPr/>
                    <a:lstStyle/>
                    <a:p>
                      <a:endParaRPr kumimoji="1" lang="en-US" altLang="ja-JP" sz="9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544210"/>
                  </a:ext>
                </a:extLst>
              </a:tr>
            </a:tbl>
          </a:graphicData>
        </a:graphic>
      </p:graphicFrame>
      <p:sp>
        <p:nvSpPr>
          <p:cNvPr id="11" name="テキスト ボックス 10">
            <a:extLst>
              <a:ext uri="{FF2B5EF4-FFF2-40B4-BE49-F238E27FC236}">
                <a16:creationId xmlns:a16="http://schemas.microsoft.com/office/drawing/2014/main" id="{042AAAEB-DEC2-4DD7-8D22-2A5D552C385A}"/>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2" name="テキスト ボックス 11">
            <a:extLst>
              <a:ext uri="{FF2B5EF4-FFF2-40B4-BE49-F238E27FC236}">
                <a16:creationId xmlns:a16="http://schemas.microsoft.com/office/drawing/2014/main" id="{27156C2D-371D-4518-AF20-FC6C1DF8E1B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●更新履歴</a:t>
            </a:r>
          </a:p>
        </p:txBody>
      </p:sp>
      <p:sp>
        <p:nvSpPr>
          <p:cNvPr id="9" name="フッター プレースホルダー 68">
            <a:extLst>
              <a:ext uri="{FF2B5EF4-FFF2-40B4-BE49-F238E27FC236}">
                <a16:creationId xmlns:a16="http://schemas.microsoft.com/office/drawing/2014/main" id="{D5AEF64B-3335-47EA-B74C-0EC3E4B907F2}"/>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7" name="スライド番号プレースホルダー 69">
            <a:extLst>
              <a:ext uri="{FF2B5EF4-FFF2-40B4-BE49-F238E27FC236}">
                <a16:creationId xmlns:a16="http://schemas.microsoft.com/office/drawing/2014/main" id="{93B26484-49D1-4860-A310-5A5FA823FB89}"/>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1</a:t>
            </a:fld>
            <a:endParaRPr kumimoji="1" lang="ja-JP" altLang="en-US"/>
          </a:p>
        </p:txBody>
      </p:sp>
    </p:spTree>
    <p:extLst>
      <p:ext uri="{BB962C8B-B14F-4D97-AF65-F5344CB8AC3E}">
        <p14:creationId xmlns:p14="http://schemas.microsoft.com/office/powerpoint/2010/main" val="287272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35B47F8E-835F-4838-A0EB-D1CAF57D5458}"/>
              </a:ext>
            </a:extLst>
          </p:cNvPr>
          <p:cNvSpPr txBox="1"/>
          <p:nvPr/>
        </p:nvSpPr>
        <p:spPr>
          <a:xfrm>
            <a:off x="415419" y="2557359"/>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●効果回数ついて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11AAE6-D006-487B-9B91-B820B5FBE234}"/>
              </a:ext>
            </a:extLst>
          </p:cNvPr>
          <p:cNvSpPr txBox="1"/>
          <p:nvPr/>
        </p:nvSpPr>
        <p:spPr>
          <a:xfrm>
            <a:off x="642646" y="2875913"/>
            <a:ext cx="8507457" cy="1954381"/>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バフの効果は種類に関係なく、 </a:t>
            </a:r>
            <a:r>
              <a:rPr kumimoji="1" lang="en-US" altLang="ja-JP" sz="1100" dirty="0">
                <a:latin typeface="メイリオ" panose="020B0604030504040204" pitchFamily="50" charset="-128"/>
                <a:ea typeface="メイリオ" panose="020B0604030504040204" pitchFamily="50" charset="-128"/>
              </a:rPr>
              <a:t>1</a:t>
            </a:r>
            <a:r>
              <a:rPr kumimoji="1" lang="ja-JP" altLang="en-US" sz="1100" dirty="0">
                <a:latin typeface="メイリオ" panose="020B0604030504040204" pitchFamily="50" charset="-128"/>
                <a:ea typeface="メイリオ" panose="020B0604030504040204" pitchFamily="50" charset="-128"/>
              </a:rPr>
              <a:t>個でバトル</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回分効果が継続する。</a:t>
            </a:r>
            <a:endParaRPr kumimoji="1" lang="en-US" altLang="ja-JP" sz="1100" dirty="0">
              <a:latin typeface="メイリオ" panose="020B0604030504040204" pitchFamily="50" charset="-128"/>
              <a:ea typeface="メイリオ" panose="020B0604030504040204" pitchFamily="50" charset="-128"/>
            </a:endParaRPr>
          </a:p>
          <a:p>
            <a:r>
              <a:rPr lang="ja-JP" altLang="ja-JP" sz="1100" dirty="0">
                <a:solidFill>
                  <a:srgbClr val="1A1A1A"/>
                </a:solidFill>
                <a:latin typeface="メイリオ" panose="020B0604030504040204" pitchFamily="50" charset="-128"/>
                <a:ea typeface="メイリオ" panose="020B0604030504040204" pitchFamily="50" charset="-128"/>
              </a:rPr>
              <a:t>ただし、</a:t>
            </a:r>
            <a:r>
              <a:rPr lang="en-US" altLang="ja-JP" sz="1100" dirty="0">
                <a:solidFill>
                  <a:srgbClr val="1A1A1A"/>
                </a:solidFill>
                <a:latin typeface="メイリオ" panose="020B0604030504040204" pitchFamily="50" charset="-128"/>
                <a:ea typeface="メイリオ" panose="020B0604030504040204" pitchFamily="50" charset="-128"/>
              </a:rPr>
              <a:t>1</a:t>
            </a:r>
            <a:r>
              <a:rPr lang="ja-JP" altLang="en-US" sz="1100" dirty="0">
                <a:solidFill>
                  <a:srgbClr val="1A1A1A"/>
                </a:solidFill>
                <a:latin typeface="メイリオ" panose="020B0604030504040204" pitchFamily="50" charset="-128"/>
                <a:ea typeface="メイリオ" panose="020B0604030504040204" pitchFamily="50" charset="-128"/>
              </a:rPr>
              <a:t>個での効果</a:t>
            </a:r>
            <a:r>
              <a:rPr lang="ja-JP" altLang="ja-JP" sz="1100" dirty="0">
                <a:solidFill>
                  <a:srgbClr val="1A1A1A"/>
                </a:solidFill>
                <a:latin typeface="メイリオ" panose="020B0604030504040204" pitchFamily="50" charset="-128"/>
                <a:ea typeface="メイリオ" panose="020B0604030504040204" pitchFamily="50" charset="-128"/>
              </a:rPr>
              <a:t>回数は調整可能とし、ものによって変更できるようにする</a:t>
            </a:r>
            <a:r>
              <a:rPr lang="ja-JP" altLang="en-US" sz="1100" dirty="0">
                <a:solidFill>
                  <a:srgbClr val="1A1A1A"/>
                </a:solidFill>
                <a:latin typeface="メイリオ" panose="020B0604030504040204" pitchFamily="50" charset="-128"/>
                <a:ea typeface="メイリオ" panose="020B0604030504040204" pitchFamily="50" charset="-128"/>
              </a:rPr>
              <a:t>。</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また、入浴剤は同じ種類であれば一度に複数個まとめて使用することが出来る。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2</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6</a:t>
            </a:r>
            <a:r>
              <a:rPr kumimoji="1" lang="ja-JP" altLang="en-US" sz="1100" dirty="0">
                <a:latin typeface="メイリオ" panose="020B0604030504040204" pitchFamily="50" charset="-128"/>
                <a:ea typeface="メイリオ" panose="020B0604030504040204" pitchFamily="50" charset="-128"/>
              </a:rPr>
              <a:t>回分、</a:t>
            </a:r>
            <a:r>
              <a:rPr kumimoji="1" lang="en-US" altLang="ja-JP" sz="1100" dirty="0">
                <a:latin typeface="メイリオ" panose="020B0604030504040204" pitchFamily="50" charset="-128"/>
                <a:ea typeface="メイリオ" panose="020B0604030504040204" pitchFamily="50" charset="-128"/>
              </a:rPr>
              <a:t>3</a:t>
            </a:r>
            <a:r>
              <a:rPr kumimoji="1" lang="ja-JP" altLang="en-US" sz="1100" dirty="0">
                <a:latin typeface="メイリオ" panose="020B0604030504040204" pitchFamily="50" charset="-128"/>
                <a:ea typeface="メイリオ" panose="020B0604030504040204" pitchFamily="50" charset="-128"/>
              </a:rPr>
              <a:t>個入れた場合は</a:t>
            </a:r>
            <a:r>
              <a:rPr kumimoji="1" lang="en-US" altLang="ja-JP" sz="1100" dirty="0">
                <a:latin typeface="メイリオ" panose="020B0604030504040204" pitchFamily="50" charset="-128"/>
                <a:ea typeface="メイリオ" panose="020B0604030504040204" pitchFamily="50" charset="-128"/>
              </a:rPr>
              <a:t>9</a:t>
            </a:r>
            <a:r>
              <a:rPr kumimoji="1" lang="ja-JP" altLang="en-US" sz="1100" dirty="0">
                <a:latin typeface="メイリオ" panose="020B0604030504040204" pitchFamily="50" charset="-128"/>
                <a:ea typeface="メイリオ" panose="020B0604030504040204" pitchFamily="50" charset="-128"/>
              </a:rPr>
              <a:t>回・・・となる。</a:t>
            </a:r>
            <a:endParaRPr kumimoji="1" lang="en-US" altLang="ja-JP" sz="1100" dirty="0">
              <a:solidFill>
                <a:srgbClr val="FF0000"/>
              </a:solidFill>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バフがかかった状態の部隊を再度同じ入浴剤でお風呂に入れた場合、効果は変わらずバフの継続回数が加算される。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上限は</a:t>
            </a:r>
            <a:r>
              <a:rPr kumimoji="1" lang="en-US" altLang="ja-JP" sz="1100" dirty="0">
                <a:latin typeface="メイリオ" panose="020B0604030504040204" pitchFamily="50" charset="-128"/>
                <a:ea typeface="メイリオ" panose="020B0604030504040204" pitchFamily="50" charset="-128"/>
              </a:rPr>
              <a:t>999</a:t>
            </a:r>
            <a:r>
              <a:rPr kumimoji="1" lang="ja-JP" altLang="en-US" sz="1100" dirty="0">
                <a:latin typeface="メイリオ" panose="020B0604030504040204" pitchFamily="50" charset="-128"/>
                <a:ea typeface="メイリオ" panose="020B0604030504040204" pitchFamily="50" charset="-128"/>
              </a:rPr>
              <a:t>とする。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バフがかかった状態の部隊を別の入浴剤を入れた場合、バフの効果は新しい入浴剤のものに更新され、継続回数もリセットされる。</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入浴剤を入れなかった場合は、影響なし。</a:t>
            </a:r>
            <a:endParaRPr kumimoji="1" lang="en-US" altLang="ja-JP" sz="11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B9710DF5-4E3F-4887-B7D6-29DC4C1740CA}"/>
              </a:ext>
            </a:extLst>
          </p:cNvPr>
          <p:cNvSpPr txBox="1"/>
          <p:nvPr/>
        </p:nvSpPr>
        <p:spPr>
          <a:xfrm>
            <a:off x="415419" y="1284396"/>
            <a:ext cx="180049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●入浴剤の入手方法</a:t>
            </a:r>
            <a:endParaRPr kumimoji="1" lang="en-US" altLang="ja-JP" sz="1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8D1B83C-C5AB-414D-A60A-F4CBFADE802E}"/>
              </a:ext>
            </a:extLst>
          </p:cNvPr>
          <p:cNvSpPr txBox="1"/>
          <p:nvPr/>
        </p:nvSpPr>
        <p:spPr>
          <a:xfrm>
            <a:off x="583456" y="1600239"/>
            <a:ext cx="7491106" cy="738664"/>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入浴剤はショップやお散歩、ログインボーナス等で購入することで入手できる。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ゴールドで購入する入浴剤は購入時、ユーザーが任意で個数を選択できる。（最大</a:t>
            </a:r>
            <a:r>
              <a:rPr kumimoji="1" lang="en-US" altLang="ja-JP" sz="1050" dirty="0">
                <a:latin typeface="メイリオ" panose="020B0604030504040204" pitchFamily="50" charset="-128"/>
                <a:ea typeface="メイリオ" panose="020B0604030504040204" pitchFamily="50" charset="-128"/>
              </a:rPr>
              <a:t>99</a:t>
            </a:r>
            <a:r>
              <a:rPr kumimoji="1" lang="ja-JP" altLang="en-US" sz="1050" dirty="0">
                <a:latin typeface="メイリオ" panose="020B0604030504040204" pitchFamily="50" charset="-128"/>
                <a:ea typeface="メイリオ" panose="020B0604030504040204" pitchFamily="50" charset="-128"/>
              </a:rPr>
              <a:t>個を想定）</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クリスタルで購入する入浴剤は、</a:t>
            </a:r>
            <a:r>
              <a:rPr kumimoji="1" lang="en-US" altLang="ja-JP" sz="1050" dirty="0">
                <a:latin typeface="メイリオ" panose="020B0604030504040204" pitchFamily="50" charset="-128"/>
                <a:ea typeface="メイリオ" panose="020B0604030504040204" pitchFamily="50" charset="-128"/>
              </a:rPr>
              <a:t>100</a:t>
            </a:r>
            <a:r>
              <a:rPr kumimoji="1" lang="ja-JP" altLang="en-US" sz="1050" dirty="0">
                <a:latin typeface="メイリオ" panose="020B0604030504040204" pitchFamily="50" charset="-128"/>
                <a:ea typeface="メイリオ" panose="020B0604030504040204" pitchFamily="50" charset="-128"/>
              </a:rPr>
              <a:t>クリスタルで</a:t>
            </a:r>
            <a:r>
              <a:rPr kumimoji="1" lang="en-US" altLang="ja-JP" sz="1050" dirty="0">
                <a:latin typeface="メイリオ" panose="020B0604030504040204" pitchFamily="50" charset="-128"/>
                <a:ea typeface="メイリオ" panose="020B0604030504040204" pitchFamily="50" charset="-128"/>
              </a:rPr>
              <a:t>3</a:t>
            </a:r>
            <a:r>
              <a:rPr kumimoji="1" lang="ja-JP" altLang="en-US" sz="1050" dirty="0">
                <a:latin typeface="メイリオ" panose="020B0604030504040204" pitchFamily="50" charset="-128"/>
                <a:ea typeface="メイリオ" panose="020B0604030504040204" pitchFamily="50" charset="-128"/>
              </a:rPr>
              <a:t>つのようにまとめて販売する。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a:t>
            </a:r>
            <a:r>
              <a:rPr kumimoji="1" lang="ja-JP" altLang="en-US" sz="1050" dirty="0">
                <a:latin typeface="メイリオ" panose="020B0604030504040204" pitchFamily="50" charset="-128"/>
                <a:ea typeface="メイリオ" panose="020B0604030504040204" pitchFamily="50" charset="-128"/>
              </a:rPr>
              <a:t>数値は要検討</a:t>
            </a:r>
            <a:endParaRPr kumimoji="1" lang="en-US" altLang="ja-JP" sz="105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3BDC966-91B1-407E-92E4-380D569B8A4B}"/>
              </a:ext>
            </a:extLst>
          </p:cNvPr>
          <p:cNvSpPr txBox="1"/>
          <p:nvPr/>
        </p:nvSpPr>
        <p:spPr>
          <a:xfrm>
            <a:off x="415419" y="538799"/>
            <a:ext cx="723275"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●概要</a:t>
            </a:r>
            <a:endParaRPr kumimoji="1" lang="en-US" altLang="ja-JP" sz="1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B89A6BE-3D68-4B29-BF0F-7CC0649FCB16}"/>
              </a:ext>
            </a:extLst>
          </p:cNvPr>
          <p:cNvSpPr txBox="1"/>
          <p:nvPr/>
        </p:nvSpPr>
        <p:spPr>
          <a:xfrm>
            <a:off x="601370" y="853759"/>
            <a:ext cx="6967830" cy="261610"/>
          </a:xfrm>
          <a:prstGeom prst="rect">
            <a:avLst/>
          </a:prstGeom>
          <a:noFill/>
        </p:spPr>
        <p:txBody>
          <a:bodyPr wrap="square" rtlCol="0" anchor="t">
            <a:spAutoFit/>
          </a:bodyPr>
          <a:lstStyle/>
          <a:p>
            <a:r>
              <a:rPr lang="ja-JP" altLang="en-US" sz="1100" dirty="0">
                <a:latin typeface="メイリオ" panose="020B0604030504040204" pitchFamily="50" charset="-128"/>
                <a:ea typeface="メイリオ" panose="020B0604030504040204" pitchFamily="50" charset="-128"/>
              </a:rPr>
              <a:t>ほかほかタイムで入浴する際に入浴剤を入れることで、その部隊にパラメータ上昇の効果を付与させる。</a:t>
            </a:r>
            <a:endParaRPr lang="en-US" altLang="ja-JP" sz="11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D2298D8B-8004-4F87-8CE0-B635F5256D0A}"/>
              </a:ext>
            </a:extLst>
          </p:cNvPr>
          <p:cNvSpPr txBox="1"/>
          <p:nvPr/>
        </p:nvSpPr>
        <p:spPr>
          <a:xfrm>
            <a:off x="415419" y="5177518"/>
            <a:ext cx="3135795"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●効果について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(2019.12. 24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8957E3E-BF0C-4CC4-983D-4F2BBDC512E6}"/>
              </a:ext>
            </a:extLst>
          </p:cNvPr>
          <p:cNvSpPr txBox="1"/>
          <p:nvPr/>
        </p:nvSpPr>
        <p:spPr>
          <a:xfrm>
            <a:off x="583456" y="5493361"/>
            <a:ext cx="7491106" cy="423193"/>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入浴剤で上昇するパラメータは割合で上昇させ、</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キャラ ＋ </a:t>
            </a:r>
            <a:r>
              <a:rPr lang="en-US" altLang="ja-JP" sz="1050" dirty="0">
                <a:latin typeface="メイリオ" panose="020B0604030504040204" pitchFamily="50" charset="-128"/>
                <a:ea typeface="メイリオ" panose="020B0604030504040204" pitchFamily="50" charset="-128"/>
              </a:rPr>
              <a:t>TR</a:t>
            </a:r>
            <a:r>
              <a:rPr lang="ja-JP" altLang="en-US" sz="1050" dirty="0">
                <a:latin typeface="メイリオ" panose="020B0604030504040204" pitchFamily="50" charset="-128"/>
                <a:ea typeface="メイリオ" panose="020B0604030504040204" pitchFamily="50" charset="-128"/>
              </a:rPr>
              <a:t>カード ＋ 武器 を合わせた基礎値の合計に掛けるものとする。</a:t>
            </a:r>
            <a:endParaRPr kumimoji="1" lang="en-US" altLang="ja-JP" sz="600" dirty="0">
              <a:latin typeface="メイリオ" panose="020B0604030504040204" pitchFamily="50" charset="-128"/>
              <a:ea typeface="メイリオ" panose="020B0604030504040204" pitchFamily="50" charset="-128"/>
            </a:endParaRPr>
          </a:p>
        </p:txBody>
      </p:sp>
      <p:sp>
        <p:nvSpPr>
          <p:cNvPr id="15" name="スライド番号プレースホルダー 69">
            <a:extLst>
              <a:ext uri="{FF2B5EF4-FFF2-40B4-BE49-F238E27FC236}">
                <a16:creationId xmlns:a16="http://schemas.microsoft.com/office/drawing/2014/main" id="{1CA6C6CA-7E7D-4D25-A14B-4C78A77A1A00}"/>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2</a:t>
            </a:fld>
            <a:endParaRPr kumimoji="1" lang="ja-JP" altLang="en-US"/>
          </a:p>
        </p:txBody>
      </p:sp>
    </p:spTree>
    <p:extLst>
      <p:ext uri="{BB962C8B-B14F-4D97-AF65-F5344CB8AC3E}">
        <p14:creationId xmlns:p14="http://schemas.microsoft.com/office/powerpoint/2010/main" val="323892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F269CC3-D433-4985-873D-BBEF5AB32E00}"/>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8" name="フッター プレースホルダー 68">
            <a:extLst>
              <a:ext uri="{FF2B5EF4-FFF2-40B4-BE49-F238E27FC236}">
                <a16:creationId xmlns:a16="http://schemas.microsoft.com/office/drawing/2014/main" id="{40C19121-068B-43D3-B814-DA36ADE2194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14" name="表 2">
            <a:extLst>
              <a:ext uri="{FF2B5EF4-FFF2-40B4-BE49-F238E27FC236}">
                <a16:creationId xmlns:a16="http://schemas.microsoft.com/office/drawing/2014/main" id="{DEFB1F49-7B41-4B30-A60F-20AF7A3C51D3}"/>
              </a:ext>
            </a:extLst>
          </p:cNvPr>
          <p:cNvGraphicFramePr>
            <a:graphicFrameLocks noGrp="1"/>
          </p:cNvGraphicFramePr>
          <p:nvPr>
            <p:extLst>
              <p:ext uri="{D42A27DB-BD31-4B8C-83A1-F6EECF244321}">
                <p14:modId xmlns:p14="http://schemas.microsoft.com/office/powerpoint/2010/main" val="50893519"/>
              </p:ext>
            </p:extLst>
          </p:nvPr>
        </p:nvGraphicFramePr>
        <p:xfrm>
          <a:off x="847027" y="969361"/>
          <a:ext cx="7185274" cy="4858752"/>
        </p:xfrm>
        <a:graphic>
          <a:graphicData uri="http://schemas.openxmlformats.org/drawingml/2006/table">
            <a:tbl>
              <a:tblPr firstRow="1" bandRow="1">
                <a:tableStyleId>{5C22544A-7EE6-4342-B048-85BDC9FD1C3A}</a:tableStyleId>
              </a:tblPr>
              <a:tblGrid>
                <a:gridCol w="1534174">
                  <a:extLst>
                    <a:ext uri="{9D8B030D-6E8A-4147-A177-3AD203B41FA5}">
                      <a16:colId xmlns:a16="http://schemas.microsoft.com/office/drawing/2014/main" val="2346235090"/>
                    </a:ext>
                  </a:extLst>
                </a:gridCol>
                <a:gridCol w="1371083">
                  <a:extLst>
                    <a:ext uri="{9D8B030D-6E8A-4147-A177-3AD203B41FA5}">
                      <a16:colId xmlns:a16="http://schemas.microsoft.com/office/drawing/2014/main" val="1398301858"/>
                    </a:ext>
                  </a:extLst>
                </a:gridCol>
                <a:gridCol w="1454467">
                  <a:extLst>
                    <a:ext uri="{9D8B030D-6E8A-4147-A177-3AD203B41FA5}">
                      <a16:colId xmlns:a16="http://schemas.microsoft.com/office/drawing/2014/main" val="2069894553"/>
                    </a:ext>
                  </a:extLst>
                </a:gridCol>
                <a:gridCol w="1454467">
                  <a:extLst>
                    <a:ext uri="{9D8B030D-6E8A-4147-A177-3AD203B41FA5}">
                      <a16:colId xmlns:a16="http://schemas.microsoft.com/office/drawing/2014/main" val="2885078288"/>
                    </a:ext>
                  </a:extLst>
                </a:gridCol>
                <a:gridCol w="1371083">
                  <a:extLst>
                    <a:ext uri="{9D8B030D-6E8A-4147-A177-3AD203B41FA5}">
                      <a16:colId xmlns:a16="http://schemas.microsoft.com/office/drawing/2014/main" val="4182486149"/>
                    </a:ext>
                  </a:extLst>
                </a:gridCol>
              </a:tblGrid>
              <a:tr h="320808">
                <a:tc>
                  <a:txBody>
                    <a:bodyPr/>
                    <a:lstStyle/>
                    <a:p>
                      <a:pPr algn="ctr"/>
                      <a:r>
                        <a:rPr kumimoji="1" lang="ja-JP" altLang="en-US" sz="900" dirty="0">
                          <a:latin typeface="メイリオ" panose="020B0604030504040204" pitchFamily="50" charset="-128"/>
                          <a:ea typeface="メイリオ" panose="020B0604030504040204" pitchFamily="50" charset="-128"/>
                        </a:rPr>
                        <a:t>パラメータ</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お湯の色</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小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3%)</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中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5%)</a:t>
                      </a:r>
                      <a:endParaRPr kumimoji="1" lang="ja-JP" altLang="en-US" sz="9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大 </a:t>
                      </a:r>
                      <a:r>
                        <a:rPr kumimoji="1" lang="en-US" altLang="ja-JP" sz="900" dirty="0">
                          <a:latin typeface="メイリオ" panose="020B0604030504040204" pitchFamily="50" charset="-128"/>
                          <a:ea typeface="メイリオ" panose="020B0604030504040204" pitchFamily="50" charset="-128"/>
                        </a:rPr>
                        <a:t>(</a:t>
                      </a:r>
                      <a:r>
                        <a:rPr kumimoji="1" lang="ja-JP" altLang="en-US" sz="900" dirty="0">
                          <a:latin typeface="メイリオ" panose="020B0604030504040204" pitchFamily="50" charset="-128"/>
                          <a:ea typeface="メイリオ" panose="020B0604030504040204" pitchFamily="50" charset="-128"/>
                        </a:rPr>
                        <a:t>パラメータ＋</a:t>
                      </a:r>
                      <a:r>
                        <a:rPr kumimoji="1" lang="en-US" altLang="ja-JP" sz="900" dirty="0">
                          <a:latin typeface="メイリオ" panose="020B0604030504040204" pitchFamily="50" charset="-128"/>
                          <a:ea typeface="メイリオ" panose="020B0604030504040204" pitchFamily="50" charset="-128"/>
                        </a:rPr>
                        <a:t>7%)</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700504171"/>
                  </a:ext>
                </a:extLst>
              </a:tr>
              <a:tr h="277536">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　</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レッド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651198159"/>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ブルー</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2922364463"/>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335493516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extLst>
                  <a:ext uri="{0D108BD9-81ED-4DB2-BD59-A6C34878D82A}">
                    <a16:rowId xmlns:a16="http://schemas.microsoft.com/office/drawing/2014/main" val="1786419930"/>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パープル</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8394537"/>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ブラウン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560457682"/>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攻撃力＋体力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ピンク</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53764291"/>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レモンイエロー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6301599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防御力＋体力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エメラルド</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2975110"/>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オレンジ</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chemeClr val="tx1"/>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47611512"/>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a:t>
                      </a:r>
                      <a:r>
                        <a:rPr kumimoji="1" lang="en-US" altLang="ja-JP" sz="900" b="1" dirty="0">
                          <a:solidFill>
                            <a:schemeClr val="bg1"/>
                          </a:solidFill>
                          <a:latin typeface="メイリオ" panose="020B0604030504040204" pitchFamily="50" charset="-128"/>
                          <a:ea typeface="メイリオ" panose="020B0604030504040204" pitchFamily="50" charset="-128"/>
                        </a:rPr>
                        <a:t>+</a:t>
                      </a:r>
                      <a:r>
                        <a:rPr kumimoji="1" lang="ja-JP" altLang="en-US" sz="900" b="1" dirty="0">
                          <a:solidFill>
                            <a:schemeClr val="bg1"/>
                          </a:solidFill>
                          <a:latin typeface="メイリオ" panose="020B0604030504040204" pitchFamily="50" charset="-128"/>
                          <a:ea typeface="メイリオ" panose="020B0604030504040204" pitchFamily="50" charset="-128"/>
                        </a:rPr>
                        <a:t>防御力＋機動力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ライム</a:t>
                      </a:r>
                      <a:endParaRPr kumimoji="1" lang="en-US" altLang="ja-JP" sz="900" dirty="0">
                        <a:latin typeface="メイリオ" panose="020B0604030504040204" pitchFamily="50" charset="-128"/>
                        <a:ea typeface="メイリオ" panose="020B0604030504040204" pitchFamily="50" charset="-128"/>
                      </a:endParaRPr>
                    </a:p>
                    <a:p>
                      <a:pPr algn="ctr"/>
                      <a:r>
                        <a:rPr kumimoji="1" lang="ja-JP" altLang="en-US" sz="900" dirty="0">
                          <a:latin typeface="メイリオ" panose="020B0604030504040204" pitchFamily="50" charset="-128"/>
                          <a:ea typeface="メイリオ" panose="020B0604030504040204" pitchFamily="50" charset="-128"/>
                        </a:rPr>
                        <a:t>グリーン</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7518759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攻撃力＋体力＋機動力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ターコイズブルー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108272824"/>
                  </a:ext>
                </a:extLst>
              </a:tr>
              <a:tr h="320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1"/>
                          </a:solidFill>
                          <a:latin typeface="メイリオ" panose="020B0604030504040204" pitchFamily="50" charset="-128"/>
                          <a:ea typeface="メイリオ" panose="020B0604030504040204" pitchFamily="50" charset="-128"/>
                        </a:rPr>
                        <a:t>防御力＋体力＋機動力</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スカイブルー</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805481604"/>
                  </a:ext>
                </a:extLst>
              </a:tr>
              <a:tr h="320808">
                <a:tc>
                  <a:txBody>
                    <a:bodyPr/>
                    <a:lstStyle/>
                    <a:p>
                      <a:pPr algn="ctr"/>
                      <a:r>
                        <a:rPr kumimoji="1" lang="ja-JP" altLang="en-US" sz="900" b="1" dirty="0">
                          <a:solidFill>
                            <a:schemeClr val="bg1"/>
                          </a:solidFill>
                          <a:latin typeface="メイリオ" panose="020B0604030504040204" pitchFamily="50" charset="-128"/>
                          <a:ea typeface="メイリオ" panose="020B0604030504040204" pitchFamily="50" charset="-128"/>
                        </a:rPr>
                        <a:t>全アップ</a:t>
                      </a:r>
                    </a:p>
                  </a:txBody>
                  <a:tcPr anchor="ctr">
                    <a:solidFill>
                      <a:srgbClr val="4472C4"/>
                    </a:solidFill>
                  </a:tcPr>
                </a:tc>
                <a:tc>
                  <a:txBody>
                    <a:bodyPr/>
                    <a:lstStyle/>
                    <a:p>
                      <a:pPr algn="ctr"/>
                      <a:r>
                        <a:rPr kumimoji="1" lang="ja-JP" altLang="en-US" sz="900" dirty="0">
                          <a:latin typeface="メイリオ" panose="020B0604030504040204" pitchFamily="50" charset="-128"/>
                          <a:ea typeface="メイリオ" panose="020B0604030504040204" pitchFamily="50" charset="-128"/>
                        </a:rPr>
                        <a:t>ゴールド</a:t>
                      </a:r>
                    </a:p>
                  </a:txBody>
                  <a:tcPr anchor="ctr"/>
                </a:tc>
                <a:tc>
                  <a:txBody>
                    <a:bodyPr/>
                    <a:lstStyle/>
                    <a:p>
                      <a:pPr algn="ctr"/>
                      <a:r>
                        <a:rPr kumimoji="1" lang="ja-JP" altLang="en-US" sz="900" dirty="0">
                          <a:latin typeface="メイリオ" panose="020B0604030504040204" pitchFamily="50" charset="-128"/>
                          <a:ea typeface="メイリオ" panose="020B0604030504040204" pitchFamily="50" charset="-128"/>
                        </a:rPr>
                        <a:t>〇</a:t>
                      </a:r>
                    </a:p>
                  </a:txBody>
                  <a:tcPr anchor="ctr"/>
                </a:tc>
                <a:tc>
                  <a:txBody>
                    <a:bodyPr/>
                    <a:lstStyle/>
                    <a:p>
                      <a:pPr algn="ctr"/>
                      <a:r>
                        <a:rPr kumimoji="1" lang="ja-JP" altLang="en-US" sz="900" dirty="0">
                          <a:solidFill>
                            <a:srgbClr val="FF0000"/>
                          </a:solidFill>
                          <a:latin typeface="メイリオ" panose="020B0604030504040204" pitchFamily="50" charset="-128"/>
                          <a:ea typeface="メイリオ" panose="020B0604030504040204" pitchFamily="50" charset="-128"/>
                        </a:rPr>
                        <a:t>〇</a:t>
                      </a:r>
                      <a:endParaRPr kumimoji="1" lang="ja-JP" altLang="en-US" sz="900" b="1" dirty="0">
                        <a:solidFill>
                          <a:srgbClr val="FF0000"/>
                        </a:solidFill>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900" dirty="0">
                          <a:latin typeface="メイリオ" panose="020B0604030504040204" pitchFamily="50" charset="-128"/>
                          <a:ea typeface="メイリオ" panose="020B0604030504040204" pitchFamily="50" charset="-128"/>
                        </a:rPr>
                        <a:t>×</a:t>
                      </a:r>
                      <a:endParaRPr kumimoji="1" lang="ja-JP" altLang="en-US" sz="9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51413794"/>
                  </a:ext>
                </a:extLst>
              </a:tr>
            </a:tbl>
          </a:graphicData>
        </a:graphic>
      </p:graphicFrame>
      <p:sp>
        <p:nvSpPr>
          <p:cNvPr id="9" name="テキスト ボックス 8">
            <a:extLst>
              <a:ext uri="{FF2B5EF4-FFF2-40B4-BE49-F238E27FC236}">
                <a16:creationId xmlns:a16="http://schemas.microsoft.com/office/drawing/2014/main" id="{4D6B216E-78DC-4D96-BA1A-563EAC3A83E8}"/>
              </a:ext>
            </a:extLst>
          </p:cNvPr>
          <p:cNvSpPr txBox="1"/>
          <p:nvPr/>
        </p:nvSpPr>
        <p:spPr>
          <a:xfrm>
            <a:off x="415419" y="538799"/>
            <a:ext cx="2339102" cy="307777"/>
          </a:xfrm>
          <a:prstGeom prst="rect">
            <a:avLst/>
          </a:prstGeom>
          <a:noFill/>
        </p:spPr>
        <p:txBody>
          <a:bodyPr wrap="none" rtlCol="0" anchor="t">
            <a:spAutoFit/>
          </a:bodyPr>
          <a:lstStyle/>
          <a:p>
            <a:r>
              <a:rPr kumimoji="1" lang="ja-JP" altLang="en-US" sz="1400" b="1" dirty="0">
                <a:latin typeface="メイリオ" panose="020B0604030504040204" pitchFamily="50" charset="-128"/>
                <a:ea typeface="メイリオ" panose="020B0604030504040204" pitchFamily="50" charset="-128"/>
              </a:rPr>
              <a:t>●種類とお湯の色について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D5C4403B-E1C9-4037-A5BF-F6ACAEFAC5A0}"/>
              </a:ext>
            </a:extLst>
          </p:cNvPr>
          <p:cNvSpPr/>
          <p:nvPr/>
        </p:nvSpPr>
        <p:spPr>
          <a:xfrm>
            <a:off x="2373745" y="969818"/>
            <a:ext cx="1376219" cy="4525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お湯の色について</a:t>
            </a:r>
            <a:endParaRPr kumimoji="1" lang="en-US" altLang="ja-JP" dirty="0"/>
          </a:p>
          <a:p>
            <a:pPr algn="ctr"/>
            <a:r>
              <a:rPr kumimoji="1" lang="ja-JP" altLang="en-US" dirty="0"/>
              <a:t>で記載</a:t>
            </a:r>
          </a:p>
        </p:txBody>
      </p:sp>
      <p:sp>
        <p:nvSpPr>
          <p:cNvPr id="10" name="スライド番号プレースホルダー 69">
            <a:extLst>
              <a:ext uri="{FF2B5EF4-FFF2-40B4-BE49-F238E27FC236}">
                <a16:creationId xmlns:a16="http://schemas.microsoft.com/office/drawing/2014/main" id="{52CD39FA-7398-451E-ABF7-F687AD4AEB23}"/>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3</a:t>
            </a:fld>
            <a:endParaRPr kumimoji="1" lang="ja-JP" altLang="en-US"/>
          </a:p>
        </p:txBody>
      </p:sp>
    </p:spTree>
    <p:extLst>
      <p:ext uri="{BB962C8B-B14F-4D97-AF65-F5344CB8AC3E}">
        <p14:creationId xmlns:p14="http://schemas.microsoft.com/office/powerpoint/2010/main" val="30243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1980029"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●入浴剤の色について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4</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cxnSp>
        <p:nvCxnSpPr>
          <p:cNvPr id="6" name="直線コネクタ 5">
            <a:extLst>
              <a:ext uri="{FF2B5EF4-FFF2-40B4-BE49-F238E27FC236}">
                <a16:creationId xmlns:a16="http://schemas.microsoft.com/office/drawing/2014/main" id="{4FD57098-2E86-4A8A-AE67-81268B635047}"/>
              </a:ext>
            </a:extLst>
          </p:cNvPr>
          <p:cNvCxnSpPr>
            <a:cxnSpLocks/>
          </p:cNvCxnSpPr>
          <p:nvPr/>
        </p:nvCxnSpPr>
        <p:spPr>
          <a:xfrm>
            <a:off x="831471" y="1683437"/>
            <a:ext cx="1540573" cy="29374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17857" cy="1785104"/>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複数のパラメータにバフがかかる場合、そのパラメータの色を層のように分ける。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攻撃力→緑と赤、防御力＋機動力→青と黄、全アップ→下から緑、赤、青、黄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9D1923FA-CC6D-4F13-8F86-1361DA8BB480}"/>
              </a:ext>
            </a:extLst>
          </p:cNvPr>
          <p:cNvGrpSpPr/>
          <p:nvPr/>
        </p:nvGrpSpPr>
        <p:grpSpPr>
          <a:xfrm>
            <a:off x="1203639" y="1282896"/>
            <a:ext cx="331874" cy="372565"/>
            <a:chOff x="0" y="0"/>
            <a:chExt cx="654476" cy="734720"/>
          </a:xfrm>
        </p:grpSpPr>
        <p:sp>
          <p:nvSpPr>
            <p:cNvPr id="20" name="四角形: 角を丸くする 19">
              <a:extLst>
                <a:ext uri="{FF2B5EF4-FFF2-40B4-BE49-F238E27FC236}">
                  <a16:creationId xmlns:a16="http://schemas.microsoft.com/office/drawing/2014/main" id="{A2E5AFC0-D325-4708-B2C6-EC67F9462C7D}"/>
                </a:ext>
              </a:extLst>
            </p:cNvPr>
            <p:cNvSpPr/>
            <p:nvPr/>
          </p:nvSpPr>
          <p:spPr>
            <a:xfrm>
              <a:off x="51705" y="174172"/>
              <a:ext cx="549308" cy="515707"/>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1" name="図 20" descr="「イラストビン」の画像検索結果">
              <a:extLst>
                <a:ext uri="{FF2B5EF4-FFF2-40B4-BE49-F238E27FC236}">
                  <a16:creationId xmlns:a16="http://schemas.microsoft.com/office/drawing/2014/main" id="{A5E9EDB5-6CD8-4F70-83A8-98D07010F549}"/>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0" y="0"/>
              <a:ext cx="654476"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グループ化 21">
            <a:extLst>
              <a:ext uri="{FF2B5EF4-FFF2-40B4-BE49-F238E27FC236}">
                <a16:creationId xmlns:a16="http://schemas.microsoft.com/office/drawing/2014/main" id="{F7EB1864-7F95-4589-9BB6-EC520F52F266}"/>
              </a:ext>
            </a:extLst>
          </p:cNvPr>
          <p:cNvGrpSpPr/>
          <p:nvPr/>
        </p:nvGrpSpPr>
        <p:grpSpPr>
          <a:xfrm>
            <a:off x="2001206" y="1282896"/>
            <a:ext cx="331874" cy="372565"/>
            <a:chOff x="7033" y="0"/>
            <a:chExt cx="654477" cy="734720"/>
          </a:xfrm>
        </p:grpSpPr>
        <p:sp>
          <p:nvSpPr>
            <p:cNvPr id="23" name="四角形: 角を丸くする 22">
              <a:extLst>
                <a:ext uri="{FF2B5EF4-FFF2-40B4-BE49-F238E27FC236}">
                  <a16:creationId xmlns:a16="http://schemas.microsoft.com/office/drawing/2014/main" id="{E0180E4D-D16F-4895-A586-8A0B2C36AB44}"/>
                </a:ext>
              </a:extLst>
            </p:cNvPr>
            <p:cNvSpPr/>
            <p:nvPr/>
          </p:nvSpPr>
          <p:spPr>
            <a:xfrm>
              <a:off x="51705" y="174172"/>
              <a:ext cx="549308" cy="515707"/>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4" name="図 23" descr="「イラストビン」の画像検索結果">
              <a:extLst>
                <a:ext uri="{FF2B5EF4-FFF2-40B4-BE49-F238E27FC236}">
                  <a16:creationId xmlns:a16="http://schemas.microsoft.com/office/drawing/2014/main" id="{CA0C4DF4-0501-49B5-80A8-390083395E01}"/>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7033"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グループ化 24">
            <a:extLst>
              <a:ext uri="{FF2B5EF4-FFF2-40B4-BE49-F238E27FC236}">
                <a16:creationId xmlns:a16="http://schemas.microsoft.com/office/drawing/2014/main" id="{41CB0FE9-34E3-4399-8C0A-E6FEC193A783}"/>
              </a:ext>
            </a:extLst>
          </p:cNvPr>
          <p:cNvGrpSpPr/>
          <p:nvPr/>
        </p:nvGrpSpPr>
        <p:grpSpPr>
          <a:xfrm>
            <a:off x="2842018" y="1282896"/>
            <a:ext cx="331874" cy="372565"/>
            <a:chOff x="12524" y="0"/>
            <a:chExt cx="654477" cy="734720"/>
          </a:xfrm>
        </p:grpSpPr>
        <p:sp>
          <p:nvSpPr>
            <p:cNvPr id="26" name="四角形: 角を丸くする 25">
              <a:extLst>
                <a:ext uri="{FF2B5EF4-FFF2-40B4-BE49-F238E27FC236}">
                  <a16:creationId xmlns:a16="http://schemas.microsoft.com/office/drawing/2014/main" id="{E27C3852-0ABB-4194-9E43-CE961C05C21A}"/>
                </a:ext>
              </a:extLst>
            </p:cNvPr>
            <p:cNvSpPr/>
            <p:nvPr/>
          </p:nvSpPr>
          <p:spPr>
            <a:xfrm>
              <a:off x="51705" y="174172"/>
              <a:ext cx="549308" cy="515707"/>
            </a:xfrm>
            <a:prstGeom prst="roundRect">
              <a:avLst>
                <a:gd name="adj" fmla="val 21386"/>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27" name="図 26" descr="「イラストビン」の画像検索結果">
              <a:extLst>
                <a:ext uri="{FF2B5EF4-FFF2-40B4-BE49-F238E27FC236}">
                  <a16:creationId xmlns:a16="http://schemas.microsoft.com/office/drawing/2014/main" id="{FEFAF6A9-7B4E-4DF2-B551-371989305A05}"/>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2524"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グループ化 27">
            <a:extLst>
              <a:ext uri="{FF2B5EF4-FFF2-40B4-BE49-F238E27FC236}">
                <a16:creationId xmlns:a16="http://schemas.microsoft.com/office/drawing/2014/main" id="{268C4667-BE00-428C-B820-442E71BA9D20}"/>
              </a:ext>
            </a:extLst>
          </p:cNvPr>
          <p:cNvGrpSpPr/>
          <p:nvPr/>
        </p:nvGrpSpPr>
        <p:grpSpPr>
          <a:xfrm>
            <a:off x="3714185" y="1273371"/>
            <a:ext cx="331874" cy="372565"/>
            <a:chOff x="18787" y="0"/>
            <a:chExt cx="654477" cy="734720"/>
          </a:xfrm>
        </p:grpSpPr>
        <p:sp>
          <p:nvSpPr>
            <p:cNvPr id="29" name="四角形: 角を丸くする 28">
              <a:extLst>
                <a:ext uri="{FF2B5EF4-FFF2-40B4-BE49-F238E27FC236}">
                  <a16:creationId xmlns:a16="http://schemas.microsoft.com/office/drawing/2014/main" id="{BAE2A205-3AEC-4090-9E8F-2103751874A6}"/>
                </a:ext>
              </a:extLst>
            </p:cNvPr>
            <p:cNvSpPr/>
            <p:nvPr/>
          </p:nvSpPr>
          <p:spPr>
            <a:xfrm>
              <a:off x="51705" y="174172"/>
              <a:ext cx="549309" cy="515707"/>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pic>
          <p:nvPicPr>
            <p:cNvPr id="30" name="図 29" descr="「イラストビン」の画像検索結果">
              <a:extLst>
                <a:ext uri="{FF2B5EF4-FFF2-40B4-BE49-F238E27FC236}">
                  <a16:creationId xmlns:a16="http://schemas.microsoft.com/office/drawing/2014/main" id="{397F6EA4-E18B-4082-B036-56194C643CE8}"/>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8787" y="0"/>
              <a:ext cx="654477" cy="734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グループ化 30">
            <a:extLst>
              <a:ext uri="{FF2B5EF4-FFF2-40B4-BE49-F238E27FC236}">
                <a16:creationId xmlns:a16="http://schemas.microsoft.com/office/drawing/2014/main" id="{066F119D-5140-4702-832A-2854CAA0F3F2}"/>
              </a:ext>
            </a:extLst>
          </p:cNvPr>
          <p:cNvGrpSpPr/>
          <p:nvPr/>
        </p:nvGrpSpPr>
        <p:grpSpPr>
          <a:xfrm>
            <a:off x="5009530" y="2268988"/>
            <a:ext cx="337471" cy="376073"/>
            <a:chOff x="-20660" y="0"/>
            <a:chExt cx="653324" cy="729144"/>
          </a:xfrm>
        </p:grpSpPr>
        <p:grpSp>
          <p:nvGrpSpPr>
            <p:cNvPr id="32" name="グループ化 31">
              <a:extLst>
                <a:ext uri="{FF2B5EF4-FFF2-40B4-BE49-F238E27FC236}">
                  <a16:creationId xmlns:a16="http://schemas.microsoft.com/office/drawing/2014/main" id="{FDCECF5A-0B3B-4D3D-A3ED-133F3EF82D96}"/>
                </a:ext>
              </a:extLst>
            </p:cNvPr>
            <p:cNvGrpSpPr/>
            <p:nvPr/>
          </p:nvGrpSpPr>
          <p:grpSpPr>
            <a:xfrm>
              <a:off x="32073" y="172527"/>
              <a:ext cx="552556" cy="529520"/>
              <a:chOff x="32073" y="172527"/>
              <a:chExt cx="549835" cy="526799"/>
            </a:xfrm>
          </p:grpSpPr>
          <p:sp>
            <p:nvSpPr>
              <p:cNvPr id="34" name="四角形: 角を丸くする 33">
                <a:extLst>
                  <a:ext uri="{FF2B5EF4-FFF2-40B4-BE49-F238E27FC236}">
                    <a16:creationId xmlns:a16="http://schemas.microsoft.com/office/drawing/2014/main" id="{9D672F25-60A0-4D8A-B3FB-C62419435357}"/>
                  </a:ext>
                </a:extLst>
              </p:cNvPr>
              <p:cNvSpPr/>
              <p:nvPr/>
            </p:nvSpPr>
            <p:spPr>
              <a:xfrm>
                <a:off x="35096" y="187440"/>
                <a:ext cx="546812" cy="511886"/>
              </a:xfrm>
              <a:prstGeom prst="roundRect">
                <a:avLst>
                  <a:gd name="adj" fmla="val 2138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5" name="四角形: 角を丸くする 34">
                <a:extLst>
                  <a:ext uri="{FF2B5EF4-FFF2-40B4-BE49-F238E27FC236}">
                    <a16:creationId xmlns:a16="http://schemas.microsoft.com/office/drawing/2014/main" id="{8D7FC8A8-76ED-43B6-8F60-F92C69F0790A}"/>
                  </a:ext>
                </a:extLst>
              </p:cNvPr>
              <p:cNvSpPr/>
              <p:nvPr/>
            </p:nvSpPr>
            <p:spPr>
              <a:xfrm>
                <a:off x="32073" y="285636"/>
                <a:ext cx="546812" cy="299389"/>
              </a:xfrm>
              <a:prstGeom prst="roundRect">
                <a:avLst>
                  <a:gd name="adj" fmla="val 0"/>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6" name="四角形: 角を丸くする 35">
                <a:extLst>
                  <a:ext uri="{FF2B5EF4-FFF2-40B4-BE49-F238E27FC236}">
                    <a16:creationId xmlns:a16="http://schemas.microsoft.com/office/drawing/2014/main" id="{F3ABC62A-5857-4482-B8FE-87DA894DFA85}"/>
                  </a:ext>
                </a:extLst>
              </p:cNvPr>
              <p:cNvSpPr/>
              <p:nvPr/>
            </p:nvSpPr>
            <p:spPr>
              <a:xfrm>
                <a:off x="33081" y="261824"/>
                <a:ext cx="543148" cy="204688"/>
              </a:xfrm>
              <a:prstGeom prst="roundRect">
                <a:avLst>
                  <a:gd name="adj" fmla="val 0"/>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dirty="0">
                  <a:latin typeface="メイリオ" panose="020B0604030504040204" pitchFamily="50" charset="-128"/>
                  <a:ea typeface="メイリオ" panose="020B0604030504040204" pitchFamily="50" charset="-128"/>
                </a:endParaRPr>
              </a:p>
            </p:txBody>
          </p:sp>
          <p:sp>
            <p:nvSpPr>
              <p:cNvPr id="37" name="四角形: 角を丸くする 36">
                <a:extLst>
                  <a:ext uri="{FF2B5EF4-FFF2-40B4-BE49-F238E27FC236}">
                    <a16:creationId xmlns:a16="http://schemas.microsoft.com/office/drawing/2014/main" id="{1299E349-BAF4-41CF-AD1A-8D14A99AC147}"/>
                  </a:ext>
                </a:extLst>
              </p:cNvPr>
              <p:cNvSpPr/>
              <p:nvPr/>
            </p:nvSpPr>
            <p:spPr>
              <a:xfrm>
                <a:off x="37143" y="172527"/>
                <a:ext cx="535782" cy="142876"/>
              </a:xfrm>
              <a:prstGeom prst="roundRect">
                <a:avLst>
                  <a:gd name="adj" fmla="val 2749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33" name="図 32" descr="「イラストビン」の画像検索結果">
              <a:extLst>
                <a:ext uri="{FF2B5EF4-FFF2-40B4-BE49-F238E27FC236}">
                  <a16:creationId xmlns:a16="http://schemas.microsoft.com/office/drawing/2014/main" id="{F9108EE2-9989-4117-AEDB-1DB8AA7C408C}"/>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20660" y="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グループ化 44">
            <a:extLst>
              <a:ext uri="{FF2B5EF4-FFF2-40B4-BE49-F238E27FC236}">
                <a16:creationId xmlns:a16="http://schemas.microsoft.com/office/drawing/2014/main" id="{FF988F35-FF27-4DC0-AC57-E52F7E3318A4}"/>
              </a:ext>
            </a:extLst>
          </p:cNvPr>
          <p:cNvGrpSpPr/>
          <p:nvPr/>
        </p:nvGrpSpPr>
        <p:grpSpPr>
          <a:xfrm>
            <a:off x="1888140" y="2294387"/>
            <a:ext cx="337471" cy="376070"/>
            <a:chOff x="-16794" y="9430"/>
            <a:chExt cx="653324" cy="729144"/>
          </a:xfrm>
        </p:grpSpPr>
        <p:grpSp>
          <p:nvGrpSpPr>
            <p:cNvPr id="46" name="グループ化 45">
              <a:extLst>
                <a:ext uri="{FF2B5EF4-FFF2-40B4-BE49-F238E27FC236}">
                  <a16:creationId xmlns:a16="http://schemas.microsoft.com/office/drawing/2014/main" id="{2C4FAE98-6638-404F-8CCF-3A1C3DAD6A16}"/>
                </a:ext>
              </a:extLst>
            </p:cNvPr>
            <p:cNvGrpSpPr/>
            <p:nvPr/>
          </p:nvGrpSpPr>
          <p:grpSpPr>
            <a:xfrm>
              <a:off x="35111" y="168255"/>
              <a:ext cx="550791" cy="533792"/>
              <a:chOff x="35096" y="168277"/>
              <a:chExt cx="548079" cy="531049"/>
            </a:xfrm>
          </p:grpSpPr>
          <p:sp>
            <p:nvSpPr>
              <p:cNvPr id="48" name="四角形: 角を丸くする 47">
                <a:extLst>
                  <a:ext uri="{FF2B5EF4-FFF2-40B4-BE49-F238E27FC236}">
                    <a16:creationId xmlns:a16="http://schemas.microsoft.com/office/drawing/2014/main" id="{FB1C89F9-5DBA-4CA9-9445-E2C81059086D}"/>
                  </a:ext>
                </a:extLst>
              </p:cNvPr>
              <p:cNvSpPr/>
              <p:nvPr/>
            </p:nvSpPr>
            <p:spPr>
              <a:xfrm>
                <a:off x="35096" y="187440"/>
                <a:ext cx="546812" cy="511886"/>
              </a:xfrm>
              <a:prstGeom prst="roundRect">
                <a:avLst>
                  <a:gd name="adj" fmla="val 21386"/>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0" name="四角形: 角を丸くする 49">
                <a:extLst>
                  <a:ext uri="{FF2B5EF4-FFF2-40B4-BE49-F238E27FC236}">
                    <a16:creationId xmlns:a16="http://schemas.microsoft.com/office/drawing/2014/main" id="{A7D6662F-EDAB-47CA-9FED-21FEF2DDE3F6}"/>
                  </a:ext>
                </a:extLst>
              </p:cNvPr>
              <p:cNvSpPr/>
              <p:nvPr/>
            </p:nvSpPr>
            <p:spPr>
              <a:xfrm>
                <a:off x="40026" y="168277"/>
                <a:ext cx="543149" cy="303237"/>
              </a:xfrm>
              <a:prstGeom prst="roundRect">
                <a:avLst>
                  <a:gd name="adj" fmla="val 29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47" name="図 46" descr="「イラストビン」の画像検索結果">
              <a:extLst>
                <a:ext uri="{FF2B5EF4-FFF2-40B4-BE49-F238E27FC236}">
                  <a16:creationId xmlns:a16="http://schemas.microsoft.com/office/drawing/2014/main" id="{F20167E5-3EDD-4FF6-868D-3BAD4CDB3B4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16794"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グループ化 51">
            <a:extLst>
              <a:ext uri="{FF2B5EF4-FFF2-40B4-BE49-F238E27FC236}">
                <a16:creationId xmlns:a16="http://schemas.microsoft.com/office/drawing/2014/main" id="{4CDB9490-3E6C-4C95-B805-68F86EC0453A}"/>
              </a:ext>
            </a:extLst>
          </p:cNvPr>
          <p:cNvGrpSpPr/>
          <p:nvPr/>
        </p:nvGrpSpPr>
        <p:grpSpPr>
          <a:xfrm>
            <a:off x="3559655" y="2294387"/>
            <a:ext cx="337471" cy="376070"/>
            <a:chOff x="-9716" y="9430"/>
            <a:chExt cx="653324" cy="729144"/>
          </a:xfrm>
        </p:grpSpPr>
        <p:grpSp>
          <p:nvGrpSpPr>
            <p:cNvPr id="53" name="グループ化 52">
              <a:extLst>
                <a:ext uri="{FF2B5EF4-FFF2-40B4-BE49-F238E27FC236}">
                  <a16:creationId xmlns:a16="http://schemas.microsoft.com/office/drawing/2014/main" id="{6F332DD2-BC38-4CE1-9F46-EC24ECA3051D}"/>
                </a:ext>
              </a:extLst>
            </p:cNvPr>
            <p:cNvGrpSpPr/>
            <p:nvPr/>
          </p:nvGrpSpPr>
          <p:grpSpPr>
            <a:xfrm>
              <a:off x="35111" y="168255"/>
              <a:ext cx="550792" cy="533792"/>
              <a:chOff x="35096" y="168277"/>
              <a:chExt cx="548080" cy="531049"/>
            </a:xfrm>
          </p:grpSpPr>
          <p:sp>
            <p:nvSpPr>
              <p:cNvPr id="55" name="四角形: 角を丸くする 54">
                <a:extLst>
                  <a:ext uri="{FF2B5EF4-FFF2-40B4-BE49-F238E27FC236}">
                    <a16:creationId xmlns:a16="http://schemas.microsoft.com/office/drawing/2014/main" id="{DBF8C341-9F89-4F80-B50F-799F3953728B}"/>
                  </a:ext>
                </a:extLst>
              </p:cNvPr>
              <p:cNvSpPr/>
              <p:nvPr/>
            </p:nvSpPr>
            <p:spPr>
              <a:xfrm>
                <a:off x="35096" y="187440"/>
                <a:ext cx="546812" cy="511886"/>
              </a:xfrm>
              <a:prstGeom prst="roundRect">
                <a:avLst>
                  <a:gd name="adj" fmla="val 2138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sp>
            <p:nvSpPr>
              <p:cNvPr id="56" name="四角形: 角を丸くする 55">
                <a:extLst>
                  <a:ext uri="{FF2B5EF4-FFF2-40B4-BE49-F238E27FC236}">
                    <a16:creationId xmlns:a16="http://schemas.microsoft.com/office/drawing/2014/main" id="{9CD2D23C-C42D-4FCF-8F83-5E2982F3ECE7}"/>
                  </a:ext>
                </a:extLst>
              </p:cNvPr>
              <p:cNvSpPr/>
              <p:nvPr/>
            </p:nvSpPr>
            <p:spPr>
              <a:xfrm>
                <a:off x="40026" y="168277"/>
                <a:ext cx="543150" cy="303237"/>
              </a:xfrm>
              <a:prstGeom prst="roundRect">
                <a:avLst>
                  <a:gd name="adj" fmla="val 2962"/>
                </a:avLst>
              </a:prstGeom>
              <a:solidFill>
                <a:srgbClr val="74C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a:latin typeface="メイリオ" panose="020B0604030504040204" pitchFamily="50" charset="-128"/>
                  <a:ea typeface="メイリオ" panose="020B0604030504040204" pitchFamily="50" charset="-128"/>
                </a:endParaRPr>
              </a:p>
            </p:txBody>
          </p:sp>
        </p:grpSp>
        <p:pic>
          <p:nvPicPr>
            <p:cNvPr id="54" name="図 53" descr="「イラストビン」の画像検索結果">
              <a:extLst>
                <a:ext uri="{FF2B5EF4-FFF2-40B4-BE49-F238E27FC236}">
                  <a16:creationId xmlns:a16="http://schemas.microsoft.com/office/drawing/2014/main" id="{7EE41749-77B5-4F2B-9D02-07F06D61B0B7}"/>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32333" y1="65667" x2="32333" y2="65667"/>
                          <a14:foregroundMark x1="31333" y1="48667" x2="31333" y2="48667"/>
                          <a14:foregroundMark x1="37000" y1="17667" x2="37000" y2="17667"/>
                          <a14:foregroundMark x1="24667" y1="19667" x2="60333" y2="22333"/>
                          <a14:foregroundMark x1="60333" y1="22333" x2="26333" y2="20000"/>
                          <a14:foregroundMark x1="54667" y1="19667" x2="68333" y2="21333"/>
                          <a14:foregroundMark x1="70000" y1="19333" x2="70667" y2="22333"/>
                          <a14:foregroundMark x1="72333" y1="19667" x2="73000" y2="22000"/>
                          <a14:foregroundMark x1="74000" y1="20000" x2="74333" y2="23000"/>
                          <a14:foregroundMark x1="74000" y1="19000" x2="75000" y2="22667"/>
                        </a14:backgroundRemoval>
                      </a14:imgEffect>
                    </a14:imgLayer>
                  </a14:imgProps>
                </a:ext>
                <a:ext uri="{28A0092B-C50C-407E-A947-70E740481C1C}">
                  <a14:useLocalDpi xmlns:a14="http://schemas.microsoft.com/office/drawing/2010/main" val="0"/>
                </a:ext>
              </a:extLst>
            </a:blip>
            <a:srcRect l="16663" t="11374" r="16112" b="12195"/>
            <a:stretch/>
          </p:blipFill>
          <p:spPr bwMode="auto">
            <a:xfrm>
              <a:off x="-9716" y="9430"/>
              <a:ext cx="653324" cy="729144"/>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テキスト ボックス 37">
            <a:extLst>
              <a:ext uri="{FF2B5EF4-FFF2-40B4-BE49-F238E27FC236}">
                <a16:creationId xmlns:a16="http://schemas.microsoft.com/office/drawing/2014/main" id="{8243D935-0F70-4B81-BC3B-F732B21470C7}"/>
              </a:ext>
            </a:extLst>
          </p:cNvPr>
          <p:cNvSpPr txBox="1"/>
          <p:nvPr/>
        </p:nvSpPr>
        <p:spPr>
          <a:xfrm>
            <a:off x="415419" y="2818082"/>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●命名規則ついて</a:t>
            </a:r>
            <a:endParaRPr kumimoji="1" lang="en-US" altLang="ja-JP" sz="1400" b="1"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37FD9463-A7EC-4F6E-AA02-6F8868DA543F}"/>
              </a:ext>
            </a:extLst>
          </p:cNvPr>
          <p:cNvSpPr txBox="1"/>
          <p:nvPr/>
        </p:nvSpPr>
        <p:spPr>
          <a:xfrm>
            <a:off x="651113" y="3136636"/>
            <a:ext cx="5235729" cy="1615827"/>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サイズによる差分は入浴剤名の最後に「大」「中」「小」をつけて分ける。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全入浴剤共通で最後に「の湯」を付ける。</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バフがかかるパラメータによって文字を設定する。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体力→命の湯、攻撃力→力の湯、防御力→守りの湯、機動力→速さの湯</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複数のパラメータにバフがかかる場合、そのパラメータの感じを順につける。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攻撃力→命力の湯、防御力＋機動力→守速の湯、全アップ→命力守速の湯</a:t>
            </a:r>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読み方は音読み。</a:t>
            </a:r>
            <a:endParaRPr kumimoji="1" lang="en-US" altLang="ja-JP" sz="11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C17167E7-BD7D-4210-BAEA-E2878420F645}"/>
              </a:ext>
            </a:extLst>
          </p:cNvPr>
          <p:cNvSpPr txBox="1"/>
          <p:nvPr/>
        </p:nvSpPr>
        <p:spPr>
          <a:xfrm>
            <a:off x="415419" y="4943475"/>
            <a:ext cx="4628190"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●キズナポイントの上昇について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(2019.12.24</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B392FC59-D0B4-4B8D-B9F9-17B7E971E09D}"/>
              </a:ext>
            </a:extLst>
          </p:cNvPr>
          <p:cNvSpPr txBox="1"/>
          <p:nvPr/>
        </p:nvSpPr>
        <p:spPr>
          <a:xfrm>
            <a:off x="583455" y="5259318"/>
            <a:ext cx="8492811"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キズナポイントの上昇は各キャラに対して掛かる。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入浴剤の種類には影響されず、入浴剤を使用してお風呂に入ることで毎回一律の値を上昇させる。</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バフとは異なり、別の入浴剤を使用してもリセットされない。</a:t>
            </a:r>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a:p>
            <a:endParaRPr kumimoji="1" lang="en-US" altLang="ja-JP" sz="1050" dirty="0">
              <a:latin typeface="メイリオ" panose="020B0604030504040204" pitchFamily="50" charset="-128"/>
              <a:ea typeface="メイリオ" panose="020B0604030504040204" pitchFamily="50" charset="-128"/>
            </a:endParaRPr>
          </a:p>
        </p:txBody>
      </p:sp>
      <p:sp>
        <p:nvSpPr>
          <p:cNvPr id="42" name="フッター プレースホルダー 68">
            <a:extLst>
              <a:ext uri="{FF2B5EF4-FFF2-40B4-BE49-F238E27FC236}">
                <a16:creationId xmlns:a16="http://schemas.microsoft.com/office/drawing/2014/main" id="{AE7E87E2-E03F-4D6B-BBBD-9276425276E9}"/>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695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F7299FD7-A91A-4F7C-A65F-E07C8C38A184}"/>
              </a:ext>
            </a:extLst>
          </p:cNvPr>
          <p:cNvSpPr txBox="1"/>
          <p:nvPr/>
        </p:nvSpPr>
        <p:spPr>
          <a:xfrm>
            <a:off x="406213" y="538800"/>
            <a:ext cx="3435556"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●お湯の色について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(2020.01.27</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endParaRPr kumimoji="1" lang="en-US" altLang="ja-JP" sz="1400" b="1" dirty="0">
              <a:latin typeface="メイリオ" panose="020B0604030504040204" pitchFamily="50" charset="-128"/>
              <a:ea typeface="メイリオ" panose="020B0604030504040204" pitchFamily="50" charset="-128"/>
            </a:endParaRPr>
          </a:p>
        </p:txBody>
      </p:sp>
      <p:sp>
        <p:nvSpPr>
          <p:cNvPr id="94" name="スライド番号プレースホルダー 69">
            <a:extLst>
              <a:ext uri="{FF2B5EF4-FFF2-40B4-BE49-F238E27FC236}">
                <a16:creationId xmlns:a16="http://schemas.microsoft.com/office/drawing/2014/main" id="{BD6E6C64-4BD6-402F-931D-1270BCBBFB51}"/>
              </a:ext>
            </a:extLst>
          </p:cNvPr>
          <p:cNvSpPr>
            <a:spLocks noGrp="1"/>
          </p:cNvSpPr>
          <p:nvPr>
            <p:ph type="sldNum" sz="quarter" idx="12"/>
          </p:nvPr>
        </p:nvSpPr>
        <p:spPr>
          <a:xfrm>
            <a:off x="7353300" y="6492874"/>
            <a:ext cx="2057400" cy="365125"/>
          </a:xfrm>
        </p:spPr>
        <p:txBody>
          <a:bodyPr/>
          <a:lstStyle/>
          <a:p>
            <a:fld id="{A1D1B427-6BB8-45E6-A1F2-9E04AE67DC91}" type="slidenum">
              <a:rPr kumimoji="1" lang="ja-JP" altLang="en-US" smtClean="0"/>
              <a:t>5</a:t>
            </a:fld>
            <a:endParaRPr kumimoji="1" lang="ja-JP" altLang="en-US"/>
          </a:p>
        </p:txBody>
      </p:sp>
      <p:sp>
        <p:nvSpPr>
          <p:cNvPr id="111" name="テキスト ボックス 110">
            <a:extLst>
              <a:ext uri="{FF2B5EF4-FFF2-40B4-BE49-F238E27FC236}">
                <a16:creationId xmlns:a16="http://schemas.microsoft.com/office/drawing/2014/main" id="{361A595E-C5EF-4D42-86BC-F6906F08CA2D}"/>
              </a:ext>
            </a:extLst>
          </p:cNvPr>
          <p:cNvSpPr txBox="1"/>
          <p:nvPr/>
        </p:nvSpPr>
        <p:spPr>
          <a:xfrm>
            <a:off x="8467" y="108238"/>
            <a:ext cx="1620957"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■入浴剤について</a:t>
            </a:r>
          </a:p>
        </p:txBody>
      </p:sp>
      <p:sp>
        <p:nvSpPr>
          <p:cNvPr id="14" name="テキスト ボックス 13">
            <a:extLst>
              <a:ext uri="{FF2B5EF4-FFF2-40B4-BE49-F238E27FC236}">
                <a16:creationId xmlns:a16="http://schemas.microsoft.com/office/drawing/2014/main" id="{D84A8AAB-2E21-4890-965B-963AA4E2A640}"/>
              </a:ext>
            </a:extLst>
          </p:cNvPr>
          <p:cNvSpPr txBox="1"/>
          <p:nvPr/>
        </p:nvSpPr>
        <p:spPr>
          <a:xfrm>
            <a:off x="759065" y="1267653"/>
            <a:ext cx="184731" cy="261610"/>
          </a:xfrm>
          <a:prstGeom prst="rect">
            <a:avLst/>
          </a:prstGeom>
          <a:noFill/>
        </p:spPr>
        <p:txBody>
          <a:bodyPr wrap="none" rtlCol="0">
            <a:spAutoFit/>
          </a:bodyPr>
          <a:lstStyle/>
          <a:p>
            <a:endParaRPr kumimoji="1" lang="en-US" altLang="ja-JP" sz="11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B7F9403A-B292-48F1-809A-A69ACB5F7785}"/>
              </a:ext>
            </a:extLst>
          </p:cNvPr>
          <p:cNvSpPr txBox="1"/>
          <p:nvPr/>
        </p:nvSpPr>
        <p:spPr>
          <a:xfrm>
            <a:off x="759065" y="853780"/>
            <a:ext cx="5545108" cy="2800767"/>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バフがかかるパラメータによってお湯の色を設定する。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体力→緑、攻撃力→赤、防御力→青、機動力→黄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複数のパラメータにバフがかかる場合、そのパラメータの色を順番に明滅させる。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例）攻撃力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防御力　　　　　→　赤と青を交互に明滅　</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攻撃力</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防御力＋機動力　→　赤と青と黄を順に明滅</a:t>
            </a:r>
          </a:p>
          <a:p>
            <a:r>
              <a:rPr kumimoji="1" lang="ja-JP" altLang="en-US" sz="1100" dirty="0">
                <a:latin typeface="メイリオ" panose="020B0604030504040204" pitchFamily="50" charset="-128"/>
                <a:ea typeface="メイリオ" panose="020B0604030504040204" pitchFamily="50" charset="-128"/>
              </a:rPr>
              <a:t>　</a:t>
            </a:r>
          </a:p>
          <a:p>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p:txBody>
      </p:sp>
      <p:sp>
        <p:nvSpPr>
          <p:cNvPr id="42" name="フッター プレースホルダー 68">
            <a:extLst>
              <a:ext uri="{FF2B5EF4-FFF2-40B4-BE49-F238E27FC236}">
                <a16:creationId xmlns:a16="http://schemas.microsoft.com/office/drawing/2014/main" id="{1C41C1D3-6DE6-45C1-B9FF-0F707D209EF3}"/>
              </a:ext>
            </a:extLst>
          </p:cNvPr>
          <p:cNvSpPr>
            <a:spLocks noGrp="1"/>
          </p:cNvSpPr>
          <p:nvPr>
            <p:ph type="ftr" sz="quarter" idx="11"/>
          </p:nvPr>
        </p:nvSpPr>
        <p:spPr>
          <a:xfrm>
            <a:off x="0" y="6492874"/>
            <a:ext cx="3086100" cy="365125"/>
          </a:xfrm>
        </p:spPr>
        <p:txBody>
          <a:bodyPr/>
          <a:lstStyle/>
          <a:p>
            <a:pPr algn="l"/>
            <a:r>
              <a:rPr kumimoji="1" lang="en-US" altLang="ja-JP" dirty="0">
                <a:solidFill>
                  <a:srgbClr val="FF0000"/>
                </a:solidFill>
                <a:latin typeface="メイリオ" panose="020B0604030504040204" pitchFamily="50" charset="-128"/>
                <a:ea typeface="メイリオ" panose="020B0604030504040204" pitchFamily="50" charset="-128"/>
              </a:rPr>
              <a:t>CONFIDENTIAL</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pic>
        <p:nvPicPr>
          <p:cNvPr id="3" name="図 2" descr="ランプ, 部屋 が含まれている画像&#10;&#10;自動的に生成された説明">
            <a:extLst>
              <a:ext uri="{FF2B5EF4-FFF2-40B4-BE49-F238E27FC236}">
                <a16:creationId xmlns:a16="http://schemas.microsoft.com/office/drawing/2014/main" id="{703EEF2F-D3FB-4EE0-8FCC-F278961893EE}"/>
              </a:ext>
            </a:extLst>
          </p:cNvPr>
          <p:cNvPicPr>
            <a:picLocks noChangeAspect="1"/>
          </p:cNvPicPr>
          <p:nvPr/>
        </p:nvPicPr>
        <p:blipFill rotWithShape="1">
          <a:blip r:embed="rId2">
            <a:extLst>
              <a:ext uri="{28A0092B-C50C-407E-A947-70E740481C1C}">
                <a14:useLocalDpi xmlns:a14="http://schemas.microsoft.com/office/drawing/2010/main" val="0"/>
              </a:ext>
            </a:extLst>
          </a:blip>
          <a:srcRect b="33048"/>
          <a:stretch/>
        </p:blipFill>
        <p:spPr>
          <a:xfrm>
            <a:off x="1943550" y="1471823"/>
            <a:ext cx="1447004" cy="875145"/>
          </a:xfrm>
          <a:prstGeom prst="rect">
            <a:avLst/>
          </a:prstGeom>
        </p:spPr>
      </p:pic>
      <p:pic>
        <p:nvPicPr>
          <p:cNvPr id="5" name="図 4" descr="ランプ が含まれている画像&#10;&#10;自動的に生成された説明">
            <a:extLst>
              <a:ext uri="{FF2B5EF4-FFF2-40B4-BE49-F238E27FC236}">
                <a16:creationId xmlns:a16="http://schemas.microsoft.com/office/drawing/2014/main" id="{2A5FEA35-A55C-4E6D-B8A2-10C73FC39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590" y="1267653"/>
            <a:ext cx="1447005" cy="1077753"/>
          </a:xfrm>
          <a:prstGeom prst="rect">
            <a:avLst/>
          </a:prstGeom>
        </p:spPr>
      </p:pic>
      <p:pic>
        <p:nvPicPr>
          <p:cNvPr id="8" name="図 7">
            <a:extLst>
              <a:ext uri="{FF2B5EF4-FFF2-40B4-BE49-F238E27FC236}">
                <a16:creationId xmlns:a16="http://schemas.microsoft.com/office/drawing/2014/main" id="{12B1C81A-0B4F-4C9C-A3C8-076D9058E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45" y="1267653"/>
            <a:ext cx="1447005" cy="1077753"/>
          </a:xfrm>
          <a:prstGeom prst="rect">
            <a:avLst/>
          </a:prstGeom>
        </p:spPr>
      </p:pic>
      <p:pic>
        <p:nvPicPr>
          <p:cNvPr id="10" name="図 9">
            <a:extLst>
              <a:ext uri="{FF2B5EF4-FFF2-40B4-BE49-F238E27FC236}">
                <a16:creationId xmlns:a16="http://schemas.microsoft.com/office/drawing/2014/main" id="{5F92E2A5-C042-4022-B728-BF85B342F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7586" y="1267653"/>
            <a:ext cx="1447005" cy="1077753"/>
          </a:xfrm>
          <a:prstGeom prst="rect">
            <a:avLst/>
          </a:prstGeom>
        </p:spPr>
      </p:pic>
      <p:sp>
        <p:nvSpPr>
          <p:cNvPr id="57" name="テキスト ボックス 56">
            <a:extLst>
              <a:ext uri="{FF2B5EF4-FFF2-40B4-BE49-F238E27FC236}">
                <a16:creationId xmlns:a16="http://schemas.microsoft.com/office/drawing/2014/main" id="{7255B50F-2528-4033-8DD3-15C2569F1DD0}"/>
              </a:ext>
            </a:extLst>
          </p:cNvPr>
          <p:cNvSpPr txBox="1"/>
          <p:nvPr/>
        </p:nvSpPr>
        <p:spPr>
          <a:xfrm>
            <a:off x="495300" y="3429000"/>
            <a:ext cx="5051383" cy="307777"/>
          </a:xfrm>
          <a:prstGeom prst="rect">
            <a:avLst/>
          </a:prstGeom>
          <a:noFill/>
        </p:spPr>
        <p:txBody>
          <a:bodyPr wrap="none" rtlCol="0">
            <a:spAutoFit/>
          </a:bodyPr>
          <a:lstStyle/>
          <a:p>
            <a:r>
              <a:rPr kumimoji="1" lang="ja-JP" altLang="en-US" sz="1400" b="1" dirty="0">
                <a:latin typeface="メイリオ" panose="020B0604030504040204" pitchFamily="50" charset="-128"/>
                <a:ea typeface="メイリオ" panose="020B0604030504040204" pitchFamily="50" charset="-128"/>
              </a:rPr>
              <a:t>●入浴剤のサイズによる変化について</a:t>
            </a:r>
            <a:r>
              <a:rPr kumimoji="1" lang="en-US" altLang="ja-JP" sz="1400" b="1" dirty="0">
                <a:solidFill>
                  <a:srgbClr val="FF0000"/>
                </a:solidFill>
                <a:latin typeface="メイリオ" panose="020B0604030504040204" pitchFamily="50" charset="-128"/>
                <a:ea typeface="メイリオ" panose="020B0604030504040204" pitchFamily="50" charset="-128"/>
              </a:rPr>
              <a:t>(2020.01.27</a:t>
            </a:r>
            <a:r>
              <a:rPr kumimoji="1" lang="ja-JP" altLang="en-US" sz="1400" b="1" dirty="0">
                <a:solidFill>
                  <a:srgbClr val="FF0000"/>
                </a:solidFill>
                <a:latin typeface="メイリオ" panose="020B0604030504040204" pitchFamily="50" charset="-128"/>
                <a:ea typeface="メイリオ" panose="020B0604030504040204" pitchFamily="50" charset="-128"/>
              </a:rPr>
              <a:t>追記</a:t>
            </a:r>
            <a:r>
              <a:rPr kumimoji="1" lang="en-US" altLang="ja-JP" sz="1400" b="1" dirty="0">
                <a:solidFill>
                  <a:srgbClr val="FF0000"/>
                </a:solidFill>
                <a:latin typeface="メイリオ" panose="020B0604030504040204" pitchFamily="50" charset="-128"/>
                <a:ea typeface="メイリオ" panose="020B0604030504040204" pitchFamily="50" charset="-128"/>
              </a:rPr>
              <a:t>)</a:t>
            </a:r>
            <a:endParaRPr kumimoji="1" lang="en-US" altLang="ja-JP" sz="1400" b="1" dirty="0">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95650525-6680-4ABF-A103-3FEBE8DB6348}"/>
              </a:ext>
            </a:extLst>
          </p:cNvPr>
          <p:cNvSpPr txBox="1"/>
          <p:nvPr/>
        </p:nvSpPr>
        <p:spPr>
          <a:xfrm>
            <a:off x="848152" y="3743980"/>
            <a:ext cx="4134465" cy="1107996"/>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以下のように湯気の量でサイズの変化をつける。</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入浴剤　小の場合　→お風呂の湯気が少ない　</a:t>
            </a:r>
          </a:p>
          <a:p>
            <a:r>
              <a:rPr kumimoji="1" lang="ja-JP" altLang="en-US" sz="1100" dirty="0">
                <a:latin typeface="メイリオ" panose="020B0604030504040204" pitchFamily="50" charset="-128"/>
                <a:ea typeface="メイリオ" panose="020B0604030504040204" pitchFamily="50" charset="-128"/>
              </a:rPr>
              <a:t>入浴剤　大の場合　→お風呂の湯気が多い</a:t>
            </a:r>
            <a:endParaRPr kumimoji="1"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kumimoji="1" lang="en-US" altLang="ja-JP" sz="1100" dirty="0">
                <a:solidFill>
                  <a:srgbClr val="FF0000"/>
                </a:solidFill>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湯気にも色が出せるのであれば、お湯の色と統一させたい。</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明滅のタイミングで表示される色の湯気を出すイメージ。</a:t>
            </a:r>
            <a:endParaRPr kumimoji="1" lang="en-US" altLang="ja-JP" sz="1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061548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3A46AA-B3A6-4649-86D0-9A46E7FCB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B7514C-3DDD-446B-B66F-BE9206860537}">
  <ds:schemaRefs>
    <ds:schemaRef ds:uri="http://schemas.microsoft.com/sharepoint/v3/contenttype/forms"/>
  </ds:schemaRefs>
</ds:datastoreItem>
</file>

<file path=customXml/itemProps3.xml><?xml version="1.0" encoding="utf-8"?>
<ds:datastoreItem xmlns:ds="http://schemas.openxmlformats.org/officeDocument/2006/customXml" ds:itemID="{32A75600-D694-47D3-947B-B1CAE4529C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1849</TotalTime>
  <Words>925</Words>
  <Application>Microsoft Office PowerPoint</Application>
  <PresentationFormat>A4 210 x 297 mm</PresentationFormat>
  <Paragraphs>175</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t-suzuki</dc:creator>
  <cp:lastModifiedBy> </cp:lastModifiedBy>
  <cp:revision>24</cp:revision>
  <dcterms:created xsi:type="dcterms:W3CDTF">2019-11-26T05:48:21Z</dcterms:created>
  <dcterms:modified xsi:type="dcterms:W3CDTF">2020-01-27T02:56:08Z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