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16"/>
  </p:notesMasterIdLst>
  <p:sldIdLst>
    <p:sldId id="270" r:id="rId5"/>
    <p:sldId id="256" r:id="rId6"/>
    <p:sldId id="272" r:id="rId7"/>
    <p:sldId id="271" r:id="rId8"/>
    <p:sldId id="276" r:id="rId9"/>
    <p:sldId id="273" r:id="rId10"/>
    <p:sldId id="275" r:id="rId11"/>
    <p:sldId id="274" r:id="rId12"/>
    <p:sldId id="278" r:id="rId13"/>
    <p:sldId id="277" r:id="rId14"/>
    <p:sldId id="279" r:id="rId15"/>
  </p:sldIdLst>
  <p:sldSz cx="9144000" cy="6858000" type="screen4x3"/>
  <p:notesSz cx="6858000" cy="9144000"/>
  <p:embeddedFontLst>
    <p:embeddedFont>
      <p:font typeface="Bahnschrift Condensed" panose="020B0502040204020203" pitchFamily="34" charset="0"/>
      <p:regular r:id="rId17"/>
      <p:bold r:id="rId18"/>
    </p:embeddedFont>
    <p:embeddedFont>
      <p:font typeface="Century Gothic" panose="020B0502020202020204" pitchFamily="34" charset="0"/>
      <p:regular r:id="rId19"/>
      <p:bold r:id="rId20"/>
      <p:italic r:id="rId21"/>
      <p:boldItalic r:id="rId22"/>
    </p:embeddedFont>
    <p:embeddedFont>
      <p:font typeface="メイリオ" panose="020B0604030504040204" pitchFamily="50" charset="-128"/>
      <p:regular r:id="rId23"/>
      <p:bold r:id="rId24"/>
      <p:italic r:id="rId25"/>
      <p:boldItalic r:id="rId26"/>
    </p:embeddedFont>
    <p:embeddedFont>
      <p:font typeface="游ゴシック" panose="020B0400000000000000" pitchFamily="50" charset="-128"/>
      <p:regular r:id="rId27"/>
      <p:bold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7C80"/>
    <a:srgbClr val="FFFF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2140D6-0B83-4D33-B567-69CC6FDD3943}" v="491" dt="2020-01-27T01:58:33.81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79" autoAdjust="0"/>
    <p:restoredTop sz="94660"/>
  </p:normalViewPr>
  <p:slideViewPr>
    <p:cSldViewPr snapToGrid="0">
      <p:cViewPr varScale="1">
        <p:scale>
          <a:sx n="114" d="100"/>
          <a:sy n="114"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72246-DBFD-4EF9-A53E-3603791B3A16}" type="datetimeFigureOut">
              <a:rPr kumimoji="1" lang="ja-JP" altLang="en-US" smtClean="0"/>
              <a:t>2020/1/27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33A8A-C14E-4B21-B228-4D1831F8ED91}" type="slidenum">
              <a:rPr kumimoji="1" lang="ja-JP" altLang="en-US" smtClean="0"/>
              <a:t>‹#›</a:t>
            </a:fld>
            <a:endParaRPr kumimoji="1" lang="ja-JP" altLang="en-US"/>
          </a:p>
        </p:txBody>
      </p:sp>
    </p:spTree>
    <p:extLst>
      <p:ext uri="{BB962C8B-B14F-4D97-AF65-F5344CB8AC3E}">
        <p14:creationId xmlns:p14="http://schemas.microsoft.com/office/powerpoint/2010/main" val="7097330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1A4AD6-C6A9-4C5E-9788-5C2956ACA0A8}"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a:t>
            </a:fld>
            <a:endParaRPr kumimoji="1" lang="ja-JP" altLang="en-US" dirty="0"/>
          </a:p>
        </p:txBody>
      </p:sp>
    </p:spTree>
    <p:extLst>
      <p:ext uri="{BB962C8B-B14F-4D97-AF65-F5344CB8AC3E}">
        <p14:creationId xmlns:p14="http://schemas.microsoft.com/office/powerpoint/2010/main" val="255000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BE96CDE-FCEC-4058-B41A-998C8FCC4EBB}"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993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56B13BB-D60E-4F0F-97CD-09689C5E4BBA}"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0187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60AB36-C508-40AE-B247-FC9A50C8DBAB}"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759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FBDB782-27F3-4FB3-ACB7-CDC9C0AFB335}" type="datetime1">
              <a:rPr kumimoji="1" lang="ja-JP" altLang="en-US" smtClean="0"/>
              <a:t>2020/1/27</a:t>
            </a:fld>
            <a:endParaRPr kumimoji="1" lang="ja-JP" altLang="en-US"/>
          </a:p>
        </p:txBody>
      </p:sp>
      <p:sp>
        <p:nvSpPr>
          <p:cNvPr id="5" name="Footer Placeholder 4"/>
          <p:cNvSpPr>
            <a:spLocks noGrp="1"/>
          </p:cNvSpPr>
          <p:nvPr>
            <p:ph type="ftr" sz="quarter" idx="11"/>
          </p:nvPr>
        </p:nvSpPr>
        <p:spPr/>
        <p:txBody>
          <a:bodyPr/>
          <a:lstStyle/>
          <a:p>
            <a:r>
              <a:rPr kumimoji="1" lang="en-US" altLang="ja-JP"/>
              <a:t>CONFIDENTIAL</a:t>
            </a:r>
            <a:endParaRPr kumimoji="1" lang="ja-JP" altLang="en-US"/>
          </a:p>
        </p:txBody>
      </p:sp>
      <p:sp>
        <p:nvSpPr>
          <p:cNvPr id="6" name="Slide Number Placeholder 5"/>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103890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94118D1-0398-4067-9E1C-38DF593B8084}"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530414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BFCC487-9278-492A-9780-752495BDFA7F}" type="datetime1">
              <a:rPr kumimoji="1" lang="ja-JP" altLang="en-US" smtClean="0"/>
              <a:t>2020/1/27</a:t>
            </a:fld>
            <a:endParaRPr kumimoji="1" lang="ja-JP" altLang="en-US"/>
          </a:p>
        </p:txBody>
      </p:sp>
      <p:sp>
        <p:nvSpPr>
          <p:cNvPr id="8" name="Footer Placeholder 7"/>
          <p:cNvSpPr>
            <a:spLocks noGrp="1"/>
          </p:cNvSpPr>
          <p:nvPr>
            <p:ph type="ftr" sz="quarter" idx="11"/>
          </p:nvPr>
        </p:nvSpPr>
        <p:spPr/>
        <p:txBody>
          <a:bodyPr/>
          <a:lstStyle/>
          <a:p>
            <a:r>
              <a:rPr kumimoji="1" lang="en-US" altLang="ja-JP"/>
              <a:t>CONFIDENTIAL</a:t>
            </a:r>
            <a:endParaRPr kumimoji="1" lang="ja-JP" altLang="en-US"/>
          </a:p>
        </p:txBody>
      </p:sp>
      <p:sp>
        <p:nvSpPr>
          <p:cNvPr id="9" name="Slide Number Placeholder 8"/>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42572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F5C08CC-CBF0-4394-86CE-A092A6A51B4B}" type="datetime1">
              <a:rPr kumimoji="1" lang="ja-JP" altLang="en-US" smtClean="0"/>
              <a:t>2020/1/27</a:t>
            </a:fld>
            <a:endParaRPr kumimoji="1" lang="ja-JP" altLang="en-US"/>
          </a:p>
        </p:txBody>
      </p:sp>
      <p:sp>
        <p:nvSpPr>
          <p:cNvPr id="4" name="Footer Placeholder 3"/>
          <p:cNvSpPr>
            <a:spLocks noGrp="1"/>
          </p:cNvSpPr>
          <p:nvPr>
            <p:ph type="ftr" sz="quarter" idx="11"/>
          </p:nvPr>
        </p:nvSpPr>
        <p:spPr/>
        <p:txBody>
          <a:bodyPr/>
          <a:lstStyle/>
          <a:p>
            <a:r>
              <a:rPr kumimoji="1" lang="en-US" altLang="ja-JP"/>
              <a:t>CONFIDENTIAL</a:t>
            </a:r>
            <a:endParaRPr kumimoji="1" lang="ja-JP" altLang="en-US"/>
          </a:p>
        </p:txBody>
      </p:sp>
      <p:sp>
        <p:nvSpPr>
          <p:cNvPr id="5" name="Slide Number Placeholder 4"/>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70950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868A3-9745-4A15-BE94-C4602B5C659F}" type="datetime1">
              <a:rPr kumimoji="1" lang="ja-JP" altLang="en-US" smtClean="0"/>
              <a:t>2020/1/27</a:t>
            </a:fld>
            <a:endParaRPr kumimoji="1" lang="ja-JP" altLang="en-US"/>
          </a:p>
        </p:txBody>
      </p:sp>
      <p:sp>
        <p:nvSpPr>
          <p:cNvPr id="3" name="Footer Placeholder 2"/>
          <p:cNvSpPr>
            <a:spLocks noGrp="1"/>
          </p:cNvSpPr>
          <p:nvPr>
            <p:ph type="ftr" sz="quarter" idx="11"/>
          </p:nvPr>
        </p:nvSpPr>
        <p:spPr/>
        <p:txBody>
          <a:bodyPr/>
          <a:lstStyle/>
          <a:p>
            <a:r>
              <a:rPr kumimoji="1" lang="en-US" altLang="ja-JP"/>
              <a:t>CONFIDENTIAL</a:t>
            </a:r>
            <a:endParaRPr kumimoji="1" lang="ja-JP" altLang="en-US"/>
          </a:p>
        </p:txBody>
      </p:sp>
      <p:sp>
        <p:nvSpPr>
          <p:cNvPr id="4" name="Slide Number Placeholder 3"/>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25379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9A3E00E-426C-48D1-B2CB-F76EB1D20E37}"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362095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65A257D-7C86-4F08-99ED-0A1F3A3FAC23}" type="datetime1">
              <a:rPr kumimoji="1" lang="ja-JP" altLang="en-US" smtClean="0"/>
              <a:t>2020/1/27</a:t>
            </a:fld>
            <a:endParaRPr kumimoji="1" lang="ja-JP" altLang="en-US"/>
          </a:p>
        </p:txBody>
      </p:sp>
      <p:sp>
        <p:nvSpPr>
          <p:cNvPr id="6" name="Footer Placeholder 5"/>
          <p:cNvSpPr>
            <a:spLocks noGrp="1"/>
          </p:cNvSpPr>
          <p:nvPr>
            <p:ph type="ftr" sz="quarter" idx="11"/>
          </p:nvPr>
        </p:nvSpPr>
        <p:spPr/>
        <p:txBody>
          <a:bodyPr/>
          <a:lstStyle/>
          <a:p>
            <a:r>
              <a:rPr kumimoji="1" lang="en-US" altLang="ja-JP"/>
              <a:t>CONFIDENTIAL</a:t>
            </a:r>
            <a:endParaRPr kumimoji="1" lang="ja-JP" altLang="en-US"/>
          </a:p>
        </p:txBody>
      </p:sp>
      <p:sp>
        <p:nvSpPr>
          <p:cNvPr id="7" name="Slide Number Placeholder 6"/>
          <p:cNvSpPr>
            <a:spLocks noGrp="1"/>
          </p:cNvSpPr>
          <p:nvPr>
            <p:ph type="sldNum" sz="quarter" idx="12"/>
          </p:nvPr>
        </p:nvSpPr>
        <p:spPr/>
        <p:txBody>
          <a:bodyPr/>
          <a:lstStyle/>
          <a:p>
            <a:fld id="{A1D1B427-6BB8-45E6-A1F2-9E04AE67DC91}" type="slidenum">
              <a:rPr kumimoji="1" lang="ja-JP" altLang="en-US" smtClean="0"/>
              <a:t>‹#›</a:t>
            </a:fld>
            <a:endParaRPr kumimoji="1" lang="ja-JP" altLang="en-US"/>
          </a:p>
        </p:txBody>
      </p:sp>
    </p:spTree>
    <p:extLst>
      <p:ext uri="{BB962C8B-B14F-4D97-AF65-F5344CB8AC3E}">
        <p14:creationId xmlns:p14="http://schemas.microsoft.com/office/powerpoint/2010/main" val="26813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3451749"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F90C-90C9-47DA-9961-AED210D9633D}" type="datetime1">
              <a:rPr kumimoji="1" lang="ja-JP" altLang="en-US" smtClean="0"/>
              <a:t>2020/1/27</a:t>
            </a:fld>
            <a:endParaRPr kumimoji="1" lang="ja-JP" altLang="en-US"/>
          </a:p>
        </p:txBody>
      </p:sp>
      <p:sp>
        <p:nvSpPr>
          <p:cNvPr id="5" name="Footer Placeholder 4"/>
          <p:cNvSpPr>
            <a:spLocks noGrp="1"/>
          </p:cNvSpPr>
          <p:nvPr>
            <p:ph type="ftr" sz="quarter" idx="3"/>
          </p:nvPr>
        </p:nvSpPr>
        <p:spPr>
          <a:xfrm>
            <a:off x="0" y="6492874"/>
            <a:ext cx="3086100" cy="365125"/>
          </a:xfrm>
          <a:prstGeom prst="rect">
            <a:avLst/>
          </a:prstGeom>
        </p:spPr>
        <p:txBody>
          <a:bodyPr vert="horz" lIns="91440" tIns="45720" rIns="91440" bIns="45720" rtlCol="0" anchor="ctr"/>
          <a:lstStyle>
            <a:lvl1pPr algn="l">
              <a:defRPr sz="1200">
                <a:solidFill>
                  <a:srgbClr val="FF0000"/>
                </a:solidFill>
                <a:latin typeface="Bahnschrift Condensed" panose="020B0502040204020203" pitchFamily="34" charset="0"/>
              </a:defRPr>
            </a:lvl1pPr>
          </a:lstStyle>
          <a:p>
            <a:r>
              <a:rPr kumimoji="1" lang="en-US" altLang="ja-JP"/>
              <a:t>CONFIDENTIAL</a:t>
            </a:r>
            <a:endParaRPr kumimoji="1" lang="ja-JP" altLang="en-US"/>
          </a:p>
        </p:txBody>
      </p:sp>
      <p:sp>
        <p:nvSpPr>
          <p:cNvPr id="6" name="Slide Number Placeholder 5"/>
          <p:cNvSpPr>
            <a:spLocks noGrp="1"/>
          </p:cNvSpPr>
          <p:nvPr>
            <p:ph type="sldNum" sz="quarter" idx="4"/>
          </p:nvPr>
        </p:nvSpPr>
        <p:spPr>
          <a:xfrm>
            <a:off x="7086600" y="6492873"/>
            <a:ext cx="2057400" cy="365125"/>
          </a:xfrm>
          <a:prstGeom prst="rect">
            <a:avLst/>
          </a:prstGeom>
        </p:spPr>
        <p:txBody>
          <a:bodyPr vert="horz" lIns="91440" tIns="45720" rIns="91440" bIns="45720" rtlCol="0" anchor="ctr"/>
          <a:lstStyle>
            <a:lvl1pPr algn="r">
              <a:defRPr sz="1200" b="0">
                <a:solidFill>
                  <a:schemeClr val="tx1"/>
                </a:solidFill>
                <a:latin typeface="Bahnschrift Condensed" panose="020B0502040204020203" pitchFamily="34" charset="0"/>
              </a:defRPr>
            </a:lvl1pPr>
          </a:lstStyle>
          <a:p>
            <a:fld id="{A1D1B427-6BB8-45E6-A1F2-9E04AE67DC91}" type="slidenum">
              <a:rPr kumimoji="1" lang="ja-JP" altLang="en-US" smtClean="0"/>
              <a:pPr/>
              <a:t>‹#›</a:t>
            </a:fld>
            <a:endParaRPr kumimoji="1" lang="ja-JP" altLang="en-US"/>
          </a:p>
        </p:txBody>
      </p:sp>
    </p:spTree>
    <p:extLst>
      <p:ext uri="{BB962C8B-B14F-4D97-AF65-F5344CB8AC3E}">
        <p14:creationId xmlns:p14="http://schemas.microsoft.com/office/powerpoint/2010/main" val="404938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a:t>
            </a:fld>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dirty="0"/>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1747498154"/>
              </p:ext>
            </p:extLst>
          </p:nvPr>
        </p:nvGraphicFramePr>
        <p:xfrm>
          <a:off x="599845" y="969361"/>
          <a:ext cx="6200140" cy="2895600"/>
        </p:xfrm>
        <a:graphic>
          <a:graphicData uri="http://schemas.openxmlformats.org/drawingml/2006/table">
            <a:tbl>
              <a:tblPr firstRow="1" bandRow="1">
                <a:tableStyleId>{5C22544A-7EE6-4342-B048-85BDC9FD1C3A}</a:tableStyleId>
              </a:tblPr>
              <a:tblGrid>
                <a:gridCol w="713105">
                  <a:extLst>
                    <a:ext uri="{9D8B030D-6E8A-4147-A177-3AD203B41FA5}">
                      <a16:colId xmlns:a16="http://schemas.microsoft.com/office/drawing/2014/main" val="2274898723"/>
                    </a:ext>
                  </a:extLst>
                </a:gridCol>
                <a:gridCol w="2881630">
                  <a:extLst>
                    <a:ext uri="{9D8B030D-6E8A-4147-A177-3AD203B41FA5}">
                      <a16:colId xmlns:a16="http://schemas.microsoft.com/office/drawing/2014/main" val="3224386025"/>
                    </a:ext>
                  </a:extLst>
                </a:gridCol>
                <a:gridCol w="2605405">
                  <a:extLst>
                    <a:ext uri="{9D8B030D-6E8A-4147-A177-3AD203B41FA5}">
                      <a16:colId xmlns:a16="http://schemas.microsoft.com/office/drawing/2014/main" val="2535242023"/>
                    </a:ext>
                  </a:extLst>
                </a:gridCol>
              </a:tblGrid>
              <a:tr h="0">
                <a:tc>
                  <a:txBody>
                    <a:bodyPr/>
                    <a:lstStyle/>
                    <a:p>
                      <a:r>
                        <a:rPr kumimoji="1" lang="ja-JP" altLang="en-US" sz="800" dirty="0"/>
                        <a:t>更新日</a:t>
                      </a:r>
                    </a:p>
                  </a:txBody>
                  <a:tcPr/>
                </a:tc>
                <a:tc>
                  <a:txBody>
                    <a:bodyPr/>
                    <a:lstStyle/>
                    <a:p>
                      <a:r>
                        <a:rPr kumimoji="1" lang="ja-JP" altLang="en-US" sz="800" dirty="0"/>
                        <a:t>主な内容</a:t>
                      </a:r>
                    </a:p>
                  </a:txBody>
                  <a:tcPr/>
                </a:tc>
                <a:tc>
                  <a:txBody>
                    <a:bodyPr/>
                    <a:lstStyle/>
                    <a:p>
                      <a:r>
                        <a:rPr kumimoji="1" lang="ja-JP" altLang="en-US" sz="800" dirty="0"/>
                        <a:t>備考</a:t>
                      </a:r>
                    </a:p>
                  </a:txBody>
                  <a:tcPr/>
                </a:tc>
                <a:extLst>
                  <a:ext uri="{0D108BD9-81ED-4DB2-BD59-A6C34878D82A}">
                    <a16:rowId xmlns:a16="http://schemas.microsoft.com/office/drawing/2014/main" val="4185926113"/>
                  </a:ext>
                </a:extLst>
              </a:tr>
              <a:tr h="211158">
                <a:tc>
                  <a:txBody>
                    <a:bodyPr/>
                    <a:lstStyle/>
                    <a:p>
                      <a:r>
                        <a:rPr kumimoji="1" lang="en-US" altLang="ja-JP" sz="800" dirty="0"/>
                        <a:t>2019.12.02</a:t>
                      </a:r>
                      <a:endParaRPr kumimoji="1" lang="ja-JP" altLang="en-US" sz="800" dirty="0"/>
                    </a:p>
                  </a:txBody>
                  <a:tcPr/>
                </a:tc>
                <a:tc>
                  <a:txBody>
                    <a:bodyPr/>
                    <a:lstStyle/>
                    <a:p>
                      <a:r>
                        <a:rPr kumimoji="1" lang="ja-JP" altLang="en-US" sz="800" dirty="0"/>
                        <a:t>書類作成</a:t>
                      </a:r>
                    </a:p>
                  </a:txBody>
                  <a:tcPr/>
                </a:tc>
                <a:tc>
                  <a:txBody>
                    <a:bodyPr/>
                    <a:lstStyle/>
                    <a:p>
                      <a:endParaRPr kumimoji="1" lang="ja-JP" altLang="en-US" sz="800" dirty="0"/>
                    </a:p>
                  </a:txBody>
                  <a:tcPr/>
                </a:tc>
                <a:extLst>
                  <a:ext uri="{0D108BD9-81ED-4DB2-BD59-A6C34878D82A}">
                    <a16:rowId xmlns:a16="http://schemas.microsoft.com/office/drawing/2014/main" val="4167916527"/>
                  </a:ext>
                </a:extLst>
              </a:tr>
              <a:tr h="0">
                <a:tc>
                  <a:txBody>
                    <a:bodyPr/>
                    <a:lstStyle/>
                    <a:p>
                      <a:r>
                        <a:rPr kumimoji="1" lang="en-US" altLang="ja-JP" sz="800" dirty="0"/>
                        <a:t>2019.12.10</a:t>
                      </a:r>
                      <a:endParaRPr kumimoji="1" lang="ja-JP" altLang="en-US" sz="800" dirty="0"/>
                    </a:p>
                  </a:txBody>
                  <a:tcPr/>
                </a:tc>
                <a:tc>
                  <a:txBody>
                    <a:bodyPr/>
                    <a:lstStyle/>
                    <a:p>
                      <a:r>
                        <a:rPr kumimoji="1" lang="ja-JP" altLang="en-US" sz="800" dirty="0"/>
                        <a:t>・効果分類について記載作成。（</a:t>
                      </a:r>
                      <a:r>
                        <a:rPr kumimoji="1" lang="en-US" altLang="ja-JP" sz="800" dirty="0"/>
                        <a:t>P.5</a:t>
                      </a:r>
                      <a:r>
                        <a:rPr kumimoji="1" lang="ja-JP" altLang="en-US" sz="800" dirty="0"/>
                        <a:t>）</a:t>
                      </a:r>
                      <a:endParaRPr kumimoji="1" lang="en-US" altLang="ja-JP" sz="800" dirty="0"/>
                    </a:p>
                    <a:p>
                      <a:r>
                        <a:rPr kumimoji="1" lang="ja-JP" altLang="en-US" sz="800" dirty="0"/>
                        <a:t>・効果分類についてパラメータ追記（</a:t>
                      </a:r>
                      <a:r>
                        <a:rPr kumimoji="1" lang="en-US" altLang="ja-JP" sz="800" dirty="0"/>
                        <a:t>P.6</a:t>
                      </a:r>
                      <a:r>
                        <a:rPr kumimoji="1" lang="ja-JP" altLang="en-US" sz="800" dirty="0"/>
                        <a:t>）</a:t>
                      </a:r>
                    </a:p>
                  </a:txBody>
                  <a:tcPr/>
                </a:tc>
                <a:tc>
                  <a:txBody>
                    <a:bodyPr/>
                    <a:lstStyle/>
                    <a:p>
                      <a:endParaRPr kumimoji="1" lang="ja-JP" altLang="en-US" sz="800" dirty="0"/>
                    </a:p>
                  </a:txBody>
                  <a:tcPr/>
                </a:tc>
                <a:extLst>
                  <a:ext uri="{0D108BD9-81ED-4DB2-BD59-A6C34878D82A}">
                    <a16:rowId xmlns:a16="http://schemas.microsoft.com/office/drawing/2014/main" val="224538453"/>
                  </a:ext>
                </a:extLst>
              </a:tr>
              <a:tr h="0">
                <a:tc>
                  <a:txBody>
                    <a:bodyPr/>
                    <a:lstStyle/>
                    <a:p>
                      <a:r>
                        <a:rPr kumimoji="1" lang="en-US" altLang="ja-JP" sz="800" dirty="0"/>
                        <a:t>2019.12.12</a:t>
                      </a:r>
                      <a:endParaRPr kumimoji="1" lang="ja-JP"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800" dirty="0"/>
                        <a:t>・発生タイミングについて追加（</a:t>
                      </a:r>
                      <a:r>
                        <a:rPr kumimoji="1" lang="en-US" altLang="ja-JP" sz="800" dirty="0"/>
                        <a:t>P.6</a:t>
                      </a:r>
                      <a:r>
                        <a:rPr kumimoji="1" lang="ja-JP" altLang="en-US" sz="800"/>
                        <a:t>）</a:t>
                      </a:r>
                      <a:endParaRPr kumimoji="1" lang="en-US" altLang="ja-JP" sz="800"/>
                    </a:p>
                    <a:p>
                      <a:r>
                        <a:rPr kumimoji="1" lang="ja-JP" altLang="en-US" sz="800" dirty="0"/>
                        <a:t>・パラメータ共通項目の追加効果について説明追加（</a:t>
                      </a:r>
                      <a:r>
                        <a:rPr kumimoji="1" lang="en-US" altLang="ja-JP" sz="800" dirty="0"/>
                        <a:t>P.6</a:t>
                      </a:r>
                      <a:r>
                        <a:rPr kumimoji="1" lang="ja-JP" altLang="en-US" sz="800" dirty="0"/>
                        <a:t>）</a:t>
                      </a:r>
                      <a:endParaRPr kumimoji="1" lang="en-US" altLang="ja-JP" sz="800" dirty="0"/>
                    </a:p>
                    <a:p>
                      <a:r>
                        <a:rPr kumimoji="1" lang="ja-JP" altLang="en-US" sz="800" dirty="0"/>
                        <a:t>・パラメータ変化系の説明追加と指定の仕方修正（</a:t>
                      </a:r>
                      <a:r>
                        <a:rPr kumimoji="1" lang="en-US" altLang="ja-JP" sz="800" dirty="0"/>
                        <a:t>P.7</a:t>
                      </a:r>
                      <a:r>
                        <a:rPr kumimoji="1" lang="ja-JP" altLang="en-US" sz="800" dirty="0"/>
                        <a:t>）</a:t>
                      </a:r>
                      <a:endParaRPr kumimoji="1" lang="en-US" altLang="ja-JP" sz="800" dirty="0"/>
                    </a:p>
                    <a:p>
                      <a:r>
                        <a:rPr kumimoji="1" lang="ja-JP" altLang="en-US" sz="800" dirty="0"/>
                        <a:t>・属性変化に無属性追加（</a:t>
                      </a:r>
                      <a:r>
                        <a:rPr kumimoji="1" lang="en-US" altLang="ja-JP" sz="800" dirty="0"/>
                        <a:t>P.7</a:t>
                      </a:r>
                      <a:r>
                        <a:rPr kumimoji="1" lang="ja-JP" altLang="en-US" sz="800" dirty="0"/>
                        <a:t>）</a:t>
                      </a:r>
                      <a:endParaRPr kumimoji="1" lang="en-US" altLang="ja-JP" sz="800" dirty="0"/>
                    </a:p>
                    <a:p>
                      <a:r>
                        <a:rPr kumimoji="1" lang="ja-JP" altLang="en-US" sz="800" dirty="0"/>
                        <a:t>・状態変化系全般修正（</a:t>
                      </a:r>
                      <a:r>
                        <a:rPr kumimoji="1" lang="en-US" altLang="ja-JP" sz="800" dirty="0"/>
                        <a:t>P.8-9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432273792"/>
                  </a:ext>
                </a:extLst>
              </a:tr>
              <a:tr h="0">
                <a:tc>
                  <a:txBody>
                    <a:bodyPr/>
                    <a:lstStyle/>
                    <a:p>
                      <a:r>
                        <a:rPr kumimoji="1" lang="en-US" altLang="ja-JP" sz="800" dirty="0"/>
                        <a:t>2019.12.20</a:t>
                      </a:r>
                      <a:endParaRPr kumimoji="1" lang="ja-JP" altLang="en-US" sz="800" dirty="0"/>
                    </a:p>
                  </a:txBody>
                  <a:tcPr/>
                </a:tc>
                <a:tc>
                  <a:txBody>
                    <a:bodyPr/>
                    <a:lstStyle/>
                    <a:p>
                      <a:r>
                        <a:rPr kumimoji="1" lang="ja-JP" altLang="en-US" sz="800" dirty="0"/>
                        <a:t>・結晶に名前を付けるにあたり記載を修正。（</a:t>
                      </a:r>
                      <a:r>
                        <a:rPr kumimoji="1" lang="en-US" altLang="ja-JP" sz="800" dirty="0"/>
                        <a:t>P.2</a:t>
                      </a:r>
                      <a:r>
                        <a:rPr kumimoji="1" lang="ja-JP" altLang="en-US" sz="800" dirty="0"/>
                        <a:t>）</a:t>
                      </a:r>
                      <a:endParaRPr kumimoji="1" lang="en-US" altLang="ja-JP" sz="800" dirty="0"/>
                    </a:p>
                    <a:p>
                      <a:r>
                        <a:rPr kumimoji="1" lang="ja-JP" altLang="en-US" sz="800" dirty="0"/>
                        <a:t>・効果の累積と</a:t>
                      </a:r>
                      <a:r>
                        <a:rPr kumimoji="1" lang="en-US" altLang="ja-JP" sz="800" dirty="0"/>
                        <a:t>TR</a:t>
                      </a:r>
                      <a:r>
                        <a:rPr kumimoji="1" lang="ja-JP" altLang="en-US" sz="800" dirty="0"/>
                        <a:t>カードを変えた際の挙動に関して追記。（</a:t>
                      </a:r>
                      <a:r>
                        <a:rPr kumimoji="1" lang="en-US" altLang="ja-JP" sz="800" dirty="0"/>
                        <a:t>P.3</a:t>
                      </a:r>
                      <a:r>
                        <a:rPr kumimoji="1" lang="ja-JP" altLang="en-US" sz="80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2172877438"/>
                  </a:ext>
                </a:extLst>
              </a:tr>
              <a:tr h="0">
                <a:tc>
                  <a:txBody>
                    <a:bodyPr/>
                    <a:lstStyle/>
                    <a:p>
                      <a:r>
                        <a:rPr kumimoji="1" lang="en-US" altLang="ja-JP" sz="800" dirty="0"/>
                        <a:t>2019.12.23</a:t>
                      </a:r>
                      <a:endParaRPr kumimoji="1" lang="ja-JP" altLang="en-US" sz="800" dirty="0"/>
                    </a:p>
                  </a:txBody>
                  <a:tcPr/>
                </a:tc>
                <a:tc>
                  <a:txBody>
                    <a:bodyPr/>
                    <a:lstStyle/>
                    <a:p>
                      <a:r>
                        <a:rPr kumimoji="1" lang="ja-JP" altLang="en-US" sz="800" dirty="0"/>
                        <a:t>・状態変化系仕様を</a:t>
                      </a:r>
                      <a:r>
                        <a:rPr kumimoji="1" lang="en-US" altLang="ja-JP" sz="800" dirty="0" err="1"/>
                        <a:t>PRG</a:t>
                      </a:r>
                      <a:r>
                        <a:rPr kumimoji="1" lang="ja-JP" altLang="en-US" sz="800" dirty="0"/>
                        <a:t>提案のように修正。（</a:t>
                      </a:r>
                      <a:r>
                        <a:rPr kumimoji="1" lang="en-US" altLang="ja-JP" sz="800" dirty="0"/>
                        <a:t>P.8-9</a:t>
                      </a:r>
                      <a:r>
                        <a:rPr kumimoji="1" lang="ja-JP" altLang="en-US" sz="800" dirty="0"/>
                        <a:t>）</a:t>
                      </a:r>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68866153"/>
                  </a:ext>
                </a:extLst>
              </a:tr>
              <a:tr h="0">
                <a:tc>
                  <a:txBody>
                    <a:bodyPr/>
                    <a:lstStyle/>
                    <a:p>
                      <a:r>
                        <a:rPr kumimoji="1" lang="en-US" altLang="ja-JP" sz="800"/>
                        <a:t>2020.1.27</a:t>
                      </a:r>
                      <a:endParaRPr kumimoji="1" lang="ja-JP" altLang="en-US" sz="800" dirty="0"/>
                    </a:p>
                  </a:txBody>
                  <a:tcPr/>
                </a:tc>
                <a:tc>
                  <a:txBody>
                    <a:bodyPr/>
                    <a:lstStyle/>
                    <a:p>
                      <a:r>
                        <a:rPr kumimoji="1" lang="ja-JP" altLang="en-US" sz="800"/>
                        <a:t>・バリア系の効果実現に対して仕様追記。（</a:t>
                      </a:r>
                      <a:r>
                        <a:rPr kumimoji="1" lang="en-US" altLang="ja-JP" sz="800"/>
                        <a:t>P.10</a:t>
                      </a:r>
                      <a:r>
                        <a:rPr kumimoji="1" lang="ja-JP" altLang="en-US" sz="800"/>
                        <a:t>）</a:t>
                      </a:r>
                      <a:endParaRPr kumimoji="1" lang="en-US" altLang="ja-JP" sz="800"/>
                    </a:p>
                    <a:p>
                      <a:r>
                        <a:rPr kumimoji="1" lang="ja-JP" altLang="en-US" sz="800"/>
                        <a:t>・回復系効果の仕様追記。（</a:t>
                      </a:r>
                      <a:r>
                        <a:rPr kumimoji="1" lang="en-US" altLang="ja-JP" sz="800"/>
                        <a:t>P.11</a:t>
                      </a:r>
                      <a:r>
                        <a:rPr kumimoji="1" lang="ja-JP" altLang="en-US" sz="800"/>
                        <a:t>）</a:t>
                      </a:r>
                      <a:endParaRPr kumimoji="1" lang="en-US" altLang="ja-JP" sz="800"/>
                    </a:p>
                  </a:txBody>
                  <a:tcPr/>
                </a:tc>
                <a:tc>
                  <a:txBody>
                    <a:bodyPr/>
                    <a:lstStyle/>
                    <a:p>
                      <a:endParaRPr kumimoji="1" lang="en-US" altLang="ja-JP" sz="800" dirty="0"/>
                    </a:p>
                  </a:txBody>
                  <a:tcPr/>
                </a:tc>
                <a:extLst>
                  <a:ext uri="{0D108BD9-81ED-4DB2-BD59-A6C34878D82A}">
                    <a16:rowId xmlns:a16="http://schemas.microsoft.com/office/drawing/2014/main" val="907295995"/>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1044446053"/>
                  </a:ext>
                </a:extLst>
              </a:tr>
              <a:tr h="0">
                <a:tc>
                  <a:txBody>
                    <a:bodyPr/>
                    <a:lstStyle/>
                    <a:p>
                      <a:endParaRPr kumimoji="1" lang="ja-JP" altLang="en-US" sz="800" dirty="0"/>
                    </a:p>
                  </a:txBody>
                  <a:tcPr/>
                </a:tc>
                <a:tc>
                  <a:txBody>
                    <a:bodyPr/>
                    <a:lstStyle/>
                    <a:p>
                      <a:endParaRPr kumimoji="1" lang="en-US" altLang="ja-JP" sz="800" dirty="0"/>
                    </a:p>
                  </a:txBody>
                  <a:tcPr/>
                </a:tc>
                <a:tc>
                  <a:txBody>
                    <a:bodyPr/>
                    <a:lstStyle/>
                    <a:p>
                      <a:endParaRPr kumimoji="1" lang="en-US" altLang="ja-JP" sz="800" dirty="0"/>
                    </a:p>
                  </a:txBody>
                  <a:tcPr/>
                </a:tc>
                <a:extLst>
                  <a:ext uri="{0D108BD9-81ED-4DB2-BD59-A6C34878D82A}">
                    <a16:rowId xmlns:a16="http://schemas.microsoft.com/office/drawing/2014/main" val="325544210"/>
                  </a:ext>
                </a:extLst>
              </a:tr>
            </a:tbl>
          </a:graphicData>
        </a:graphic>
      </p:graphicFrame>
    </p:spTree>
    <p:extLst>
      <p:ext uri="{BB962C8B-B14F-4D97-AF65-F5344CB8AC3E}">
        <p14:creationId xmlns:p14="http://schemas.microsoft.com/office/powerpoint/2010/main" val="143800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10</a:t>
            </a:fld>
            <a:endParaRPr kumimoji="1" lang="ja-JP" altLang="en-US"/>
          </a:p>
        </p:txBody>
      </p:sp>
      <p:sp>
        <p:nvSpPr>
          <p:cNvPr id="21" name="テキスト ボックス 20">
            <a:extLst>
              <a:ext uri="{FF2B5EF4-FFF2-40B4-BE49-F238E27FC236}">
                <a16:creationId xmlns:a16="http://schemas.microsoft.com/office/drawing/2014/main" id="{3EFBF022-BB28-48E1-B487-41DD6899D75F}"/>
              </a:ext>
            </a:extLst>
          </p:cNvPr>
          <p:cNvSpPr txBox="1"/>
          <p:nvPr/>
        </p:nvSpPr>
        <p:spPr>
          <a:xfrm>
            <a:off x="813683" y="1260186"/>
            <a:ext cx="569387" cy="246221"/>
          </a:xfrm>
          <a:prstGeom prst="rect">
            <a:avLst/>
          </a:prstGeom>
          <a:noFill/>
        </p:spPr>
        <p:txBody>
          <a:bodyPr wrap="none" rtlCol="0">
            <a:spAutoFit/>
          </a:bodyPr>
          <a:lstStyle/>
          <a:p>
            <a:r>
              <a:rPr kumimoji="1" lang="ja-JP" altLang="en-US" sz="1000" b="1" dirty="0"/>
              <a:t>・睡眠</a:t>
            </a:r>
            <a:endParaRPr kumimoji="1" lang="en-US" altLang="ja-JP" sz="1000" b="1" dirty="0"/>
          </a:p>
        </p:txBody>
      </p:sp>
      <p:sp>
        <p:nvSpPr>
          <p:cNvPr id="22" name="テキスト ボックス 21">
            <a:extLst>
              <a:ext uri="{FF2B5EF4-FFF2-40B4-BE49-F238E27FC236}">
                <a16:creationId xmlns:a16="http://schemas.microsoft.com/office/drawing/2014/main" id="{7C002EA7-560B-4449-8058-EEA48C075751}"/>
              </a:ext>
            </a:extLst>
          </p:cNvPr>
          <p:cNvSpPr txBox="1"/>
          <p:nvPr/>
        </p:nvSpPr>
        <p:spPr>
          <a:xfrm>
            <a:off x="1699841" y="1260186"/>
            <a:ext cx="6708888" cy="400110"/>
          </a:xfrm>
          <a:prstGeom prst="rect">
            <a:avLst/>
          </a:prstGeom>
          <a:noFill/>
        </p:spPr>
        <p:txBody>
          <a:bodyPr wrap="none" rtlCol="0">
            <a:spAutoFit/>
          </a:bodyPr>
          <a:lstStyle/>
          <a:p>
            <a:r>
              <a:rPr kumimoji="1" lang="ja-JP" altLang="en-US" sz="1000" dirty="0"/>
              <a:t>一定時間行動不能となる。回復については時間判定の他、対象に対してダメージがあったとき</a:t>
            </a:r>
            <a:r>
              <a:rPr kumimoji="1" lang="en-US" altLang="ja-JP" sz="1000" dirty="0"/>
              <a:t>75%</a:t>
            </a:r>
            <a:r>
              <a:rPr kumimoji="1" lang="ja-JP" altLang="en-US" sz="1000" dirty="0"/>
              <a:t>の確率で起き、</a:t>
            </a:r>
            <a:endParaRPr kumimoji="1" lang="en-US" altLang="ja-JP" sz="1000" dirty="0"/>
          </a:p>
          <a:p>
            <a:r>
              <a:rPr kumimoji="1" lang="ja-JP" altLang="en-US" sz="1000" dirty="0"/>
              <a:t>対象の行動が発生したときに</a:t>
            </a:r>
            <a:r>
              <a:rPr kumimoji="1" lang="en-US" altLang="ja-JP" sz="1000" dirty="0"/>
              <a:t>25%</a:t>
            </a:r>
            <a:r>
              <a:rPr kumimoji="1" lang="ja-JP" altLang="en-US" sz="1000" dirty="0"/>
              <a:t>の確率で起きる。</a:t>
            </a:r>
            <a:endParaRPr kumimoji="1" lang="en-US" altLang="ja-JP" sz="1000" dirty="0"/>
          </a:p>
        </p:txBody>
      </p:sp>
      <p:sp>
        <p:nvSpPr>
          <p:cNvPr id="23" name="テキスト ボックス 22">
            <a:extLst>
              <a:ext uri="{FF2B5EF4-FFF2-40B4-BE49-F238E27FC236}">
                <a16:creationId xmlns:a16="http://schemas.microsoft.com/office/drawing/2014/main" id="{1CB0B342-D235-45E2-949F-C58D14C53201}"/>
              </a:ext>
            </a:extLst>
          </p:cNvPr>
          <p:cNvSpPr txBox="1"/>
          <p:nvPr/>
        </p:nvSpPr>
        <p:spPr>
          <a:xfrm>
            <a:off x="819502" y="1771851"/>
            <a:ext cx="569387" cy="246221"/>
          </a:xfrm>
          <a:prstGeom prst="rect">
            <a:avLst/>
          </a:prstGeom>
          <a:noFill/>
        </p:spPr>
        <p:txBody>
          <a:bodyPr wrap="none" rtlCol="0">
            <a:spAutoFit/>
          </a:bodyPr>
          <a:lstStyle/>
          <a:p>
            <a:r>
              <a:rPr kumimoji="1" lang="ja-JP" altLang="en-US" sz="1000" b="1" dirty="0"/>
              <a:t>・麻痺</a:t>
            </a:r>
            <a:endParaRPr kumimoji="1" lang="en-US" altLang="ja-JP" sz="1000" b="1" dirty="0"/>
          </a:p>
        </p:txBody>
      </p:sp>
      <p:sp>
        <p:nvSpPr>
          <p:cNvPr id="26" name="テキスト ボックス 25">
            <a:extLst>
              <a:ext uri="{FF2B5EF4-FFF2-40B4-BE49-F238E27FC236}">
                <a16:creationId xmlns:a16="http://schemas.microsoft.com/office/drawing/2014/main" id="{2998FBFA-7534-4835-96BF-E16329A1030E}"/>
              </a:ext>
            </a:extLst>
          </p:cNvPr>
          <p:cNvSpPr txBox="1"/>
          <p:nvPr/>
        </p:nvSpPr>
        <p:spPr>
          <a:xfrm>
            <a:off x="1699841" y="1771851"/>
            <a:ext cx="4929555" cy="246221"/>
          </a:xfrm>
          <a:prstGeom prst="rect">
            <a:avLst/>
          </a:prstGeom>
          <a:noFill/>
        </p:spPr>
        <p:txBody>
          <a:bodyPr wrap="none" rtlCol="0">
            <a:spAutoFit/>
          </a:bodyPr>
          <a:lstStyle/>
          <a:p>
            <a:r>
              <a:rPr kumimoji="1" lang="ja-JP" altLang="en-US" sz="1000" dirty="0"/>
              <a:t>効果時間中行動不能。ＴＲスキルもしくは怪獣の特殊行動で復帰することもある。</a:t>
            </a:r>
            <a:endParaRPr kumimoji="1" lang="en-US" altLang="ja-JP" sz="1000" dirty="0"/>
          </a:p>
        </p:txBody>
      </p:sp>
      <p:sp>
        <p:nvSpPr>
          <p:cNvPr id="29" name="テキスト ボックス 28">
            <a:extLst>
              <a:ext uri="{FF2B5EF4-FFF2-40B4-BE49-F238E27FC236}">
                <a16:creationId xmlns:a16="http://schemas.microsoft.com/office/drawing/2014/main" id="{D6DFBC09-081E-4C51-A72E-FFEA3F93A4BA}"/>
              </a:ext>
            </a:extLst>
          </p:cNvPr>
          <p:cNvSpPr txBox="1"/>
          <p:nvPr/>
        </p:nvSpPr>
        <p:spPr>
          <a:xfrm>
            <a:off x="415419" y="2204220"/>
            <a:ext cx="2172390" cy="307777"/>
          </a:xfrm>
          <a:prstGeom prst="rect">
            <a:avLst/>
          </a:prstGeom>
          <a:noFill/>
        </p:spPr>
        <p:txBody>
          <a:bodyPr wrap="none" rtlCol="0">
            <a:spAutoFit/>
          </a:bodyPr>
          <a:lstStyle/>
          <a:p>
            <a:r>
              <a:rPr kumimoji="1" lang="ja-JP" altLang="en-US" sz="1400" b="1" dirty="0"/>
              <a:t>●</a:t>
            </a:r>
            <a:r>
              <a:rPr kumimoji="1" lang="ja-JP" altLang="en-US" sz="1400" b="1"/>
              <a:t>無効化系</a:t>
            </a:r>
            <a:r>
              <a:rPr kumimoji="1" lang="ja-JP" altLang="en-US" sz="1000" b="1">
                <a:solidFill>
                  <a:srgbClr val="FF0000"/>
                </a:solidFill>
              </a:rPr>
              <a:t>（</a:t>
            </a:r>
            <a:r>
              <a:rPr kumimoji="1" lang="en-US" altLang="ja-JP" sz="1000" b="1">
                <a:solidFill>
                  <a:srgbClr val="FF0000"/>
                </a:solidFill>
              </a:rPr>
              <a:t>20200127</a:t>
            </a:r>
            <a:r>
              <a:rPr kumimoji="1" lang="ja-JP" altLang="en-US" sz="1000" b="1">
                <a:solidFill>
                  <a:srgbClr val="FF0000"/>
                </a:solidFill>
              </a:rPr>
              <a:t>修正）</a:t>
            </a:r>
            <a:endParaRPr kumimoji="1" lang="ja-JP" altLang="en-US" sz="1000" b="1" dirty="0">
              <a:solidFill>
                <a:srgbClr val="FF0000"/>
              </a:solidFill>
            </a:endParaRPr>
          </a:p>
        </p:txBody>
      </p:sp>
      <p:sp>
        <p:nvSpPr>
          <p:cNvPr id="30" name="テキスト ボックス 29">
            <a:extLst>
              <a:ext uri="{FF2B5EF4-FFF2-40B4-BE49-F238E27FC236}">
                <a16:creationId xmlns:a16="http://schemas.microsoft.com/office/drawing/2014/main" id="{B0A5E26E-1E4F-4021-8C87-96B57DA20F97}"/>
              </a:ext>
            </a:extLst>
          </p:cNvPr>
          <p:cNvSpPr txBox="1"/>
          <p:nvPr/>
        </p:nvSpPr>
        <p:spPr>
          <a:xfrm>
            <a:off x="591845" y="2511997"/>
            <a:ext cx="1723549" cy="246221"/>
          </a:xfrm>
          <a:prstGeom prst="rect">
            <a:avLst/>
          </a:prstGeom>
          <a:noFill/>
        </p:spPr>
        <p:txBody>
          <a:bodyPr wrap="none" rtlCol="0">
            <a:spAutoFit/>
          </a:bodyPr>
          <a:lstStyle/>
          <a:p>
            <a:r>
              <a:rPr kumimoji="1" lang="ja-JP" altLang="en-US" sz="1000" dirty="0"/>
              <a:t>様々な効果を無効化する。</a:t>
            </a:r>
            <a:endParaRPr kumimoji="1" lang="en-US" altLang="ja-JP" sz="1000" dirty="0"/>
          </a:p>
        </p:txBody>
      </p:sp>
      <p:graphicFrame>
        <p:nvGraphicFramePr>
          <p:cNvPr id="31" name="表 2">
            <a:extLst>
              <a:ext uri="{FF2B5EF4-FFF2-40B4-BE49-F238E27FC236}">
                <a16:creationId xmlns:a16="http://schemas.microsoft.com/office/drawing/2014/main" id="{3070E065-37B3-4DFB-A112-FDC425F89192}"/>
              </a:ext>
            </a:extLst>
          </p:cNvPr>
          <p:cNvGraphicFramePr>
            <a:graphicFrameLocks noGrp="1"/>
          </p:cNvGraphicFramePr>
          <p:nvPr>
            <p:extLst>
              <p:ext uri="{D42A27DB-BD31-4B8C-83A1-F6EECF244321}">
                <p14:modId xmlns:p14="http://schemas.microsoft.com/office/powerpoint/2010/main" val="3806191644"/>
              </p:ext>
            </p:extLst>
          </p:nvPr>
        </p:nvGraphicFramePr>
        <p:xfrm>
          <a:off x="676712" y="2916261"/>
          <a:ext cx="5098416" cy="182880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影響</a:t>
                      </a:r>
                      <a:endParaRPr kumimoji="1" lang="ja-JP" altLang="en-US" sz="1000" b="0" dirty="0">
                        <a:solidFill>
                          <a:schemeClr val="bg1"/>
                        </a:solidFill>
                        <a:latin typeface="+mn-ea"/>
                        <a:ea typeface="+mn-ea"/>
                      </a:endParaRPr>
                    </a:p>
                  </a:txBody>
                  <a:tcPr/>
                </a:tc>
                <a:tc>
                  <a:txBody>
                    <a:bodyPr/>
                    <a:lstStyle/>
                    <a:p>
                      <a:r>
                        <a:rPr kumimoji="1" lang="ja-JP" altLang="en-US" sz="1000" dirty="0">
                          <a:solidFill>
                            <a:schemeClr val="bg1"/>
                          </a:solidFill>
                        </a:rPr>
                        <a:t>・武器種　特定の武器種のダメージ</a:t>
                      </a:r>
                      <a:endParaRPr kumimoji="1" lang="en-US" altLang="ja-JP" sz="1000" dirty="0">
                        <a:solidFill>
                          <a:schemeClr val="bg1"/>
                        </a:solidFill>
                      </a:endParaRPr>
                    </a:p>
                    <a:p>
                      <a:r>
                        <a:rPr kumimoji="1" lang="ja-JP" altLang="en-US" sz="1000" dirty="0">
                          <a:solidFill>
                            <a:schemeClr val="bg1"/>
                          </a:solidFill>
                        </a:rPr>
                        <a:t>・ダメージ　ダメージ全般</a:t>
                      </a:r>
                      <a:endParaRPr kumimoji="1" lang="en-US" altLang="ja-JP" sz="1000" dirty="0">
                        <a:solidFill>
                          <a:schemeClr val="bg1"/>
                        </a:solidFill>
                      </a:endParaRPr>
                    </a:p>
                    <a:p>
                      <a:r>
                        <a:rPr kumimoji="1" lang="ja-JP" altLang="en-US" sz="1000" dirty="0">
                          <a:solidFill>
                            <a:schemeClr val="bg1"/>
                          </a:solidFill>
                        </a:rPr>
                        <a:t>・属性　該当の属性からのダメージ</a:t>
                      </a:r>
                      <a:endParaRPr kumimoji="1" lang="en-US" altLang="ja-JP" sz="1000" dirty="0">
                        <a:solidFill>
                          <a:schemeClr val="bg1"/>
                        </a:solidFill>
                      </a:endParaRPr>
                    </a:p>
                    <a:p>
                      <a:r>
                        <a:rPr kumimoji="1" lang="ja-JP" altLang="en-US" sz="1000" dirty="0">
                          <a:solidFill>
                            <a:schemeClr val="bg1"/>
                          </a:solidFill>
                        </a:rPr>
                        <a:t>・効果　特定の効果</a:t>
                      </a:r>
                      <a:endParaRPr kumimoji="1" lang="en-US" altLang="ja-JP" sz="1000" dirty="0">
                        <a:solidFill>
                          <a:schemeClr val="bg1"/>
                        </a:solidFill>
                      </a:endParaRPr>
                    </a:p>
                    <a:p>
                      <a:r>
                        <a:rPr kumimoji="1" lang="ja-JP" altLang="en-US" sz="1000" dirty="0">
                          <a:solidFill>
                            <a:schemeClr val="bg1"/>
                          </a:solidFill>
                        </a:rPr>
                        <a:t>・状態異常　特定の状態</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a:solidFill>
                            <a:schemeClr val="bg1"/>
                          </a:solidFill>
                          <a:latin typeface="+mn-ea"/>
                          <a:ea typeface="+mn-ea"/>
                        </a:rPr>
                        <a:t>発生率</a:t>
                      </a:r>
                      <a:endParaRPr kumimoji="1" lang="ja-JP" altLang="en-US" sz="1000" b="0" dirty="0">
                        <a:solidFill>
                          <a:schemeClr val="bg1"/>
                        </a:solidFill>
                        <a:latin typeface="+mn-ea"/>
                        <a:ea typeface="+mn-ea"/>
                      </a:endParaRPr>
                    </a:p>
                  </a:txBody>
                  <a:tcPr/>
                </a:tc>
                <a:tc>
                  <a:txBody>
                    <a:bodyPr/>
                    <a:lstStyle/>
                    <a:p>
                      <a:r>
                        <a:rPr kumimoji="1" lang="en-US" altLang="ja-JP" sz="1000">
                          <a:solidFill>
                            <a:schemeClr val="bg1"/>
                          </a:solidFill>
                        </a:rPr>
                        <a:t>1</a:t>
                      </a:r>
                      <a:r>
                        <a:rPr kumimoji="1" lang="ja-JP" altLang="en-US" sz="1000">
                          <a:solidFill>
                            <a:schemeClr val="bg1"/>
                          </a:solidFill>
                        </a:rPr>
                        <a:t>～</a:t>
                      </a:r>
                      <a:r>
                        <a:rPr kumimoji="1" lang="en-US" altLang="ja-JP" sz="1000">
                          <a:solidFill>
                            <a:schemeClr val="bg1"/>
                          </a:solidFill>
                        </a:rPr>
                        <a:t>100</a:t>
                      </a:r>
                      <a:r>
                        <a:rPr kumimoji="1" lang="ja-JP" altLang="en-US" sz="1000">
                          <a:solidFill>
                            <a:schemeClr val="bg1"/>
                          </a:solidFill>
                        </a:rPr>
                        <a:t>％</a:t>
                      </a:r>
                      <a:endParaRPr kumimoji="1" lang="en-US" altLang="ja-JP" sz="1000" dirty="0">
                        <a:solidFill>
                          <a:schemeClr val="bg1"/>
                        </a:solidFill>
                      </a:endParaRPr>
                    </a:p>
                  </a:txBody>
                  <a:tcPr/>
                </a:tc>
                <a:extLst>
                  <a:ext uri="{0D108BD9-81ED-4DB2-BD59-A6C34878D82A}">
                    <a16:rowId xmlns:a16="http://schemas.microsoft.com/office/drawing/2014/main" val="598655351"/>
                  </a:ext>
                </a:extLst>
              </a:tr>
              <a:tr h="0">
                <a:tc>
                  <a:txBody>
                    <a:bodyPr/>
                    <a:lstStyle/>
                    <a:p>
                      <a:r>
                        <a:rPr kumimoji="1" lang="en-US" altLang="ja-JP" sz="100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b="0">
                          <a:solidFill>
                            <a:schemeClr val="bg1"/>
                          </a:solidFill>
                          <a:latin typeface="+mn-ea"/>
                          <a:ea typeface="+mn-ea"/>
                        </a:rPr>
                        <a:t>パターン</a:t>
                      </a:r>
                      <a:endParaRPr kumimoji="1" lang="ja-JP" altLang="en-US" sz="1000" b="0" dirty="0">
                        <a:solidFill>
                          <a:schemeClr val="bg1"/>
                        </a:solidFill>
                        <a:latin typeface="+mn-ea"/>
                        <a:ea typeface="+mn-ea"/>
                      </a:endParaRPr>
                    </a:p>
                  </a:txBody>
                  <a:tcPr/>
                </a:tc>
                <a:tc>
                  <a:txBody>
                    <a:bodyPr/>
                    <a:lstStyle/>
                    <a:p>
                      <a:r>
                        <a:rPr kumimoji="1" lang="en-US" altLang="ja-JP" sz="1000">
                          <a:solidFill>
                            <a:schemeClr val="bg1"/>
                          </a:solidFill>
                        </a:rPr>
                        <a:t>0</a:t>
                      </a:r>
                      <a:r>
                        <a:rPr kumimoji="1" lang="ja-JP" altLang="en-US" sz="1000">
                          <a:solidFill>
                            <a:schemeClr val="bg1"/>
                          </a:solidFill>
                        </a:rPr>
                        <a:t>：減少率　</a:t>
                      </a:r>
                      <a:r>
                        <a:rPr kumimoji="1" lang="en-US" altLang="ja-JP" sz="1000">
                          <a:solidFill>
                            <a:schemeClr val="bg1"/>
                          </a:solidFill>
                        </a:rPr>
                        <a:t>1</a:t>
                      </a:r>
                      <a:r>
                        <a:rPr kumimoji="1" lang="ja-JP" altLang="en-US" sz="1000">
                          <a:solidFill>
                            <a:schemeClr val="bg1"/>
                          </a:solidFill>
                        </a:rPr>
                        <a:t>：直値</a:t>
                      </a:r>
                      <a:endParaRPr kumimoji="1" lang="en-US" altLang="ja-JP" sz="1000">
                        <a:solidFill>
                          <a:schemeClr val="bg1"/>
                        </a:solidFill>
                      </a:endParaRPr>
                    </a:p>
                  </a:txBody>
                  <a:tcPr/>
                </a:tc>
                <a:extLst>
                  <a:ext uri="{0D108BD9-81ED-4DB2-BD59-A6C34878D82A}">
                    <a16:rowId xmlns:a16="http://schemas.microsoft.com/office/drawing/2014/main" val="1485125020"/>
                  </a:ext>
                </a:extLst>
              </a:tr>
              <a:tr h="0">
                <a:tc>
                  <a:txBody>
                    <a:bodyPr/>
                    <a:lstStyle/>
                    <a:p>
                      <a:r>
                        <a:rPr kumimoji="1" lang="en-US" altLang="ja-JP" sz="1000">
                          <a:solidFill>
                            <a:schemeClr val="bg1"/>
                          </a:solidFill>
                          <a:latin typeface="+mn-ea"/>
                          <a:ea typeface="+mn-ea"/>
                        </a:rPr>
                        <a:t>4</a:t>
                      </a:r>
                      <a:endParaRPr kumimoji="1" lang="ja-JP" altLang="en-US" sz="1000" dirty="0">
                        <a:solidFill>
                          <a:schemeClr val="bg1"/>
                        </a:solidFill>
                        <a:latin typeface="+mn-ea"/>
                        <a:ea typeface="+mn-ea"/>
                      </a:endParaRPr>
                    </a:p>
                  </a:txBody>
                  <a:tcPr/>
                </a:tc>
                <a:tc>
                  <a:txBody>
                    <a:bodyPr/>
                    <a:lstStyle/>
                    <a:p>
                      <a:r>
                        <a:rPr kumimoji="1" lang="ja-JP" altLang="en-US" sz="1000" b="0">
                          <a:solidFill>
                            <a:schemeClr val="bg1"/>
                          </a:solidFill>
                          <a:latin typeface="+mn-ea"/>
                          <a:ea typeface="+mn-ea"/>
                        </a:rPr>
                        <a:t>数値</a:t>
                      </a:r>
                      <a:endParaRPr kumimoji="1" lang="ja-JP" altLang="en-US" sz="1000" b="0" dirty="0">
                        <a:solidFill>
                          <a:schemeClr val="bg1"/>
                        </a:solidFill>
                        <a:latin typeface="+mn-ea"/>
                        <a:ea typeface="+mn-ea"/>
                      </a:endParaRPr>
                    </a:p>
                  </a:txBody>
                  <a:tcPr/>
                </a:tc>
                <a:tc>
                  <a:txBody>
                    <a:bodyPr/>
                    <a:lstStyle/>
                    <a:p>
                      <a:r>
                        <a:rPr kumimoji="1" lang="ja-JP" altLang="en-US" sz="1000">
                          <a:solidFill>
                            <a:schemeClr val="bg1"/>
                          </a:solidFill>
                        </a:rPr>
                        <a:t>数値（減少率の場合</a:t>
                      </a:r>
                      <a:r>
                        <a:rPr kumimoji="1" lang="en-US" altLang="ja-JP" sz="1000">
                          <a:solidFill>
                            <a:schemeClr val="bg1"/>
                          </a:solidFill>
                        </a:rPr>
                        <a:t>1</a:t>
                      </a:r>
                      <a:r>
                        <a:rPr kumimoji="1" lang="ja-JP" altLang="en-US" sz="1000">
                          <a:solidFill>
                            <a:schemeClr val="bg1"/>
                          </a:solidFill>
                        </a:rPr>
                        <a:t>～</a:t>
                      </a:r>
                      <a:r>
                        <a:rPr kumimoji="1" lang="en-US" altLang="ja-JP" sz="1000">
                          <a:solidFill>
                            <a:schemeClr val="bg1"/>
                          </a:solidFill>
                        </a:rPr>
                        <a:t>100</a:t>
                      </a:r>
                      <a:r>
                        <a:rPr kumimoji="1" lang="ja-JP" altLang="en-US" sz="1000">
                          <a:solidFill>
                            <a:schemeClr val="bg1"/>
                          </a:solidFill>
                        </a:rPr>
                        <a:t>、直値の場合は減少値）</a:t>
                      </a:r>
                      <a:endParaRPr kumimoji="1" lang="en-US" altLang="ja-JP" sz="1000" dirty="0">
                        <a:solidFill>
                          <a:schemeClr val="bg1"/>
                        </a:solidFill>
                      </a:endParaRPr>
                    </a:p>
                  </a:txBody>
                  <a:tcPr/>
                </a:tc>
                <a:extLst>
                  <a:ext uri="{0D108BD9-81ED-4DB2-BD59-A6C34878D82A}">
                    <a16:rowId xmlns:a16="http://schemas.microsoft.com/office/drawing/2014/main" val="1477144557"/>
                  </a:ext>
                </a:extLst>
              </a:tr>
            </a:tbl>
          </a:graphicData>
        </a:graphic>
      </p:graphicFrame>
      <p:sp>
        <p:nvSpPr>
          <p:cNvPr id="33" name="四角形: 角を丸くする 32">
            <a:extLst>
              <a:ext uri="{FF2B5EF4-FFF2-40B4-BE49-F238E27FC236}">
                <a16:creationId xmlns:a16="http://schemas.microsoft.com/office/drawing/2014/main" id="{65BDB5E9-B52D-4826-A86D-E9B611BEC106}"/>
              </a:ext>
            </a:extLst>
          </p:cNvPr>
          <p:cNvSpPr/>
          <p:nvPr/>
        </p:nvSpPr>
        <p:spPr>
          <a:xfrm>
            <a:off x="6014906" y="197411"/>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状態については今後増える可能性もあり。</a:t>
            </a:r>
            <a:endParaRPr kumimoji="1" lang="en-US" altLang="ja-JP" sz="1000" dirty="0">
              <a:solidFill>
                <a:schemeClr val="tx1"/>
              </a:solidFill>
            </a:endParaRPr>
          </a:p>
        </p:txBody>
      </p:sp>
      <p:sp>
        <p:nvSpPr>
          <p:cNvPr id="34" name="四角形: 角を丸くする 33">
            <a:extLst>
              <a:ext uri="{FF2B5EF4-FFF2-40B4-BE49-F238E27FC236}">
                <a16:creationId xmlns:a16="http://schemas.microsoft.com/office/drawing/2014/main" id="{558B0C57-8C40-46A2-92EB-4AE2A62F59DB}"/>
              </a:ext>
            </a:extLst>
          </p:cNvPr>
          <p:cNvSpPr/>
          <p:nvPr/>
        </p:nvSpPr>
        <p:spPr>
          <a:xfrm>
            <a:off x="6014906" y="2758218"/>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反射という状態も（その内）つくりたい。</a:t>
            </a:r>
            <a:endParaRPr kumimoji="1" lang="en-US" altLang="ja-JP" sz="1000" dirty="0">
              <a:solidFill>
                <a:schemeClr val="tx1"/>
              </a:solidFill>
            </a:endParaRPr>
          </a:p>
        </p:txBody>
      </p:sp>
      <p:sp>
        <p:nvSpPr>
          <p:cNvPr id="24" name="テキスト ボックス 23">
            <a:extLst>
              <a:ext uri="{FF2B5EF4-FFF2-40B4-BE49-F238E27FC236}">
                <a16:creationId xmlns:a16="http://schemas.microsoft.com/office/drawing/2014/main" id="{9052ADFE-E583-4388-8348-5827A0908357}"/>
              </a:ext>
            </a:extLst>
          </p:cNvPr>
          <p:cNvSpPr txBox="1"/>
          <p:nvPr/>
        </p:nvSpPr>
        <p:spPr>
          <a:xfrm>
            <a:off x="591845" y="537513"/>
            <a:ext cx="800219" cy="276999"/>
          </a:xfrm>
          <a:prstGeom prst="rect">
            <a:avLst/>
          </a:prstGeom>
          <a:noFill/>
        </p:spPr>
        <p:txBody>
          <a:bodyPr wrap="none" rtlCol="0">
            <a:spAutoFit/>
          </a:bodyPr>
          <a:lstStyle/>
          <a:p>
            <a:r>
              <a:rPr kumimoji="1" lang="ja-JP" altLang="en-US" sz="1200" b="1" dirty="0"/>
              <a:t>○変化系</a:t>
            </a:r>
          </a:p>
        </p:txBody>
      </p:sp>
      <p:sp>
        <p:nvSpPr>
          <p:cNvPr id="35" name="テキスト ボックス 34">
            <a:extLst>
              <a:ext uri="{FF2B5EF4-FFF2-40B4-BE49-F238E27FC236}">
                <a16:creationId xmlns:a16="http://schemas.microsoft.com/office/drawing/2014/main" id="{96E6B27A-F4C4-4123-9070-43678463DBCA}"/>
              </a:ext>
            </a:extLst>
          </p:cNvPr>
          <p:cNvSpPr txBox="1"/>
          <p:nvPr/>
        </p:nvSpPr>
        <p:spPr>
          <a:xfrm>
            <a:off x="813683" y="814512"/>
            <a:ext cx="2492990" cy="400110"/>
          </a:xfrm>
          <a:prstGeom prst="rect">
            <a:avLst/>
          </a:prstGeom>
          <a:noFill/>
        </p:spPr>
        <p:txBody>
          <a:bodyPr wrap="none" rtlCol="0">
            <a:spAutoFit/>
          </a:bodyPr>
          <a:lstStyle/>
          <a:p>
            <a:r>
              <a:rPr kumimoji="1" lang="ja-JP" altLang="en-US" sz="1000" dirty="0"/>
              <a:t>最初に設定した状態に変わる。</a:t>
            </a:r>
            <a:endParaRPr kumimoji="1" lang="en-US" altLang="ja-JP" sz="1000" dirty="0"/>
          </a:p>
          <a:p>
            <a:r>
              <a:rPr kumimoji="1" lang="ja-JP" altLang="en-US" sz="1000" dirty="0"/>
              <a:t>これらの状態は独自で作る必要がある。</a:t>
            </a:r>
            <a:endParaRPr kumimoji="1" lang="en-US" altLang="ja-JP" sz="1000" dirty="0"/>
          </a:p>
        </p:txBody>
      </p:sp>
      <p:sp>
        <p:nvSpPr>
          <p:cNvPr id="17" name="テキスト ボックス 16">
            <a:extLst>
              <a:ext uri="{FF2B5EF4-FFF2-40B4-BE49-F238E27FC236}">
                <a16:creationId xmlns:a16="http://schemas.microsoft.com/office/drawing/2014/main" id="{D3B83F85-3230-4E6A-A939-BE47ACA45B9A}"/>
              </a:ext>
            </a:extLst>
          </p:cNvPr>
          <p:cNvSpPr txBox="1"/>
          <p:nvPr/>
        </p:nvSpPr>
        <p:spPr>
          <a:xfrm>
            <a:off x="813683" y="4851055"/>
            <a:ext cx="697627" cy="246221"/>
          </a:xfrm>
          <a:prstGeom prst="rect">
            <a:avLst/>
          </a:prstGeom>
          <a:noFill/>
        </p:spPr>
        <p:txBody>
          <a:bodyPr wrap="none" rtlCol="0">
            <a:spAutoFit/>
          </a:bodyPr>
          <a:lstStyle/>
          <a:p>
            <a:r>
              <a:rPr kumimoji="1" lang="ja-JP" altLang="en-US" sz="1000" b="1"/>
              <a:t>・減少率</a:t>
            </a:r>
            <a:endParaRPr kumimoji="1" lang="en-US" altLang="ja-JP" sz="1000" b="1" dirty="0"/>
          </a:p>
        </p:txBody>
      </p:sp>
      <p:sp>
        <p:nvSpPr>
          <p:cNvPr id="18" name="テキスト ボックス 17">
            <a:extLst>
              <a:ext uri="{FF2B5EF4-FFF2-40B4-BE49-F238E27FC236}">
                <a16:creationId xmlns:a16="http://schemas.microsoft.com/office/drawing/2014/main" id="{EA261040-5567-4C83-B8A5-DC9553E5300F}"/>
              </a:ext>
            </a:extLst>
          </p:cNvPr>
          <p:cNvSpPr txBox="1"/>
          <p:nvPr/>
        </p:nvSpPr>
        <p:spPr>
          <a:xfrm>
            <a:off x="991954" y="5083576"/>
            <a:ext cx="2364750" cy="246221"/>
          </a:xfrm>
          <a:prstGeom prst="rect">
            <a:avLst/>
          </a:prstGeom>
          <a:noFill/>
        </p:spPr>
        <p:txBody>
          <a:bodyPr wrap="none" rtlCol="0">
            <a:spAutoFit/>
          </a:bodyPr>
          <a:lstStyle/>
          <a:p>
            <a:r>
              <a:rPr kumimoji="1" lang="ja-JP" altLang="en-US" sz="1000"/>
              <a:t>受けた数値に対して無効化する割合。</a:t>
            </a:r>
            <a:endParaRPr kumimoji="1" lang="en-US" altLang="ja-JP" sz="1000" dirty="0"/>
          </a:p>
        </p:txBody>
      </p:sp>
      <p:sp>
        <p:nvSpPr>
          <p:cNvPr id="25" name="テキスト ボックス 24">
            <a:extLst>
              <a:ext uri="{FF2B5EF4-FFF2-40B4-BE49-F238E27FC236}">
                <a16:creationId xmlns:a16="http://schemas.microsoft.com/office/drawing/2014/main" id="{EF1A7988-F808-46DC-BA81-6F1AD78FF417}"/>
              </a:ext>
            </a:extLst>
          </p:cNvPr>
          <p:cNvSpPr txBox="1"/>
          <p:nvPr/>
        </p:nvSpPr>
        <p:spPr>
          <a:xfrm>
            <a:off x="815328" y="5422091"/>
            <a:ext cx="569387" cy="246221"/>
          </a:xfrm>
          <a:prstGeom prst="rect">
            <a:avLst/>
          </a:prstGeom>
          <a:noFill/>
        </p:spPr>
        <p:txBody>
          <a:bodyPr wrap="none" rtlCol="0">
            <a:spAutoFit/>
          </a:bodyPr>
          <a:lstStyle/>
          <a:p>
            <a:r>
              <a:rPr kumimoji="1" lang="ja-JP" altLang="en-US" sz="1000" b="1"/>
              <a:t>・数値</a:t>
            </a:r>
            <a:endParaRPr kumimoji="1" lang="en-US" altLang="ja-JP" sz="1000" b="1" dirty="0"/>
          </a:p>
        </p:txBody>
      </p:sp>
      <p:sp>
        <p:nvSpPr>
          <p:cNvPr id="27" name="テキスト ボックス 26">
            <a:extLst>
              <a:ext uri="{FF2B5EF4-FFF2-40B4-BE49-F238E27FC236}">
                <a16:creationId xmlns:a16="http://schemas.microsoft.com/office/drawing/2014/main" id="{B7589C7C-BCE8-432F-BAA7-771FB11E0796}"/>
              </a:ext>
            </a:extLst>
          </p:cNvPr>
          <p:cNvSpPr txBox="1"/>
          <p:nvPr/>
        </p:nvSpPr>
        <p:spPr>
          <a:xfrm>
            <a:off x="993599" y="5654612"/>
            <a:ext cx="1082348" cy="246221"/>
          </a:xfrm>
          <a:prstGeom prst="rect">
            <a:avLst/>
          </a:prstGeom>
          <a:noFill/>
        </p:spPr>
        <p:txBody>
          <a:bodyPr wrap="none" rtlCol="0">
            <a:spAutoFit/>
          </a:bodyPr>
          <a:lstStyle/>
          <a:p>
            <a:r>
              <a:rPr kumimoji="1" lang="ja-JP" altLang="en-US" sz="1000"/>
              <a:t>無効化する値</a:t>
            </a:r>
            <a:r>
              <a:rPr kumimoji="1" lang="ja-JP" altLang="en-US" sz="1000" dirty="0"/>
              <a:t>。</a:t>
            </a:r>
            <a:endParaRPr kumimoji="1" lang="en-US" altLang="ja-JP" sz="1000"/>
          </a:p>
        </p:txBody>
      </p:sp>
      <p:sp>
        <p:nvSpPr>
          <p:cNvPr id="28" name="四角形: 角を丸くする 27">
            <a:extLst>
              <a:ext uri="{FF2B5EF4-FFF2-40B4-BE49-F238E27FC236}">
                <a16:creationId xmlns:a16="http://schemas.microsoft.com/office/drawing/2014/main" id="{155D2D65-29E6-4FBA-8554-95F91C09F785}"/>
              </a:ext>
            </a:extLst>
          </p:cNvPr>
          <p:cNvSpPr/>
          <p:nvPr/>
        </p:nvSpPr>
        <p:spPr>
          <a:xfrm>
            <a:off x="6014906" y="3856140"/>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en-US" altLang="ja-JP" sz="1000">
                <a:solidFill>
                  <a:schemeClr val="tx1"/>
                </a:solidFill>
              </a:rPr>
              <a:t>1/22</a:t>
            </a:r>
            <a:r>
              <a:rPr kumimoji="1" lang="ja-JP" altLang="en-US" sz="1000">
                <a:solidFill>
                  <a:schemeClr val="tx1"/>
                </a:solidFill>
              </a:rPr>
              <a:t>に離したバリア系はこの機能で対応する想定。</a:t>
            </a:r>
            <a:endParaRPr kumimoji="1" lang="en-US" altLang="ja-JP" sz="1000" dirty="0">
              <a:solidFill>
                <a:schemeClr val="tx1"/>
              </a:solidFill>
            </a:endParaRPr>
          </a:p>
        </p:txBody>
      </p:sp>
    </p:spTree>
    <p:extLst>
      <p:ext uri="{BB962C8B-B14F-4D97-AF65-F5344CB8AC3E}">
        <p14:creationId xmlns:p14="http://schemas.microsoft.com/office/powerpoint/2010/main" val="684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E9BB1252-38B9-4FC9-BED9-79EC6ADD63EF}"/>
              </a:ext>
            </a:extLst>
          </p:cNvPr>
          <p:cNvSpPr>
            <a:spLocks noGrp="1"/>
          </p:cNvSpPr>
          <p:nvPr>
            <p:ph type="ftr" sz="quarter" idx="11"/>
          </p:nvPr>
        </p:nvSpPr>
        <p:spPr/>
        <p:txBody>
          <a:bodyPr/>
          <a:lstStyle/>
          <a:p>
            <a:r>
              <a:rPr kumimoji="1" lang="en-US" altLang="ja-JP"/>
              <a:t>CONFIDENTIAL</a:t>
            </a:r>
            <a:endParaRPr kumimoji="1" lang="ja-JP" altLang="en-US"/>
          </a:p>
        </p:txBody>
      </p:sp>
      <p:sp>
        <p:nvSpPr>
          <p:cNvPr id="5" name="スライド番号プレースホルダー 4">
            <a:extLst>
              <a:ext uri="{FF2B5EF4-FFF2-40B4-BE49-F238E27FC236}">
                <a16:creationId xmlns:a16="http://schemas.microsoft.com/office/drawing/2014/main" id="{C5ED283D-8E1D-4481-A639-75599911EC6D}"/>
              </a:ext>
            </a:extLst>
          </p:cNvPr>
          <p:cNvSpPr>
            <a:spLocks noGrp="1"/>
          </p:cNvSpPr>
          <p:nvPr>
            <p:ph type="sldNum" sz="quarter" idx="12"/>
          </p:nvPr>
        </p:nvSpPr>
        <p:spPr/>
        <p:txBody>
          <a:bodyPr/>
          <a:lstStyle/>
          <a:p>
            <a:fld id="{A1D1B427-6BB8-45E6-A1F2-9E04AE67DC91}" type="slidenum">
              <a:rPr kumimoji="1" lang="ja-JP" altLang="en-US" smtClean="0"/>
              <a:t>11</a:t>
            </a:fld>
            <a:endParaRPr kumimoji="1" lang="ja-JP" altLang="en-US"/>
          </a:p>
        </p:txBody>
      </p:sp>
      <p:sp>
        <p:nvSpPr>
          <p:cNvPr id="6" name="テキスト ボックス 5">
            <a:extLst>
              <a:ext uri="{FF2B5EF4-FFF2-40B4-BE49-F238E27FC236}">
                <a16:creationId xmlns:a16="http://schemas.microsoft.com/office/drawing/2014/main" id="{AA331A96-5846-441E-96BB-0BEB864191D6}"/>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9" name="テキスト ボックス 8">
            <a:extLst>
              <a:ext uri="{FF2B5EF4-FFF2-40B4-BE49-F238E27FC236}">
                <a16:creationId xmlns:a16="http://schemas.microsoft.com/office/drawing/2014/main" id="{5D10DDEE-A866-42F6-839D-2F79BD8C5B7F}"/>
              </a:ext>
            </a:extLst>
          </p:cNvPr>
          <p:cNvSpPr txBox="1"/>
          <p:nvPr/>
        </p:nvSpPr>
        <p:spPr>
          <a:xfrm>
            <a:off x="415419" y="538799"/>
            <a:ext cx="1992853" cy="307777"/>
          </a:xfrm>
          <a:prstGeom prst="rect">
            <a:avLst/>
          </a:prstGeom>
          <a:noFill/>
        </p:spPr>
        <p:txBody>
          <a:bodyPr wrap="none" rtlCol="0">
            <a:spAutoFit/>
          </a:bodyPr>
          <a:lstStyle/>
          <a:p>
            <a:r>
              <a:rPr kumimoji="1" lang="ja-JP" altLang="en-US" sz="1400" b="1"/>
              <a:t>●回復系</a:t>
            </a:r>
            <a:r>
              <a:rPr kumimoji="1" lang="ja-JP" altLang="en-US" sz="1000" b="1">
                <a:solidFill>
                  <a:srgbClr val="FF0000"/>
                </a:solidFill>
              </a:rPr>
              <a:t>（</a:t>
            </a:r>
            <a:r>
              <a:rPr kumimoji="1" lang="en-US" altLang="ja-JP" sz="1000" b="1">
                <a:solidFill>
                  <a:srgbClr val="FF0000"/>
                </a:solidFill>
              </a:rPr>
              <a:t>20200127</a:t>
            </a:r>
            <a:r>
              <a:rPr kumimoji="1" lang="ja-JP" altLang="en-US" sz="1000" b="1">
                <a:solidFill>
                  <a:srgbClr val="FF0000"/>
                </a:solidFill>
              </a:rPr>
              <a:t>新規）</a:t>
            </a:r>
            <a:endParaRPr kumimoji="1" lang="ja-JP" altLang="en-US" sz="1000" b="1" dirty="0">
              <a:solidFill>
                <a:srgbClr val="FF0000"/>
              </a:solidFill>
            </a:endParaRPr>
          </a:p>
        </p:txBody>
      </p:sp>
      <p:sp>
        <p:nvSpPr>
          <p:cNvPr id="10" name="テキスト ボックス 9">
            <a:extLst>
              <a:ext uri="{FF2B5EF4-FFF2-40B4-BE49-F238E27FC236}">
                <a16:creationId xmlns:a16="http://schemas.microsoft.com/office/drawing/2014/main" id="{7386C269-AEE4-4310-B0D1-FD5AFCABA169}"/>
              </a:ext>
            </a:extLst>
          </p:cNvPr>
          <p:cNvSpPr txBox="1"/>
          <p:nvPr/>
        </p:nvSpPr>
        <p:spPr>
          <a:xfrm>
            <a:off x="591845" y="846576"/>
            <a:ext cx="6083717" cy="246221"/>
          </a:xfrm>
          <a:prstGeom prst="rect">
            <a:avLst/>
          </a:prstGeom>
          <a:noFill/>
        </p:spPr>
        <p:txBody>
          <a:bodyPr wrap="none" rtlCol="0">
            <a:spAutoFit/>
          </a:bodyPr>
          <a:lstStyle/>
          <a:p>
            <a:r>
              <a:rPr kumimoji="1" lang="ja-JP" altLang="en-US" sz="1000"/>
              <a:t>打ち合わせにて回復の種類が色々あったり、パラメータ変化系と明確に異なるため、仕様を分割した。</a:t>
            </a:r>
            <a:endParaRPr kumimoji="1" lang="en-US" altLang="ja-JP" sz="1000" dirty="0"/>
          </a:p>
        </p:txBody>
      </p:sp>
      <p:sp>
        <p:nvSpPr>
          <p:cNvPr id="11" name="テキスト ボックス 10">
            <a:extLst>
              <a:ext uri="{FF2B5EF4-FFF2-40B4-BE49-F238E27FC236}">
                <a16:creationId xmlns:a16="http://schemas.microsoft.com/office/drawing/2014/main" id="{993C7071-1105-4739-9EC3-0A3DC476447C}"/>
              </a:ext>
            </a:extLst>
          </p:cNvPr>
          <p:cNvSpPr txBox="1"/>
          <p:nvPr/>
        </p:nvSpPr>
        <p:spPr>
          <a:xfrm>
            <a:off x="591845" y="1123575"/>
            <a:ext cx="837089" cy="276999"/>
          </a:xfrm>
          <a:prstGeom prst="rect">
            <a:avLst/>
          </a:prstGeom>
          <a:noFill/>
        </p:spPr>
        <p:txBody>
          <a:bodyPr wrap="none" rtlCol="0">
            <a:spAutoFit/>
          </a:bodyPr>
          <a:lstStyle/>
          <a:p>
            <a:r>
              <a:rPr kumimoji="1" lang="ja-JP" altLang="en-US" sz="1200" b="1"/>
              <a:t>○</a:t>
            </a:r>
            <a:r>
              <a:rPr kumimoji="1" lang="en-US" altLang="ja-JP" sz="1200" b="1"/>
              <a:t>HP</a:t>
            </a:r>
            <a:r>
              <a:rPr kumimoji="1" lang="ja-JP" altLang="en-US" sz="1200" b="1"/>
              <a:t>回復</a:t>
            </a:r>
            <a:endParaRPr kumimoji="1" lang="ja-JP" altLang="en-US" sz="1200" b="1" dirty="0"/>
          </a:p>
        </p:txBody>
      </p:sp>
      <p:sp>
        <p:nvSpPr>
          <p:cNvPr id="12" name="テキスト ボックス 11">
            <a:extLst>
              <a:ext uri="{FF2B5EF4-FFF2-40B4-BE49-F238E27FC236}">
                <a16:creationId xmlns:a16="http://schemas.microsoft.com/office/drawing/2014/main" id="{F9CAB194-0CF4-4699-92F6-EA55C1270AFE}"/>
              </a:ext>
            </a:extLst>
          </p:cNvPr>
          <p:cNvSpPr txBox="1"/>
          <p:nvPr/>
        </p:nvSpPr>
        <p:spPr>
          <a:xfrm>
            <a:off x="813683" y="1400574"/>
            <a:ext cx="4456669" cy="400110"/>
          </a:xfrm>
          <a:prstGeom prst="rect">
            <a:avLst/>
          </a:prstGeom>
          <a:noFill/>
        </p:spPr>
        <p:txBody>
          <a:bodyPr wrap="none" rtlCol="0">
            <a:spAutoFit/>
          </a:bodyPr>
          <a:lstStyle/>
          <a:p>
            <a:r>
              <a:rPr kumimoji="1" lang="ja-JP" altLang="en-US" sz="1000"/>
              <a:t>部隊の</a:t>
            </a:r>
            <a:r>
              <a:rPr kumimoji="1" lang="en-US" altLang="ja-JP" sz="1000"/>
              <a:t>HP</a:t>
            </a:r>
            <a:r>
              <a:rPr kumimoji="1" lang="ja-JP" altLang="en-US" sz="1000"/>
              <a:t>（被ダメージ）の値を回復させる効果。</a:t>
            </a:r>
            <a:endParaRPr kumimoji="1" lang="en-US" altLang="ja-JP" sz="1000"/>
          </a:p>
          <a:p>
            <a:r>
              <a:rPr kumimoji="1" lang="ja-JP" altLang="en-US" sz="1000"/>
              <a:t>部隊の最大</a:t>
            </a:r>
            <a:r>
              <a:rPr kumimoji="1" lang="en-US" altLang="ja-JP" sz="1000"/>
              <a:t>HP</a:t>
            </a:r>
            <a:r>
              <a:rPr kumimoji="1" lang="ja-JP" altLang="en-US" sz="1000"/>
              <a:t>を超えた分は無視する。</a:t>
            </a:r>
            <a:r>
              <a:rPr kumimoji="1" lang="en-US" altLang="ja-JP" sz="1000"/>
              <a:t>TR</a:t>
            </a:r>
            <a:r>
              <a:rPr kumimoji="1" lang="ja-JP" altLang="en-US" sz="1000"/>
              <a:t>スキルでの「回復」とは異なる。</a:t>
            </a:r>
            <a:endParaRPr kumimoji="1" lang="en-US" altLang="ja-JP" sz="1000"/>
          </a:p>
        </p:txBody>
      </p:sp>
      <p:sp>
        <p:nvSpPr>
          <p:cNvPr id="13" name="四角形: 角を丸くする 12">
            <a:extLst>
              <a:ext uri="{FF2B5EF4-FFF2-40B4-BE49-F238E27FC236}">
                <a16:creationId xmlns:a16="http://schemas.microsoft.com/office/drawing/2014/main" id="{B204DE71-276A-4586-B72D-CF9D91320A0C}"/>
              </a:ext>
            </a:extLst>
          </p:cNvPr>
          <p:cNvSpPr/>
          <p:nvPr/>
        </p:nvSpPr>
        <p:spPr>
          <a:xfrm>
            <a:off x="5996966" y="1259594"/>
            <a:ext cx="2702418" cy="1082180"/>
          </a:xfrm>
          <a:prstGeom prst="roundRect">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a:solidFill>
                  <a:schemeClr val="tx1"/>
                </a:solidFill>
              </a:rPr>
              <a:t>メモ</a:t>
            </a:r>
            <a:endParaRPr kumimoji="1" lang="en-US" altLang="ja-JP" sz="1000">
              <a:solidFill>
                <a:schemeClr val="tx1"/>
              </a:solidFill>
            </a:endParaRPr>
          </a:p>
          <a:p>
            <a:r>
              <a:rPr kumimoji="1" lang="en-US" altLang="ja-JP" sz="1000">
                <a:solidFill>
                  <a:schemeClr val="tx1"/>
                </a:solidFill>
              </a:rPr>
              <a:t>TR</a:t>
            </a:r>
            <a:r>
              <a:rPr kumimoji="1" lang="ja-JP" altLang="en-US" sz="1000">
                <a:solidFill>
                  <a:schemeClr val="tx1"/>
                </a:solidFill>
              </a:rPr>
              <a:t>スキルのスキルは各キャラの能力値に応じて回復するものだが、効果での回復は直値、もしくは割合によって回復する。</a:t>
            </a:r>
            <a:endParaRPr kumimoji="1" lang="en-US" altLang="ja-JP" sz="1000">
              <a:solidFill>
                <a:schemeClr val="tx1"/>
              </a:solidFill>
            </a:endParaRPr>
          </a:p>
          <a:p>
            <a:r>
              <a:rPr kumimoji="1" lang="ja-JP" altLang="en-US" sz="1000">
                <a:solidFill>
                  <a:schemeClr val="tx1"/>
                </a:solidFill>
              </a:rPr>
              <a:t>発動条件とともに運用する想定。</a:t>
            </a:r>
          </a:p>
        </p:txBody>
      </p:sp>
      <p:graphicFrame>
        <p:nvGraphicFramePr>
          <p:cNvPr id="14" name="表 2">
            <a:extLst>
              <a:ext uri="{FF2B5EF4-FFF2-40B4-BE49-F238E27FC236}">
                <a16:creationId xmlns:a16="http://schemas.microsoft.com/office/drawing/2014/main" id="{8F35FCE4-8BC8-47D7-8A94-F83DDB176F87}"/>
              </a:ext>
            </a:extLst>
          </p:cNvPr>
          <p:cNvGraphicFramePr>
            <a:graphicFrameLocks noGrp="1"/>
          </p:cNvGraphicFramePr>
          <p:nvPr>
            <p:extLst>
              <p:ext uri="{D42A27DB-BD31-4B8C-83A1-F6EECF244321}">
                <p14:modId xmlns:p14="http://schemas.microsoft.com/office/powerpoint/2010/main" val="4035782002"/>
              </p:ext>
            </p:extLst>
          </p:nvPr>
        </p:nvGraphicFramePr>
        <p:xfrm>
          <a:off x="676712" y="1932365"/>
          <a:ext cx="5098416" cy="13411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変化方法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：直値</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：割合</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1764241692"/>
                  </a:ext>
                </a:extLst>
              </a:tr>
              <a:tr h="0">
                <a:tc>
                  <a:txBody>
                    <a:bodyPr/>
                    <a:lstStyle/>
                    <a:p>
                      <a:r>
                        <a:rPr kumimoji="1" lang="en-US" altLang="ja-JP" sz="100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変化値</a:t>
                      </a:r>
                      <a:endParaRPr kumimoji="1" lang="ja-JP" altLang="en-US" sz="1000" b="0" dirty="0">
                        <a:solidFill>
                          <a:schemeClr val="bg1"/>
                        </a:solidFill>
                        <a:latin typeface="+mn-ea"/>
                        <a:ea typeface="+mn-ea"/>
                      </a:endParaRPr>
                    </a:p>
                  </a:txBody>
                  <a:tcPr/>
                </a:tc>
                <a:tc>
                  <a:txBody>
                    <a:bodyPr/>
                    <a:lstStyle/>
                    <a:p>
                      <a:r>
                        <a:rPr kumimoji="1" lang="en-US" altLang="ja-JP" sz="1000">
                          <a:solidFill>
                            <a:schemeClr val="bg1"/>
                          </a:solidFill>
                        </a:rPr>
                        <a:t>2</a:t>
                      </a:r>
                      <a:r>
                        <a:rPr kumimoji="1" lang="ja-JP" altLang="en-US" sz="1000">
                          <a:solidFill>
                            <a:schemeClr val="bg1"/>
                          </a:solidFill>
                        </a:rPr>
                        <a:t>に</a:t>
                      </a:r>
                      <a:r>
                        <a:rPr kumimoji="1" lang="ja-JP" altLang="en-US" sz="1000" dirty="0">
                          <a:solidFill>
                            <a:schemeClr val="bg1"/>
                          </a:solidFill>
                        </a:rPr>
                        <a:t>合わせた数値。</a:t>
                      </a:r>
                      <a:endParaRPr kumimoji="1" lang="en-US" altLang="ja-JP" sz="1000" dirty="0">
                        <a:solidFill>
                          <a:schemeClr val="bg1"/>
                        </a:solidFill>
                      </a:endParaRPr>
                    </a:p>
                    <a:p>
                      <a:r>
                        <a:rPr kumimoji="1" lang="ja-JP" altLang="en-US" sz="1000" dirty="0">
                          <a:solidFill>
                            <a:schemeClr val="bg1"/>
                          </a:solidFill>
                        </a:rPr>
                        <a:t>割合の場合は</a:t>
                      </a:r>
                      <a:r>
                        <a:rPr kumimoji="1" lang="en-US" altLang="ja-JP" sz="1000" dirty="0">
                          <a:solidFill>
                            <a:schemeClr val="bg1"/>
                          </a:solidFill>
                        </a:rPr>
                        <a:t>%</a:t>
                      </a:r>
                      <a:r>
                        <a:rPr kumimoji="1" lang="ja-JP" altLang="en-US" sz="1000" dirty="0">
                          <a:solidFill>
                            <a:schemeClr val="bg1"/>
                          </a:solidFill>
                        </a:rPr>
                        <a:t>となる。（</a:t>
                      </a:r>
                      <a:r>
                        <a:rPr kumimoji="1" lang="en-US" altLang="ja-JP" sz="1000" dirty="0">
                          <a:solidFill>
                            <a:schemeClr val="bg1"/>
                          </a:solidFill>
                        </a:rPr>
                        <a:t>1</a:t>
                      </a:r>
                      <a:r>
                        <a:rPr kumimoji="1" lang="ja-JP" altLang="en-US" sz="1000" dirty="0">
                          <a:solidFill>
                            <a:schemeClr val="bg1"/>
                          </a:solidFill>
                        </a:rPr>
                        <a:t>だったら</a:t>
                      </a:r>
                      <a:r>
                        <a:rPr kumimoji="1" lang="en-US" altLang="ja-JP" sz="1000" dirty="0">
                          <a:solidFill>
                            <a:schemeClr val="bg1"/>
                          </a:solidFill>
                        </a:rPr>
                        <a:t>1</a:t>
                      </a:r>
                      <a:r>
                        <a:rPr kumimoji="1" lang="en-US" altLang="ja-JP" sz="1000">
                          <a:solidFill>
                            <a:schemeClr val="bg1"/>
                          </a:solidFill>
                        </a:rPr>
                        <a:t>%</a:t>
                      </a:r>
                      <a:r>
                        <a:rPr kumimoji="1" lang="ja-JP" altLang="en-US" sz="1000">
                          <a:solidFill>
                            <a:schemeClr val="bg1"/>
                          </a:solidFill>
                        </a:rPr>
                        <a:t>）</a:t>
                      </a:r>
                      <a:endParaRPr kumimoji="1" lang="en-US" altLang="ja-JP" sz="1000">
                        <a:solidFill>
                          <a:schemeClr val="bg1"/>
                        </a:solidFill>
                        <a:latin typeface="+mn-ea"/>
                        <a:ea typeface="+mn-ea"/>
                      </a:endParaRPr>
                    </a:p>
                    <a:p>
                      <a:r>
                        <a:rPr kumimoji="1" lang="ja-JP" altLang="en-US" sz="1000">
                          <a:solidFill>
                            <a:schemeClr val="bg1"/>
                          </a:solidFill>
                        </a:rPr>
                        <a:t>マイナスの値もとり得る。</a:t>
                      </a:r>
                      <a:endParaRPr kumimoji="1" lang="en-US" altLang="ja-JP" sz="1000">
                        <a:solidFill>
                          <a:schemeClr val="bg1"/>
                        </a:solidFill>
                      </a:endParaRPr>
                    </a:p>
                    <a:p>
                      <a:r>
                        <a:rPr kumimoji="1" lang="ja-JP" altLang="en-US" sz="1000">
                          <a:solidFill>
                            <a:schemeClr val="bg1"/>
                          </a:solidFill>
                        </a:rPr>
                        <a:t>この場合、ダメージ系に流用する想定。</a:t>
                      </a:r>
                      <a:endParaRPr kumimoji="1" lang="en-US" altLang="ja-JP" sz="1000" dirty="0">
                        <a:solidFill>
                          <a:schemeClr val="bg1"/>
                        </a:solidFill>
                      </a:endParaRPr>
                    </a:p>
                  </a:txBody>
                  <a:tcPr/>
                </a:tc>
                <a:extLst>
                  <a:ext uri="{0D108BD9-81ED-4DB2-BD59-A6C34878D82A}">
                    <a16:rowId xmlns:a16="http://schemas.microsoft.com/office/drawing/2014/main" val="771432254"/>
                  </a:ext>
                </a:extLst>
              </a:tr>
            </a:tbl>
          </a:graphicData>
        </a:graphic>
      </p:graphicFrame>
      <p:sp>
        <p:nvSpPr>
          <p:cNvPr id="15" name="テキスト ボックス 14">
            <a:extLst>
              <a:ext uri="{FF2B5EF4-FFF2-40B4-BE49-F238E27FC236}">
                <a16:creationId xmlns:a16="http://schemas.microsoft.com/office/drawing/2014/main" id="{6B192325-3615-4521-91F9-3FC911258DD5}"/>
              </a:ext>
            </a:extLst>
          </p:cNvPr>
          <p:cNvSpPr txBox="1"/>
          <p:nvPr/>
        </p:nvSpPr>
        <p:spPr>
          <a:xfrm>
            <a:off x="591845" y="3446016"/>
            <a:ext cx="1107996" cy="276999"/>
          </a:xfrm>
          <a:prstGeom prst="rect">
            <a:avLst/>
          </a:prstGeom>
          <a:noFill/>
        </p:spPr>
        <p:txBody>
          <a:bodyPr wrap="none" rtlCol="0">
            <a:spAutoFit/>
          </a:bodyPr>
          <a:lstStyle/>
          <a:p>
            <a:r>
              <a:rPr kumimoji="1" lang="ja-JP" altLang="en-US" sz="1200" b="1"/>
              <a:t>○デバフ解除</a:t>
            </a:r>
            <a:endParaRPr kumimoji="1" lang="ja-JP" altLang="en-US" sz="1200" b="1" dirty="0"/>
          </a:p>
        </p:txBody>
      </p:sp>
      <p:sp>
        <p:nvSpPr>
          <p:cNvPr id="16" name="テキスト ボックス 15">
            <a:extLst>
              <a:ext uri="{FF2B5EF4-FFF2-40B4-BE49-F238E27FC236}">
                <a16:creationId xmlns:a16="http://schemas.microsoft.com/office/drawing/2014/main" id="{548F0C98-F20E-48B9-A831-EBB47069250D}"/>
              </a:ext>
            </a:extLst>
          </p:cNvPr>
          <p:cNvSpPr txBox="1"/>
          <p:nvPr/>
        </p:nvSpPr>
        <p:spPr>
          <a:xfrm>
            <a:off x="813682" y="3746669"/>
            <a:ext cx="4544834" cy="246221"/>
          </a:xfrm>
          <a:prstGeom prst="rect">
            <a:avLst/>
          </a:prstGeom>
          <a:noFill/>
        </p:spPr>
        <p:txBody>
          <a:bodyPr wrap="none" rtlCol="0">
            <a:spAutoFit/>
          </a:bodyPr>
          <a:lstStyle/>
          <a:p>
            <a:r>
              <a:rPr kumimoji="1" lang="ja-JP" altLang="en-US" sz="1000"/>
              <a:t>各パラメータ系にかかったデバフ効果（状態異常を除く）を解除する効果。</a:t>
            </a:r>
            <a:endParaRPr kumimoji="1" lang="en-US" altLang="ja-JP" sz="1000"/>
          </a:p>
        </p:txBody>
      </p:sp>
      <p:graphicFrame>
        <p:nvGraphicFramePr>
          <p:cNvPr id="17" name="表 2">
            <a:extLst>
              <a:ext uri="{FF2B5EF4-FFF2-40B4-BE49-F238E27FC236}">
                <a16:creationId xmlns:a16="http://schemas.microsoft.com/office/drawing/2014/main" id="{DCC9057D-91A2-4EE7-BBE7-44C551068443}"/>
              </a:ext>
            </a:extLst>
          </p:cNvPr>
          <p:cNvGraphicFramePr>
            <a:graphicFrameLocks noGrp="1"/>
          </p:cNvGraphicFramePr>
          <p:nvPr>
            <p:extLst>
              <p:ext uri="{D42A27DB-BD31-4B8C-83A1-F6EECF244321}">
                <p14:modId xmlns:p14="http://schemas.microsoft.com/office/powerpoint/2010/main" val="450212891"/>
              </p:ext>
            </p:extLst>
          </p:nvPr>
        </p:nvGraphicFramePr>
        <p:xfrm>
          <a:off x="676712" y="4113053"/>
          <a:ext cx="5098416" cy="79248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b="0">
                          <a:solidFill>
                            <a:schemeClr val="bg1"/>
                          </a:solidFill>
                          <a:latin typeface="+mn-ea"/>
                          <a:ea typeface="+mn-ea"/>
                        </a:rPr>
                        <a:t>解除対象</a:t>
                      </a:r>
                      <a:endParaRPr kumimoji="1" lang="ja-JP" altLang="en-US" sz="1000" b="0" dirty="0">
                        <a:solidFill>
                          <a:schemeClr val="bg1"/>
                        </a:solidFill>
                        <a:latin typeface="+mn-ea"/>
                        <a:ea typeface="+mn-ea"/>
                      </a:endParaRPr>
                    </a:p>
                  </a:txBody>
                  <a:tcPr/>
                </a:tc>
                <a:tc>
                  <a:txBody>
                    <a:bodyPr/>
                    <a:lstStyle/>
                    <a:p>
                      <a:r>
                        <a:rPr kumimoji="1" lang="en-US" altLang="ja-JP" sz="1000">
                          <a:solidFill>
                            <a:schemeClr val="bg1"/>
                          </a:solidFill>
                        </a:rPr>
                        <a:t>0</a:t>
                      </a:r>
                      <a:r>
                        <a:rPr kumimoji="1" lang="ja-JP" altLang="en-US" sz="1000">
                          <a:solidFill>
                            <a:schemeClr val="bg1"/>
                          </a:solidFill>
                        </a:rPr>
                        <a:t>：</a:t>
                      </a:r>
                      <a:r>
                        <a:rPr kumimoji="1" lang="en-US" altLang="ja-JP" sz="1000">
                          <a:solidFill>
                            <a:schemeClr val="bg1"/>
                          </a:solidFill>
                        </a:rPr>
                        <a:t>HP</a:t>
                      </a:r>
                      <a:r>
                        <a:rPr kumimoji="1" lang="ja-JP" altLang="en-US" sz="1000">
                          <a:solidFill>
                            <a:schemeClr val="bg1"/>
                          </a:solidFill>
                        </a:rPr>
                        <a:t>　</a:t>
                      </a:r>
                      <a:r>
                        <a:rPr kumimoji="1" lang="en-US" altLang="ja-JP" sz="1000">
                          <a:solidFill>
                            <a:schemeClr val="bg1"/>
                          </a:solidFill>
                        </a:rPr>
                        <a:t>1</a:t>
                      </a:r>
                      <a:r>
                        <a:rPr kumimoji="1" lang="ja-JP" altLang="en-US" sz="1000">
                          <a:solidFill>
                            <a:schemeClr val="bg1"/>
                          </a:solidFill>
                        </a:rPr>
                        <a:t>：</a:t>
                      </a:r>
                      <a:r>
                        <a:rPr kumimoji="1" lang="en-US" altLang="ja-JP" sz="1000">
                          <a:solidFill>
                            <a:schemeClr val="bg1"/>
                          </a:solidFill>
                        </a:rPr>
                        <a:t>ATK</a:t>
                      </a:r>
                      <a:r>
                        <a:rPr kumimoji="1" lang="ja-JP" altLang="en-US" sz="1000">
                          <a:solidFill>
                            <a:schemeClr val="bg1"/>
                          </a:solidFill>
                        </a:rPr>
                        <a:t>　</a:t>
                      </a:r>
                      <a:r>
                        <a:rPr kumimoji="1" lang="en-US" altLang="ja-JP" sz="1000">
                          <a:solidFill>
                            <a:schemeClr val="bg1"/>
                          </a:solidFill>
                        </a:rPr>
                        <a:t>2</a:t>
                      </a:r>
                      <a:r>
                        <a:rPr kumimoji="1" lang="ja-JP" altLang="en-US" sz="1000">
                          <a:solidFill>
                            <a:schemeClr val="bg1"/>
                          </a:solidFill>
                        </a:rPr>
                        <a:t>：</a:t>
                      </a:r>
                      <a:r>
                        <a:rPr kumimoji="1" lang="en-US" altLang="ja-JP" sz="1000">
                          <a:solidFill>
                            <a:schemeClr val="bg1"/>
                          </a:solidFill>
                        </a:rPr>
                        <a:t>DEF</a:t>
                      </a:r>
                      <a:r>
                        <a:rPr kumimoji="1" lang="ja-JP" altLang="en-US" sz="1000">
                          <a:solidFill>
                            <a:schemeClr val="bg1"/>
                          </a:solidFill>
                        </a:rPr>
                        <a:t>　</a:t>
                      </a:r>
                      <a:r>
                        <a:rPr kumimoji="1" lang="en-US" altLang="ja-JP" sz="1000">
                          <a:solidFill>
                            <a:schemeClr val="bg1"/>
                          </a:solidFill>
                        </a:rPr>
                        <a:t>3</a:t>
                      </a:r>
                      <a:r>
                        <a:rPr kumimoji="1" lang="ja-JP" altLang="en-US" sz="1000">
                          <a:solidFill>
                            <a:schemeClr val="bg1"/>
                          </a:solidFill>
                        </a:rPr>
                        <a:t>：</a:t>
                      </a:r>
                      <a:r>
                        <a:rPr kumimoji="1" lang="en-US" altLang="ja-JP" sz="1000">
                          <a:solidFill>
                            <a:schemeClr val="bg1"/>
                          </a:solidFill>
                        </a:rPr>
                        <a:t>SPD</a:t>
                      </a:r>
                      <a:r>
                        <a:rPr kumimoji="1" lang="ja-JP" altLang="en-US" sz="1000">
                          <a:solidFill>
                            <a:schemeClr val="bg1"/>
                          </a:solidFill>
                        </a:rPr>
                        <a:t>　</a:t>
                      </a:r>
                      <a:r>
                        <a:rPr kumimoji="1" lang="en-US" altLang="ja-JP" sz="1000">
                          <a:solidFill>
                            <a:schemeClr val="bg1"/>
                          </a:solidFill>
                        </a:rPr>
                        <a:t>4</a:t>
                      </a:r>
                      <a:r>
                        <a:rPr kumimoji="1" lang="ja-JP" altLang="en-US" sz="1000">
                          <a:solidFill>
                            <a:schemeClr val="bg1"/>
                          </a:solidFill>
                        </a:rPr>
                        <a:t>：</a:t>
                      </a:r>
                      <a:r>
                        <a:rPr kumimoji="1" lang="en-US" altLang="ja-JP" sz="1000">
                          <a:solidFill>
                            <a:schemeClr val="bg1"/>
                          </a:solidFill>
                        </a:rPr>
                        <a:t>POWER</a:t>
                      </a:r>
                      <a:endParaRPr kumimoji="1" lang="en-US" altLang="ja-JP" sz="1000" dirty="0">
                        <a:solidFill>
                          <a:schemeClr val="bg1"/>
                        </a:solidFill>
                      </a:endParaRPr>
                    </a:p>
                    <a:p>
                      <a:r>
                        <a:rPr kumimoji="1" lang="en-US" altLang="ja-JP" sz="1000">
                          <a:solidFill>
                            <a:schemeClr val="bg1"/>
                          </a:solidFill>
                        </a:rPr>
                        <a:t>※</a:t>
                      </a:r>
                      <a:r>
                        <a:rPr kumimoji="1" lang="ja-JP" altLang="en-US" sz="1000">
                          <a:solidFill>
                            <a:schemeClr val="bg1"/>
                          </a:solidFill>
                        </a:rPr>
                        <a:t>複数の組み合わせあり。</a:t>
                      </a:r>
                      <a:endParaRPr kumimoji="1" lang="en-US" altLang="ja-JP" sz="1000">
                        <a:solidFill>
                          <a:schemeClr val="bg1"/>
                        </a:solidFill>
                      </a:endParaRPr>
                    </a:p>
                    <a:p>
                      <a:r>
                        <a:rPr kumimoji="1" lang="en-US" altLang="ja-JP" sz="1000">
                          <a:solidFill>
                            <a:schemeClr val="bg1"/>
                          </a:solidFill>
                          <a:latin typeface="+mn-ea"/>
                          <a:ea typeface="+mn-ea"/>
                        </a:rPr>
                        <a:t>※HP</a:t>
                      </a:r>
                      <a:r>
                        <a:rPr kumimoji="1" lang="ja-JP" altLang="en-US" sz="1000">
                          <a:solidFill>
                            <a:schemeClr val="bg1"/>
                          </a:solidFill>
                          <a:latin typeface="+mn-ea"/>
                          <a:ea typeface="+mn-ea"/>
                        </a:rPr>
                        <a:t>は上限に関わるものではない。</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1764241692"/>
                  </a:ext>
                </a:extLst>
              </a:tr>
            </a:tbl>
          </a:graphicData>
        </a:graphic>
      </p:graphicFrame>
      <p:sp>
        <p:nvSpPr>
          <p:cNvPr id="18" name="テキスト ボックス 17">
            <a:extLst>
              <a:ext uri="{FF2B5EF4-FFF2-40B4-BE49-F238E27FC236}">
                <a16:creationId xmlns:a16="http://schemas.microsoft.com/office/drawing/2014/main" id="{0CAA7D37-4056-43B5-9CD1-CBED63688432}"/>
              </a:ext>
            </a:extLst>
          </p:cNvPr>
          <p:cNvSpPr txBox="1"/>
          <p:nvPr/>
        </p:nvSpPr>
        <p:spPr>
          <a:xfrm>
            <a:off x="591845" y="5043164"/>
            <a:ext cx="1261884" cy="276999"/>
          </a:xfrm>
          <a:prstGeom prst="rect">
            <a:avLst/>
          </a:prstGeom>
          <a:noFill/>
        </p:spPr>
        <p:txBody>
          <a:bodyPr wrap="none" rtlCol="0">
            <a:spAutoFit/>
          </a:bodyPr>
          <a:lstStyle/>
          <a:p>
            <a:r>
              <a:rPr kumimoji="1" lang="ja-JP" altLang="en-US" sz="1200" b="1"/>
              <a:t>○状態異常解除</a:t>
            </a:r>
            <a:endParaRPr kumimoji="1" lang="ja-JP" altLang="en-US" sz="1200" b="1" dirty="0"/>
          </a:p>
        </p:txBody>
      </p:sp>
      <p:sp>
        <p:nvSpPr>
          <p:cNvPr id="19" name="テキスト ボックス 18">
            <a:extLst>
              <a:ext uri="{FF2B5EF4-FFF2-40B4-BE49-F238E27FC236}">
                <a16:creationId xmlns:a16="http://schemas.microsoft.com/office/drawing/2014/main" id="{51C78167-B405-40E9-BE8E-D8A0110FA0C0}"/>
              </a:ext>
            </a:extLst>
          </p:cNvPr>
          <p:cNvSpPr txBox="1"/>
          <p:nvPr/>
        </p:nvSpPr>
        <p:spPr>
          <a:xfrm>
            <a:off x="813682" y="5343817"/>
            <a:ext cx="1723549" cy="246221"/>
          </a:xfrm>
          <a:prstGeom prst="rect">
            <a:avLst/>
          </a:prstGeom>
          <a:noFill/>
        </p:spPr>
        <p:txBody>
          <a:bodyPr wrap="none" rtlCol="0">
            <a:spAutoFit/>
          </a:bodyPr>
          <a:lstStyle/>
          <a:p>
            <a:r>
              <a:rPr kumimoji="1" lang="ja-JP" altLang="en-US" sz="1000"/>
              <a:t>状態異常を回復する効果。</a:t>
            </a:r>
            <a:endParaRPr kumimoji="1" lang="en-US" altLang="ja-JP" sz="1000"/>
          </a:p>
        </p:txBody>
      </p:sp>
      <p:graphicFrame>
        <p:nvGraphicFramePr>
          <p:cNvPr id="20" name="表 2">
            <a:extLst>
              <a:ext uri="{FF2B5EF4-FFF2-40B4-BE49-F238E27FC236}">
                <a16:creationId xmlns:a16="http://schemas.microsoft.com/office/drawing/2014/main" id="{58C46F73-C922-49FD-B36A-22F095FA84BF}"/>
              </a:ext>
            </a:extLst>
          </p:cNvPr>
          <p:cNvGraphicFramePr>
            <a:graphicFrameLocks noGrp="1"/>
          </p:cNvGraphicFramePr>
          <p:nvPr>
            <p:extLst>
              <p:ext uri="{D42A27DB-BD31-4B8C-83A1-F6EECF244321}">
                <p14:modId xmlns:p14="http://schemas.microsoft.com/office/powerpoint/2010/main" val="935537350"/>
              </p:ext>
            </p:extLst>
          </p:nvPr>
        </p:nvGraphicFramePr>
        <p:xfrm>
          <a:off x="676712" y="5710201"/>
          <a:ext cx="5098416" cy="64008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b="0">
                          <a:solidFill>
                            <a:schemeClr val="bg1"/>
                          </a:solidFill>
                          <a:latin typeface="+mn-ea"/>
                          <a:ea typeface="+mn-ea"/>
                        </a:rPr>
                        <a:t>解除対象</a:t>
                      </a:r>
                      <a:endParaRPr kumimoji="1" lang="ja-JP" altLang="en-US" sz="1000" b="0" dirty="0">
                        <a:solidFill>
                          <a:schemeClr val="bg1"/>
                        </a:solidFill>
                        <a:latin typeface="+mn-ea"/>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a:solidFill>
                            <a:schemeClr val="bg1"/>
                          </a:solidFill>
                        </a:rPr>
                        <a:t>0</a:t>
                      </a:r>
                      <a:r>
                        <a:rPr kumimoji="1" lang="ja-JP" altLang="en-US" sz="1000">
                          <a:solidFill>
                            <a:schemeClr val="bg1"/>
                          </a:solidFill>
                        </a:rPr>
                        <a:t>：毒　</a:t>
                      </a:r>
                      <a:r>
                        <a:rPr kumimoji="1" lang="en-US" altLang="ja-JP" sz="1000">
                          <a:solidFill>
                            <a:schemeClr val="bg1"/>
                          </a:solidFill>
                        </a:rPr>
                        <a:t>1</a:t>
                      </a:r>
                      <a:r>
                        <a:rPr kumimoji="1" lang="ja-JP" altLang="en-US" sz="1000">
                          <a:solidFill>
                            <a:schemeClr val="bg1"/>
                          </a:solidFill>
                        </a:rPr>
                        <a:t>：酸　</a:t>
                      </a:r>
                      <a:r>
                        <a:rPr kumimoji="1" lang="en-US" altLang="ja-JP" sz="1000">
                          <a:solidFill>
                            <a:schemeClr val="bg1"/>
                          </a:solidFill>
                        </a:rPr>
                        <a:t>2</a:t>
                      </a:r>
                      <a:r>
                        <a:rPr kumimoji="1" lang="ja-JP" altLang="en-US" sz="1000">
                          <a:solidFill>
                            <a:schemeClr val="bg1"/>
                          </a:solidFill>
                        </a:rPr>
                        <a:t>：睡眠　</a:t>
                      </a:r>
                      <a:r>
                        <a:rPr kumimoji="1" lang="en-US" altLang="ja-JP" sz="1000">
                          <a:solidFill>
                            <a:schemeClr val="bg1"/>
                          </a:solidFill>
                        </a:rPr>
                        <a:t>3</a:t>
                      </a:r>
                      <a:r>
                        <a:rPr kumimoji="1" lang="ja-JP" altLang="en-US" sz="1000">
                          <a:solidFill>
                            <a:schemeClr val="bg1"/>
                          </a:solidFill>
                        </a:rPr>
                        <a:t>：麻痺　</a:t>
                      </a:r>
                      <a:r>
                        <a:rPr kumimoji="1" lang="en-US" altLang="ja-JP" sz="1000">
                          <a:solidFill>
                            <a:schemeClr val="bg1"/>
                          </a:solidFill>
                        </a:rPr>
                        <a:t>4</a:t>
                      </a:r>
                      <a:r>
                        <a:rPr kumimoji="1" lang="ja-JP" altLang="en-US" sz="1000">
                          <a:solidFill>
                            <a:schemeClr val="bg1"/>
                          </a:solidFill>
                        </a:rPr>
                        <a:t>：減退</a:t>
                      </a:r>
                      <a:endParaRPr kumimoji="1" lang="en-US" altLang="ja-JP" sz="1000" dirty="0">
                        <a:solidFill>
                          <a:schemeClr val="bg1"/>
                        </a:solidFill>
                      </a:endParaRPr>
                    </a:p>
                    <a:p>
                      <a:r>
                        <a:rPr kumimoji="1" lang="en-US" altLang="ja-JP" sz="1000">
                          <a:solidFill>
                            <a:schemeClr val="bg1"/>
                          </a:solidFill>
                        </a:rPr>
                        <a:t>※</a:t>
                      </a:r>
                      <a:r>
                        <a:rPr kumimoji="1" lang="ja-JP" altLang="en-US" sz="1000">
                          <a:solidFill>
                            <a:schemeClr val="bg1"/>
                          </a:solidFill>
                        </a:rPr>
                        <a:t>複数の組み合わせあり。</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1764241692"/>
                  </a:ext>
                </a:extLst>
              </a:tr>
            </a:tbl>
          </a:graphicData>
        </a:graphic>
      </p:graphicFrame>
      <p:sp>
        <p:nvSpPr>
          <p:cNvPr id="21" name="四角形: 角を丸くする 20">
            <a:extLst>
              <a:ext uri="{FF2B5EF4-FFF2-40B4-BE49-F238E27FC236}">
                <a16:creationId xmlns:a16="http://schemas.microsoft.com/office/drawing/2014/main" id="{540C0CD4-F2AE-48FB-A98B-841572EF474C}"/>
              </a:ext>
            </a:extLst>
          </p:cNvPr>
          <p:cNvSpPr/>
          <p:nvPr/>
        </p:nvSpPr>
        <p:spPr>
          <a:xfrm>
            <a:off x="5996966" y="4983061"/>
            <a:ext cx="2702418" cy="1402117"/>
          </a:xfrm>
          <a:prstGeom prst="roundRect">
            <a:avLst/>
          </a:prstGeom>
          <a:solidFill>
            <a:schemeClr val="accent4">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a:solidFill>
                  <a:schemeClr val="tx1"/>
                </a:solidFill>
              </a:rPr>
              <a:t>メモ</a:t>
            </a:r>
            <a:endParaRPr kumimoji="1" lang="en-US" altLang="ja-JP" sz="1000">
              <a:solidFill>
                <a:schemeClr val="tx1"/>
              </a:solidFill>
            </a:endParaRPr>
          </a:p>
          <a:p>
            <a:r>
              <a:rPr kumimoji="1" lang="ja-JP" altLang="en-US" sz="1000">
                <a:solidFill>
                  <a:schemeClr val="tx1"/>
                </a:solidFill>
              </a:rPr>
              <a:t>減退はデバフの組み合わせだが、</a:t>
            </a:r>
            <a:endParaRPr kumimoji="1" lang="en-US" altLang="ja-JP" sz="1000">
              <a:solidFill>
                <a:schemeClr val="tx1"/>
              </a:solidFill>
            </a:endParaRPr>
          </a:p>
          <a:p>
            <a:endParaRPr kumimoji="1" lang="en-US" altLang="ja-JP" sz="1000">
              <a:solidFill>
                <a:schemeClr val="tx1"/>
              </a:solidFill>
            </a:endParaRPr>
          </a:p>
          <a:p>
            <a:r>
              <a:rPr kumimoji="1" lang="ja-JP" altLang="en-US" sz="1000">
                <a:solidFill>
                  <a:schemeClr val="tx1"/>
                </a:solidFill>
              </a:rPr>
              <a:t>「減退」という状態が引き起こすもので、</a:t>
            </a:r>
            <a:endParaRPr kumimoji="1" lang="en-US" altLang="ja-JP" sz="1000">
              <a:solidFill>
                <a:schemeClr val="tx1"/>
              </a:solidFill>
            </a:endParaRPr>
          </a:p>
          <a:p>
            <a:r>
              <a:rPr kumimoji="1" lang="ja-JP" altLang="en-US" sz="1000">
                <a:solidFill>
                  <a:schemeClr val="tx1"/>
                </a:solidFill>
              </a:rPr>
              <a:t>通常のデバフとは扱いを変える。</a:t>
            </a:r>
            <a:endParaRPr kumimoji="1" lang="en-US" altLang="ja-JP" sz="1000">
              <a:solidFill>
                <a:schemeClr val="tx1"/>
              </a:solidFill>
            </a:endParaRPr>
          </a:p>
          <a:p>
            <a:r>
              <a:rPr kumimoji="1" lang="ja-JP" altLang="en-US" sz="1000">
                <a:solidFill>
                  <a:schemeClr val="tx1"/>
                </a:solidFill>
              </a:rPr>
              <a:t>減退によって引き起こされたデバフは</a:t>
            </a:r>
            <a:endParaRPr kumimoji="1" lang="en-US" altLang="ja-JP" sz="1000">
              <a:solidFill>
                <a:schemeClr val="tx1"/>
              </a:solidFill>
            </a:endParaRPr>
          </a:p>
          <a:p>
            <a:r>
              <a:rPr kumimoji="1" lang="ja-JP" altLang="en-US" sz="1000">
                <a:solidFill>
                  <a:schemeClr val="tx1"/>
                </a:solidFill>
              </a:rPr>
              <a:t>デバフ解除では解除できない。</a:t>
            </a:r>
          </a:p>
        </p:txBody>
      </p:sp>
    </p:spTree>
    <p:extLst>
      <p:ext uri="{BB962C8B-B14F-4D97-AF65-F5344CB8AC3E}">
        <p14:creationId xmlns:p14="http://schemas.microsoft.com/office/powerpoint/2010/main" val="1090002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2</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441420" cy="307777"/>
          </a:xfrm>
          <a:prstGeom prst="rect">
            <a:avLst/>
          </a:prstGeom>
          <a:noFill/>
        </p:spPr>
        <p:txBody>
          <a:bodyPr wrap="none" rtlCol="0">
            <a:spAutoFit/>
          </a:bodyPr>
          <a:lstStyle/>
          <a:p>
            <a:r>
              <a:rPr kumimoji="1" lang="ja-JP" altLang="en-US" sz="1400" b="1" dirty="0"/>
              <a:t>●効果について</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6211957" cy="400110"/>
          </a:xfrm>
          <a:prstGeom prst="rect">
            <a:avLst/>
          </a:prstGeom>
          <a:noFill/>
        </p:spPr>
        <p:txBody>
          <a:bodyPr wrap="none" rtlCol="0">
            <a:spAutoFit/>
          </a:bodyPr>
          <a:lstStyle/>
          <a:p>
            <a:r>
              <a:rPr kumimoji="1" lang="ja-JP" altLang="en-US" sz="1000" dirty="0"/>
              <a:t>効果とは曖昧な言葉だが、基本的にはゲームでいう「パッシブ」で発生する追加効果のことを言う。</a:t>
            </a:r>
            <a:endParaRPr kumimoji="1" lang="en-US" altLang="ja-JP" sz="1000" dirty="0"/>
          </a:p>
          <a:p>
            <a:r>
              <a:rPr kumimoji="1" lang="ja-JP" altLang="en-US" sz="1000" dirty="0"/>
              <a:t>本ゲームで「スキル」と表現するのは「ＴＲスキル」として、開発でいう「ＴＲ必殺技」で使用される。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1311985"/>
            <a:ext cx="1723549" cy="276999"/>
          </a:xfrm>
          <a:prstGeom prst="rect">
            <a:avLst/>
          </a:prstGeom>
          <a:noFill/>
        </p:spPr>
        <p:txBody>
          <a:bodyPr wrap="none" rtlCol="0">
            <a:spAutoFit/>
          </a:bodyPr>
          <a:lstStyle/>
          <a:p>
            <a:r>
              <a:rPr kumimoji="1" lang="ja-JP" altLang="en-US" sz="1200" b="1" dirty="0"/>
              <a:t>○効果をもつもの全般</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1588984"/>
            <a:ext cx="4673074" cy="400110"/>
          </a:xfrm>
          <a:prstGeom prst="rect">
            <a:avLst/>
          </a:prstGeom>
          <a:noFill/>
        </p:spPr>
        <p:txBody>
          <a:bodyPr wrap="none" rtlCol="0">
            <a:spAutoFit/>
          </a:bodyPr>
          <a:lstStyle/>
          <a:p>
            <a:r>
              <a:rPr kumimoji="1" lang="ja-JP" altLang="en-US" sz="1000" dirty="0"/>
              <a:t>効果については様々なパートで基本部分同じパラメータ仕様で運用される。</a:t>
            </a:r>
            <a:endParaRPr kumimoji="1" lang="en-US" altLang="ja-JP" sz="1000" dirty="0"/>
          </a:p>
          <a:p>
            <a:r>
              <a:rPr kumimoji="1" lang="ja-JP" altLang="en-US" sz="1000" dirty="0"/>
              <a:t>が、各パートの特色などが異なる。</a:t>
            </a:r>
            <a:endParaRPr kumimoji="1" lang="en-US" altLang="ja-JP" sz="1000" dirty="0"/>
          </a:p>
        </p:txBody>
      </p:sp>
      <p:sp>
        <p:nvSpPr>
          <p:cNvPr id="9" name="テキスト ボックス 8">
            <a:extLst>
              <a:ext uri="{FF2B5EF4-FFF2-40B4-BE49-F238E27FC236}">
                <a16:creationId xmlns:a16="http://schemas.microsoft.com/office/drawing/2014/main" id="{2CDBFAD6-1324-4F2C-8374-4DF4715F7425}"/>
              </a:ext>
            </a:extLst>
          </p:cNvPr>
          <p:cNvSpPr txBox="1"/>
          <p:nvPr/>
        </p:nvSpPr>
        <p:spPr>
          <a:xfrm>
            <a:off x="760343" y="2054393"/>
            <a:ext cx="1107996" cy="276999"/>
          </a:xfrm>
          <a:prstGeom prst="rect">
            <a:avLst/>
          </a:prstGeom>
          <a:noFill/>
        </p:spPr>
        <p:txBody>
          <a:bodyPr wrap="none" rtlCol="0">
            <a:spAutoFit/>
          </a:bodyPr>
          <a:lstStyle/>
          <a:p>
            <a:r>
              <a:rPr kumimoji="1" lang="ja-JP" altLang="en-US" sz="1200" b="1" dirty="0"/>
              <a:t>・バトル効果</a:t>
            </a:r>
          </a:p>
        </p:txBody>
      </p:sp>
      <p:sp>
        <p:nvSpPr>
          <p:cNvPr id="10" name="テキスト ボックス 9">
            <a:extLst>
              <a:ext uri="{FF2B5EF4-FFF2-40B4-BE49-F238E27FC236}">
                <a16:creationId xmlns:a16="http://schemas.microsoft.com/office/drawing/2014/main" id="{85464A83-3501-48FE-B6B3-E2D1238551A7}"/>
              </a:ext>
            </a:extLst>
          </p:cNvPr>
          <p:cNvSpPr txBox="1"/>
          <p:nvPr/>
        </p:nvSpPr>
        <p:spPr>
          <a:xfrm>
            <a:off x="760343" y="3104199"/>
            <a:ext cx="1261884" cy="276999"/>
          </a:xfrm>
          <a:prstGeom prst="rect">
            <a:avLst/>
          </a:prstGeom>
          <a:noFill/>
        </p:spPr>
        <p:txBody>
          <a:bodyPr wrap="none" rtlCol="0">
            <a:spAutoFit/>
          </a:bodyPr>
          <a:lstStyle/>
          <a:p>
            <a:r>
              <a:rPr kumimoji="1" lang="ja-JP" altLang="en-US" sz="1200" b="1" dirty="0"/>
              <a:t>・リーダー効果</a:t>
            </a:r>
          </a:p>
        </p:txBody>
      </p:sp>
      <p:sp>
        <p:nvSpPr>
          <p:cNvPr id="11" name="テキスト ボックス 10">
            <a:extLst>
              <a:ext uri="{FF2B5EF4-FFF2-40B4-BE49-F238E27FC236}">
                <a16:creationId xmlns:a16="http://schemas.microsoft.com/office/drawing/2014/main" id="{DF3014E6-286F-4878-8CEA-C9C2EF16B1B1}"/>
              </a:ext>
            </a:extLst>
          </p:cNvPr>
          <p:cNvSpPr txBox="1"/>
          <p:nvPr/>
        </p:nvSpPr>
        <p:spPr>
          <a:xfrm>
            <a:off x="760343" y="4150140"/>
            <a:ext cx="1723549" cy="276999"/>
          </a:xfrm>
          <a:prstGeom prst="rect">
            <a:avLst/>
          </a:prstGeom>
          <a:noFill/>
        </p:spPr>
        <p:txBody>
          <a:bodyPr wrap="none" rtlCol="0">
            <a:spAutoFit/>
          </a:bodyPr>
          <a:lstStyle/>
          <a:p>
            <a:r>
              <a:rPr kumimoji="1" lang="ja-JP" altLang="en-US" sz="1200" b="1" dirty="0"/>
              <a:t>・支援兵器・師団兵器</a:t>
            </a:r>
          </a:p>
        </p:txBody>
      </p:sp>
      <p:sp>
        <p:nvSpPr>
          <p:cNvPr id="13" name="テキスト ボックス 12">
            <a:extLst>
              <a:ext uri="{FF2B5EF4-FFF2-40B4-BE49-F238E27FC236}">
                <a16:creationId xmlns:a16="http://schemas.microsoft.com/office/drawing/2014/main" id="{DC6E3691-9699-4637-805C-56C9971C2601}"/>
              </a:ext>
            </a:extLst>
          </p:cNvPr>
          <p:cNvSpPr txBox="1"/>
          <p:nvPr/>
        </p:nvSpPr>
        <p:spPr>
          <a:xfrm>
            <a:off x="760343" y="5240367"/>
            <a:ext cx="1838965" cy="276999"/>
          </a:xfrm>
          <a:prstGeom prst="rect">
            <a:avLst/>
          </a:prstGeom>
          <a:noFill/>
        </p:spPr>
        <p:txBody>
          <a:bodyPr wrap="none" rtlCol="0">
            <a:spAutoFit/>
          </a:bodyPr>
          <a:lstStyle/>
          <a:p>
            <a:r>
              <a:rPr kumimoji="1" lang="ja-JP" altLang="en-US" sz="1200" b="1" dirty="0"/>
              <a:t>・結晶</a:t>
            </a:r>
            <a:r>
              <a:rPr kumimoji="1" lang="ja-JP" altLang="en-US" sz="1050" b="1" dirty="0">
                <a:solidFill>
                  <a:schemeClr val="bg1">
                    <a:lumMod val="85000"/>
                  </a:schemeClr>
                </a:solidFill>
              </a:rPr>
              <a:t>（</a:t>
            </a:r>
            <a:r>
              <a:rPr kumimoji="1" lang="en-US" altLang="ja-JP" sz="1050" b="1" dirty="0">
                <a:solidFill>
                  <a:schemeClr val="bg1">
                    <a:lumMod val="85000"/>
                  </a:schemeClr>
                </a:solidFill>
              </a:rPr>
              <a:t>20191220</a:t>
            </a:r>
            <a:r>
              <a:rPr kumimoji="1" lang="ja-JP" altLang="en-US" sz="1050" b="1" dirty="0">
                <a:solidFill>
                  <a:schemeClr val="bg1">
                    <a:lumMod val="85000"/>
                  </a:schemeClr>
                </a:solidFill>
              </a:rPr>
              <a:t>修正）</a:t>
            </a:r>
            <a:endParaRPr kumimoji="1" lang="ja-JP" altLang="en-US" sz="1200" b="1" dirty="0">
              <a:solidFill>
                <a:schemeClr val="bg1">
                  <a:lumMod val="85000"/>
                </a:schemeClr>
              </a:solidFill>
            </a:endParaRPr>
          </a:p>
        </p:txBody>
      </p:sp>
      <p:sp>
        <p:nvSpPr>
          <p:cNvPr id="14" name="テキスト ボックス 13">
            <a:extLst>
              <a:ext uri="{FF2B5EF4-FFF2-40B4-BE49-F238E27FC236}">
                <a16:creationId xmlns:a16="http://schemas.microsoft.com/office/drawing/2014/main" id="{67628E1B-8FCA-4139-BCD1-182ADD96AB0A}"/>
              </a:ext>
            </a:extLst>
          </p:cNvPr>
          <p:cNvSpPr txBox="1"/>
          <p:nvPr/>
        </p:nvSpPr>
        <p:spPr>
          <a:xfrm>
            <a:off x="971466" y="2334379"/>
            <a:ext cx="7879080" cy="707886"/>
          </a:xfrm>
          <a:prstGeom prst="rect">
            <a:avLst/>
          </a:prstGeom>
          <a:noFill/>
        </p:spPr>
        <p:txBody>
          <a:bodyPr wrap="none" rtlCol="0">
            <a:spAutoFit/>
          </a:bodyPr>
          <a:lstStyle/>
          <a:p>
            <a:r>
              <a:rPr kumimoji="1" lang="ja-JP" altLang="en-US" sz="1000" dirty="0"/>
              <a:t>ＴＲカードが１枚につき１種保持する。</a:t>
            </a:r>
            <a:endParaRPr kumimoji="1" lang="en-US" altLang="ja-JP" sz="1000" dirty="0"/>
          </a:p>
          <a:p>
            <a:r>
              <a:rPr kumimoji="1" lang="ja-JP" altLang="en-US" sz="1000" dirty="0"/>
              <a:t>バトル中に効果を発揮するが、効果を発揮する条件として、「バトル効果を持つＴＲカードがアクティブになっている」必要がある。</a:t>
            </a:r>
            <a:endParaRPr kumimoji="1" lang="en-US" altLang="ja-JP" sz="1000" dirty="0"/>
          </a:p>
          <a:p>
            <a:r>
              <a:rPr kumimoji="1" lang="ja-JP" altLang="en-US" sz="1000" dirty="0"/>
              <a:t>本バトル効果には「バトル効果名」を持つ。</a:t>
            </a:r>
            <a:endParaRPr kumimoji="1" lang="en-US" altLang="ja-JP" sz="1000" dirty="0"/>
          </a:p>
          <a:p>
            <a:r>
              <a:rPr kumimoji="1" lang="ja-JP" altLang="en-US" sz="1000" dirty="0"/>
              <a:t>基本的にはＴＲカードを装備しているキャラにのみ効果をおよぼす。</a:t>
            </a:r>
            <a:endParaRPr kumimoji="1" lang="en-US" altLang="ja-JP" sz="1000" dirty="0"/>
          </a:p>
        </p:txBody>
      </p:sp>
      <p:sp>
        <p:nvSpPr>
          <p:cNvPr id="15" name="テキスト ボックス 14">
            <a:extLst>
              <a:ext uri="{FF2B5EF4-FFF2-40B4-BE49-F238E27FC236}">
                <a16:creationId xmlns:a16="http://schemas.microsoft.com/office/drawing/2014/main" id="{823A912F-BBE1-4716-B942-60A1017B91AE}"/>
              </a:ext>
            </a:extLst>
          </p:cNvPr>
          <p:cNvSpPr txBox="1"/>
          <p:nvPr/>
        </p:nvSpPr>
        <p:spPr>
          <a:xfrm>
            <a:off x="947641" y="3380759"/>
            <a:ext cx="5570756" cy="707886"/>
          </a:xfrm>
          <a:prstGeom prst="rect">
            <a:avLst/>
          </a:prstGeom>
          <a:noFill/>
        </p:spPr>
        <p:txBody>
          <a:bodyPr wrap="none" rtlCol="0">
            <a:spAutoFit/>
          </a:bodyPr>
          <a:lstStyle/>
          <a:p>
            <a:r>
              <a:rPr kumimoji="1" lang="ja-JP" altLang="en-US" sz="1000" dirty="0"/>
              <a:t>ＴＲカードが１枚につき</a:t>
            </a:r>
            <a:r>
              <a:rPr kumimoji="1" lang="en-US" altLang="ja-JP" sz="1000" dirty="0"/>
              <a:t>0</a:t>
            </a:r>
            <a:r>
              <a:rPr kumimoji="1" lang="ja-JP" altLang="en-US" sz="1000" dirty="0"/>
              <a:t>～１種保持する。（バトル効果とは別で持つ）</a:t>
            </a:r>
            <a:endParaRPr kumimoji="1" lang="en-US" altLang="ja-JP" sz="1000" dirty="0"/>
          </a:p>
          <a:p>
            <a:r>
              <a:rPr kumimoji="1" lang="ja-JP" altLang="en-US" sz="1000" dirty="0"/>
              <a:t>バトル中に効果を発揮するが、効果を発揮する条件として、「リーダーである」必要がある。</a:t>
            </a:r>
            <a:endParaRPr kumimoji="1" lang="en-US" altLang="ja-JP" sz="1000" dirty="0"/>
          </a:p>
          <a:p>
            <a:r>
              <a:rPr kumimoji="1" lang="ja-JP" altLang="en-US" sz="1000" dirty="0"/>
              <a:t>本バトル効果には「リーダー効果名」を持つ。</a:t>
            </a:r>
            <a:endParaRPr kumimoji="1" lang="en-US" altLang="ja-JP" sz="1000" dirty="0"/>
          </a:p>
          <a:p>
            <a:r>
              <a:rPr kumimoji="1" lang="ja-JP" altLang="en-US" sz="1000" dirty="0"/>
              <a:t>基本的には部隊全体のキャラに効果を及ぼす。</a:t>
            </a:r>
            <a:endParaRPr kumimoji="1" lang="en-US" altLang="ja-JP" sz="1000" dirty="0"/>
          </a:p>
        </p:txBody>
      </p:sp>
      <p:sp>
        <p:nvSpPr>
          <p:cNvPr id="16" name="テキスト ボックス 15">
            <a:extLst>
              <a:ext uri="{FF2B5EF4-FFF2-40B4-BE49-F238E27FC236}">
                <a16:creationId xmlns:a16="http://schemas.microsoft.com/office/drawing/2014/main" id="{CFCF1139-92F1-4DE7-AA11-D513F1E520E7}"/>
              </a:ext>
            </a:extLst>
          </p:cNvPr>
          <p:cNvSpPr txBox="1"/>
          <p:nvPr/>
        </p:nvSpPr>
        <p:spPr>
          <a:xfrm>
            <a:off x="912445" y="4426700"/>
            <a:ext cx="3647152" cy="707886"/>
          </a:xfrm>
          <a:prstGeom prst="rect">
            <a:avLst/>
          </a:prstGeom>
          <a:noFill/>
        </p:spPr>
        <p:txBody>
          <a:bodyPr wrap="none" rtlCol="0">
            <a:spAutoFit/>
          </a:bodyPr>
          <a:lstStyle/>
          <a:p>
            <a:r>
              <a:rPr kumimoji="1" lang="ja-JP" altLang="en-US" sz="1000" dirty="0"/>
              <a:t>支援兵器や師団兵器が１つにつき</a:t>
            </a:r>
            <a:r>
              <a:rPr kumimoji="1" lang="en-US" altLang="ja-JP" sz="1000" dirty="0"/>
              <a:t>0</a:t>
            </a:r>
            <a:r>
              <a:rPr kumimoji="1" lang="ja-JP" altLang="en-US" sz="1000" dirty="0"/>
              <a:t>～</a:t>
            </a:r>
            <a:r>
              <a:rPr kumimoji="1" lang="en-US" altLang="ja-JP" sz="1000" dirty="0"/>
              <a:t>1</a:t>
            </a:r>
            <a:r>
              <a:rPr kumimoji="1" lang="ja-JP" altLang="en-US" sz="1000" dirty="0"/>
              <a:t>種保持する。</a:t>
            </a:r>
            <a:endParaRPr kumimoji="1" lang="en-US" altLang="ja-JP" sz="1000" dirty="0"/>
          </a:p>
          <a:p>
            <a:r>
              <a:rPr kumimoji="1" lang="ja-JP" altLang="en-US" sz="1000" dirty="0"/>
              <a:t>支援兵器、師団兵器の発動時のみ効果を発揮する。</a:t>
            </a:r>
            <a:endParaRPr kumimoji="1" lang="en-US" altLang="ja-JP" sz="1000" dirty="0"/>
          </a:p>
          <a:p>
            <a:r>
              <a:rPr kumimoji="1" lang="ja-JP" altLang="en-US" sz="1000" dirty="0"/>
              <a:t>これらの効果には名称はつかず、効果の説明のみを持つ。</a:t>
            </a:r>
            <a:endParaRPr kumimoji="1" lang="en-US" altLang="ja-JP" sz="1000" dirty="0"/>
          </a:p>
          <a:p>
            <a:r>
              <a:rPr kumimoji="1" lang="ja-JP" altLang="en-US" sz="1000" dirty="0"/>
              <a:t>基本的には部隊全体のキャラに効果を及ぼす。</a:t>
            </a:r>
            <a:endParaRPr kumimoji="1" lang="en-US" altLang="ja-JP" sz="1000" dirty="0"/>
          </a:p>
        </p:txBody>
      </p:sp>
      <p:sp>
        <p:nvSpPr>
          <p:cNvPr id="17" name="テキスト ボックス 16">
            <a:extLst>
              <a:ext uri="{FF2B5EF4-FFF2-40B4-BE49-F238E27FC236}">
                <a16:creationId xmlns:a16="http://schemas.microsoft.com/office/drawing/2014/main" id="{DD83061C-EB2D-4E82-A98F-0DEBFA157371}"/>
              </a:ext>
            </a:extLst>
          </p:cNvPr>
          <p:cNvSpPr txBox="1"/>
          <p:nvPr/>
        </p:nvSpPr>
        <p:spPr>
          <a:xfrm>
            <a:off x="912445" y="5516927"/>
            <a:ext cx="4673074" cy="707886"/>
          </a:xfrm>
          <a:prstGeom prst="rect">
            <a:avLst/>
          </a:prstGeom>
          <a:noFill/>
        </p:spPr>
        <p:txBody>
          <a:bodyPr wrap="none" rtlCol="0">
            <a:spAutoFit/>
          </a:bodyPr>
          <a:lstStyle/>
          <a:p>
            <a:r>
              <a:rPr kumimoji="1" lang="ja-JP" altLang="en-US" sz="1000" dirty="0"/>
              <a:t>結晶が１個につき１種保持する。</a:t>
            </a:r>
            <a:endParaRPr kumimoji="1" lang="en-US" altLang="ja-JP" sz="1000" dirty="0"/>
          </a:p>
          <a:p>
            <a:r>
              <a:rPr kumimoji="1" lang="ja-JP" altLang="en-US" sz="1000" dirty="0"/>
              <a:t>武器にセットし、その武器が使用されているバトル中に効果を発揮する。</a:t>
            </a:r>
            <a:endParaRPr kumimoji="1" lang="en-US" altLang="ja-JP" sz="1000" dirty="0"/>
          </a:p>
          <a:p>
            <a:r>
              <a:rPr kumimoji="1" lang="ja-JP" altLang="en-US" sz="1000" strike="sngStrike" dirty="0"/>
              <a:t>支援兵器と同様、効果自体の名称はもたない。</a:t>
            </a:r>
            <a:endParaRPr kumimoji="1" lang="en-US" altLang="ja-JP" sz="1000" strike="sngStrike" dirty="0"/>
          </a:p>
          <a:p>
            <a:r>
              <a:rPr kumimoji="1" lang="ja-JP" altLang="en-US" sz="1000" dirty="0"/>
              <a:t>基本的には結晶がハマった武器を装備しているキャラにのみ効果をおよぼす。</a:t>
            </a:r>
            <a:endParaRPr kumimoji="1" lang="en-US" altLang="ja-JP" sz="1000" dirty="0"/>
          </a:p>
        </p:txBody>
      </p:sp>
    </p:spTree>
    <p:extLst>
      <p:ext uri="{BB962C8B-B14F-4D97-AF65-F5344CB8AC3E}">
        <p14:creationId xmlns:p14="http://schemas.microsoft.com/office/powerpoint/2010/main" val="127627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3</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●効果の累積</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2236510" cy="246221"/>
          </a:xfrm>
          <a:prstGeom prst="rect">
            <a:avLst/>
          </a:prstGeom>
          <a:noFill/>
        </p:spPr>
        <p:txBody>
          <a:bodyPr wrap="none" rtlCol="0">
            <a:spAutoFit/>
          </a:bodyPr>
          <a:lstStyle/>
          <a:p>
            <a:r>
              <a:rPr kumimoji="1" lang="ja-JP" altLang="en-US" sz="1000" dirty="0"/>
              <a:t>数値が上昇する各効果は累積する。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1311985"/>
            <a:ext cx="954107" cy="276999"/>
          </a:xfrm>
          <a:prstGeom prst="rect">
            <a:avLst/>
          </a:prstGeom>
          <a:noFill/>
        </p:spPr>
        <p:txBody>
          <a:bodyPr wrap="none" rtlCol="0">
            <a:spAutoFit/>
          </a:bodyPr>
          <a:lstStyle/>
          <a:p>
            <a:r>
              <a:rPr kumimoji="1" lang="ja-JP" altLang="en-US" sz="1200" b="1" dirty="0"/>
              <a:t>○累積方法</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1588984"/>
            <a:ext cx="2621230" cy="1785104"/>
          </a:xfrm>
          <a:prstGeom prst="rect">
            <a:avLst/>
          </a:prstGeom>
          <a:noFill/>
        </p:spPr>
        <p:txBody>
          <a:bodyPr wrap="none" rtlCol="0">
            <a:spAutoFit/>
          </a:bodyPr>
          <a:lstStyle/>
          <a:p>
            <a:r>
              <a:rPr kumimoji="1" lang="ja-JP" altLang="en-US" sz="1000" dirty="0">
                <a:latin typeface="+mn-ea"/>
              </a:rPr>
              <a:t>各効果の累積は「加算」にて計算される。</a:t>
            </a:r>
            <a:endParaRPr kumimoji="1" lang="en-US" altLang="ja-JP" sz="1000" dirty="0">
              <a:latin typeface="+mn-ea"/>
            </a:endParaRPr>
          </a:p>
          <a:p>
            <a:endParaRPr kumimoji="1" lang="en-US" altLang="ja-JP" sz="1000" dirty="0">
              <a:latin typeface="+mn-ea"/>
            </a:endParaRPr>
          </a:p>
          <a:p>
            <a:r>
              <a:rPr kumimoji="1" lang="ja-JP" altLang="en-US" sz="1000" dirty="0">
                <a:latin typeface="+mn-ea"/>
              </a:rPr>
              <a:t>例）</a:t>
            </a:r>
            <a:endParaRPr kumimoji="1" lang="en-US" altLang="ja-JP" sz="1000" dirty="0">
              <a:latin typeface="+mn-ea"/>
            </a:endParaRPr>
          </a:p>
          <a:p>
            <a:r>
              <a:rPr kumimoji="1" lang="ja-JP" altLang="en-US" sz="1000" dirty="0">
                <a:latin typeface="+mn-ea"/>
              </a:rPr>
              <a:t>　　とあるパラメータにかかる効果が</a:t>
            </a:r>
            <a:endParaRPr kumimoji="1" lang="en-US" altLang="ja-JP" sz="1000" dirty="0">
              <a:latin typeface="+mn-ea"/>
            </a:endParaRPr>
          </a:p>
          <a:p>
            <a:r>
              <a:rPr kumimoji="1" lang="ja-JP" altLang="en-US" sz="1000" dirty="0">
                <a:latin typeface="+mn-ea"/>
              </a:rPr>
              <a:t>　　</a:t>
            </a:r>
            <a:r>
              <a:rPr kumimoji="1" lang="en-US" altLang="ja-JP" sz="1000" dirty="0">
                <a:latin typeface="+mn-ea"/>
              </a:rPr>
              <a:t>×1.2</a:t>
            </a:r>
            <a:r>
              <a:rPr kumimoji="1" lang="ja-JP" altLang="en-US" sz="1000" dirty="0">
                <a:latin typeface="+mn-ea"/>
              </a:rPr>
              <a:t>　</a:t>
            </a:r>
            <a:r>
              <a:rPr kumimoji="1" lang="en-US" altLang="ja-JP" sz="1000" dirty="0">
                <a:latin typeface="+mn-ea"/>
              </a:rPr>
              <a:t>×1.5</a:t>
            </a:r>
            <a:r>
              <a:rPr kumimoji="1" lang="ja-JP" altLang="en-US" sz="1000" dirty="0">
                <a:latin typeface="+mn-ea"/>
              </a:rPr>
              <a:t>　</a:t>
            </a:r>
            <a:r>
              <a:rPr kumimoji="1" lang="en-US" altLang="ja-JP" sz="1000" dirty="0">
                <a:latin typeface="+mn-ea"/>
              </a:rPr>
              <a:t>×0.8</a:t>
            </a:r>
            <a:r>
              <a:rPr kumimoji="1" lang="ja-JP" altLang="en-US" sz="1000" dirty="0">
                <a:latin typeface="+mn-ea"/>
              </a:rPr>
              <a:t>　だった場合、</a:t>
            </a:r>
            <a:endParaRPr kumimoji="1" lang="en-US" altLang="ja-JP" sz="1000" dirty="0">
              <a:latin typeface="+mn-ea"/>
            </a:endParaRPr>
          </a:p>
          <a:p>
            <a:endParaRPr kumimoji="1" lang="en-US" altLang="ja-JP" sz="1000" dirty="0">
              <a:latin typeface="+mn-ea"/>
            </a:endParaRPr>
          </a:p>
          <a:p>
            <a:r>
              <a:rPr kumimoji="1" lang="ja-JP" altLang="en-US" sz="1000" dirty="0">
                <a:latin typeface="+mn-ea"/>
              </a:rPr>
              <a:t>　　発動中スキル効果加算値＝</a:t>
            </a:r>
            <a:endParaRPr kumimoji="1" lang="en-US" altLang="ja-JP" sz="1000" dirty="0">
              <a:latin typeface="+mn-ea"/>
            </a:endParaRPr>
          </a:p>
          <a:p>
            <a:endParaRPr kumimoji="1" lang="en-US" altLang="ja-JP" sz="1000" dirty="0">
              <a:latin typeface="+mn-ea"/>
            </a:endParaRPr>
          </a:p>
          <a:p>
            <a:r>
              <a:rPr kumimoji="1" lang="ja-JP" altLang="en-US" sz="1000" dirty="0">
                <a:latin typeface="+mn-ea"/>
              </a:rPr>
              <a:t>　　</a:t>
            </a:r>
            <a:r>
              <a:rPr kumimoji="1" lang="en-US" altLang="ja-JP" sz="1000" dirty="0">
                <a:latin typeface="+mn-ea"/>
              </a:rPr>
              <a:t>1+((1.2-1)+(1.5-1)</a:t>
            </a:r>
            <a:r>
              <a:rPr kumimoji="1" lang="ja-JP" altLang="en-US" sz="1000" dirty="0">
                <a:latin typeface="+mn-ea"/>
              </a:rPr>
              <a:t>∔</a:t>
            </a:r>
            <a:r>
              <a:rPr kumimoji="1" lang="en-US" altLang="ja-JP" sz="1000" dirty="0">
                <a:latin typeface="+mn-ea"/>
              </a:rPr>
              <a:t>(0.8-1))=1.5</a:t>
            </a:r>
          </a:p>
          <a:p>
            <a:endParaRPr kumimoji="1" lang="en-US" altLang="ja-JP" sz="1000" dirty="0">
              <a:latin typeface="+mn-ea"/>
            </a:endParaRPr>
          </a:p>
          <a:p>
            <a:r>
              <a:rPr kumimoji="1" lang="ja-JP" altLang="en-US" sz="1000" dirty="0">
                <a:latin typeface="+mn-ea"/>
              </a:rPr>
              <a:t>　　となる。</a:t>
            </a:r>
            <a:endParaRPr kumimoji="1" lang="en-US" altLang="ja-JP" sz="1000" dirty="0">
              <a:latin typeface="+mn-ea"/>
            </a:endParaRPr>
          </a:p>
        </p:txBody>
      </p:sp>
      <p:sp>
        <p:nvSpPr>
          <p:cNvPr id="9" name="テキスト ボックス 8">
            <a:extLst>
              <a:ext uri="{FF2B5EF4-FFF2-40B4-BE49-F238E27FC236}">
                <a16:creationId xmlns:a16="http://schemas.microsoft.com/office/drawing/2014/main" id="{F64F23BC-BFB9-4CA4-AA44-B7410710B673}"/>
              </a:ext>
            </a:extLst>
          </p:cNvPr>
          <p:cNvSpPr txBox="1"/>
          <p:nvPr/>
        </p:nvSpPr>
        <p:spPr>
          <a:xfrm>
            <a:off x="622968" y="3456004"/>
            <a:ext cx="2505814" cy="276999"/>
          </a:xfrm>
          <a:prstGeom prst="rect">
            <a:avLst/>
          </a:prstGeom>
          <a:noFill/>
        </p:spPr>
        <p:txBody>
          <a:bodyPr wrap="none" rtlCol="0">
            <a:spAutoFit/>
          </a:bodyPr>
          <a:lstStyle/>
          <a:p>
            <a:r>
              <a:rPr kumimoji="1" lang="ja-JP" altLang="en-US" sz="1200" b="1" dirty="0"/>
              <a:t>○累積しない条件</a:t>
            </a:r>
            <a:r>
              <a:rPr kumimoji="1" lang="ja-JP" altLang="en-US" sz="1000" b="1" dirty="0">
                <a:solidFill>
                  <a:schemeClr val="bg1">
                    <a:lumMod val="85000"/>
                  </a:schemeClr>
                </a:solidFill>
              </a:rPr>
              <a:t>（</a:t>
            </a:r>
            <a:r>
              <a:rPr kumimoji="1" lang="en-US" altLang="ja-JP" sz="1000" b="1" dirty="0">
                <a:solidFill>
                  <a:schemeClr val="bg1">
                    <a:lumMod val="85000"/>
                  </a:schemeClr>
                </a:solidFill>
              </a:rPr>
              <a:t>20191220</a:t>
            </a:r>
            <a:r>
              <a:rPr kumimoji="1" lang="ja-JP" altLang="en-US" sz="1000" b="1" dirty="0">
                <a:solidFill>
                  <a:schemeClr val="bg1">
                    <a:lumMod val="85000"/>
                  </a:schemeClr>
                </a:solidFill>
              </a:rPr>
              <a:t>新規）</a:t>
            </a:r>
            <a:endParaRPr kumimoji="1" lang="ja-JP" altLang="en-US" sz="1200" b="1" dirty="0">
              <a:solidFill>
                <a:schemeClr val="bg1">
                  <a:lumMod val="85000"/>
                </a:schemeClr>
              </a:solidFill>
            </a:endParaRPr>
          </a:p>
        </p:txBody>
      </p:sp>
      <p:sp>
        <p:nvSpPr>
          <p:cNvPr id="10" name="テキスト ボックス 9">
            <a:extLst>
              <a:ext uri="{FF2B5EF4-FFF2-40B4-BE49-F238E27FC236}">
                <a16:creationId xmlns:a16="http://schemas.microsoft.com/office/drawing/2014/main" id="{9AD35147-AC97-4F12-96DE-8F2B31F4E7F9}"/>
              </a:ext>
            </a:extLst>
          </p:cNvPr>
          <p:cNvSpPr txBox="1"/>
          <p:nvPr/>
        </p:nvSpPr>
        <p:spPr>
          <a:xfrm>
            <a:off x="760343" y="3795054"/>
            <a:ext cx="7237879" cy="1169551"/>
          </a:xfrm>
          <a:prstGeom prst="rect">
            <a:avLst/>
          </a:prstGeom>
          <a:noFill/>
        </p:spPr>
        <p:txBody>
          <a:bodyPr wrap="none" rtlCol="0">
            <a:spAutoFit/>
          </a:bodyPr>
          <a:lstStyle/>
          <a:p>
            <a:r>
              <a:rPr kumimoji="1" lang="ja-JP" altLang="en-US" sz="1000" dirty="0">
                <a:latin typeface="+mn-ea"/>
              </a:rPr>
              <a:t>内部的には各効果はアビリティという単位で作成される。</a:t>
            </a:r>
            <a:endParaRPr kumimoji="1" lang="en-US" altLang="ja-JP" sz="1000" dirty="0">
              <a:latin typeface="+mn-ea"/>
            </a:endParaRPr>
          </a:p>
          <a:p>
            <a:r>
              <a:rPr kumimoji="1" lang="ja-JP" altLang="en-US" sz="1000" dirty="0">
                <a:latin typeface="+mn-ea"/>
              </a:rPr>
              <a:t>同じアビリティの効果は前述の累積が発生しない。</a:t>
            </a:r>
            <a:endParaRPr kumimoji="1" lang="en-US" altLang="ja-JP" sz="1000" dirty="0">
              <a:latin typeface="+mn-ea"/>
            </a:endParaRPr>
          </a:p>
          <a:p>
            <a:endParaRPr kumimoji="1" lang="en-US" altLang="ja-JP" sz="1000" dirty="0">
              <a:latin typeface="+mn-ea"/>
            </a:endParaRPr>
          </a:p>
          <a:p>
            <a:r>
              <a:rPr kumimoji="1" lang="ja-JP" altLang="en-US" sz="1000" dirty="0">
                <a:latin typeface="+mn-ea"/>
              </a:rPr>
              <a:t>しかし、前述のバトル効果、リーダー効果等は累積することは可能のため、これらの異なる場所から同じ効果を得る場合、</a:t>
            </a:r>
            <a:endParaRPr kumimoji="1" lang="en-US" altLang="ja-JP" sz="1000" dirty="0">
              <a:latin typeface="+mn-ea"/>
            </a:endParaRPr>
          </a:p>
          <a:p>
            <a:r>
              <a:rPr kumimoji="1" lang="ja-JP" altLang="en-US" sz="1000" dirty="0">
                <a:latin typeface="+mn-ea"/>
              </a:rPr>
              <a:t>同じ効果の違うアビリティを作成して流用する。</a:t>
            </a:r>
            <a:endParaRPr kumimoji="1" lang="en-US" altLang="ja-JP" sz="1000" dirty="0">
              <a:latin typeface="+mn-ea"/>
            </a:endParaRPr>
          </a:p>
          <a:p>
            <a:endParaRPr kumimoji="1" lang="en-US" altLang="ja-JP" sz="1000" dirty="0">
              <a:latin typeface="+mn-ea"/>
            </a:endParaRPr>
          </a:p>
          <a:p>
            <a:r>
              <a:rPr kumimoji="1" lang="ja-JP" altLang="en-US" sz="1000" dirty="0">
                <a:latin typeface="+mn-ea"/>
              </a:rPr>
              <a:t>同じアビリティのものを装備している場合、そのスキルは１つだけ効果が発揮され残りは発動すらせず無視される。</a:t>
            </a:r>
            <a:endParaRPr kumimoji="1" lang="en-US" altLang="ja-JP" sz="1000" dirty="0">
              <a:latin typeface="+mn-ea"/>
            </a:endParaRPr>
          </a:p>
        </p:txBody>
      </p:sp>
      <p:sp>
        <p:nvSpPr>
          <p:cNvPr id="13" name="テキスト ボックス 12">
            <a:extLst>
              <a:ext uri="{FF2B5EF4-FFF2-40B4-BE49-F238E27FC236}">
                <a16:creationId xmlns:a16="http://schemas.microsoft.com/office/drawing/2014/main" id="{D738428C-7270-44FD-AAA6-D961D58ECE4E}"/>
              </a:ext>
            </a:extLst>
          </p:cNvPr>
          <p:cNvSpPr txBox="1"/>
          <p:nvPr/>
        </p:nvSpPr>
        <p:spPr>
          <a:xfrm>
            <a:off x="622968" y="5042905"/>
            <a:ext cx="2505814" cy="276999"/>
          </a:xfrm>
          <a:prstGeom prst="rect">
            <a:avLst/>
          </a:prstGeom>
          <a:noFill/>
        </p:spPr>
        <p:txBody>
          <a:bodyPr wrap="none" rtlCol="0">
            <a:spAutoFit/>
          </a:bodyPr>
          <a:lstStyle/>
          <a:p>
            <a:r>
              <a:rPr kumimoji="1" lang="ja-JP" altLang="en-US" sz="1200" b="1" dirty="0"/>
              <a:t>○</a:t>
            </a:r>
            <a:r>
              <a:rPr kumimoji="1" lang="en-US" altLang="ja-JP" sz="1200" b="1" dirty="0"/>
              <a:t>TR</a:t>
            </a:r>
            <a:r>
              <a:rPr kumimoji="1" lang="ja-JP" altLang="en-US" sz="1200" b="1" dirty="0"/>
              <a:t>カード切替時</a:t>
            </a:r>
            <a:r>
              <a:rPr kumimoji="1" lang="ja-JP" altLang="en-US" sz="1000" b="1" dirty="0">
                <a:solidFill>
                  <a:schemeClr val="bg1">
                    <a:lumMod val="85000"/>
                  </a:schemeClr>
                </a:solidFill>
              </a:rPr>
              <a:t>（</a:t>
            </a:r>
            <a:r>
              <a:rPr kumimoji="1" lang="en-US" altLang="ja-JP" sz="1000" b="1" dirty="0">
                <a:solidFill>
                  <a:schemeClr val="bg1">
                    <a:lumMod val="85000"/>
                  </a:schemeClr>
                </a:solidFill>
              </a:rPr>
              <a:t>20191220</a:t>
            </a:r>
            <a:r>
              <a:rPr kumimoji="1" lang="ja-JP" altLang="en-US" sz="1000" b="1" dirty="0">
                <a:solidFill>
                  <a:schemeClr val="bg1">
                    <a:lumMod val="85000"/>
                  </a:schemeClr>
                </a:solidFill>
              </a:rPr>
              <a:t>新規）</a:t>
            </a:r>
            <a:endParaRPr kumimoji="1" lang="ja-JP" altLang="en-US" sz="1200" b="1" dirty="0">
              <a:solidFill>
                <a:schemeClr val="bg1">
                  <a:lumMod val="85000"/>
                </a:schemeClr>
              </a:solidFill>
            </a:endParaRPr>
          </a:p>
        </p:txBody>
      </p:sp>
      <p:sp>
        <p:nvSpPr>
          <p:cNvPr id="14" name="テキスト ボックス 13">
            <a:extLst>
              <a:ext uri="{FF2B5EF4-FFF2-40B4-BE49-F238E27FC236}">
                <a16:creationId xmlns:a16="http://schemas.microsoft.com/office/drawing/2014/main" id="{71011F0F-1E9F-4FD7-8916-F69C9D095067}"/>
              </a:ext>
            </a:extLst>
          </p:cNvPr>
          <p:cNvSpPr txBox="1"/>
          <p:nvPr/>
        </p:nvSpPr>
        <p:spPr>
          <a:xfrm>
            <a:off x="760343" y="5381955"/>
            <a:ext cx="5827236" cy="400110"/>
          </a:xfrm>
          <a:prstGeom prst="rect">
            <a:avLst/>
          </a:prstGeom>
          <a:noFill/>
        </p:spPr>
        <p:txBody>
          <a:bodyPr wrap="none" rtlCol="0">
            <a:spAutoFit/>
          </a:bodyPr>
          <a:lstStyle/>
          <a:p>
            <a:r>
              <a:rPr kumimoji="1" lang="ja-JP" altLang="en-US" sz="1000" dirty="0">
                <a:latin typeface="+mn-ea"/>
              </a:rPr>
              <a:t>ＴＲカードを切り替えると直ちに効果は新しいカードのものと切り替わる。</a:t>
            </a:r>
            <a:endParaRPr kumimoji="1" lang="en-US" altLang="ja-JP" sz="1000" dirty="0">
              <a:latin typeface="+mn-ea"/>
            </a:endParaRPr>
          </a:p>
          <a:p>
            <a:r>
              <a:rPr kumimoji="1" lang="ja-JP" altLang="en-US" sz="1000" dirty="0">
                <a:latin typeface="+mn-ea"/>
              </a:rPr>
              <a:t>が、すでに効果を発揮している継続時間を持つものについては、その効果が消されることはない。</a:t>
            </a:r>
            <a:endParaRPr kumimoji="1" lang="en-US" altLang="ja-JP" sz="1000" dirty="0">
              <a:latin typeface="+mn-ea"/>
            </a:endParaRPr>
          </a:p>
        </p:txBody>
      </p:sp>
    </p:spTree>
    <p:extLst>
      <p:ext uri="{BB962C8B-B14F-4D97-AF65-F5344CB8AC3E}">
        <p14:creationId xmlns:p14="http://schemas.microsoft.com/office/powerpoint/2010/main" val="214454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4</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261884" cy="307777"/>
          </a:xfrm>
          <a:prstGeom prst="rect">
            <a:avLst/>
          </a:prstGeom>
          <a:noFill/>
        </p:spPr>
        <p:txBody>
          <a:bodyPr wrap="none" rtlCol="0">
            <a:spAutoFit/>
          </a:bodyPr>
          <a:lstStyle/>
          <a:p>
            <a:r>
              <a:rPr kumimoji="1" lang="ja-JP" altLang="en-US" sz="1400" b="1" dirty="0"/>
              <a:t>●効果の種類</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3108543" cy="246221"/>
          </a:xfrm>
          <a:prstGeom prst="rect">
            <a:avLst/>
          </a:prstGeom>
          <a:noFill/>
        </p:spPr>
        <p:txBody>
          <a:bodyPr wrap="none" rtlCol="0">
            <a:spAutoFit/>
          </a:bodyPr>
          <a:lstStyle/>
          <a:p>
            <a:r>
              <a:rPr kumimoji="1" lang="ja-JP" altLang="en-US" sz="1000" dirty="0"/>
              <a:t>効果には大きく分けて以下の</a:t>
            </a:r>
            <a:r>
              <a:rPr kumimoji="1" lang="en-US" altLang="ja-JP" sz="1000" dirty="0"/>
              <a:t>×</a:t>
            </a:r>
            <a:r>
              <a:rPr kumimoji="1" lang="ja-JP" altLang="en-US" sz="1000" dirty="0"/>
              <a:t>種類の分類がある。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2723312"/>
            <a:ext cx="954107" cy="276999"/>
          </a:xfrm>
          <a:prstGeom prst="rect">
            <a:avLst/>
          </a:prstGeom>
          <a:noFill/>
        </p:spPr>
        <p:txBody>
          <a:bodyPr wrap="none" rtlCol="0">
            <a:spAutoFit/>
          </a:bodyPr>
          <a:lstStyle/>
          <a:p>
            <a:r>
              <a:rPr kumimoji="1" lang="ja-JP" altLang="en-US" sz="1200" b="1" dirty="0"/>
              <a:t>○属性変化</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3000311"/>
            <a:ext cx="4288353" cy="707886"/>
          </a:xfrm>
          <a:prstGeom prst="rect">
            <a:avLst/>
          </a:prstGeom>
          <a:noFill/>
        </p:spPr>
        <p:txBody>
          <a:bodyPr wrap="none" rtlCol="0">
            <a:spAutoFit/>
          </a:bodyPr>
          <a:lstStyle/>
          <a:p>
            <a:r>
              <a:rPr kumimoji="1" lang="ja-JP" altLang="en-US" sz="1000" dirty="0"/>
              <a:t>対象の属性を変化させたり、攻撃に追加の属性を付与したりする効果。</a:t>
            </a:r>
            <a:endParaRPr kumimoji="1" lang="en-US" altLang="ja-JP" sz="1000" dirty="0"/>
          </a:p>
          <a:p>
            <a:r>
              <a:rPr kumimoji="1" lang="ja-JP" altLang="en-US" sz="1000" dirty="0"/>
              <a:t>例）</a:t>
            </a:r>
            <a:endParaRPr kumimoji="1" lang="en-US" altLang="ja-JP" sz="1000" dirty="0"/>
          </a:p>
          <a:p>
            <a:r>
              <a:rPr kumimoji="1" lang="ja-JP" altLang="en-US" sz="1000" dirty="0"/>
              <a:t>「迅」属性を持つ怪獣を「尖」属性に変化させる</a:t>
            </a:r>
            <a:endParaRPr kumimoji="1" lang="en-US" altLang="ja-JP" sz="1000" dirty="0"/>
          </a:p>
          <a:p>
            <a:r>
              <a:rPr kumimoji="1" lang="ja-JP" altLang="en-US" sz="1000" dirty="0"/>
              <a:t>「硬」属性を追加する　</a:t>
            </a:r>
            <a:r>
              <a:rPr kumimoji="1" lang="en-US" altLang="ja-JP" sz="1000" dirty="0"/>
              <a:t>etc.</a:t>
            </a:r>
          </a:p>
        </p:txBody>
      </p:sp>
      <p:sp>
        <p:nvSpPr>
          <p:cNvPr id="18" name="テキスト ボックス 17">
            <a:extLst>
              <a:ext uri="{FF2B5EF4-FFF2-40B4-BE49-F238E27FC236}">
                <a16:creationId xmlns:a16="http://schemas.microsoft.com/office/drawing/2014/main" id="{1C46B9FE-3D89-4B27-85D2-12A0FDE3BCC5}"/>
              </a:ext>
            </a:extLst>
          </p:cNvPr>
          <p:cNvSpPr txBox="1"/>
          <p:nvPr/>
        </p:nvSpPr>
        <p:spPr>
          <a:xfrm>
            <a:off x="591845" y="1262074"/>
            <a:ext cx="1569660" cy="276999"/>
          </a:xfrm>
          <a:prstGeom prst="rect">
            <a:avLst/>
          </a:prstGeom>
          <a:noFill/>
        </p:spPr>
        <p:txBody>
          <a:bodyPr wrap="none" rtlCol="0">
            <a:spAutoFit/>
          </a:bodyPr>
          <a:lstStyle/>
          <a:p>
            <a:r>
              <a:rPr kumimoji="1" lang="ja-JP" altLang="en-US" sz="1200" b="1" dirty="0"/>
              <a:t>○パラメータ変化系</a:t>
            </a:r>
          </a:p>
        </p:txBody>
      </p:sp>
      <p:sp>
        <p:nvSpPr>
          <p:cNvPr id="19" name="テキスト ボックス 18">
            <a:extLst>
              <a:ext uri="{FF2B5EF4-FFF2-40B4-BE49-F238E27FC236}">
                <a16:creationId xmlns:a16="http://schemas.microsoft.com/office/drawing/2014/main" id="{BD1A2B65-839A-4585-AB34-50110962F598}"/>
              </a:ext>
            </a:extLst>
          </p:cNvPr>
          <p:cNvSpPr txBox="1"/>
          <p:nvPr/>
        </p:nvSpPr>
        <p:spPr>
          <a:xfrm>
            <a:off x="760343" y="1539073"/>
            <a:ext cx="3169457" cy="1015663"/>
          </a:xfrm>
          <a:prstGeom prst="rect">
            <a:avLst/>
          </a:prstGeom>
          <a:noFill/>
        </p:spPr>
        <p:txBody>
          <a:bodyPr wrap="none" rtlCol="0">
            <a:spAutoFit/>
          </a:bodyPr>
          <a:lstStyle/>
          <a:p>
            <a:r>
              <a:rPr kumimoji="1" lang="ja-JP" altLang="en-US" sz="1000" dirty="0"/>
              <a:t>対象の</a:t>
            </a:r>
            <a:r>
              <a:rPr kumimoji="1" lang="en-US" altLang="ja-JP" sz="1000" dirty="0"/>
              <a:t>HP</a:t>
            </a:r>
            <a:r>
              <a:rPr kumimoji="1" lang="ja-JP" altLang="en-US" sz="1000" dirty="0"/>
              <a:t>や能力値のパラメータを上昇させる効果。</a:t>
            </a:r>
            <a:endParaRPr kumimoji="1" lang="en-US" altLang="ja-JP" sz="1000" dirty="0"/>
          </a:p>
          <a:p>
            <a:r>
              <a:rPr kumimoji="1" lang="ja-JP" altLang="en-US" sz="1000" dirty="0"/>
              <a:t>例）</a:t>
            </a:r>
            <a:endParaRPr kumimoji="1" lang="en-US" altLang="ja-JP" sz="1000" dirty="0"/>
          </a:p>
          <a:p>
            <a:r>
              <a:rPr kumimoji="1" lang="ja-JP" altLang="en-US" sz="1000" dirty="0"/>
              <a:t>キャラの</a:t>
            </a:r>
            <a:r>
              <a:rPr kumimoji="1" lang="en-US" altLang="ja-JP" sz="1000" dirty="0"/>
              <a:t>ATK+100</a:t>
            </a:r>
          </a:p>
          <a:p>
            <a:r>
              <a:rPr kumimoji="1" lang="ja-JP" altLang="en-US" sz="1000" dirty="0"/>
              <a:t>怪獣の</a:t>
            </a:r>
            <a:r>
              <a:rPr kumimoji="1" lang="en-US" altLang="ja-JP" sz="1000" dirty="0"/>
              <a:t>SPD50%</a:t>
            </a:r>
            <a:r>
              <a:rPr kumimoji="1" lang="ja-JP" altLang="en-US" sz="1000" dirty="0"/>
              <a:t>ダウン</a:t>
            </a:r>
            <a:endParaRPr kumimoji="1" lang="en-US" altLang="ja-JP" sz="1000" dirty="0"/>
          </a:p>
          <a:p>
            <a:r>
              <a:rPr kumimoji="1" lang="ja-JP" altLang="en-US" sz="1000" dirty="0"/>
              <a:t>キャラの</a:t>
            </a:r>
            <a:r>
              <a:rPr kumimoji="1" lang="en-US" altLang="ja-JP" sz="1000" dirty="0"/>
              <a:t>HP+1000</a:t>
            </a:r>
          </a:p>
          <a:p>
            <a:r>
              <a:rPr kumimoji="1" lang="ja-JP" altLang="en-US" sz="1000" dirty="0"/>
              <a:t>部隊</a:t>
            </a:r>
            <a:r>
              <a:rPr kumimoji="1" lang="en-US" altLang="ja-JP" sz="1000" dirty="0"/>
              <a:t>HP+100/5sec</a:t>
            </a:r>
            <a:r>
              <a:rPr kumimoji="1" lang="ja-JP" altLang="en-US" sz="1000" dirty="0"/>
              <a:t>　</a:t>
            </a:r>
            <a:r>
              <a:rPr kumimoji="1" lang="en-US" altLang="ja-JP" sz="1000" dirty="0"/>
              <a:t>etc.</a:t>
            </a:r>
          </a:p>
        </p:txBody>
      </p:sp>
      <p:sp>
        <p:nvSpPr>
          <p:cNvPr id="27" name="テキスト ボックス 26">
            <a:extLst>
              <a:ext uri="{FF2B5EF4-FFF2-40B4-BE49-F238E27FC236}">
                <a16:creationId xmlns:a16="http://schemas.microsoft.com/office/drawing/2014/main" id="{3B55F5B1-B71D-4755-9404-D7E2E113FF94}"/>
              </a:ext>
            </a:extLst>
          </p:cNvPr>
          <p:cNvSpPr txBox="1"/>
          <p:nvPr/>
        </p:nvSpPr>
        <p:spPr>
          <a:xfrm>
            <a:off x="591845" y="3876773"/>
            <a:ext cx="954107" cy="276999"/>
          </a:xfrm>
          <a:prstGeom prst="rect">
            <a:avLst/>
          </a:prstGeom>
          <a:noFill/>
        </p:spPr>
        <p:txBody>
          <a:bodyPr wrap="none" rtlCol="0">
            <a:spAutoFit/>
          </a:bodyPr>
          <a:lstStyle/>
          <a:p>
            <a:r>
              <a:rPr kumimoji="1" lang="ja-JP" altLang="en-US" sz="1200" b="1" dirty="0"/>
              <a:t>○状態変化</a:t>
            </a:r>
          </a:p>
        </p:txBody>
      </p:sp>
      <p:sp>
        <p:nvSpPr>
          <p:cNvPr id="28" name="テキスト ボックス 27">
            <a:extLst>
              <a:ext uri="{FF2B5EF4-FFF2-40B4-BE49-F238E27FC236}">
                <a16:creationId xmlns:a16="http://schemas.microsoft.com/office/drawing/2014/main" id="{1708C206-F169-4831-8043-703AAC3B33AF}"/>
              </a:ext>
            </a:extLst>
          </p:cNvPr>
          <p:cNvSpPr txBox="1"/>
          <p:nvPr/>
        </p:nvSpPr>
        <p:spPr>
          <a:xfrm>
            <a:off x="591845" y="5025930"/>
            <a:ext cx="800219" cy="276999"/>
          </a:xfrm>
          <a:prstGeom prst="rect">
            <a:avLst/>
          </a:prstGeom>
          <a:noFill/>
        </p:spPr>
        <p:txBody>
          <a:bodyPr wrap="none" rtlCol="0">
            <a:spAutoFit/>
          </a:bodyPr>
          <a:lstStyle/>
          <a:p>
            <a:r>
              <a:rPr kumimoji="1" lang="ja-JP" altLang="en-US" sz="1200" b="1" dirty="0"/>
              <a:t>○無効化</a:t>
            </a:r>
          </a:p>
        </p:txBody>
      </p:sp>
      <p:sp>
        <p:nvSpPr>
          <p:cNvPr id="29" name="テキスト ボックス 28">
            <a:extLst>
              <a:ext uri="{FF2B5EF4-FFF2-40B4-BE49-F238E27FC236}">
                <a16:creationId xmlns:a16="http://schemas.microsoft.com/office/drawing/2014/main" id="{DDF165B9-FA8C-4797-ACE0-212C29BF07CB}"/>
              </a:ext>
            </a:extLst>
          </p:cNvPr>
          <p:cNvSpPr txBox="1"/>
          <p:nvPr/>
        </p:nvSpPr>
        <p:spPr>
          <a:xfrm>
            <a:off x="760343" y="4151620"/>
            <a:ext cx="2097049" cy="707886"/>
          </a:xfrm>
          <a:prstGeom prst="rect">
            <a:avLst/>
          </a:prstGeom>
          <a:noFill/>
        </p:spPr>
        <p:txBody>
          <a:bodyPr wrap="none" rtlCol="0">
            <a:spAutoFit/>
          </a:bodyPr>
          <a:lstStyle/>
          <a:p>
            <a:r>
              <a:rPr kumimoji="1" lang="ja-JP" altLang="en-US" sz="1000" dirty="0"/>
              <a:t>対象の状態を変化させる。</a:t>
            </a:r>
            <a:endParaRPr kumimoji="1" lang="en-US" altLang="ja-JP" sz="1000" dirty="0"/>
          </a:p>
          <a:p>
            <a:r>
              <a:rPr kumimoji="1" lang="ja-JP" altLang="en-US" sz="1000" dirty="0"/>
              <a:t>例）</a:t>
            </a:r>
            <a:endParaRPr kumimoji="1" lang="en-US" altLang="ja-JP" sz="1000" dirty="0"/>
          </a:p>
          <a:p>
            <a:r>
              <a:rPr kumimoji="1" lang="ja-JP" altLang="en-US" sz="1000" dirty="0"/>
              <a:t>怪獣を「睡眠」状態にする</a:t>
            </a:r>
            <a:endParaRPr kumimoji="1" lang="en-US" altLang="ja-JP" sz="1000" dirty="0"/>
          </a:p>
          <a:p>
            <a:r>
              <a:rPr kumimoji="1" lang="ja-JP" altLang="en-US" sz="1000" dirty="0"/>
              <a:t>怪獣を「鈍化」状態にする　</a:t>
            </a:r>
            <a:r>
              <a:rPr kumimoji="1" lang="en-US" altLang="ja-JP" sz="1000" dirty="0"/>
              <a:t>etc.</a:t>
            </a:r>
          </a:p>
        </p:txBody>
      </p:sp>
      <p:sp>
        <p:nvSpPr>
          <p:cNvPr id="30" name="テキスト ボックス 29">
            <a:extLst>
              <a:ext uri="{FF2B5EF4-FFF2-40B4-BE49-F238E27FC236}">
                <a16:creationId xmlns:a16="http://schemas.microsoft.com/office/drawing/2014/main" id="{2B1E4959-92FA-4111-A9CD-86FE84ACDC89}"/>
              </a:ext>
            </a:extLst>
          </p:cNvPr>
          <p:cNvSpPr txBox="1"/>
          <p:nvPr/>
        </p:nvSpPr>
        <p:spPr>
          <a:xfrm>
            <a:off x="760342" y="5302929"/>
            <a:ext cx="2097049" cy="707886"/>
          </a:xfrm>
          <a:prstGeom prst="rect">
            <a:avLst/>
          </a:prstGeom>
          <a:noFill/>
        </p:spPr>
        <p:txBody>
          <a:bodyPr wrap="none" rtlCol="0">
            <a:spAutoFit/>
          </a:bodyPr>
          <a:lstStyle/>
          <a:p>
            <a:r>
              <a:rPr kumimoji="1" lang="ja-JP" altLang="en-US" sz="1000" dirty="0"/>
              <a:t>なんらかの効果を無効化する。</a:t>
            </a:r>
            <a:endParaRPr kumimoji="1" lang="en-US" altLang="ja-JP" sz="1000" dirty="0"/>
          </a:p>
          <a:p>
            <a:r>
              <a:rPr kumimoji="1" lang="ja-JP" altLang="en-US" sz="1000" dirty="0"/>
              <a:t>例）</a:t>
            </a:r>
            <a:endParaRPr kumimoji="1" lang="en-US" altLang="ja-JP" sz="1000" dirty="0"/>
          </a:p>
          <a:p>
            <a:r>
              <a:rPr kumimoji="1" lang="ja-JP" altLang="en-US" sz="1000" dirty="0"/>
              <a:t>ダメージ</a:t>
            </a:r>
            <a:endParaRPr kumimoji="1" lang="en-US" altLang="ja-JP" sz="1000" dirty="0"/>
          </a:p>
          <a:p>
            <a:r>
              <a:rPr kumimoji="1" lang="ja-JP" altLang="en-US" sz="1000" dirty="0"/>
              <a:t>怪獣を「鈍化」状態にする　</a:t>
            </a:r>
            <a:r>
              <a:rPr kumimoji="1" lang="en-US" altLang="ja-JP" sz="1000" dirty="0"/>
              <a:t>etc.</a:t>
            </a:r>
          </a:p>
        </p:txBody>
      </p:sp>
    </p:spTree>
    <p:extLst>
      <p:ext uri="{BB962C8B-B14F-4D97-AF65-F5344CB8AC3E}">
        <p14:creationId xmlns:p14="http://schemas.microsoft.com/office/powerpoint/2010/main" val="35326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5</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813591" cy="307777"/>
          </a:xfrm>
          <a:prstGeom prst="rect">
            <a:avLst/>
          </a:prstGeom>
          <a:noFill/>
        </p:spPr>
        <p:txBody>
          <a:bodyPr wrap="none" rtlCol="0">
            <a:spAutoFit/>
          </a:bodyPr>
          <a:lstStyle/>
          <a:p>
            <a:r>
              <a:rPr kumimoji="1" lang="ja-JP" altLang="en-US" sz="1400" b="1" dirty="0"/>
              <a:t>●効果の表示分類</a:t>
            </a:r>
            <a:r>
              <a:rPr kumimoji="1" lang="ja-JP" altLang="en-US" sz="1000" b="1" dirty="0">
                <a:solidFill>
                  <a:schemeClr val="bg1">
                    <a:lumMod val="85000"/>
                  </a:schemeClr>
                </a:solidFill>
              </a:rPr>
              <a:t>（</a:t>
            </a:r>
            <a:r>
              <a:rPr kumimoji="1" lang="en-US" altLang="ja-JP" sz="1000" b="1" dirty="0">
                <a:solidFill>
                  <a:schemeClr val="bg1">
                    <a:lumMod val="85000"/>
                  </a:schemeClr>
                </a:solidFill>
              </a:rPr>
              <a:t>20191210</a:t>
            </a:r>
            <a:r>
              <a:rPr kumimoji="1" lang="ja-JP" altLang="en-US" sz="1000" b="1" dirty="0">
                <a:solidFill>
                  <a:schemeClr val="bg1">
                    <a:lumMod val="85000"/>
                  </a:schemeClr>
                </a:solidFill>
              </a:rPr>
              <a:t>新規）</a:t>
            </a:r>
            <a:endParaRPr kumimoji="1" lang="ja-JP" altLang="en-US" sz="1400" b="1" dirty="0">
              <a:solidFill>
                <a:schemeClr val="bg1">
                  <a:lumMod val="85000"/>
                </a:schemeClr>
              </a:solidFill>
            </a:endParaRP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5955476" cy="553998"/>
          </a:xfrm>
          <a:prstGeom prst="rect">
            <a:avLst/>
          </a:prstGeom>
          <a:noFill/>
        </p:spPr>
        <p:txBody>
          <a:bodyPr wrap="none" rtlCol="0">
            <a:spAutoFit/>
          </a:bodyPr>
          <a:lstStyle/>
          <a:p>
            <a:r>
              <a:rPr kumimoji="1" lang="ja-JP" altLang="en-US" sz="1000" dirty="0"/>
              <a:t>内部的な種類については前述で記載したが、効果を表示する際には以下の分類として表示する。</a:t>
            </a:r>
            <a:endParaRPr kumimoji="1" lang="en-US" altLang="ja-JP" sz="1000" dirty="0"/>
          </a:p>
          <a:p>
            <a:r>
              <a:rPr kumimoji="1" lang="ja-JP" altLang="en-US" sz="1000" dirty="0"/>
              <a:t>これらの分類は、効果を作成した際に製作者が割り振る。複数の効果があるようなものについては、</a:t>
            </a:r>
            <a:endParaRPr kumimoji="1" lang="en-US" altLang="ja-JP" sz="1000" dirty="0"/>
          </a:p>
          <a:p>
            <a:r>
              <a:rPr kumimoji="1" lang="ja-JP" altLang="en-US" sz="1000" dirty="0"/>
              <a:t>「主」の効果を見て判断する。</a:t>
            </a:r>
            <a:endParaRPr kumimoji="1" lang="en-US" altLang="ja-JP" sz="1000" dirty="0"/>
          </a:p>
        </p:txBody>
      </p:sp>
      <p:sp>
        <p:nvSpPr>
          <p:cNvPr id="7" name="テキスト ボックス 6">
            <a:extLst>
              <a:ext uri="{FF2B5EF4-FFF2-40B4-BE49-F238E27FC236}">
                <a16:creationId xmlns:a16="http://schemas.microsoft.com/office/drawing/2014/main" id="{0979E697-9AE4-4213-A75C-7101CC78195E}"/>
              </a:ext>
            </a:extLst>
          </p:cNvPr>
          <p:cNvSpPr txBox="1"/>
          <p:nvPr/>
        </p:nvSpPr>
        <p:spPr>
          <a:xfrm>
            <a:off x="591845" y="2171091"/>
            <a:ext cx="800219" cy="276999"/>
          </a:xfrm>
          <a:prstGeom prst="rect">
            <a:avLst/>
          </a:prstGeom>
          <a:noFill/>
        </p:spPr>
        <p:txBody>
          <a:bodyPr wrap="none" rtlCol="0">
            <a:spAutoFit/>
          </a:bodyPr>
          <a:lstStyle/>
          <a:p>
            <a:r>
              <a:rPr kumimoji="1" lang="ja-JP" altLang="en-US" sz="1200" b="1" dirty="0"/>
              <a:t>○回復系</a:t>
            </a:r>
          </a:p>
        </p:txBody>
      </p:sp>
      <p:sp>
        <p:nvSpPr>
          <p:cNvPr id="8" name="テキスト ボックス 7">
            <a:extLst>
              <a:ext uri="{FF2B5EF4-FFF2-40B4-BE49-F238E27FC236}">
                <a16:creationId xmlns:a16="http://schemas.microsoft.com/office/drawing/2014/main" id="{80A6F6C6-5C59-4974-810C-64F35CEECF6D}"/>
              </a:ext>
            </a:extLst>
          </p:cNvPr>
          <p:cNvSpPr txBox="1"/>
          <p:nvPr/>
        </p:nvSpPr>
        <p:spPr>
          <a:xfrm>
            <a:off x="760343" y="2448090"/>
            <a:ext cx="6211957" cy="246221"/>
          </a:xfrm>
          <a:prstGeom prst="rect">
            <a:avLst/>
          </a:prstGeom>
          <a:noFill/>
        </p:spPr>
        <p:txBody>
          <a:bodyPr wrap="none" rtlCol="0">
            <a:spAutoFit/>
          </a:bodyPr>
          <a:lstStyle/>
          <a:p>
            <a:r>
              <a:rPr kumimoji="1" lang="ja-JP" altLang="en-US" sz="1000" dirty="0"/>
              <a:t>前述パラメータ変化系、無効化系を使用し、味方を回復したり、状態異常を解除したりする系統の効果。</a:t>
            </a:r>
            <a:endParaRPr kumimoji="1" lang="en-US" altLang="ja-JP" sz="1000" dirty="0"/>
          </a:p>
        </p:txBody>
      </p:sp>
      <p:sp>
        <p:nvSpPr>
          <p:cNvPr id="18" name="テキスト ボックス 17">
            <a:extLst>
              <a:ext uri="{FF2B5EF4-FFF2-40B4-BE49-F238E27FC236}">
                <a16:creationId xmlns:a16="http://schemas.microsoft.com/office/drawing/2014/main" id="{1C46B9FE-3D89-4B27-85D2-12A0FDE3BCC5}"/>
              </a:ext>
            </a:extLst>
          </p:cNvPr>
          <p:cNvSpPr txBox="1"/>
          <p:nvPr/>
        </p:nvSpPr>
        <p:spPr>
          <a:xfrm>
            <a:off x="591845" y="1569851"/>
            <a:ext cx="800219" cy="276999"/>
          </a:xfrm>
          <a:prstGeom prst="rect">
            <a:avLst/>
          </a:prstGeom>
          <a:noFill/>
        </p:spPr>
        <p:txBody>
          <a:bodyPr wrap="none" rtlCol="0">
            <a:spAutoFit/>
          </a:bodyPr>
          <a:lstStyle/>
          <a:p>
            <a:r>
              <a:rPr kumimoji="1" lang="ja-JP" altLang="en-US" sz="1200" b="1" dirty="0"/>
              <a:t>○攻撃系</a:t>
            </a:r>
          </a:p>
        </p:txBody>
      </p:sp>
      <p:sp>
        <p:nvSpPr>
          <p:cNvPr id="19" name="テキスト ボックス 18">
            <a:extLst>
              <a:ext uri="{FF2B5EF4-FFF2-40B4-BE49-F238E27FC236}">
                <a16:creationId xmlns:a16="http://schemas.microsoft.com/office/drawing/2014/main" id="{BD1A2B65-839A-4585-AB34-50110962F598}"/>
              </a:ext>
            </a:extLst>
          </p:cNvPr>
          <p:cNvSpPr txBox="1"/>
          <p:nvPr/>
        </p:nvSpPr>
        <p:spPr>
          <a:xfrm>
            <a:off x="760343" y="1846850"/>
            <a:ext cx="4416594" cy="246221"/>
          </a:xfrm>
          <a:prstGeom prst="rect">
            <a:avLst/>
          </a:prstGeom>
          <a:noFill/>
        </p:spPr>
        <p:txBody>
          <a:bodyPr wrap="none" rtlCol="0">
            <a:spAutoFit/>
          </a:bodyPr>
          <a:lstStyle/>
          <a:p>
            <a:r>
              <a:rPr kumimoji="1" lang="ja-JP" altLang="en-US" sz="1000" dirty="0"/>
              <a:t>前述パラメータ変化系を使用し、主に敵にダメージを与える系統の効果。</a:t>
            </a:r>
            <a:endParaRPr kumimoji="1" lang="en-US" altLang="ja-JP" sz="1000" dirty="0"/>
          </a:p>
        </p:txBody>
      </p:sp>
      <p:sp>
        <p:nvSpPr>
          <p:cNvPr id="27" name="テキスト ボックス 26">
            <a:extLst>
              <a:ext uri="{FF2B5EF4-FFF2-40B4-BE49-F238E27FC236}">
                <a16:creationId xmlns:a16="http://schemas.microsoft.com/office/drawing/2014/main" id="{3B55F5B1-B71D-4755-9404-D7E2E113FF94}"/>
              </a:ext>
            </a:extLst>
          </p:cNvPr>
          <p:cNvSpPr txBox="1"/>
          <p:nvPr/>
        </p:nvSpPr>
        <p:spPr>
          <a:xfrm>
            <a:off x="591845" y="3361036"/>
            <a:ext cx="954107" cy="276999"/>
          </a:xfrm>
          <a:prstGeom prst="rect">
            <a:avLst/>
          </a:prstGeom>
          <a:noFill/>
        </p:spPr>
        <p:txBody>
          <a:bodyPr wrap="none" rtlCol="0">
            <a:spAutoFit/>
          </a:bodyPr>
          <a:lstStyle/>
          <a:p>
            <a:r>
              <a:rPr kumimoji="1" lang="ja-JP" altLang="en-US" sz="1200" b="1" dirty="0"/>
              <a:t>○デバフ系</a:t>
            </a:r>
          </a:p>
        </p:txBody>
      </p:sp>
      <p:sp>
        <p:nvSpPr>
          <p:cNvPr id="29" name="テキスト ボックス 28">
            <a:extLst>
              <a:ext uri="{FF2B5EF4-FFF2-40B4-BE49-F238E27FC236}">
                <a16:creationId xmlns:a16="http://schemas.microsoft.com/office/drawing/2014/main" id="{DDF165B9-FA8C-4797-ACE0-212C29BF07CB}"/>
              </a:ext>
            </a:extLst>
          </p:cNvPr>
          <p:cNvSpPr txBox="1"/>
          <p:nvPr/>
        </p:nvSpPr>
        <p:spPr>
          <a:xfrm>
            <a:off x="760343" y="3635883"/>
            <a:ext cx="4801314" cy="246221"/>
          </a:xfrm>
          <a:prstGeom prst="rect">
            <a:avLst/>
          </a:prstGeom>
          <a:noFill/>
        </p:spPr>
        <p:txBody>
          <a:bodyPr wrap="none" rtlCol="0">
            <a:spAutoFit/>
          </a:bodyPr>
          <a:lstStyle/>
          <a:p>
            <a:r>
              <a:rPr kumimoji="1" lang="ja-JP" altLang="en-US" sz="1000" dirty="0"/>
              <a:t>前述パラメータ変化系、属性変化を使用し、敵に不利になるような系統の効果。</a:t>
            </a:r>
            <a:endParaRPr kumimoji="1" lang="en-US" altLang="ja-JP" sz="1000" dirty="0"/>
          </a:p>
        </p:txBody>
      </p:sp>
      <p:sp>
        <p:nvSpPr>
          <p:cNvPr id="15" name="テキスト ボックス 14">
            <a:extLst>
              <a:ext uri="{FF2B5EF4-FFF2-40B4-BE49-F238E27FC236}">
                <a16:creationId xmlns:a16="http://schemas.microsoft.com/office/drawing/2014/main" id="{5363CB3C-D51E-4F85-8CC7-6A8E5C8E45AA}"/>
              </a:ext>
            </a:extLst>
          </p:cNvPr>
          <p:cNvSpPr txBox="1"/>
          <p:nvPr/>
        </p:nvSpPr>
        <p:spPr>
          <a:xfrm>
            <a:off x="591845" y="2766438"/>
            <a:ext cx="800219" cy="276999"/>
          </a:xfrm>
          <a:prstGeom prst="rect">
            <a:avLst/>
          </a:prstGeom>
          <a:noFill/>
        </p:spPr>
        <p:txBody>
          <a:bodyPr wrap="none" rtlCol="0">
            <a:spAutoFit/>
          </a:bodyPr>
          <a:lstStyle/>
          <a:p>
            <a:r>
              <a:rPr kumimoji="1" lang="ja-JP" altLang="en-US" sz="1200" b="1" dirty="0"/>
              <a:t>○バフ系</a:t>
            </a:r>
          </a:p>
        </p:txBody>
      </p:sp>
      <p:sp>
        <p:nvSpPr>
          <p:cNvPr id="16" name="テキスト ボックス 15">
            <a:extLst>
              <a:ext uri="{FF2B5EF4-FFF2-40B4-BE49-F238E27FC236}">
                <a16:creationId xmlns:a16="http://schemas.microsoft.com/office/drawing/2014/main" id="{6F635C8E-1290-4C94-96C3-E2DA7E5EF13E}"/>
              </a:ext>
            </a:extLst>
          </p:cNvPr>
          <p:cNvSpPr txBox="1"/>
          <p:nvPr/>
        </p:nvSpPr>
        <p:spPr>
          <a:xfrm>
            <a:off x="760343" y="3043437"/>
            <a:ext cx="4929555" cy="246221"/>
          </a:xfrm>
          <a:prstGeom prst="rect">
            <a:avLst/>
          </a:prstGeom>
          <a:noFill/>
        </p:spPr>
        <p:txBody>
          <a:bodyPr wrap="none" rtlCol="0">
            <a:spAutoFit/>
          </a:bodyPr>
          <a:lstStyle/>
          <a:p>
            <a:r>
              <a:rPr kumimoji="1" lang="ja-JP" altLang="en-US" sz="1000" dirty="0"/>
              <a:t>前述パラメータ変化系、属性変化を使用し、味方に有利になるような系統の効果。</a:t>
            </a:r>
            <a:endParaRPr kumimoji="1" lang="en-US" altLang="ja-JP" sz="1000" dirty="0"/>
          </a:p>
        </p:txBody>
      </p:sp>
    </p:spTree>
    <p:extLst>
      <p:ext uri="{BB962C8B-B14F-4D97-AF65-F5344CB8AC3E}">
        <p14:creationId xmlns:p14="http://schemas.microsoft.com/office/powerpoint/2010/main" val="3203579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6</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531462" cy="307777"/>
          </a:xfrm>
          <a:prstGeom prst="rect">
            <a:avLst/>
          </a:prstGeom>
          <a:noFill/>
        </p:spPr>
        <p:txBody>
          <a:bodyPr wrap="none" rtlCol="0">
            <a:spAutoFit/>
          </a:bodyPr>
          <a:lstStyle/>
          <a:p>
            <a:r>
              <a:rPr kumimoji="1" lang="ja-JP" altLang="en-US" sz="1400" b="1" dirty="0"/>
              <a:t>●共通設定項目</a:t>
            </a:r>
            <a:r>
              <a:rPr kumimoji="1" lang="ja-JP" altLang="en-US" sz="1000" b="1" dirty="0">
                <a:solidFill>
                  <a:schemeClr val="bg1">
                    <a:lumMod val="85000"/>
                  </a:schemeClr>
                </a:solidFill>
              </a:rPr>
              <a:t>（</a:t>
            </a:r>
            <a:r>
              <a:rPr kumimoji="1" lang="en-US" altLang="ja-JP" sz="1000" b="1" dirty="0">
                <a:solidFill>
                  <a:schemeClr val="bg1">
                    <a:lumMod val="85000"/>
                  </a:schemeClr>
                </a:solidFill>
              </a:rPr>
              <a:t>20191212</a:t>
            </a:r>
            <a:r>
              <a:rPr kumimoji="1" lang="ja-JP" altLang="en-US" sz="1000" b="1" dirty="0">
                <a:solidFill>
                  <a:schemeClr val="bg1">
                    <a:lumMod val="85000"/>
                  </a:schemeClr>
                </a:solidFill>
              </a:rPr>
              <a:t>修正）</a:t>
            </a:r>
          </a:p>
        </p:txBody>
      </p:sp>
      <p:graphicFrame>
        <p:nvGraphicFramePr>
          <p:cNvPr id="2" name="表 2">
            <a:extLst>
              <a:ext uri="{FF2B5EF4-FFF2-40B4-BE49-F238E27FC236}">
                <a16:creationId xmlns:a16="http://schemas.microsoft.com/office/drawing/2014/main" id="{1B0823F4-B534-431E-B9C9-23E1D9C94171}"/>
              </a:ext>
            </a:extLst>
          </p:cNvPr>
          <p:cNvGraphicFramePr>
            <a:graphicFrameLocks noGrp="1"/>
          </p:cNvGraphicFramePr>
          <p:nvPr>
            <p:extLst>
              <p:ext uri="{D42A27DB-BD31-4B8C-83A1-F6EECF244321}">
                <p14:modId xmlns:p14="http://schemas.microsoft.com/office/powerpoint/2010/main" val="3902662324"/>
              </p:ext>
            </p:extLst>
          </p:nvPr>
        </p:nvGraphicFramePr>
        <p:xfrm>
          <a:off x="676712" y="1276952"/>
          <a:ext cx="5098416" cy="36271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rPr>
                        <a:t>1</a:t>
                      </a:r>
                      <a:endParaRPr kumimoji="1" lang="ja-JP" altLang="en-US" sz="1000" dirty="0">
                        <a:solidFill>
                          <a:schemeClr val="bg1"/>
                        </a:solidFill>
                        <a:latin typeface="+mn-ea"/>
                        <a:ea typeface="+mn-ea"/>
                      </a:endParaRPr>
                    </a:p>
                  </a:txBody>
                  <a:tcPr/>
                </a:tc>
                <a:tc>
                  <a:txBody>
                    <a:bodyPr/>
                    <a:lstStyle/>
                    <a:p>
                      <a:r>
                        <a:rPr kumimoji="1" lang="en-US" altLang="ja-JP" sz="1000" dirty="0">
                          <a:solidFill>
                            <a:schemeClr val="bg1"/>
                          </a:solidFill>
                        </a:rPr>
                        <a:t>ID</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効果の</a:t>
                      </a:r>
                      <a:r>
                        <a:rPr kumimoji="1" lang="en-US" altLang="ja-JP" sz="1000" dirty="0">
                          <a:solidFill>
                            <a:schemeClr val="bg1"/>
                          </a:solidFill>
                        </a:rPr>
                        <a:t>ID</a:t>
                      </a:r>
                      <a:r>
                        <a:rPr kumimoji="1" lang="ja-JP" altLang="en-US" sz="1000" dirty="0">
                          <a:solidFill>
                            <a:schemeClr val="bg1"/>
                          </a:solidFill>
                        </a:rPr>
                        <a:t>。</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81037782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latin typeface="+mn-ea"/>
                          <a:ea typeface="+mn-ea"/>
                        </a:rPr>
                        <a:t>分類</a:t>
                      </a:r>
                    </a:p>
                  </a:txBody>
                  <a:tcPr/>
                </a:tc>
                <a:tc>
                  <a:txBody>
                    <a:bodyPr/>
                    <a:lstStyle/>
                    <a:p>
                      <a:r>
                        <a:rPr kumimoji="1" lang="en-US" altLang="ja-JP" sz="1000" dirty="0">
                          <a:solidFill>
                            <a:schemeClr val="bg1"/>
                          </a:solidFill>
                          <a:latin typeface="+mn-ea"/>
                          <a:ea typeface="+mn-ea"/>
                        </a:rPr>
                        <a:t>0</a:t>
                      </a:r>
                      <a:r>
                        <a:rPr kumimoji="1" lang="ja-JP" altLang="en-US" sz="1000" dirty="0">
                          <a:solidFill>
                            <a:schemeClr val="bg1"/>
                          </a:solidFill>
                          <a:latin typeface="+mn-ea"/>
                          <a:ea typeface="+mn-ea"/>
                        </a:rPr>
                        <a:t>：攻撃　</a:t>
                      </a:r>
                      <a:r>
                        <a:rPr kumimoji="1" lang="en-US" altLang="ja-JP" sz="1000" dirty="0">
                          <a:solidFill>
                            <a:schemeClr val="bg1"/>
                          </a:solidFill>
                          <a:latin typeface="+mn-ea"/>
                          <a:ea typeface="+mn-ea"/>
                        </a:rPr>
                        <a:t>1</a:t>
                      </a:r>
                      <a:r>
                        <a:rPr kumimoji="1" lang="ja-JP" altLang="en-US" sz="1000" dirty="0">
                          <a:solidFill>
                            <a:schemeClr val="bg1"/>
                          </a:solidFill>
                          <a:latin typeface="+mn-ea"/>
                          <a:ea typeface="+mn-ea"/>
                        </a:rPr>
                        <a:t>：回復　</a:t>
                      </a:r>
                      <a:r>
                        <a:rPr kumimoji="1" lang="en-US" altLang="ja-JP" sz="1000" dirty="0">
                          <a:solidFill>
                            <a:schemeClr val="bg1"/>
                          </a:solidFill>
                          <a:latin typeface="+mn-ea"/>
                          <a:ea typeface="+mn-ea"/>
                        </a:rPr>
                        <a:t>2</a:t>
                      </a:r>
                      <a:r>
                        <a:rPr kumimoji="1" lang="ja-JP" altLang="en-US" sz="1000" dirty="0">
                          <a:solidFill>
                            <a:schemeClr val="bg1"/>
                          </a:solidFill>
                          <a:latin typeface="+mn-ea"/>
                          <a:ea typeface="+mn-ea"/>
                        </a:rPr>
                        <a:t>：バフ　</a:t>
                      </a:r>
                      <a:r>
                        <a:rPr kumimoji="1" lang="en-US" altLang="ja-JP" sz="1000" dirty="0">
                          <a:solidFill>
                            <a:schemeClr val="bg1"/>
                          </a:solidFill>
                          <a:latin typeface="+mn-ea"/>
                          <a:ea typeface="+mn-ea"/>
                        </a:rPr>
                        <a:t>3</a:t>
                      </a:r>
                      <a:r>
                        <a:rPr kumimoji="1" lang="ja-JP" altLang="en-US" sz="1000" dirty="0">
                          <a:solidFill>
                            <a:schemeClr val="bg1"/>
                          </a:solidFill>
                          <a:latin typeface="+mn-ea"/>
                          <a:ea typeface="+mn-ea"/>
                        </a:rPr>
                        <a:t>：デバフ</a:t>
                      </a:r>
                    </a:p>
                  </a:txBody>
                  <a:tcPr/>
                </a:tc>
                <a:extLst>
                  <a:ext uri="{0D108BD9-81ED-4DB2-BD59-A6C34878D82A}">
                    <a16:rowId xmlns:a16="http://schemas.microsoft.com/office/drawing/2014/main" val="1823135931"/>
                  </a:ext>
                </a:extLst>
              </a:tr>
              <a:tr h="0">
                <a:tc>
                  <a:txBody>
                    <a:bodyPr/>
                    <a:lstStyle/>
                    <a:p>
                      <a:r>
                        <a:rPr kumimoji="1" lang="en-US" altLang="ja-JP" sz="1000" dirty="0">
                          <a:solidFill>
                            <a:schemeClr val="bg1"/>
                          </a:solidFill>
                        </a:rPr>
                        <a:t>3</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対象</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影響を受ける対象。</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：部隊　</a:t>
                      </a:r>
                      <a:r>
                        <a:rPr kumimoji="1" lang="en-US" altLang="ja-JP" sz="1000" dirty="0">
                          <a:solidFill>
                            <a:schemeClr val="bg1"/>
                          </a:solidFill>
                        </a:rPr>
                        <a:t>1</a:t>
                      </a:r>
                      <a:r>
                        <a:rPr kumimoji="1" lang="ja-JP" altLang="en-US" sz="1000" dirty="0">
                          <a:solidFill>
                            <a:schemeClr val="bg1"/>
                          </a:solidFill>
                        </a:rPr>
                        <a:t>：自分　</a:t>
                      </a:r>
                      <a:r>
                        <a:rPr kumimoji="1" lang="en-US" altLang="ja-JP" sz="1000" dirty="0">
                          <a:solidFill>
                            <a:schemeClr val="bg1"/>
                          </a:solidFill>
                        </a:rPr>
                        <a:t>2</a:t>
                      </a:r>
                      <a:r>
                        <a:rPr kumimoji="1" lang="ja-JP" altLang="en-US" sz="1000" dirty="0">
                          <a:solidFill>
                            <a:schemeClr val="bg1"/>
                          </a:solidFill>
                        </a:rPr>
                        <a:t>：怪獣　</a:t>
                      </a:r>
                      <a:r>
                        <a:rPr kumimoji="1" lang="en-US" altLang="ja-JP" sz="1000" dirty="0">
                          <a:solidFill>
                            <a:schemeClr val="bg1"/>
                          </a:solidFill>
                        </a:rPr>
                        <a:t>3</a:t>
                      </a:r>
                      <a:r>
                        <a:rPr kumimoji="1" lang="ja-JP" altLang="en-US" sz="1000" dirty="0">
                          <a:solidFill>
                            <a:schemeClr val="bg1"/>
                          </a:solidFill>
                        </a:rPr>
                        <a:t>：武器</a:t>
                      </a:r>
                      <a:endParaRPr kumimoji="1" lang="en-US" altLang="ja-JP" sz="1000" dirty="0">
                        <a:solidFill>
                          <a:schemeClr val="bg1"/>
                        </a:solidFill>
                      </a:endParaRPr>
                    </a:p>
                    <a:p>
                      <a:r>
                        <a:rPr kumimoji="1" lang="en-US" altLang="ja-JP" sz="1000" dirty="0">
                          <a:solidFill>
                            <a:schemeClr val="bg1"/>
                          </a:solidFill>
                        </a:rPr>
                        <a:t>4</a:t>
                      </a:r>
                      <a:r>
                        <a:rPr kumimoji="1" lang="ja-JP" altLang="en-US" sz="1000" dirty="0">
                          <a:solidFill>
                            <a:schemeClr val="bg1"/>
                          </a:solidFill>
                        </a:rPr>
                        <a:t>：味方ランダム　</a:t>
                      </a:r>
                      <a:r>
                        <a:rPr kumimoji="1" lang="en-US" altLang="ja-JP" sz="1000" dirty="0">
                          <a:solidFill>
                            <a:schemeClr val="bg1"/>
                          </a:solidFill>
                        </a:rPr>
                        <a:t>5</a:t>
                      </a:r>
                      <a:r>
                        <a:rPr kumimoji="1" lang="ja-JP" altLang="en-US" sz="1000" dirty="0">
                          <a:solidFill>
                            <a:schemeClr val="bg1"/>
                          </a:solidFill>
                        </a:rPr>
                        <a:t>：怪獣＋部隊</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1775245065"/>
                  </a:ext>
                </a:extLst>
              </a:tr>
              <a:tr h="0">
                <a:tc>
                  <a:txBody>
                    <a:bodyPr/>
                    <a:lstStyle/>
                    <a:p>
                      <a:r>
                        <a:rPr kumimoji="1" lang="en-US" altLang="ja-JP" sz="1000" dirty="0">
                          <a:solidFill>
                            <a:schemeClr val="bg1"/>
                          </a:solidFill>
                          <a:latin typeface="+mn-ea"/>
                          <a:ea typeface="+mn-ea"/>
                        </a:rPr>
                        <a:t>4</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latin typeface="+mn-ea"/>
                          <a:ea typeface="+mn-ea"/>
                        </a:rPr>
                        <a:t>発動タイミング</a:t>
                      </a:r>
                    </a:p>
                  </a:txBody>
                  <a:tcPr/>
                </a:tc>
                <a:tc>
                  <a:txBody>
                    <a:bodyPr/>
                    <a:lstStyle/>
                    <a:p>
                      <a:r>
                        <a:rPr kumimoji="1" lang="ja-JP" altLang="en-US" sz="1000" dirty="0">
                          <a:solidFill>
                            <a:schemeClr val="bg1"/>
                          </a:solidFill>
                          <a:latin typeface="+mn-ea"/>
                          <a:ea typeface="+mn-ea"/>
                        </a:rPr>
                        <a:t>発動するタイミング</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0</a:t>
                      </a:r>
                      <a:r>
                        <a:rPr kumimoji="1" lang="ja-JP" altLang="en-US" sz="1000" dirty="0">
                          <a:solidFill>
                            <a:schemeClr val="bg1"/>
                          </a:solidFill>
                          <a:latin typeface="+mn-ea"/>
                          <a:ea typeface="+mn-ea"/>
                        </a:rPr>
                        <a:t>：常時・即時</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1</a:t>
                      </a:r>
                      <a:r>
                        <a:rPr kumimoji="1" lang="ja-JP" altLang="en-US" sz="1000" dirty="0">
                          <a:solidFill>
                            <a:schemeClr val="bg1"/>
                          </a:solidFill>
                          <a:latin typeface="+mn-ea"/>
                          <a:ea typeface="+mn-ea"/>
                        </a:rPr>
                        <a:t>：攻撃時</a:t>
                      </a:r>
                      <a:endParaRPr kumimoji="1" lang="en-US" altLang="ja-JP" sz="1000" dirty="0">
                        <a:solidFill>
                          <a:schemeClr val="bg1"/>
                        </a:solidFill>
                        <a:latin typeface="+mn-ea"/>
                        <a:ea typeface="+mn-ea"/>
                      </a:endParaRPr>
                    </a:p>
                    <a:p>
                      <a:r>
                        <a:rPr kumimoji="1" lang="en-US" altLang="ja-JP" sz="1000" dirty="0">
                          <a:solidFill>
                            <a:schemeClr val="bg1"/>
                          </a:solidFill>
                          <a:latin typeface="+mn-ea"/>
                          <a:ea typeface="+mn-ea"/>
                        </a:rPr>
                        <a:t>2</a:t>
                      </a:r>
                      <a:r>
                        <a:rPr kumimoji="1" lang="ja-JP" altLang="en-US" sz="1000" dirty="0">
                          <a:solidFill>
                            <a:schemeClr val="bg1"/>
                          </a:solidFill>
                          <a:latin typeface="+mn-ea"/>
                          <a:ea typeface="+mn-ea"/>
                        </a:rPr>
                        <a:t>：被ダメージ時</a:t>
                      </a:r>
                    </a:p>
                  </a:txBody>
                  <a:tcPr/>
                </a:tc>
                <a:extLst>
                  <a:ext uri="{0D108BD9-81ED-4DB2-BD59-A6C34878D82A}">
                    <a16:rowId xmlns:a16="http://schemas.microsoft.com/office/drawing/2014/main" val="3428285918"/>
                  </a:ext>
                </a:extLst>
              </a:tr>
              <a:tr h="0">
                <a:tc>
                  <a:txBody>
                    <a:bodyPr/>
                    <a:lstStyle/>
                    <a:p>
                      <a:r>
                        <a:rPr kumimoji="1" lang="en-US" altLang="ja-JP" sz="1000" dirty="0">
                          <a:solidFill>
                            <a:schemeClr val="bg1"/>
                          </a:solidFill>
                        </a:rPr>
                        <a:t>5</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発動条件</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さらに追加する条件があればその条件。</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：発生確率</a:t>
                      </a:r>
                      <a:r>
                        <a:rPr kumimoji="1" lang="en-US" altLang="ja-JP" sz="1000" dirty="0">
                          <a:solidFill>
                            <a:schemeClr val="bg1"/>
                          </a:solidFill>
                        </a:rPr>
                        <a:t>n%</a:t>
                      </a:r>
                    </a:p>
                    <a:p>
                      <a:r>
                        <a:rPr kumimoji="1" lang="en-US" altLang="ja-JP" sz="1000" dirty="0">
                          <a:solidFill>
                            <a:schemeClr val="bg1"/>
                          </a:solidFill>
                        </a:rPr>
                        <a:t>1</a:t>
                      </a:r>
                      <a:r>
                        <a:rPr kumimoji="1" lang="ja-JP" altLang="en-US" sz="1000" dirty="0">
                          <a:solidFill>
                            <a:schemeClr val="bg1"/>
                          </a:solidFill>
                        </a:rPr>
                        <a:t>：</a:t>
                      </a:r>
                      <a:r>
                        <a:rPr kumimoji="1" lang="en-US" altLang="ja-JP" sz="1000" dirty="0">
                          <a:solidFill>
                            <a:schemeClr val="bg1"/>
                          </a:solidFill>
                        </a:rPr>
                        <a:t>××</a:t>
                      </a:r>
                      <a:r>
                        <a:rPr kumimoji="1" lang="ja-JP" altLang="en-US" sz="1000" dirty="0">
                          <a:solidFill>
                            <a:schemeClr val="bg1"/>
                          </a:solidFill>
                        </a:rPr>
                        <a:t>の</a:t>
                      </a:r>
                      <a:r>
                        <a:rPr kumimoji="1" lang="en-US" altLang="ja-JP" sz="1000" dirty="0" err="1">
                          <a:solidFill>
                            <a:schemeClr val="bg1"/>
                          </a:solidFill>
                        </a:rPr>
                        <a:t>HPn</a:t>
                      </a:r>
                      <a:r>
                        <a:rPr kumimoji="1" lang="ja-JP" altLang="en-US" sz="1000" dirty="0">
                          <a:solidFill>
                            <a:schemeClr val="bg1"/>
                          </a:solidFill>
                        </a:rPr>
                        <a:t>％以下</a:t>
                      </a:r>
                      <a:endParaRPr kumimoji="1" lang="en-US" altLang="ja-JP" sz="1000" dirty="0">
                        <a:solidFill>
                          <a:schemeClr val="bg1"/>
                        </a:solidFill>
                      </a:endParaRPr>
                    </a:p>
                    <a:p>
                      <a:r>
                        <a:rPr kumimoji="1" lang="en-US" altLang="ja-JP" sz="1000" dirty="0">
                          <a:solidFill>
                            <a:schemeClr val="bg1"/>
                          </a:solidFill>
                        </a:rPr>
                        <a:t>2</a:t>
                      </a:r>
                      <a:r>
                        <a:rPr kumimoji="1" lang="ja-JP" altLang="en-US" sz="1000" dirty="0">
                          <a:solidFill>
                            <a:schemeClr val="bg1"/>
                          </a:solidFill>
                        </a:rPr>
                        <a:t>：バトル開始後</a:t>
                      </a:r>
                      <a:r>
                        <a:rPr kumimoji="1" lang="en-US" altLang="ja-JP" sz="1000" dirty="0">
                          <a:solidFill>
                            <a:schemeClr val="bg1"/>
                          </a:solidFill>
                        </a:rPr>
                        <a:t>n</a:t>
                      </a:r>
                      <a:r>
                        <a:rPr kumimoji="1" lang="ja-JP" altLang="en-US" sz="1000" dirty="0">
                          <a:solidFill>
                            <a:schemeClr val="bg1"/>
                          </a:solidFill>
                        </a:rPr>
                        <a:t>秒後</a:t>
                      </a:r>
                      <a:endParaRPr kumimoji="1" lang="en-US" altLang="ja-JP" sz="1000" dirty="0">
                        <a:solidFill>
                          <a:schemeClr val="bg1"/>
                        </a:solidFill>
                      </a:endParaRPr>
                    </a:p>
                  </a:txBody>
                  <a:tcPr/>
                </a:tc>
                <a:extLst>
                  <a:ext uri="{0D108BD9-81ED-4DB2-BD59-A6C34878D82A}">
                    <a16:rowId xmlns:a16="http://schemas.microsoft.com/office/drawing/2014/main" val="3896007238"/>
                  </a:ext>
                </a:extLst>
              </a:tr>
              <a:tr h="0">
                <a:tc>
                  <a:txBody>
                    <a:bodyPr/>
                    <a:lstStyle/>
                    <a:p>
                      <a:r>
                        <a:rPr kumimoji="1" lang="en-US" altLang="ja-JP" sz="1000" dirty="0">
                          <a:solidFill>
                            <a:schemeClr val="bg1"/>
                          </a:solidFill>
                          <a:latin typeface="+mn-ea"/>
                          <a:ea typeface="+mn-ea"/>
                        </a:rPr>
                        <a:t>6</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継続時間</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上記発動条件が常時以外であれば使用。</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：永続</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～：秒単位設定。</a:t>
                      </a:r>
                      <a:endParaRPr kumimoji="1" lang="en-US" altLang="ja-JP" sz="1000" dirty="0">
                        <a:solidFill>
                          <a:schemeClr val="bg1"/>
                        </a:solidFill>
                      </a:endParaRPr>
                    </a:p>
                  </a:txBody>
                  <a:tcPr/>
                </a:tc>
                <a:extLst>
                  <a:ext uri="{0D108BD9-81ED-4DB2-BD59-A6C34878D82A}">
                    <a16:rowId xmlns:a16="http://schemas.microsoft.com/office/drawing/2014/main" val="1373194719"/>
                  </a:ext>
                </a:extLst>
              </a:tr>
              <a:tr h="0">
                <a:tc>
                  <a:txBody>
                    <a:bodyPr/>
                    <a:lstStyle/>
                    <a:p>
                      <a:r>
                        <a:rPr kumimoji="1" lang="en-US" altLang="ja-JP" sz="1000" dirty="0">
                          <a:solidFill>
                            <a:schemeClr val="bg1"/>
                          </a:solidFill>
                        </a:rPr>
                        <a:t>7</a:t>
                      </a:r>
                      <a:endParaRPr kumimoji="1" lang="en-US" altLang="ja-JP" sz="1000" dirty="0">
                        <a:solidFill>
                          <a:schemeClr val="bg1"/>
                        </a:solidFill>
                        <a:latin typeface="+mn-ea"/>
                        <a:ea typeface="+mn-ea"/>
                      </a:endParaRPr>
                    </a:p>
                  </a:txBody>
                  <a:tcPr/>
                </a:tc>
                <a:tc>
                  <a:txBody>
                    <a:bodyPr/>
                    <a:lstStyle/>
                    <a:p>
                      <a:r>
                        <a:rPr kumimoji="1" lang="ja-JP" altLang="en-US" sz="1000" dirty="0">
                          <a:solidFill>
                            <a:schemeClr val="bg1"/>
                          </a:solidFill>
                        </a:rPr>
                        <a:t>追加効果</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パラメータ変化以外も同時に起こる場合、</a:t>
                      </a:r>
                      <a:endParaRPr kumimoji="1" lang="en-US" altLang="ja-JP" sz="1000" dirty="0">
                        <a:solidFill>
                          <a:schemeClr val="bg1"/>
                        </a:solidFill>
                      </a:endParaRPr>
                    </a:p>
                    <a:p>
                      <a:r>
                        <a:rPr kumimoji="1" lang="ja-JP" altLang="en-US" sz="1000" dirty="0">
                          <a:solidFill>
                            <a:schemeClr val="bg1"/>
                          </a:solidFill>
                        </a:rPr>
                        <a:t>その効果を設定し、効果</a:t>
                      </a:r>
                      <a:r>
                        <a:rPr kumimoji="1" lang="en-US" altLang="ja-JP" sz="1000" dirty="0">
                          <a:solidFill>
                            <a:schemeClr val="bg1"/>
                          </a:solidFill>
                        </a:rPr>
                        <a:t>ID</a:t>
                      </a:r>
                      <a:r>
                        <a:rPr kumimoji="1" lang="ja-JP" altLang="en-US" sz="1000" dirty="0">
                          <a:solidFill>
                            <a:schemeClr val="bg1"/>
                          </a:solidFill>
                        </a:rPr>
                        <a:t>を記述する。</a:t>
                      </a:r>
                      <a:endParaRPr kumimoji="1" lang="en-US" altLang="ja-JP" sz="1000" dirty="0">
                        <a:solidFill>
                          <a:schemeClr val="bg1"/>
                        </a:solidFill>
                      </a:endParaRPr>
                    </a:p>
                  </a:txBody>
                  <a:tcPr/>
                </a:tc>
                <a:extLst>
                  <a:ext uri="{0D108BD9-81ED-4DB2-BD59-A6C34878D82A}">
                    <a16:rowId xmlns:a16="http://schemas.microsoft.com/office/drawing/2014/main" val="468433284"/>
                  </a:ext>
                </a:extLst>
              </a:tr>
            </a:tbl>
          </a:graphicData>
        </a:graphic>
      </p:graphicFrame>
      <p:sp>
        <p:nvSpPr>
          <p:cNvPr id="4" name="四角形: 角を丸くする 3">
            <a:extLst>
              <a:ext uri="{FF2B5EF4-FFF2-40B4-BE49-F238E27FC236}">
                <a16:creationId xmlns:a16="http://schemas.microsoft.com/office/drawing/2014/main" id="{C0B61D89-1B74-4DFB-AA97-F223D33CA5A4}"/>
              </a:ext>
            </a:extLst>
          </p:cNvPr>
          <p:cNvSpPr/>
          <p:nvPr/>
        </p:nvSpPr>
        <p:spPr>
          <a:xfrm>
            <a:off x="6014906" y="1176982"/>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支援兵器効果で兵器自信の攻撃力を一定条件で上昇数場合対象は自分となる想定。</a:t>
            </a:r>
            <a:endParaRPr kumimoji="1" lang="en-US" altLang="ja-JP" sz="1000" dirty="0">
              <a:solidFill>
                <a:schemeClr val="tx1"/>
              </a:solidFill>
            </a:endParaRPr>
          </a:p>
        </p:txBody>
      </p:sp>
      <p:sp>
        <p:nvSpPr>
          <p:cNvPr id="20" name="四角形: 角を丸くする 19">
            <a:extLst>
              <a:ext uri="{FF2B5EF4-FFF2-40B4-BE49-F238E27FC236}">
                <a16:creationId xmlns:a16="http://schemas.microsoft.com/office/drawing/2014/main" id="{B85FA693-534D-4253-9910-FF767E9491B7}"/>
              </a:ext>
            </a:extLst>
          </p:cNvPr>
          <p:cNvSpPr/>
          <p:nvPr/>
        </p:nvSpPr>
        <p:spPr>
          <a:xfrm>
            <a:off x="5982399" y="3352458"/>
            <a:ext cx="2793534" cy="700584"/>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条件は別に細かく分けた方がいいかも。</a:t>
            </a:r>
            <a:endParaRPr kumimoji="1" lang="en-US" altLang="ja-JP" sz="1000" dirty="0">
              <a:solidFill>
                <a:schemeClr val="tx1"/>
              </a:solidFill>
            </a:endParaRPr>
          </a:p>
        </p:txBody>
      </p:sp>
      <p:sp>
        <p:nvSpPr>
          <p:cNvPr id="24" name="四角形: 角を丸くする 23">
            <a:extLst>
              <a:ext uri="{FF2B5EF4-FFF2-40B4-BE49-F238E27FC236}">
                <a16:creationId xmlns:a16="http://schemas.microsoft.com/office/drawing/2014/main" id="{31D592BD-F8CE-4BEC-9490-76426866811C}"/>
              </a:ext>
            </a:extLst>
          </p:cNvPr>
          <p:cNvSpPr/>
          <p:nvPr/>
        </p:nvSpPr>
        <p:spPr>
          <a:xfrm>
            <a:off x="6014906" y="2231786"/>
            <a:ext cx="2793534"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対象の人数っているか？</a:t>
            </a:r>
            <a:endParaRPr kumimoji="1" lang="en-US" altLang="ja-JP" sz="1000" dirty="0">
              <a:solidFill>
                <a:schemeClr val="tx1"/>
              </a:solidFill>
            </a:endParaRPr>
          </a:p>
          <a:p>
            <a:r>
              <a:rPr kumimoji="1" lang="ja-JP" altLang="en-US" sz="1000" dirty="0">
                <a:solidFill>
                  <a:schemeClr val="tx1"/>
                </a:solidFill>
              </a:rPr>
              <a:t>味方ランダムで</a:t>
            </a:r>
            <a:r>
              <a:rPr kumimoji="1" lang="en-US" altLang="ja-JP" sz="1000" dirty="0">
                <a:solidFill>
                  <a:schemeClr val="tx1"/>
                </a:solidFill>
              </a:rPr>
              <a:t>2</a:t>
            </a:r>
            <a:r>
              <a:rPr kumimoji="1" lang="ja-JP" altLang="en-US" sz="1000" dirty="0">
                <a:solidFill>
                  <a:schemeClr val="tx1"/>
                </a:solidFill>
              </a:rPr>
              <a:t>人に対して</a:t>
            </a:r>
            <a:r>
              <a:rPr kumimoji="1" lang="en-US" altLang="ja-JP" sz="1000" dirty="0">
                <a:solidFill>
                  <a:schemeClr val="tx1"/>
                </a:solidFill>
              </a:rPr>
              <a:t>…</a:t>
            </a:r>
            <a:r>
              <a:rPr kumimoji="1" lang="ja-JP" altLang="en-US" sz="1000" dirty="0">
                <a:solidFill>
                  <a:schemeClr val="tx1"/>
                </a:solidFill>
              </a:rPr>
              <a:t>等。</a:t>
            </a:r>
            <a:endParaRPr kumimoji="1" lang="en-US" altLang="ja-JP" sz="1000" dirty="0">
              <a:solidFill>
                <a:schemeClr val="tx1"/>
              </a:solidFill>
            </a:endParaRPr>
          </a:p>
        </p:txBody>
      </p:sp>
      <p:sp>
        <p:nvSpPr>
          <p:cNvPr id="27" name="テキスト ボックス 26">
            <a:extLst>
              <a:ext uri="{FF2B5EF4-FFF2-40B4-BE49-F238E27FC236}">
                <a16:creationId xmlns:a16="http://schemas.microsoft.com/office/drawing/2014/main" id="{A31DF815-15DC-4E2A-B192-02928DA34A49}"/>
              </a:ext>
            </a:extLst>
          </p:cNvPr>
          <p:cNvSpPr txBox="1"/>
          <p:nvPr/>
        </p:nvSpPr>
        <p:spPr>
          <a:xfrm>
            <a:off x="591845" y="846576"/>
            <a:ext cx="2492990" cy="246221"/>
          </a:xfrm>
          <a:prstGeom prst="rect">
            <a:avLst/>
          </a:prstGeom>
          <a:noFill/>
        </p:spPr>
        <p:txBody>
          <a:bodyPr wrap="none" rtlCol="0">
            <a:spAutoFit/>
          </a:bodyPr>
          <a:lstStyle/>
          <a:p>
            <a:r>
              <a:rPr kumimoji="1" lang="ja-JP" altLang="en-US" sz="1000" dirty="0"/>
              <a:t>効果全般に共通で必要となる設定項目。</a:t>
            </a:r>
            <a:endParaRPr kumimoji="1" lang="en-US" altLang="ja-JP" sz="1000" dirty="0"/>
          </a:p>
        </p:txBody>
      </p:sp>
      <p:sp>
        <p:nvSpPr>
          <p:cNvPr id="11" name="テキスト ボックス 10">
            <a:extLst>
              <a:ext uri="{FF2B5EF4-FFF2-40B4-BE49-F238E27FC236}">
                <a16:creationId xmlns:a16="http://schemas.microsoft.com/office/drawing/2014/main" id="{6DCE802F-A792-45C5-87A0-312B5C64A4C7}"/>
              </a:ext>
            </a:extLst>
          </p:cNvPr>
          <p:cNvSpPr txBox="1"/>
          <p:nvPr/>
        </p:nvSpPr>
        <p:spPr>
          <a:xfrm>
            <a:off x="634206" y="5025995"/>
            <a:ext cx="2287806" cy="246221"/>
          </a:xfrm>
          <a:prstGeom prst="rect">
            <a:avLst/>
          </a:prstGeom>
          <a:noFill/>
        </p:spPr>
        <p:txBody>
          <a:bodyPr wrap="none" rtlCol="0">
            <a:spAutoFit/>
          </a:bodyPr>
          <a:lstStyle/>
          <a:p>
            <a:r>
              <a:rPr kumimoji="1" lang="ja-JP" altLang="en-US" sz="1000" b="1" dirty="0"/>
              <a:t>・追加効果とは</a:t>
            </a:r>
            <a:r>
              <a:rPr kumimoji="1" lang="ja-JP" altLang="en-US" sz="1000" b="1" dirty="0">
                <a:solidFill>
                  <a:schemeClr val="bg1">
                    <a:lumMod val="85000"/>
                  </a:schemeClr>
                </a:solidFill>
                <a:latin typeface="+mn-ea"/>
              </a:rPr>
              <a:t>（</a:t>
            </a:r>
            <a:r>
              <a:rPr kumimoji="1" lang="en-US" altLang="ja-JP" sz="1000" b="1" dirty="0">
                <a:solidFill>
                  <a:schemeClr val="bg1">
                    <a:lumMod val="85000"/>
                  </a:schemeClr>
                </a:solidFill>
                <a:latin typeface="+mn-ea"/>
              </a:rPr>
              <a:t>20191212</a:t>
            </a:r>
            <a:r>
              <a:rPr kumimoji="1" lang="ja-JP" altLang="en-US" sz="1000" b="1" dirty="0">
                <a:solidFill>
                  <a:schemeClr val="bg1">
                    <a:lumMod val="85000"/>
                  </a:schemeClr>
                </a:solidFill>
                <a:latin typeface="+mn-ea"/>
              </a:rPr>
              <a:t>新規）</a:t>
            </a:r>
          </a:p>
        </p:txBody>
      </p:sp>
      <p:sp>
        <p:nvSpPr>
          <p:cNvPr id="12" name="テキスト ボックス 11">
            <a:extLst>
              <a:ext uri="{FF2B5EF4-FFF2-40B4-BE49-F238E27FC236}">
                <a16:creationId xmlns:a16="http://schemas.microsoft.com/office/drawing/2014/main" id="{2DED312E-EF9F-4BAD-A0CC-4D8103D128F4}"/>
              </a:ext>
            </a:extLst>
          </p:cNvPr>
          <p:cNvSpPr txBox="1"/>
          <p:nvPr/>
        </p:nvSpPr>
        <p:spPr>
          <a:xfrm>
            <a:off x="802704" y="5302994"/>
            <a:ext cx="4416594" cy="400110"/>
          </a:xfrm>
          <a:prstGeom prst="rect">
            <a:avLst/>
          </a:prstGeom>
          <a:noFill/>
        </p:spPr>
        <p:txBody>
          <a:bodyPr wrap="none" rtlCol="0">
            <a:spAutoFit/>
          </a:bodyPr>
          <a:lstStyle/>
          <a:p>
            <a:r>
              <a:rPr kumimoji="1" lang="ja-JP" altLang="en-US" sz="1000" dirty="0"/>
              <a:t>追加効果とは複数の異なる効果を発生させたいときに使用する想定です。</a:t>
            </a:r>
            <a:endParaRPr kumimoji="1" lang="en-US" altLang="ja-JP" sz="1000" dirty="0"/>
          </a:p>
          <a:p>
            <a:r>
              <a:rPr kumimoji="1" lang="ja-JP" altLang="en-US" sz="1000" dirty="0"/>
              <a:t>攻撃力を増加しつつ、その攻撃で毒を発生させるという場合です。</a:t>
            </a:r>
            <a:endParaRPr kumimoji="1" lang="en-US" altLang="ja-JP" sz="1000" dirty="0"/>
          </a:p>
        </p:txBody>
      </p:sp>
    </p:spTree>
    <p:extLst>
      <p:ext uri="{BB962C8B-B14F-4D97-AF65-F5344CB8AC3E}">
        <p14:creationId xmlns:p14="http://schemas.microsoft.com/office/powerpoint/2010/main" val="313185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7</a:t>
            </a:fld>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2890535" cy="307777"/>
          </a:xfrm>
          <a:prstGeom prst="rect">
            <a:avLst/>
          </a:prstGeom>
          <a:noFill/>
        </p:spPr>
        <p:txBody>
          <a:bodyPr wrap="none" rtlCol="0">
            <a:spAutoFit/>
          </a:bodyPr>
          <a:lstStyle/>
          <a:p>
            <a:r>
              <a:rPr kumimoji="1" lang="ja-JP" altLang="en-US" sz="1400" b="1" dirty="0"/>
              <a:t>●パラメータ変化系</a:t>
            </a:r>
            <a:r>
              <a:rPr kumimoji="1" lang="ja-JP" altLang="en-US" sz="1000" b="1" dirty="0">
                <a:solidFill>
                  <a:schemeClr val="bg1">
                    <a:lumMod val="85000"/>
                  </a:schemeClr>
                </a:solidFill>
              </a:rPr>
              <a:t>（</a:t>
            </a:r>
            <a:r>
              <a:rPr kumimoji="1" lang="en-US" altLang="ja-JP" sz="1000" b="1" dirty="0">
                <a:solidFill>
                  <a:schemeClr val="bg1">
                    <a:lumMod val="85000"/>
                  </a:schemeClr>
                </a:solidFill>
              </a:rPr>
              <a:t>20191212</a:t>
            </a:r>
            <a:r>
              <a:rPr kumimoji="1" lang="ja-JP" altLang="en-US" sz="1000" b="1" dirty="0">
                <a:solidFill>
                  <a:schemeClr val="bg1">
                    <a:lumMod val="85000"/>
                  </a:schemeClr>
                </a:solidFill>
              </a:rPr>
              <a:t>修正）</a:t>
            </a:r>
          </a:p>
        </p:txBody>
      </p:sp>
      <p:graphicFrame>
        <p:nvGraphicFramePr>
          <p:cNvPr id="2" name="表 2">
            <a:extLst>
              <a:ext uri="{FF2B5EF4-FFF2-40B4-BE49-F238E27FC236}">
                <a16:creationId xmlns:a16="http://schemas.microsoft.com/office/drawing/2014/main" id="{1B0823F4-B534-431E-B9C9-23E1D9C94171}"/>
              </a:ext>
            </a:extLst>
          </p:cNvPr>
          <p:cNvGraphicFramePr>
            <a:graphicFrameLocks noGrp="1"/>
          </p:cNvGraphicFramePr>
          <p:nvPr>
            <p:extLst>
              <p:ext uri="{D42A27DB-BD31-4B8C-83A1-F6EECF244321}">
                <p14:modId xmlns:p14="http://schemas.microsoft.com/office/powerpoint/2010/main" val="3284345235"/>
              </p:ext>
            </p:extLst>
          </p:nvPr>
        </p:nvGraphicFramePr>
        <p:xfrm>
          <a:off x="676712" y="1276470"/>
          <a:ext cx="5098416" cy="173736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変化パラメータ</a:t>
                      </a:r>
                      <a:endParaRPr kumimoji="1" lang="ja-JP" altLang="en-US" sz="1000" b="0" dirty="0">
                        <a:solidFill>
                          <a:schemeClr val="bg1"/>
                        </a:solidFill>
                        <a:latin typeface="+mn-ea"/>
                        <a:ea typeface="+mn-ea"/>
                      </a:endParaRPr>
                    </a:p>
                  </a:txBody>
                  <a:tcPr/>
                </a:tc>
                <a:tc>
                  <a:txBody>
                    <a:bodyPr/>
                    <a:lstStyle/>
                    <a:p>
                      <a:r>
                        <a:rPr kumimoji="1" lang="ja-JP" altLang="en-US" sz="1000" dirty="0">
                          <a:solidFill>
                            <a:schemeClr val="bg1"/>
                          </a:solidFill>
                        </a:rPr>
                        <a:t>影響するパラメータ。</a:t>
                      </a:r>
                      <a:endParaRPr kumimoji="1" lang="en-US" altLang="ja-JP" sz="1000" dirty="0">
                        <a:solidFill>
                          <a:schemeClr val="bg1"/>
                        </a:solidFill>
                      </a:endParaRPr>
                    </a:p>
                    <a:p>
                      <a:r>
                        <a:rPr kumimoji="1" lang="en-US" altLang="ja-JP" sz="1000" dirty="0">
                          <a:solidFill>
                            <a:schemeClr val="bg1"/>
                          </a:solidFill>
                        </a:rPr>
                        <a:t>0</a:t>
                      </a:r>
                      <a:r>
                        <a:rPr kumimoji="1" lang="ja-JP" altLang="en-US" sz="1000" dirty="0">
                          <a:solidFill>
                            <a:schemeClr val="bg1"/>
                          </a:solidFill>
                        </a:rPr>
                        <a:t>：</a:t>
                      </a:r>
                      <a:r>
                        <a:rPr kumimoji="1" lang="en-US" altLang="ja-JP" sz="1000" dirty="0">
                          <a:solidFill>
                            <a:schemeClr val="bg1"/>
                          </a:solidFill>
                        </a:rPr>
                        <a:t>HP</a:t>
                      </a:r>
                      <a:r>
                        <a:rPr kumimoji="1" lang="ja-JP" altLang="en-US" sz="1000" dirty="0">
                          <a:solidFill>
                            <a:schemeClr val="bg1"/>
                          </a:solidFill>
                        </a:rPr>
                        <a:t>　</a:t>
                      </a:r>
                      <a:r>
                        <a:rPr kumimoji="1" lang="en-US" altLang="ja-JP" sz="1000" dirty="0">
                          <a:solidFill>
                            <a:schemeClr val="bg1"/>
                          </a:solidFill>
                        </a:rPr>
                        <a:t>1</a:t>
                      </a:r>
                      <a:r>
                        <a:rPr kumimoji="1" lang="ja-JP" altLang="en-US" sz="1000" dirty="0">
                          <a:solidFill>
                            <a:schemeClr val="bg1"/>
                          </a:solidFill>
                        </a:rPr>
                        <a:t>：</a:t>
                      </a:r>
                      <a:r>
                        <a:rPr kumimoji="1" lang="en-US" altLang="ja-JP" sz="1000" dirty="0" err="1">
                          <a:solidFill>
                            <a:schemeClr val="bg1"/>
                          </a:solidFill>
                        </a:rPr>
                        <a:t>ATK</a:t>
                      </a:r>
                      <a:r>
                        <a:rPr kumimoji="1" lang="ja-JP" altLang="en-US" sz="1000" dirty="0">
                          <a:solidFill>
                            <a:schemeClr val="bg1"/>
                          </a:solidFill>
                        </a:rPr>
                        <a:t>　</a:t>
                      </a:r>
                      <a:r>
                        <a:rPr kumimoji="1" lang="en-US" altLang="ja-JP" sz="1000" dirty="0">
                          <a:solidFill>
                            <a:schemeClr val="bg1"/>
                          </a:solidFill>
                        </a:rPr>
                        <a:t>2</a:t>
                      </a:r>
                      <a:r>
                        <a:rPr kumimoji="1" lang="ja-JP" altLang="en-US" sz="1000" dirty="0">
                          <a:solidFill>
                            <a:schemeClr val="bg1"/>
                          </a:solidFill>
                        </a:rPr>
                        <a:t>：</a:t>
                      </a:r>
                      <a:r>
                        <a:rPr kumimoji="1" lang="en-US" altLang="ja-JP" sz="1000" dirty="0">
                          <a:solidFill>
                            <a:schemeClr val="bg1"/>
                          </a:solidFill>
                        </a:rPr>
                        <a:t>SPD</a:t>
                      </a:r>
                      <a:r>
                        <a:rPr kumimoji="1" lang="ja-JP" altLang="en-US" sz="1000" dirty="0">
                          <a:solidFill>
                            <a:schemeClr val="bg1"/>
                          </a:solidFill>
                        </a:rPr>
                        <a:t>　</a:t>
                      </a:r>
                      <a:r>
                        <a:rPr kumimoji="1" lang="en-US" altLang="ja-JP" sz="1000" dirty="0">
                          <a:solidFill>
                            <a:schemeClr val="bg1"/>
                          </a:solidFill>
                        </a:rPr>
                        <a:t>3</a:t>
                      </a:r>
                      <a:r>
                        <a:rPr kumimoji="1" lang="ja-JP" altLang="en-US" sz="1000" dirty="0">
                          <a:solidFill>
                            <a:schemeClr val="bg1"/>
                          </a:solidFill>
                        </a:rPr>
                        <a:t>：</a:t>
                      </a:r>
                      <a:r>
                        <a:rPr kumimoji="1" lang="en-US" altLang="ja-JP" sz="1000" dirty="0">
                          <a:solidFill>
                            <a:schemeClr val="bg1"/>
                          </a:solidFill>
                        </a:rPr>
                        <a:t>DEF</a:t>
                      </a:r>
                      <a:r>
                        <a:rPr kumimoji="1" lang="ja-JP" altLang="en-US" sz="1000" dirty="0">
                          <a:solidFill>
                            <a:schemeClr val="bg1"/>
                          </a:solidFill>
                        </a:rPr>
                        <a:t>　</a:t>
                      </a:r>
                      <a:r>
                        <a:rPr kumimoji="1" lang="en-US" altLang="ja-JP" sz="1000" dirty="0">
                          <a:solidFill>
                            <a:schemeClr val="bg1"/>
                          </a:solidFill>
                        </a:rPr>
                        <a:t>4</a:t>
                      </a:r>
                      <a:r>
                        <a:rPr kumimoji="1" lang="ja-JP" altLang="en-US" sz="1000" dirty="0">
                          <a:solidFill>
                            <a:schemeClr val="bg1"/>
                          </a:solidFill>
                        </a:rPr>
                        <a:t>：</a:t>
                      </a:r>
                      <a:r>
                        <a:rPr kumimoji="1" lang="en-US" altLang="ja-JP" sz="1000" dirty="0">
                          <a:solidFill>
                            <a:schemeClr val="bg1"/>
                          </a:solidFill>
                        </a:rPr>
                        <a:t>POWER</a:t>
                      </a:r>
                    </a:p>
                    <a:p>
                      <a:r>
                        <a:rPr kumimoji="1" lang="ja-JP" altLang="en-US" sz="1000" dirty="0">
                          <a:solidFill>
                            <a:schemeClr val="bg1"/>
                          </a:solidFill>
                        </a:rPr>
                        <a:t>上記</a:t>
                      </a:r>
                      <a:r>
                        <a:rPr kumimoji="1" lang="en-US" altLang="ja-JP" sz="1000" dirty="0">
                          <a:solidFill>
                            <a:schemeClr val="bg1"/>
                          </a:solidFill>
                        </a:rPr>
                        <a:t>4</a:t>
                      </a:r>
                      <a:r>
                        <a:rPr kumimoji="1" lang="ja-JP" altLang="en-US" sz="1000" dirty="0">
                          <a:solidFill>
                            <a:schemeClr val="bg1"/>
                          </a:solidFill>
                        </a:rPr>
                        <a:t>パラメータを複数選択できるようにする。</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変化方法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：直値</a:t>
                      </a:r>
                      <a:endParaRPr kumimoji="1" lang="en-US" altLang="ja-JP" sz="1000" dirty="0">
                        <a:solidFill>
                          <a:schemeClr val="bg1"/>
                        </a:solidFill>
                      </a:endParaRPr>
                    </a:p>
                    <a:p>
                      <a:r>
                        <a:rPr kumimoji="1" lang="en-US" altLang="ja-JP" sz="1000" dirty="0">
                          <a:solidFill>
                            <a:schemeClr val="bg1"/>
                          </a:solidFill>
                        </a:rPr>
                        <a:t>1</a:t>
                      </a:r>
                      <a:r>
                        <a:rPr kumimoji="1" lang="ja-JP" altLang="en-US" sz="1000" dirty="0">
                          <a:solidFill>
                            <a:schemeClr val="bg1"/>
                          </a:solidFill>
                        </a:rPr>
                        <a:t>：割合</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1764241692"/>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変化値</a:t>
                      </a:r>
                      <a:endParaRPr kumimoji="1" lang="ja-JP" altLang="en-US" sz="1000" b="0" dirty="0">
                        <a:solidFill>
                          <a:schemeClr val="bg1"/>
                        </a:solidFill>
                        <a:latin typeface="+mn-ea"/>
                        <a:ea typeface="+mn-ea"/>
                      </a:endParaRPr>
                    </a:p>
                  </a:txBody>
                  <a:tcPr/>
                </a:tc>
                <a:tc>
                  <a:txBody>
                    <a:bodyPr/>
                    <a:lstStyle/>
                    <a:p>
                      <a:r>
                        <a:rPr kumimoji="1" lang="en-US" altLang="ja-JP" sz="1000">
                          <a:solidFill>
                            <a:schemeClr val="bg1"/>
                          </a:solidFill>
                        </a:rPr>
                        <a:t>2</a:t>
                      </a:r>
                      <a:r>
                        <a:rPr kumimoji="1" lang="ja-JP" altLang="en-US" sz="1000">
                          <a:solidFill>
                            <a:schemeClr val="bg1"/>
                          </a:solidFill>
                        </a:rPr>
                        <a:t>に</a:t>
                      </a:r>
                      <a:r>
                        <a:rPr kumimoji="1" lang="ja-JP" altLang="en-US" sz="1000" dirty="0">
                          <a:solidFill>
                            <a:schemeClr val="bg1"/>
                          </a:solidFill>
                        </a:rPr>
                        <a:t>合わせた数値。</a:t>
                      </a:r>
                      <a:endParaRPr kumimoji="1" lang="en-US" altLang="ja-JP" sz="1000" dirty="0">
                        <a:solidFill>
                          <a:schemeClr val="bg1"/>
                        </a:solidFill>
                      </a:endParaRPr>
                    </a:p>
                    <a:p>
                      <a:r>
                        <a:rPr kumimoji="1" lang="ja-JP" altLang="en-US" sz="1000" dirty="0">
                          <a:solidFill>
                            <a:schemeClr val="bg1"/>
                          </a:solidFill>
                        </a:rPr>
                        <a:t>割合の場合は</a:t>
                      </a:r>
                      <a:r>
                        <a:rPr kumimoji="1" lang="en-US" altLang="ja-JP" sz="1000" dirty="0">
                          <a:solidFill>
                            <a:schemeClr val="bg1"/>
                          </a:solidFill>
                        </a:rPr>
                        <a:t>%</a:t>
                      </a:r>
                      <a:r>
                        <a:rPr kumimoji="1" lang="ja-JP" altLang="en-US" sz="1000" dirty="0">
                          <a:solidFill>
                            <a:schemeClr val="bg1"/>
                          </a:solidFill>
                        </a:rPr>
                        <a:t>となる。（</a:t>
                      </a:r>
                      <a:r>
                        <a:rPr kumimoji="1" lang="en-US" altLang="ja-JP" sz="1000" dirty="0">
                          <a:solidFill>
                            <a:schemeClr val="bg1"/>
                          </a:solidFill>
                        </a:rPr>
                        <a:t>1</a:t>
                      </a:r>
                      <a:r>
                        <a:rPr kumimoji="1" lang="ja-JP" altLang="en-US" sz="1000" dirty="0">
                          <a:solidFill>
                            <a:schemeClr val="bg1"/>
                          </a:solidFill>
                        </a:rPr>
                        <a:t>だったら</a:t>
                      </a:r>
                      <a:r>
                        <a:rPr kumimoji="1" lang="en-US" altLang="ja-JP" sz="1000" dirty="0">
                          <a:solidFill>
                            <a:schemeClr val="bg1"/>
                          </a:solidFill>
                        </a:rPr>
                        <a:t>1%</a:t>
                      </a:r>
                      <a:r>
                        <a:rPr kumimoji="1" lang="ja-JP" altLang="en-US" sz="1000" dirty="0">
                          <a:solidFill>
                            <a:schemeClr val="bg1"/>
                          </a:solidFill>
                        </a:rPr>
                        <a:t>）</a:t>
                      </a:r>
                      <a:endParaRPr kumimoji="1" lang="en-US" altLang="ja-JP" sz="1000" dirty="0">
                        <a:solidFill>
                          <a:schemeClr val="bg1"/>
                        </a:solidFill>
                      </a:endParaRPr>
                    </a:p>
                    <a:p>
                      <a:r>
                        <a:rPr kumimoji="1" lang="ja-JP" altLang="en-US" sz="1000" dirty="0">
                          <a:solidFill>
                            <a:schemeClr val="bg1"/>
                          </a:solidFill>
                        </a:rPr>
                        <a:t>マイナスもありうる。</a:t>
                      </a:r>
                      <a:endParaRPr kumimoji="1" lang="en-US" altLang="ja-JP" sz="1000" dirty="0">
                        <a:solidFill>
                          <a:schemeClr val="bg1"/>
                        </a:solidFill>
                        <a:latin typeface="+mn-ea"/>
                        <a:ea typeface="+mn-ea"/>
                      </a:endParaRPr>
                    </a:p>
                  </a:txBody>
                  <a:tcPr/>
                </a:tc>
                <a:extLst>
                  <a:ext uri="{0D108BD9-81ED-4DB2-BD59-A6C34878D82A}">
                    <a16:rowId xmlns:a16="http://schemas.microsoft.com/office/drawing/2014/main" val="771432254"/>
                  </a:ext>
                </a:extLst>
              </a:tr>
            </a:tbl>
          </a:graphicData>
        </a:graphic>
      </p:graphicFrame>
      <p:sp>
        <p:nvSpPr>
          <p:cNvPr id="11" name="テキスト ボックス 10">
            <a:extLst>
              <a:ext uri="{FF2B5EF4-FFF2-40B4-BE49-F238E27FC236}">
                <a16:creationId xmlns:a16="http://schemas.microsoft.com/office/drawing/2014/main" id="{A2A10770-7E5B-4564-BD04-4E63986021A9}"/>
              </a:ext>
            </a:extLst>
          </p:cNvPr>
          <p:cNvSpPr txBox="1"/>
          <p:nvPr/>
        </p:nvSpPr>
        <p:spPr>
          <a:xfrm>
            <a:off x="591845" y="846576"/>
            <a:ext cx="3169457" cy="246221"/>
          </a:xfrm>
          <a:prstGeom prst="rect">
            <a:avLst/>
          </a:prstGeom>
          <a:noFill/>
        </p:spPr>
        <p:txBody>
          <a:bodyPr wrap="none" rtlCol="0">
            <a:spAutoFit/>
          </a:bodyPr>
          <a:lstStyle/>
          <a:p>
            <a:r>
              <a:rPr kumimoji="1" lang="ja-JP" altLang="en-US" sz="1000" dirty="0"/>
              <a:t>対象の</a:t>
            </a:r>
            <a:r>
              <a:rPr kumimoji="1" lang="en-US" altLang="ja-JP" sz="1000" dirty="0"/>
              <a:t>HP</a:t>
            </a:r>
            <a:r>
              <a:rPr kumimoji="1" lang="ja-JP" altLang="en-US" sz="1000" dirty="0"/>
              <a:t>や能力値のパラメータを上昇させる効果。</a:t>
            </a:r>
            <a:endParaRPr kumimoji="1" lang="en-US" altLang="ja-JP" sz="1000" dirty="0"/>
          </a:p>
        </p:txBody>
      </p:sp>
      <p:sp>
        <p:nvSpPr>
          <p:cNvPr id="9" name="テキスト ボックス 8">
            <a:extLst>
              <a:ext uri="{FF2B5EF4-FFF2-40B4-BE49-F238E27FC236}">
                <a16:creationId xmlns:a16="http://schemas.microsoft.com/office/drawing/2014/main" id="{5273C38B-7CF3-426C-A14E-42F8C1EE112E}"/>
              </a:ext>
            </a:extLst>
          </p:cNvPr>
          <p:cNvSpPr txBox="1"/>
          <p:nvPr/>
        </p:nvSpPr>
        <p:spPr>
          <a:xfrm>
            <a:off x="415419" y="3974389"/>
            <a:ext cx="2351926" cy="307777"/>
          </a:xfrm>
          <a:prstGeom prst="rect">
            <a:avLst/>
          </a:prstGeom>
          <a:noFill/>
        </p:spPr>
        <p:txBody>
          <a:bodyPr wrap="none" rtlCol="0">
            <a:spAutoFit/>
          </a:bodyPr>
          <a:lstStyle/>
          <a:p>
            <a:r>
              <a:rPr kumimoji="1" lang="ja-JP" altLang="en-US" sz="1400" b="1" dirty="0"/>
              <a:t>●属性変化系</a:t>
            </a:r>
            <a:r>
              <a:rPr kumimoji="1" lang="ja-JP" altLang="en-US" sz="1000" b="1" dirty="0">
                <a:solidFill>
                  <a:schemeClr val="bg1">
                    <a:lumMod val="85000"/>
                  </a:schemeClr>
                </a:solidFill>
              </a:rPr>
              <a:t>（</a:t>
            </a:r>
            <a:r>
              <a:rPr kumimoji="1" lang="en-US" altLang="ja-JP" sz="1000" b="1" dirty="0">
                <a:solidFill>
                  <a:schemeClr val="bg1">
                    <a:lumMod val="85000"/>
                  </a:schemeClr>
                </a:solidFill>
              </a:rPr>
              <a:t>20191212</a:t>
            </a:r>
            <a:r>
              <a:rPr kumimoji="1" lang="ja-JP" altLang="en-US" sz="1000" b="1" dirty="0">
                <a:solidFill>
                  <a:schemeClr val="bg1">
                    <a:lumMod val="85000"/>
                  </a:schemeClr>
                </a:solidFill>
              </a:rPr>
              <a:t>修正）</a:t>
            </a:r>
          </a:p>
        </p:txBody>
      </p:sp>
      <p:graphicFrame>
        <p:nvGraphicFramePr>
          <p:cNvPr id="10" name="表 2">
            <a:extLst>
              <a:ext uri="{FF2B5EF4-FFF2-40B4-BE49-F238E27FC236}">
                <a16:creationId xmlns:a16="http://schemas.microsoft.com/office/drawing/2014/main" id="{EEA5C26D-B725-4912-BF29-9C158E585AED}"/>
              </a:ext>
            </a:extLst>
          </p:cNvPr>
          <p:cNvGraphicFramePr>
            <a:graphicFrameLocks noGrp="1"/>
          </p:cNvGraphicFramePr>
          <p:nvPr>
            <p:extLst>
              <p:ext uri="{D42A27DB-BD31-4B8C-83A1-F6EECF244321}">
                <p14:modId xmlns:p14="http://schemas.microsoft.com/office/powerpoint/2010/main" val="1526633712"/>
              </p:ext>
            </p:extLst>
          </p:nvPr>
        </p:nvGraphicFramePr>
        <p:xfrm>
          <a:off x="676712" y="4950008"/>
          <a:ext cx="5098416" cy="73152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挙動</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：変化　</a:t>
                      </a:r>
                      <a:r>
                        <a:rPr kumimoji="1" lang="en-US" altLang="ja-JP" sz="1000" dirty="0">
                          <a:solidFill>
                            <a:schemeClr val="bg1"/>
                          </a:solidFill>
                        </a:rPr>
                        <a:t>1</a:t>
                      </a:r>
                      <a:r>
                        <a:rPr kumimoji="1" lang="ja-JP" altLang="en-US" sz="1000" dirty="0">
                          <a:solidFill>
                            <a:schemeClr val="bg1"/>
                          </a:solidFill>
                        </a:rPr>
                        <a:t>：追加　</a:t>
                      </a:r>
                      <a:r>
                        <a:rPr kumimoji="1" lang="en-US" altLang="ja-JP" sz="1000" dirty="0">
                          <a:solidFill>
                            <a:schemeClr val="bg1"/>
                          </a:solidFill>
                        </a:rPr>
                        <a:t>2</a:t>
                      </a:r>
                      <a:r>
                        <a:rPr kumimoji="1" lang="ja-JP" altLang="en-US" sz="1000" dirty="0">
                          <a:solidFill>
                            <a:schemeClr val="bg1"/>
                          </a:solidFill>
                        </a:rPr>
                        <a:t>：減少</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変更先</a:t>
                      </a:r>
                    </a:p>
                  </a:txBody>
                  <a:tcPr/>
                </a:tc>
                <a:tc>
                  <a:txBody>
                    <a:bodyPr/>
                    <a:lstStyle/>
                    <a:p>
                      <a:r>
                        <a:rPr kumimoji="1" lang="en-US" altLang="ja-JP" sz="1000" dirty="0">
                          <a:solidFill>
                            <a:schemeClr val="bg1"/>
                          </a:solidFill>
                        </a:rPr>
                        <a:t>0</a:t>
                      </a:r>
                      <a:r>
                        <a:rPr kumimoji="1" lang="ja-JP" altLang="en-US" sz="1000" dirty="0">
                          <a:solidFill>
                            <a:schemeClr val="bg1"/>
                          </a:solidFill>
                        </a:rPr>
                        <a:t>：無　</a:t>
                      </a:r>
                      <a:r>
                        <a:rPr kumimoji="1" lang="en-US" altLang="ja-JP" sz="1000" dirty="0">
                          <a:solidFill>
                            <a:schemeClr val="bg1"/>
                          </a:solidFill>
                        </a:rPr>
                        <a:t>1</a:t>
                      </a:r>
                      <a:r>
                        <a:rPr kumimoji="1" lang="ja-JP" altLang="en-US" sz="1000" dirty="0">
                          <a:solidFill>
                            <a:schemeClr val="bg1"/>
                          </a:solidFill>
                        </a:rPr>
                        <a:t>：硬　</a:t>
                      </a:r>
                      <a:r>
                        <a:rPr kumimoji="1" lang="en-US" altLang="ja-JP" sz="1000" dirty="0">
                          <a:solidFill>
                            <a:schemeClr val="bg1"/>
                          </a:solidFill>
                        </a:rPr>
                        <a:t>2</a:t>
                      </a:r>
                      <a:r>
                        <a:rPr kumimoji="1" lang="ja-JP" altLang="en-US" sz="1000" dirty="0">
                          <a:solidFill>
                            <a:schemeClr val="bg1"/>
                          </a:solidFill>
                        </a:rPr>
                        <a:t>：</a:t>
                      </a:r>
                      <a:r>
                        <a:rPr kumimoji="1" lang="ja-JP" altLang="en-US" sz="1000" dirty="0">
                          <a:solidFill>
                            <a:schemeClr val="bg1"/>
                          </a:solidFill>
                          <a:latin typeface="+mn-ea"/>
                          <a:ea typeface="+mn-ea"/>
                        </a:rPr>
                        <a:t>尖　</a:t>
                      </a:r>
                      <a:r>
                        <a:rPr kumimoji="1" lang="en-US" altLang="ja-JP" sz="1000" dirty="0">
                          <a:solidFill>
                            <a:schemeClr val="bg1"/>
                          </a:solidFill>
                          <a:latin typeface="+mn-ea"/>
                          <a:ea typeface="+mn-ea"/>
                        </a:rPr>
                        <a:t>3</a:t>
                      </a:r>
                      <a:r>
                        <a:rPr kumimoji="1" lang="ja-JP" altLang="en-US" sz="1000" dirty="0">
                          <a:solidFill>
                            <a:schemeClr val="bg1"/>
                          </a:solidFill>
                          <a:latin typeface="+mn-ea"/>
                          <a:ea typeface="+mn-ea"/>
                        </a:rPr>
                        <a:t>：迅　</a:t>
                      </a:r>
                      <a:r>
                        <a:rPr kumimoji="1" lang="en-US" altLang="ja-JP" sz="1000" dirty="0">
                          <a:solidFill>
                            <a:schemeClr val="bg1"/>
                          </a:solidFill>
                          <a:latin typeface="+mn-ea"/>
                          <a:ea typeface="+mn-ea"/>
                        </a:rPr>
                        <a:t>4</a:t>
                      </a:r>
                      <a:r>
                        <a:rPr kumimoji="1" lang="ja-JP" altLang="en-US" sz="1000" dirty="0">
                          <a:solidFill>
                            <a:schemeClr val="bg1"/>
                          </a:solidFill>
                          <a:latin typeface="+mn-ea"/>
                          <a:ea typeface="+mn-ea"/>
                        </a:rPr>
                        <a:t>：創　</a:t>
                      </a:r>
                      <a:r>
                        <a:rPr kumimoji="1" lang="en-US" altLang="ja-JP" sz="1000" dirty="0">
                          <a:solidFill>
                            <a:schemeClr val="bg1"/>
                          </a:solidFill>
                          <a:latin typeface="+mn-ea"/>
                          <a:ea typeface="+mn-ea"/>
                        </a:rPr>
                        <a:t>5</a:t>
                      </a:r>
                      <a:r>
                        <a:rPr kumimoji="1" lang="ja-JP" altLang="en-US" sz="1000" dirty="0">
                          <a:solidFill>
                            <a:schemeClr val="bg1"/>
                          </a:solidFill>
                          <a:latin typeface="+mn-ea"/>
                          <a:ea typeface="+mn-ea"/>
                        </a:rPr>
                        <a:t>：壊</a:t>
                      </a:r>
                      <a:endParaRPr kumimoji="1" lang="ja-JP" altLang="en-US" sz="1000" dirty="0">
                        <a:solidFill>
                          <a:schemeClr val="bg1"/>
                        </a:solidFill>
                      </a:endParaRPr>
                    </a:p>
                  </a:txBody>
                  <a:tcPr/>
                </a:tc>
                <a:extLst>
                  <a:ext uri="{0D108BD9-81ED-4DB2-BD59-A6C34878D82A}">
                    <a16:rowId xmlns:a16="http://schemas.microsoft.com/office/drawing/2014/main" val="1764241692"/>
                  </a:ext>
                </a:extLst>
              </a:tr>
            </a:tbl>
          </a:graphicData>
        </a:graphic>
      </p:graphicFrame>
      <p:sp>
        <p:nvSpPr>
          <p:cNvPr id="12" name="テキスト ボックス 11">
            <a:extLst>
              <a:ext uri="{FF2B5EF4-FFF2-40B4-BE49-F238E27FC236}">
                <a16:creationId xmlns:a16="http://schemas.microsoft.com/office/drawing/2014/main" id="{D2D41C90-8E64-4C39-9992-F51D4BFC9AF4}"/>
              </a:ext>
            </a:extLst>
          </p:cNvPr>
          <p:cNvSpPr txBox="1"/>
          <p:nvPr/>
        </p:nvSpPr>
        <p:spPr>
          <a:xfrm>
            <a:off x="591845" y="4282166"/>
            <a:ext cx="5190845" cy="553998"/>
          </a:xfrm>
          <a:prstGeom prst="rect">
            <a:avLst/>
          </a:prstGeom>
          <a:noFill/>
        </p:spPr>
        <p:txBody>
          <a:bodyPr wrap="none" rtlCol="0">
            <a:spAutoFit/>
          </a:bodyPr>
          <a:lstStyle/>
          <a:p>
            <a:r>
              <a:rPr kumimoji="1" lang="ja-JP" altLang="en-US" sz="1000" dirty="0"/>
              <a:t>対象の属性を変化あるいは加える、減らす効果。</a:t>
            </a:r>
            <a:endParaRPr kumimoji="1" lang="en-US" altLang="ja-JP" sz="1000" dirty="0"/>
          </a:p>
          <a:p>
            <a:r>
              <a:rPr kumimoji="1" lang="ja-JP" altLang="en-US" sz="1000" dirty="0"/>
              <a:t>対象となる属性は</a:t>
            </a:r>
            <a:r>
              <a:rPr kumimoji="1" lang="en-US" altLang="ja-JP" sz="1000" dirty="0"/>
              <a:t>TR</a:t>
            </a:r>
            <a:r>
              <a:rPr kumimoji="1" lang="ja-JP" altLang="en-US" sz="1000" dirty="0"/>
              <a:t>カードもしくは怪獣の部位に最初から設定されているものとする。</a:t>
            </a:r>
            <a:endParaRPr kumimoji="1" lang="en-US" altLang="ja-JP" sz="1000" dirty="0"/>
          </a:p>
          <a:p>
            <a:r>
              <a:rPr kumimoji="1" lang="ja-JP" altLang="en-US" sz="1000" dirty="0"/>
              <a:t>属性については</a:t>
            </a:r>
            <a:r>
              <a:rPr kumimoji="1" lang="en-US" altLang="ja-JP" sz="1000" b="1" dirty="0">
                <a:solidFill>
                  <a:srgbClr val="00B050"/>
                </a:solidFill>
              </a:rPr>
              <a:t>【GP01】</a:t>
            </a:r>
            <a:r>
              <a:rPr kumimoji="1" lang="ja-JP" altLang="en-US" sz="1000" b="1" dirty="0">
                <a:solidFill>
                  <a:srgbClr val="00B050"/>
                </a:solidFill>
              </a:rPr>
              <a:t>属性仕様</a:t>
            </a:r>
            <a:r>
              <a:rPr kumimoji="1" lang="en-US" altLang="ja-JP" sz="1000" b="1" dirty="0">
                <a:solidFill>
                  <a:srgbClr val="00B050"/>
                </a:solidFill>
              </a:rPr>
              <a:t>_[</a:t>
            </a:r>
            <a:r>
              <a:rPr kumimoji="1" lang="ja-JP" altLang="en-US" sz="1000" b="1" dirty="0">
                <a:solidFill>
                  <a:srgbClr val="00B050"/>
                </a:solidFill>
              </a:rPr>
              <a:t>日付</a:t>
            </a:r>
            <a:r>
              <a:rPr kumimoji="1" lang="en-US" altLang="ja-JP" sz="1000" b="1" dirty="0">
                <a:solidFill>
                  <a:srgbClr val="00B050"/>
                </a:solidFill>
              </a:rPr>
              <a:t>].pptx</a:t>
            </a:r>
            <a:r>
              <a:rPr kumimoji="1" lang="ja-JP" altLang="en-US" sz="1000" dirty="0"/>
              <a:t>を参照のこと。</a:t>
            </a:r>
            <a:endParaRPr kumimoji="1" lang="en-US" altLang="ja-JP" sz="1000" dirty="0"/>
          </a:p>
        </p:txBody>
      </p:sp>
      <p:sp>
        <p:nvSpPr>
          <p:cNvPr id="13" name="テキスト ボックス 12">
            <a:extLst>
              <a:ext uri="{FF2B5EF4-FFF2-40B4-BE49-F238E27FC236}">
                <a16:creationId xmlns:a16="http://schemas.microsoft.com/office/drawing/2014/main" id="{CF70ACA8-3283-40F2-B1FC-EEEC552F608B}"/>
              </a:ext>
            </a:extLst>
          </p:cNvPr>
          <p:cNvSpPr txBox="1"/>
          <p:nvPr/>
        </p:nvSpPr>
        <p:spPr>
          <a:xfrm>
            <a:off x="676712" y="3279542"/>
            <a:ext cx="2416046" cy="246221"/>
          </a:xfrm>
          <a:prstGeom prst="rect">
            <a:avLst/>
          </a:prstGeom>
          <a:noFill/>
        </p:spPr>
        <p:txBody>
          <a:bodyPr wrap="none" rtlCol="0">
            <a:spAutoFit/>
          </a:bodyPr>
          <a:lstStyle/>
          <a:p>
            <a:r>
              <a:rPr kumimoji="1" lang="ja-JP" altLang="en-US" sz="1000" b="1" dirty="0"/>
              <a:t>・変化パラメータ</a:t>
            </a:r>
            <a:r>
              <a:rPr kumimoji="1" lang="ja-JP" altLang="en-US" sz="1000" b="1" dirty="0">
                <a:solidFill>
                  <a:schemeClr val="bg1">
                    <a:lumMod val="85000"/>
                  </a:schemeClr>
                </a:solidFill>
                <a:latin typeface="+mn-ea"/>
              </a:rPr>
              <a:t>（</a:t>
            </a:r>
            <a:r>
              <a:rPr kumimoji="1" lang="en-US" altLang="ja-JP" sz="1000" b="1" dirty="0">
                <a:solidFill>
                  <a:schemeClr val="bg1">
                    <a:lumMod val="85000"/>
                  </a:schemeClr>
                </a:solidFill>
                <a:latin typeface="+mn-ea"/>
              </a:rPr>
              <a:t>20191212</a:t>
            </a:r>
            <a:r>
              <a:rPr kumimoji="1" lang="ja-JP" altLang="en-US" sz="1000" b="1" dirty="0">
                <a:solidFill>
                  <a:schemeClr val="bg1">
                    <a:lumMod val="85000"/>
                  </a:schemeClr>
                </a:solidFill>
                <a:latin typeface="+mn-ea"/>
              </a:rPr>
              <a:t>新規）</a:t>
            </a:r>
            <a:endParaRPr kumimoji="1" lang="en-US" altLang="ja-JP" sz="1000" b="1" dirty="0">
              <a:solidFill>
                <a:schemeClr val="bg1">
                  <a:lumMod val="85000"/>
                </a:schemeClr>
              </a:solidFill>
              <a:latin typeface="+mn-ea"/>
            </a:endParaRPr>
          </a:p>
        </p:txBody>
      </p:sp>
      <p:sp>
        <p:nvSpPr>
          <p:cNvPr id="14" name="テキスト ボックス 13">
            <a:extLst>
              <a:ext uri="{FF2B5EF4-FFF2-40B4-BE49-F238E27FC236}">
                <a16:creationId xmlns:a16="http://schemas.microsoft.com/office/drawing/2014/main" id="{D6C20E83-25D2-4393-8DFF-FE7008D1E708}"/>
              </a:ext>
            </a:extLst>
          </p:cNvPr>
          <p:cNvSpPr txBox="1"/>
          <p:nvPr/>
        </p:nvSpPr>
        <p:spPr>
          <a:xfrm>
            <a:off x="801483" y="3525763"/>
            <a:ext cx="4673074" cy="246221"/>
          </a:xfrm>
          <a:prstGeom prst="rect">
            <a:avLst/>
          </a:prstGeom>
          <a:noFill/>
        </p:spPr>
        <p:txBody>
          <a:bodyPr wrap="none" rtlCol="0">
            <a:spAutoFit/>
          </a:bodyPr>
          <a:lstStyle/>
          <a:p>
            <a:r>
              <a:rPr kumimoji="1" lang="ja-JP" altLang="en-US" sz="1000" dirty="0"/>
              <a:t>複数のパラメータに変化がある場合、それぞれに値を設定できるようにする。</a:t>
            </a:r>
            <a:endParaRPr kumimoji="1" lang="en-US" altLang="ja-JP" sz="1000" dirty="0"/>
          </a:p>
        </p:txBody>
      </p:sp>
      <p:sp>
        <p:nvSpPr>
          <p:cNvPr id="15" name="四角形: 角を丸くする 14">
            <a:extLst>
              <a:ext uri="{FF2B5EF4-FFF2-40B4-BE49-F238E27FC236}">
                <a16:creationId xmlns:a16="http://schemas.microsoft.com/office/drawing/2014/main" id="{E4A7EE92-5D01-4B31-A091-24E622A7D3D2}"/>
              </a:ext>
            </a:extLst>
          </p:cNvPr>
          <p:cNvSpPr/>
          <p:nvPr/>
        </p:nvSpPr>
        <p:spPr>
          <a:xfrm>
            <a:off x="5982399" y="1288639"/>
            <a:ext cx="2793534" cy="1110611"/>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tx1"/>
                </a:solidFill>
                <a:latin typeface="+mn-ea"/>
              </a:rPr>
              <a:t>Redmine#167</a:t>
            </a:r>
            <a:r>
              <a:rPr kumimoji="1" lang="ja-JP" altLang="en-US" sz="1000" b="1" dirty="0">
                <a:solidFill>
                  <a:srgbClr val="FF0000"/>
                </a:solidFill>
                <a:latin typeface="+mn-ea"/>
              </a:rPr>
              <a:t>（</a:t>
            </a:r>
            <a:r>
              <a:rPr kumimoji="1" lang="en-US" altLang="ja-JP" sz="1000" b="1" dirty="0">
                <a:solidFill>
                  <a:srgbClr val="FF0000"/>
                </a:solidFill>
                <a:latin typeface="+mn-ea"/>
              </a:rPr>
              <a:t>20191212</a:t>
            </a:r>
            <a:r>
              <a:rPr kumimoji="1" lang="ja-JP" altLang="en-US" sz="1000" b="1" dirty="0">
                <a:solidFill>
                  <a:srgbClr val="FF0000"/>
                </a:solidFill>
                <a:latin typeface="+mn-ea"/>
              </a:rPr>
              <a:t>新規）</a:t>
            </a:r>
            <a:endParaRPr kumimoji="1" lang="en-US" altLang="ja-JP" sz="1000" b="1" dirty="0">
              <a:solidFill>
                <a:srgbClr val="FF0000"/>
              </a:solidFill>
              <a:latin typeface="+mn-ea"/>
            </a:endParaRPr>
          </a:p>
          <a:p>
            <a:endParaRPr kumimoji="1" lang="en-US" altLang="ja-JP" sz="1000" dirty="0">
              <a:solidFill>
                <a:schemeClr val="tx1"/>
              </a:solidFill>
              <a:latin typeface="+mn-ea"/>
            </a:endParaRPr>
          </a:p>
          <a:p>
            <a:r>
              <a:rPr kumimoji="1" lang="en-US" altLang="ja-JP" sz="1000" dirty="0">
                <a:solidFill>
                  <a:schemeClr val="tx1"/>
                </a:solidFill>
                <a:latin typeface="+mn-ea"/>
              </a:rPr>
              <a:t>HP</a:t>
            </a:r>
            <a:r>
              <a:rPr kumimoji="1" lang="ja-JP" altLang="en-US" sz="1000" dirty="0">
                <a:solidFill>
                  <a:schemeClr val="tx1"/>
                </a:solidFill>
                <a:latin typeface="+mn-ea"/>
              </a:rPr>
              <a:t>に関しては上限が途中で変わるというようにはつくらないため、バトルの最初に反映させるようなスキルのみ想定している。</a:t>
            </a:r>
            <a:endParaRPr kumimoji="1" lang="en-US" altLang="ja-JP" sz="1000" dirty="0">
              <a:solidFill>
                <a:schemeClr val="tx1"/>
              </a:solidFill>
              <a:latin typeface="+mn-ea"/>
            </a:endParaRPr>
          </a:p>
        </p:txBody>
      </p:sp>
    </p:spTree>
    <p:extLst>
      <p:ext uri="{BB962C8B-B14F-4D97-AF65-F5344CB8AC3E}">
        <p14:creationId xmlns:p14="http://schemas.microsoft.com/office/powerpoint/2010/main" val="886580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8</a:t>
            </a:fld>
            <a:endParaRPr kumimoji="1" lang="ja-JP" altLang="en-US"/>
          </a:p>
        </p:txBody>
      </p:sp>
      <p:sp>
        <p:nvSpPr>
          <p:cNvPr id="12" name="テキスト ボックス 11">
            <a:extLst>
              <a:ext uri="{FF2B5EF4-FFF2-40B4-BE49-F238E27FC236}">
                <a16:creationId xmlns:a16="http://schemas.microsoft.com/office/drawing/2014/main" id="{977B153A-B803-47ED-8223-C346F05247D4}"/>
              </a:ext>
            </a:extLst>
          </p:cNvPr>
          <p:cNvSpPr txBox="1"/>
          <p:nvPr/>
        </p:nvSpPr>
        <p:spPr>
          <a:xfrm>
            <a:off x="415419" y="538799"/>
            <a:ext cx="2550698" cy="307777"/>
          </a:xfrm>
          <a:prstGeom prst="rect">
            <a:avLst/>
          </a:prstGeom>
          <a:noFill/>
        </p:spPr>
        <p:txBody>
          <a:bodyPr wrap="none" rtlCol="0">
            <a:spAutoFit/>
          </a:bodyPr>
          <a:lstStyle/>
          <a:p>
            <a:r>
              <a:rPr kumimoji="1" lang="ja-JP" altLang="en-US" sz="1400" b="1" dirty="0"/>
              <a:t>●状態変化系</a:t>
            </a:r>
            <a:r>
              <a:rPr kumimoji="1" lang="ja-JP" altLang="en-US" sz="1000" b="1" dirty="0">
                <a:solidFill>
                  <a:schemeClr val="bg1">
                    <a:lumMod val="85000"/>
                  </a:schemeClr>
                </a:solidFill>
                <a:latin typeface="+mn-ea"/>
              </a:rPr>
              <a:t>（</a:t>
            </a:r>
            <a:r>
              <a:rPr kumimoji="1" lang="en-US" altLang="ja-JP" sz="1000" b="1" dirty="0">
                <a:solidFill>
                  <a:schemeClr val="bg1">
                    <a:lumMod val="85000"/>
                  </a:schemeClr>
                </a:solidFill>
                <a:latin typeface="+mn-ea"/>
              </a:rPr>
              <a:t>20191223</a:t>
            </a:r>
            <a:r>
              <a:rPr kumimoji="1" lang="ja-JP" altLang="en-US" sz="1000" b="1" dirty="0">
                <a:solidFill>
                  <a:schemeClr val="bg1">
                    <a:lumMod val="85000"/>
                  </a:schemeClr>
                </a:solidFill>
                <a:latin typeface="+mn-ea"/>
              </a:rPr>
              <a:t>修正）</a:t>
            </a:r>
          </a:p>
        </p:txBody>
      </p:sp>
      <p:sp>
        <p:nvSpPr>
          <p:cNvPr id="13" name="テキスト ボックス 12">
            <a:extLst>
              <a:ext uri="{FF2B5EF4-FFF2-40B4-BE49-F238E27FC236}">
                <a16:creationId xmlns:a16="http://schemas.microsoft.com/office/drawing/2014/main" id="{EB73668A-BE83-42F5-8202-DE8BCC18C6FE}"/>
              </a:ext>
            </a:extLst>
          </p:cNvPr>
          <p:cNvSpPr txBox="1"/>
          <p:nvPr/>
        </p:nvSpPr>
        <p:spPr>
          <a:xfrm>
            <a:off x="591845" y="846576"/>
            <a:ext cx="4031873" cy="400110"/>
          </a:xfrm>
          <a:prstGeom prst="rect">
            <a:avLst/>
          </a:prstGeom>
          <a:noFill/>
        </p:spPr>
        <p:txBody>
          <a:bodyPr wrap="none" rtlCol="0">
            <a:spAutoFit/>
          </a:bodyPr>
          <a:lstStyle/>
          <a:p>
            <a:r>
              <a:rPr kumimoji="1" lang="ja-JP" altLang="en-US" sz="1000" dirty="0"/>
              <a:t>対象の状態を変化させる。状態についてはさらに</a:t>
            </a:r>
            <a:r>
              <a:rPr kumimoji="1" lang="en-US" altLang="ja-JP" sz="1000" dirty="0"/>
              <a:t>3</a:t>
            </a:r>
            <a:r>
              <a:rPr kumimoji="1" lang="ja-JP" altLang="en-US" sz="1000" dirty="0"/>
              <a:t>つに分類され、</a:t>
            </a:r>
            <a:endParaRPr kumimoji="1" lang="en-US" altLang="ja-JP" sz="1000" dirty="0"/>
          </a:p>
          <a:p>
            <a:r>
              <a:rPr kumimoji="1" lang="ja-JP" altLang="en-US" sz="1000" dirty="0"/>
              <a:t>パラメータ系と変化系になる。それぞれ設定する値が異なる。</a:t>
            </a:r>
            <a:endParaRPr kumimoji="1" lang="en-US" altLang="ja-JP" sz="1000" dirty="0"/>
          </a:p>
        </p:txBody>
      </p:sp>
      <p:graphicFrame>
        <p:nvGraphicFramePr>
          <p:cNvPr id="14" name="表 2">
            <a:extLst>
              <a:ext uri="{FF2B5EF4-FFF2-40B4-BE49-F238E27FC236}">
                <a16:creationId xmlns:a16="http://schemas.microsoft.com/office/drawing/2014/main" id="{AEB106B8-76A8-45EA-893B-E5F8A5CAA190}"/>
              </a:ext>
            </a:extLst>
          </p:cNvPr>
          <p:cNvGraphicFramePr>
            <a:graphicFrameLocks noGrp="1"/>
          </p:cNvGraphicFramePr>
          <p:nvPr>
            <p:extLst>
              <p:ext uri="{D42A27DB-BD31-4B8C-83A1-F6EECF244321}">
                <p14:modId xmlns:p14="http://schemas.microsoft.com/office/powerpoint/2010/main" val="3461194691"/>
              </p:ext>
            </p:extLst>
          </p:nvPr>
        </p:nvGraphicFramePr>
        <p:xfrm>
          <a:off x="676712" y="1405390"/>
          <a:ext cx="5098416" cy="487680"/>
        </p:xfrm>
        <a:graphic>
          <a:graphicData uri="http://schemas.openxmlformats.org/drawingml/2006/table">
            <a:tbl>
              <a:tblPr firstRow="1" bandRow="1">
                <a:tableStyleId>{3C2FFA5D-87B4-456A-9821-1D502468CF0F}</a:tableStyleId>
              </a:tblPr>
              <a:tblGrid>
                <a:gridCol w="440055">
                  <a:extLst>
                    <a:ext uri="{9D8B030D-6E8A-4147-A177-3AD203B41FA5}">
                      <a16:colId xmlns:a16="http://schemas.microsoft.com/office/drawing/2014/main" val="3707645994"/>
                    </a:ext>
                  </a:extLst>
                </a:gridCol>
                <a:gridCol w="1114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1</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状態</a:t>
                      </a:r>
                      <a:endParaRPr kumimoji="1" lang="ja-JP" altLang="en-US" sz="1000" b="0" dirty="0">
                        <a:solidFill>
                          <a:schemeClr val="bg1"/>
                        </a:solidFill>
                        <a:latin typeface="+mn-ea"/>
                        <a:ea typeface="+mn-ea"/>
                      </a:endParaRPr>
                    </a:p>
                  </a:txBody>
                  <a:tcPr/>
                </a:tc>
                <a:tc>
                  <a:txBody>
                    <a:bodyPr/>
                    <a:lstStyle/>
                    <a:p>
                      <a:r>
                        <a:rPr kumimoji="1" lang="en-US" altLang="ja-JP" sz="1000" dirty="0">
                          <a:solidFill>
                            <a:schemeClr val="bg1"/>
                          </a:solidFill>
                        </a:rPr>
                        <a:t>0</a:t>
                      </a:r>
                      <a:r>
                        <a:rPr kumimoji="1" lang="ja-JP" altLang="en-US" sz="1000" dirty="0">
                          <a:solidFill>
                            <a:schemeClr val="bg1"/>
                          </a:solidFill>
                        </a:rPr>
                        <a:t>：毒　</a:t>
                      </a:r>
                      <a:r>
                        <a:rPr kumimoji="1" lang="en-US" altLang="ja-JP" sz="1000" dirty="0">
                          <a:solidFill>
                            <a:schemeClr val="bg1"/>
                          </a:solidFill>
                        </a:rPr>
                        <a:t>1</a:t>
                      </a:r>
                      <a:r>
                        <a:rPr kumimoji="1" lang="ja-JP" altLang="en-US" sz="1000" dirty="0">
                          <a:solidFill>
                            <a:schemeClr val="bg1"/>
                          </a:solidFill>
                        </a:rPr>
                        <a:t>：酸　</a:t>
                      </a:r>
                      <a:r>
                        <a:rPr kumimoji="1" lang="en-US" altLang="ja-JP" sz="1000" dirty="0">
                          <a:solidFill>
                            <a:schemeClr val="bg1"/>
                          </a:solidFill>
                        </a:rPr>
                        <a:t>2</a:t>
                      </a:r>
                      <a:r>
                        <a:rPr kumimoji="1" lang="ja-JP" altLang="en-US" sz="1000" dirty="0">
                          <a:solidFill>
                            <a:schemeClr val="bg1"/>
                          </a:solidFill>
                        </a:rPr>
                        <a:t>：睡眠　</a:t>
                      </a:r>
                      <a:r>
                        <a:rPr kumimoji="1" lang="en-US" altLang="ja-JP" sz="1000" dirty="0">
                          <a:solidFill>
                            <a:schemeClr val="bg1"/>
                          </a:solidFill>
                        </a:rPr>
                        <a:t>3</a:t>
                      </a:r>
                      <a:r>
                        <a:rPr kumimoji="1" lang="ja-JP" altLang="en-US" sz="1000" dirty="0">
                          <a:solidFill>
                            <a:schemeClr val="bg1"/>
                          </a:solidFill>
                        </a:rPr>
                        <a:t>：麻痺　</a:t>
                      </a:r>
                      <a:r>
                        <a:rPr kumimoji="1" lang="en-US" altLang="ja-JP" sz="1000" dirty="0">
                          <a:solidFill>
                            <a:schemeClr val="bg1"/>
                          </a:solidFill>
                        </a:rPr>
                        <a:t>4</a:t>
                      </a:r>
                      <a:r>
                        <a:rPr kumimoji="1" lang="ja-JP" altLang="en-US" sz="1000" dirty="0">
                          <a:solidFill>
                            <a:schemeClr val="bg1"/>
                          </a:solidFill>
                        </a:rPr>
                        <a:t>：減退</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bl>
          </a:graphicData>
        </a:graphic>
      </p:graphicFrame>
      <p:sp>
        <p:nvSpPr>
          <p:cNvPr id="33" name="四角形: 角を丸くする 32">
            <a:extLst>
              <a:ext uri="{FF2B5EF4-FFF2-40B4-BE49-F238E27FC236}">
                <a16:creationId xmlns:a16="http://schemas.microsoft.com/office/drawing/2014/main" id="{65BDB5E9-B52D-4826-A86D-E9B611BEC106}"/>
              </a:ext>
            </a:extLst>
          </p:cNvPr>
          <p:cNvSpPr/>
          <p:nvPr/>
        </p:nvSpPr>
        <p:spPr>
          <a:xfrm>
            <a:off x="6247371" y="1594386"/>
            <a:ext cx="2460595" cy="931177"/>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en-US" altLang="ja-JP" sz="1000" dirty="0">
                <a:solidFill>
                  <a:schemeClr val="tx1"/>
                </a:solidFill>
              </a:rPr>
              <a:t>HP</a:t>
            </a:r>
            <a:r>
              <a:rPr kumimoji="1" lang="ja-JP" altLang="en-US" sz="1000" dirty="0">
                <a:solidFill>
                  <a:schemeClr val="tx1"/>
                </a:solidFill>
              </a:rPr>
              <a:t>だけではなく、パラメータも減少にも対応しておく。</a:t>
            </a:r>
            <a:endParaRPr kumimoji="1" lang="en-US" altLang="ja-JP" sz="1000" dirty="0">
              <a:solidFill>
                <a:schemeClr val="tx1"/>
              </a:solidFill>
            </a:endParaRPr>
          </a:p>
        </p:txBody>
      </p:sp>
      <p:sp>
        <p:nvSpPr>
          <p:cNvPr id="24" name="テキスト ボックス 23">
            <a:extLst>
              <a:ext uri="{FF2B5EF4-FFF2-40B4-BE49-F238E27FC236}">
                <a16:creationId xmlns:a16="http://schemas.microsoft.com/office/drawing/2014/main" id="{ED54AF80-0F53-4515-B37A-015C4D7C240E}"/>
              </a:ext>
            </a:extLst>
          </p:cNvPr>
          <p:cNvSpPr txBox="1"/>
          <p:nvPr/>
        </p:nvSpPr>
        <p:spPr>
          <a:xfrm>
            <a:off x="676712" y="2377634"/>
            <a:ext cx="492443" cy="276999"/>
          </a:xfrm>
          <a:prstGeom prst="rect">
            <a:avLst/>
          </a:prstGeom>
          <a:noFill/>
        </p:spPr>
        <p:txBody>
          <a:bodyPr wrap="none" rtlCol="0">
            <a:spAutoFit/>
          </a:bodyPr>
          <a:lstStyle/>
          <a:p>
            <a:r>
              <a:rPr kumimoji="1" lang="ja-JP" altLang="en-US" sz="1200" b="1" dirty="0"/>
              <a:t>○毒</a:t>
            </a:r>
          </a:p>
        </p:txBody>
      </p:sp>
      <p:sp>
        <p:nvSpPr>
          <p:cNvPr id="36" name="テキスト ボックス 35">
            <a:extLst>
              <a:ext uri="{FF2B5EF4-FFF2-40B4-BE49-F238E27FC236}">
                <a16:creationId xmlns:a16="http://schemas.microsoft.com/office/drawing/2014/main" id="{44614FFC-B6FE-4582-A837-9FFBED1175A2}"/>
              </a:ext>
            </a:extLst>
          </p:cNvPr>
          <p:cNvSpPr txBox="1"/>
          <p:nvPr/>
        </p:nvSpPr>
        <p:spPr>
          <a:xfrm>
            <a:off x="922933" y="2664738"/>
            <a:ext cx="2400016" cy="246221"/>
          </a:xfrm>
          <a:prstGeom prst="rect">
            <a:avLst/>
          </a:prstGeom>
          <a:noFill/>
        </p:spPr>
        <p:txBody>
          <a:bodyPr wrap="none" rtlCol="0">
            <a:spAutoFit/>
          </a:bodyPr>
          <a:lstStyle/>
          <a:p>
            <a:r>
              <a:rPr kumimoji="1" lang="ja-JP" altLang="en-US" sz="1000" dirty="0"/>
              <a:t>最大</a:t>
            </a:r>
            <a:r>
              <a:rPr kumimoji="1" lang="en-US" altLang="ja-JP" sz="1000" dirty="0"/>
              <a:t>HP</a:t>
            </a:r>
            <a:r>
              <a:rPr kumimoji="1" lang="ja-JP" altLang="en-US" sz="1000" dirty="0"/>
              <a:t>の割合に対する継続ダメージ。</a:t>
            </a:r>
            <a:endParaRPr kumimoji="1" lang="en-US" altLang="ja-JP" sz="1000" dirty="0"/>
          </a:p>
        </p:txBody>
      </p:sp>
      <p:graphicFrame>
        <p:nvGraphicFramePr>
          <p:cNvPr id="39" name="表 2">
            <a:extLst>
              <a:ext uri="{FF2B5EF4-FFF2-40B4-BE49-F238E27FC236}">
                <a16:creationId xmlns:a16="http://schemas.microsoft.com/office/drawing/2014/main" id="{D06CE05F-CB8B-4E51-A8BF-BECA9C89AB37}"/>
              </a:ext>
            </a:extLst>
          </p:cNvPr>
          <p:cNvGraphicFramePr>
            <a:graphicFrameLocks noGrp="1"/>
          </p:cNvGraphicFramePr>
          <p:nvPr>
            <p:extLst>
              <p:ext uri="{D42A27DB-BD31-4B8C-83A1-F6EECF244321}">
                <p14:modId xmlns:p14="http://schemas.microsoft.com/office/powerpoint/2010/main" val="62916050"/>
              </p:ext>
            </p:extLst>
          </p:nvPr>
        </p:nvGraphicFramePr>
        <p:xfrm>
          <a:off x="928977" y="2969996"/>
          <a:ext cx="5220654" cy="731520"/>
        </p:xfrm>
        <a:graphic>
          <a:graphicData uri="http://schemas.openxmlformats.org/drawingml/2006/table">
            <a:tbl>
              <a:tblPr firstRow="1" bandRow="1">
                <a:tableStyleId>{3C2FFA5D-87B4-456A-9821-1D502468CF0F}</a:tableStyleId>
              </a:tblPr>
              <a:tblGrid>
                <a:gridCol w="435293">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ダメージ発生間隔</a:t>
                      </a:r>
                    </a:p>
                  </a:txBody>
                  <a:tcPr/>
                </a:tc>
                <a:tc>
                  <a:txBody>
                    <a:bodyPr/>
                    <a:lstStyle/>
                    <a:p>
                      <a:r>
                        <a:rPr kumimoji="1" lang="ja-JP" altLang="en-US" sz="1000" dirty="0">
                          <a:solidFill>
                            <a:schemeClr val="bg1"/>
                          </a:solidFill>
                        </a:rPr>
                        <a:t>スリップダメージが発生する間隔。</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ダメージ割合</a:t>
                      </a:r>
                    </a:p>
                  </a:txBody>
                  <a:tcPr/>
                </a:tc>
                <a:tc>
                  <a:txBody>
                    <a:bodyPr/>
                    <a:lstStyle/>
                    <a:p>
                      <a:r>
                        <a:rPr kumimoji="1" lang="ja-JP" altLang="en-US" sz="1000" dirty="0">
                          <a:solidFill>
                            <a:schemeClr val="bg1"/>
                          </a:solidFill>
                        </a:rPr>
                        <a:t>最大</a:t>
                      </a:r>
                      <a:r>
                        <a:rPr kumimoji="1" lang="en-US" altLang="ja-JP" sz="1000" dirty="0">
                          <a:solidFill>
                            <a:schemeClr val="bg1"/>
                          </a:solidFill>
                        </a:rPr>
                        <a:t>HP</a:t>
                      </a:r>
                      <a:r>
                        <a:rPr kumimoji="1" lang="ja-JP" altLang="en-US" sz="1000" dirty="0">
                          <a:solidFill>
                            <a:schemeClr val="bg1"/>
                          </a:solidFill>
                        </a:rPr>
                        <a:t>に対する</a:t>
                      </a:r>
                      <a:r>
                        <a:rPr kumimoji="1" lang="en-US" altLang="ja-JP" sz="1000" dirty="0">
                          <a:solidFill>
                            <a:schemeClr val="bg1"/>
                          </a:solidFill>
                        </a:rPr>
                        <a:t>%</a:t>
                      </a:r>
                      <a:r>
                        <a:rPr kumimoji="1" lang="ja-JP" altLang="en-US" sz="1000" dirty="0">
                          <a:solidFill>
                            <a:schemeClr val="bg1"/>
                          </a:solidFill>
                        </a:rPr>
                        <a:t>として設定する。</a:t>
                      </a:r>
                      <a:endParaRPr kumimoji="1" lang="en-US" altLang="ja-JP" sz="1000" dirty="0">
                        <a:solidFill>
                          <a:schemeClr val="bg1"/>
                        </a:solidFill>
                      </a:endParaRPr>
                    </a:p>
                  </a:txBody>
                  <a:tcPr/>
                </a:tc>
                <a:extLst>
                  <a:ext uri="{0D108BD9-81ED-4DB2-BD59-A6C34878D82A}">
                    <a16:rowId xmlns:a16="http://schemas.microsoft.com/office/drawing/2014/main" val="3092187908"/>
                  </a:ext>
                </a:extLst>
              </a:tr>
            </a:tbl>
          </a:graphicData>
        </a:graphic>
      </p:graphicFrame>
      <p:sp>
        <p:nvSpPr>
          <p:cNvPr id="47" name="テキスト ボックス 46">
            <a:extLst>
              <a:ext uri="{FF2B5EF4-FFF2-40B4-BE49-F238E27FC236}">
                <a16:creationId xmlns:a16="http://schemas.microsoft.com/office/drawing/2014/main" id="{BAC970C7-EEC1-413D-9C0E-33AADA682EAC}"/>
              </a:ext>
            </a:extLst>
          </p:cNvPr>
          <p:cNvSpPr txBox="1"/>
          <p:nvPr/>
        </p:nvSpPr>
        <p:spPr>
          <a:xfrm>
            <a:off x="676712" y="2059974"/>
            <a:ext cx="5022529" cy="246221"/>
          </a:xfrm>
          <a:prstGeom prst="rect">
            <a:avLst/>
          </a:prstGeom>
          <a:noFill/>
        </p:spPr>
        <p:txBody>
          <a:bodyPr wrap="none" rtlCol="0">
            <a:spAutoFit/>
          </a:bodyPr>
          <a:lstStyle/>
          <a:p>
            <a:r>
              <a:rPr kumimoji="1" lang="ja-JP" altLang="en-US" sz="1000" b="1" dirty="0">
                <a:solidFill>
                  <a:srgbClr val="FF0000"/>
                </a:solidFill>
              </a:rPr>
              <a:t>パラメータ内容については、</a:t>
            </a:r>
            <a:r>
              <a:rPr kumimoji="1" lang="en-US" altLang="ja-JP" sz="1000" b="1" dirty="0">
                <a:solidFill>
                  <a:srgbClr val="FF0000"/>
                </a:solidFill>
              </a:rPr>
              <a:t>Redmine#283</a:t>
            </a:r>
            <a:r>
              <a:rPr kumimoji="1" lang="ja-JP" altLang="en-US" sz="1000" b="1" dirty="0">
                <a:solidFill>
                  <a:srgbClr val="FF0000"/>
                </a:solidFill>
              </a:rPr>
              <a:t>のやりとりにて、下記仕様に修正した。</a:t>
            </a:r>
            <a:endParaRPr kumimoji="1" lang="en-US" altLang="ja-JP" sz="1000" b="1" dirty="0">
              <a:solidFill>
                <a:srgbClr val="FF0000"/>
              </a:solidFill>
            </a:endParaRPr>
          </a:p>
        </p:txBody>
      </p:sp>
      <p:sp>
        <p:nvSpPr>
          <p:cNvPr id="48" name="テキスト ボックス 47">
            <a:extLst>
              <a:ext uri="{FF2B5EF4-FFF2-40B4-BE49-F238E27FC236}">
                <a16:creationId xmlns:a16="http://schemas.microsoft.com/office/drawing/2014/main" id="{5C91E15D-EC9C-413A-8452-B6A29BEC2B8E}"/>
              </a:ext>
            </a:extLst>
          </p:cNvPr>
          <p:cNvSpPr txBox="1"/>
          <p:nvPr/>
        </p:nvSpPr>
        <p:spPr>
          <a:xfrm>
            <a:off x="676712" y="3803963"/>
            <a:ext cx="492443" cy="276999"/>
          </a:xfrm>
          <a:prstGeom prst="rect">
            <a:avLst/>
          </a:prstGeom>
          <a:noFill/>
        </p:spPr>
        <p:txBody>
          <a:bodyPr wrap="none" rtlCol="0">
            <a:spAutoFit/>
          </a:bodyPr>
          <a:lstStyle/>
          <a:p>
            <a:r>
              <a:rPr kumimoji="1" lang="ja-JP" altLang="en-US" sz="1200" b="1" dirty="0"/>
              <a:t>○酸</a:t>
            </a:r>
          </a:p>
        </p:txBody>
      </p:sp>
      <p:sp>
        <p:nvSpPr>
          <p:cNvPr id="49" name="テキスト ボックス 48">
            <a:extLst>
              <a:ext uri="{FF2B5EF4-FFF2-40B4-BE49-F238E27FC236}">
                <a16:creationId xmlns:a16="http://schemas.microsoft.com/office/drawing/2014/main" id="{DF810B80-003A-440C-8C06-75C98E398120}"/>
              </a:ext>
            </a:extLst>
          </p:cNvPr>
          <p:cNvSpPr txBox="1"/>
          <p:nvPr/>
        </p:nvSpPr>
        <p:spPr>
          <a:xfrm>
            <a:off x="922933" y="4091067"/>
            <a:ext cx="1595309" cy="246221"/>
          </a:xfrm>
          <a:prstGeom prst="rect">
            <a:avLst/>
          </a:prstGeom>
          <a:noFill/>
        </p:spPr>
        <p:txBody>
          <a:bodyPr wrap="none" rtlCol="0">
            <a:spAutoFit/>
          </a:bodyPr>
          <a:lstStyle/>
          <a:p>
            <a:r>
              <a:rPr kumimoji="1" lang="ja-JP" altLang="en-US" sz="1000" dirty="0"/>
              <a:t>固定値の継続ダメージ。</a:t>
            </a:r>
            <a:endParaRPr kumimoji="1" lang="en-US" altLang="ja-JP" sz="1000" dirty="0"/>
          </a:p>
        </p:txBody>
      </p:sp>
      <p:graphicFrame>
        <p:nvGraphicFramePr>
          <p:cNvPr id="50" name="表 2">
            <a:extLst>
              <a:ext uri="{FF2B5EF4-FFF2-40B4-BE49-F238E27FC236}">
                <a16:creationId xmlns:a16="http://schemas.microsoft.com/office/drawing/2014/main" id="{65CA2BB9-0F85-462C-A435-F5F34B397B72}"/>
              </a:ext>
            </a:extLst>
          </p:cNvPr>
          <p:cNvGraphicFramePr>
            <a:graphicFrameLocks noGrp="1"/>
          </p:cNvGraphicFramePr>
          <p:nvPr>
            <p:extLst>
              <p:ext uri="{D42A27DB-BD31-4B8C-83A1-F6EECF244321}">
                <p14:modId xmlns:p14="http://schemas.microsoft.com/office/powerpoint/2010/main" val="295430230"/>
              </p:ext>
            </p:extLst>
          </p:nvPr>
        </p:nvGraphicFramePr>
        <p:xfrm>
          <a:off x="928977" y="4396325"/>
          <a:ext cx="5220654" cy="731520"/>
        </p:xfrm>
        <a:graphic>
          <a:graphicData uri="http://schemas.openxmlformats.org/drawingml/2006/table">
            <a:tbl>
              <a:tblPr firstRow="1" bandRow="1">
                <a:tableStyleId>{3C2FFA5D-87B4-456A-9821-1D502468CF0F}</a:tableStyleId>
              </a:tblPr>
              <a:tblGrid>
                <a:gridCol w="435293">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ダメージ発生間隔</a:t>
                      </a:r>
                    </a:p>
                  </a:txBody>
                  <a:tcPr/>
                </a:tc>
                <a:tc>
                  <a:txBody>
                    <a:bodyPr/>
                    <a:lstStyle/>
                    <a:p>
                      <a:r>
                        <a:rPr kumimoji="1" lang="ja-JP" altLang="en-US" sz="1000" dirty="0">
                          <a:solidFill>
                            <a:schemeClr val="bg1"/>
                          </a:solidFill>
                        </a:rPr>
                        <a:t>スリップダメージが発生する間隔。</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ダメージ値</a:t>
                      </a:r>
                    </a:p>
                  </a:txBody>
                  <a:tcPr/>
                </a:tc>
                <a:tc>
                  <a:txBody>
                    <a:bodyPr/>
                    <a:lstStyle/>
                    <a:p>
                      <a:r>
                        <a:rPr kumimoji="1" lang="ja-JP" altLang="en-US" sz="1000" dirty="0">
                          <a:solidFill>
                            <a:schemeClr val="bg1"/>
                          </a:solidFill>
                        </a:rPr>
                        <a:t>直値で設定。</a:t>
                      </a:r>
                      <a:endParaRPr kumimoji="1" lang="en-US" altLang="ja-JP" sz="1000" dirty="0">
                        <a:solidFill>
                          <a:schemeClr val="bg1"/>
                        </a:solidFill>
                      </a:endParaRPr>
                    </a:p>
                  </a:txBody>
                  <a:tcPr/>
                </a:tc>
                <a:extLst>
                  <a:ext uri="{0D108BD9-81ED-4DB2-BD59-A6C34878D82A}">
                    <a16:rowId xmlns:a16="http://schemas.microsoft.com/office/drawing/2014/main" val="3092187908"/>
                  </a:ext>
                </a:extLst>
              </a:tr>
            </a:tbl>
          </a:graphicData>
        </a:graphic>
      </p:graphicFrame>
    </p:spTree>
    <p:extLst>
      <p:ext uri="{BB962C8B-B14F-4D97-AF65-F5344CB8AC3E}">
        <p14:creationId xmlns:p14="http://schemas.microsoft.com/office/powerpoint/2010/main" val="141654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1082348" cy="307777"/>
          </a:xfrm>
          <a:prstGeom prst="rect">
            <a:avLst/>
          </a:prstGeom>
          <a:noFill/>
        </p:spPr>
        <p:txBody>
          <a:bodyPr wrap="none" rtlCol="0">
            <a:spAutoFit/>
          </a:bodyPr>
          <a:lstStyle/>
          <a:p>
            <a:r>
              <a:rPr kumimoji="1" lang="ja-JP" altLang="en-US" sz="1400" b="1" dirty="0">
                <a:latin typeface="+mn-ea"/>
              </a:rPr>
              <a:t>■効果仕様</a:t>
            </a: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dirty="0"/>
              <a:t>CONFIDENTIAL</a:t>
            </a:r>
            <a:endParaRPr kumimoji="1" lang="ja-JP" altLang="en-US" dirty="0"/>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p:txBody>
          <a:bodyPr/>
          <a:lstStyle/>
          <a:p>
            <a:fld id="{A1D1B427-6BB8-45E6-A1F2-9E04AE67DC91}" type="slidenum">
              <a:rPr kumimoji="1" lang="ja-JP" altLang="en-US" smtClean="0"/>
              <a:t>9</a:t>
            </a:fld>
            <a:endParaRPr kumimoji="1" lang="ja-JP" altLang="en-US"/>
          </a:p>
        </p:txBody>
      </p:sp>
      <p:sp>
        <p:nvSpPr>
          <p:cNvPr id="24" name="テキスト ボックス 23">
            <a:extLst>
              <a:ext uri="{FF2B5EF4-FFF2-40B4-BE49-F238E27FC236}">
                <a16:creationId xmlns:a16="http://schemas.microsoft.com/office/drawing/2014/main" id="{ED54AF80-0F53-4515-B37A-015C4D7C240E}"/>
              </a:ext>
            </a:extLst>
          </p:cNvPr>
          <p:cNvSpPr txBox="1"/>
          <p:nvPr/>
        </p:nvSpPr>
        <p:spPr>
          <a:xfrm>
            <a:off x="676712" y="538682"/>
            <a:ext cx="954107" cy="276999"/>
          </a:xfrm>
          <a:prstGeom prst="rect">
            <a:avLst/>
          </a:prstGeom>
          <a:noFill/>
        </p:spPr>
        <p:txBody>
          <a:bodyPr wrap="none" rtlCol="0">
            <a:spAutoFit/>
          </a:bodyPr>
          <a:lstStyle/>
          <a:p>
            <a:r>
              <a:rPr kumimoji="1" lang="ja-JP" altLang="en-US" sz="1200" b="1" dirty="0"/>
              <a:t>○リジェネ</a:t>
            </a:r>
          </a:p>
        </p:txBody>
      </p:sp>
      <p:sp>
        <p:nvSpPr>
          <p:cNvPr id="36" name="テキスト ボックス 35">
            <a:extLst>
              <a:ext uri="{FF2B5EF4-FFF2-40B4-BE49-F238E27FC236}">
                <a16:creationId xmlns:a16="http://schemas.microsoft.com/office/drawing/2014/main" id="{44614FFC-B6FE-4582-A837-9FFBED1175A2}"/>
              </a:ext>
            </a:extLst>
          </p:cNvPr>
          <p:cNvSpPr txBox="1"/>
          <p:nvPr/>
        </p:nvSpPr>
        <p:spPr>
          <a:xfrm>
            <a:off x="922933" y="825786"/>
            <a:ext cx="2749471" cy="246221"/>
          </a:xfrm>
          <a:prstGeom prst="rect">
            <a:avLst/>
          </a:prstGeom>
          <a:noFill/>
        </p:spPr>
        <p:txBody>
          <a:bodyPr wrap="none" rtlCol="0">
            <a:spAutoFit/>
          </a:bodyPr>
          <a:lstStyle/>
          <a:p>
            <a:r>
              <a:rPr kumimoji="1" lang="ja-JP" altLang="en-US" sz="1000" dirty="0"/>
              <a:t>一定時間、定期的に一定の回復が行われる。</a:t>
            </a:r>
            <a:endParaRPr kumimoji="1" lang="en-US" altLang="ja-JP" sz="1000" dirty="0"/>
          </a:p>
        </p:txBody>
      </p:sp>
      <p:graphicFrame>
        <p:nvGraphicFramePr>
          <p:cNvPr id="39" name="表 2">
            <a:extLst>
              <a:ext uri="{FF2B5EF4-FFF2-40B4-BE49-F238E27FC236}">
                <a16:creationId xmlns:a16="http://schemas.microsoft.com/office/drawing/2014/main" id="{D06CE05F-CB8B-4E51-A8BF-BECA9C89AB37}"/>
              </a:ext>
            </a:extLst>
          </p:cNvPr>
          <p:cNvGraphicFramePr>
            <a:graphicFrameLocks noGrp="1"/>
          </p:cNvGraphicFramePr>
          <p:nvPr>
            <p:extLst>
              <p:ext uri="{D42A27DB-BD31-4B8C-83A1-F6EECF244321}">
                <p14:modId xmlns:p14="http://schemas.microsoft.com/office/powerpoint/2010/main" val="1148349096"/>
              </p:ext>
            </p:extLst>
          </p:nvPr>
        </p:nvGraphicFramePr>
        <p:xfrm>
          <a:off x="928977" y="1131044"/>
          <a:ext cx="5285559" cy="731520"/>
        </p:xfrm>
        <a:graphic>
          <a:graphicData uri="http://schemas.openxmlformats.org/drawingml/2006/table">
            <a:tbl>
              <a:tblPr firstRow="1" bandRow="1">
                <a:tableStyleId>{3C2FFA5D-87B4-456A-9821-1D502468CF0F}</a:tableStyleId>
              </a:tblPr>
              <a:tblGrid>
                <a:gridCol w="500198">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回復発生間隔</a:t>
                      </a:r>
                    </a:p>
                  </a:txBody>
                  <a:tcPr/>
                </a:tc>
                <a:tc>
                  <a:txBody>
                    <a:bodyPr/>
                    <a:lstStyle/>
                    <a:p>
                      <a:r>
                        <a:rPr kumimoji="1" lang="ja-JP" altLang="en-US" sz="1000" dirty="0">
                          <a:solidFill>
                            <a:schemeClr val="bg1"/>
                          </a:solidFill>
                        </a:rPr>
                        <a:t>継続回復が発生する間隔。</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r h="0">
                <a:tc>
                  <a:txBody>
                    <a:bodyPr/>
                    <a:lstStyle/>
                    <a:p>
                      <a:r>
                        <a:rPr kumimoji="1" lang="en-US" altLang="ja-JP" sz="1000" dirty="0">
                          <a:solidFill>
                            <a:schemeClr val="bg1"/>
                          </a:solidFill>
                          <a:latin typeface="+mn-ea"/>
                          <a:ea typeface="+mn-ea"/>
                        </a:rPr>
                        <a:t>3</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回復割合</a:t>
                      </a:r>
                    </a:p>
                  </a:txBody>
                  <a:tcPr/>
                </a:tc>
                <a:tc>
                  <a:txBody>
                    <a:bodyPr/>
                    <a:lstStyle/>
                    <a:p>
                      <a:r>
                        <a:rPr kumimoji="1" lang="ja-JP" altLang="en-US" sz="1000" dirty="0">
                          <a:solidFill>
                            <a:schemeClr val="bg1"/>
                          </a:solidFill>
                        </a:rPr>
                        <a:t>最大</a:t>
                      </a:r>
                      <a:r>
                        <a:rPr kumimoji="1" lang="en-US" altLang="ja-JP" sz="1000" dirty="0">
                          <a:solidFill>
                            <a:schemeClr val="bg1"/>
                          </a:solidFill>
                        </a:rPr>
                        <a:t>HP</a:t>
                      </a:r>
                      <a:r>
                        <a:rPr kumimoji="1" lang="ja-JP" altLang="en-US" sz="1000" dirty="0">
                          <a:solidFill>
                            <a:schemeClr val="bg1"/>
                          </a:solidFill>
                        </a:rPr>
                        <a:t>に対する</a:t>
                      </a:r>
                      <a:r>
                        <a:rPr kumimoji="1" lang="en-US" altLang="ja-JP" sz="1000" dirty="0">
                          <a:solidFill>
                            <a:schemeClr val="bg1"/>
                          </a:solidFill>
                        </a:rPr>
                        <a:t>%</a:t>
                      </a:r>
                      <a:r>
                        <a:rPr kumimoji="1" lang="ja-JP" altLang="en-US" sz="1000" dirty="0">
                          <a:solidFill>
                            <a:schemeClr val="bg1"/>
                          </a:solidFill>
                        </a:rPr>
                        <a:t>として設定する。</a:t>
                      </a:r>
                      <a:endParaRPr kumimoji="1" lang="en-US" altLang="ja-JP" sz="1000" dirty="0">
                        <a:solidFill>
                          <a:schemeClr val="bg1"/>
                        </a:solidFill>
                      </a:endParaRPr>
                    </a:p>
                  </a:txBody>
                  <a:tcPr/>
                </a:tc>
                <a:extLst>
                  <a:ext uri="{0D108BD9-81ED-4DB2-BD59-A6C34878D82A}">
                    <a16:rowId xmlns:a16="http://schemas.microsoft.com/office/drawing/2014/main" val="3092187908"/>
                  </a:ext>
                </a:extLst>
              </a:tr>
            </a:tbl>
          </a:graphicData>
        </a:graphic>
      </p:graphicFrame>
      <p:sp>
        <p:nvSpPr>
          <p:cNvPr id="48" name="テキスト ボックス 47">
            <a:extLst>
              <a:ext uri="{FF2B5EF4-FFF2-40B4-BE49-F238E27FC236}">
                <a16:creationId xmlns:a16="http://schemas.microsoft.com/office/drawing/2014/main" id="{5C91E15D-EC9C-413A-8452-B6A29BEC2B8E}"/>
              </a:ext>
            </a:extLst>
          </p:cNvPr>
          <p:cNvSpPr txBox="1"/>
          <p:nvPr/>
        </p:nvSpPr>
        <p:spPr>
          <a:xfrm>
            <a:off x="676712" y="1991198"/>
            <a:ext cx="646331" cy="276999"/>
          </a:xfrm>
          <a:prstGeom prst="rect">
            <a:avLst/>
          </a:prstGeom>
          <a:noFill/>
        </p:spPr>
        <p:txBody>
          <a:bodyPr wrap="none" rtlCol="0">
            <a:spAutoFit/>
          </a:bodyPr>
          <a:lstStyle/>
          <a:p>
            <a:r>
              <a:rPr kumimoji="1" lang="ja-JP" altLang="en-US" sz="1200" b="1" dirty="0"/>
              <a:t>○減退</a:t>
            </a:r>
          </a:p>
        </p:txBody>
      </p:sp>
      <p:sp>
        <p:nvSpPr>
          <p:cNvPr id="49" name="テキスト ボックス 48">
            <a:extLst>
              <a:ext uri="{FF2B5EF4-FFF2-40B4-BE49-F238E27FC236}">
                <a16:creationId xmlns:a16="http://schemas.microsoft.com/office/drawing/2014/main" id="{DF810B80-003A-440C-8C06-75C98E398120}"/>
              </a:ext>
            </a:extLst>
          </p:cNvPr>
          <p:cNvSpPr txBox="1"/>
          <p:nvPr/>
        </p:nvSpPr>
        <p:spPr>
          <a:xfrm>
            <a:off x="913408" y="2278302"/>
            <a:ext cx="3647152" cy="246221"/>
          </a:xfrm>
          <a:prstGeom prst="rect">
            <a:avLst/>
          </a:prstGeom>
          <a:noFill/>
        </p:spPr>
        <p:txBody>
          <a:bodyPr wrap="none" rtlCol="0">
            <a:spAutoFit/>
          </a:bodyPr>
          <a:lstStyle/>
          <a:p>
            <a:r>
              <a:rPr kumimoji="1" lang="ja-JP" altLang="en-US" sz="1000" dirty="0"/>
              <a:t>指定のパラメータを指定の計数分減少させる。即時系効果。</a:t>
            </a:r>
            <a:endParaRPr kumimoji="1" lang="en-US" altLang="ja-JP" sz="1000" dirty="0"/>
          </a:p>
        </p:txBody>
      </p:sp>
      <p:graphicFrame>
        <p:nvGraphicFramePr>
          <p:cNvPr id="50" name="表 2">
            <a:extLst>
              <a:ext uri="{FF2B5EF4-FFF2-40B4-BE49-F238E27FC236}">
                <a16:creationId xmlns:a16="http://schemas.microsoft.com/office/drawing/2014/main" id="{65CA2BB9-0F85-462C-A435-F5F34B397B72}"/>
              </a:ext>
            </a:extLst>
          </p:cNvPr>
          <p:cNvGraphicFramePr>
            <a:graphicFrameLocks noGrp="1"/>
          </p:cNvGraphicFramePr>
          <p:nvPr>
            <p:extLst>
              <p:ext uri="{D42A27DB-BD31-4B8C-83A1-F6EECF244321}">
                <p14:modId xmlns:p14="http://schemas.microsoft.com/office/powerpoint/2010/main" val="375680817"/>
              </p:ext>
            </p:extLst>
          </p:nvPr>
        </p:nvGraphicFramePr>
        <p:xfrm>
          <a:off x="928977" y="2583560"/>
          <a:ext cx="5220654" cy="487680"/>
        </p:xfrm>
        <a:graphic>
          <a:graphicData uri="http://schemas.openxmlformats.org/drawingml/2006/table">
            <a:tbl>
              <a:tblPr firstRow="1" bandRow="1">
                <a:tableStyleId>{3C2FFA5D-87B4-456A-9821-1D502468CF0F}</a:tableStyleId>
              </a:tblPr>
              <a:tblGrid>
                <a:gridCol w="435293">
                  <a:extLst>
                    <a:ext uri="{9D8B030D-6E8A-4147-A177-3AD203B41FA5}">
                      <a16:colId xmlns:a16="http://schemas.microsoft.com/office/drawing/2014/main" val="3707645994"/>
                    </a:ext>
                  </a:extLst>
                </a:gridCol>
                <a:gridCol w="1241743">
                  <a:extLst>
                    <a:ext uri="{9D8B030D-6E8A-4147-A177-3AD203B41FA5}">
                      <a16:colId xmlns:a16="http://schemas.microsoft.com/office/drawing/2014/main" val="3377769362"/>
                    </a:ext>
                  </a:extLst>
                </a:gridCol>
                <a:gridCol w="3543618">
                  <a:extLst>
                    <a:ext uri="{9D8B030D-6E8A-4147-A177-3AD203B41FA5}">
                      <a16:colId xmlns:a16="http://schemas.microsoft.com/office/drawing/2014/main" val="2264537962"/>
                    </a:ext>
                  </a:extLst>
                </a:gridCol>
              </a:tblGrid>
              <a:tr h="0">
                <a:tc>
                  <a:txBody>
                    <a:bodyPr/>
                    <a:lstStyle/>
                    <a:p>
                      <a:r>
                        <a:rPr kumimoji="1" lang="en-US" altLang="ja-JP" sz="1000" dirty="0">
                          <a:solidFill>
                            <a:schemeClr val="bg1"/>
                          </a:solidFill>
                        </a:rPr>
                        <a:t>No.</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項目</a:t>
                      </a:r>
                      <a:endParaRPr kumimoji="1" lang="ja-JP" altLang="en-US" sz="1000" dirty="0">
                        <a:solidFill>
                          <a:schemeClr val="bg1"/>
                        </a:solidFill>
                        <a:latin typeface="+mn-ea"/>
                        <a:ea typeface="+mn-ea"/>
                      </a:endParaRPr>
                    </a:p>
                  </a:txBody>
                  <a:tcPr/>
                </a:tc>
                <a:tc>
                  <a:txBody>
                    <a:bodyPr/>
                    <a:lstStyle/>
                    <a:p>
                      <a:r>
                        <a:rPr kumimoji="1" lang="ja-JP" altLang="en-US" sz="1000" dirty="0">
                          <a:solidFill>
                            <a:schemeClr val="bg1"/>
                          </a:solidFill>
                        </a:rPr>
                        <a:t>説明／パラメータ内容</a:t>
                      </a:r>
                      <a:endParaRPr kumimoji="1" lang="ja-JP" altLang="en-US" sz="1000" dirty="0">
                        <a:solidFill>
                          <a:schemeClr val="bg1"/>
                        </a:solidFill>
                        <a:latin typeface="+mn-ea"/>
                        <a:ea typeface="+mn-ea"/>
                      </a:endParaRPr>
                    </a:p>
                  </a:txBody>
                  <a:tcPr/>
                </a:tc>
                <a:extLst>
                  <a:ext uri="{0D108BD9-81ED-4DB2-BD59-A6C34878D82A}">
                    <a16:rowId xmlns:a16="http://schemas.microsoft.com/office/drawing/2014/main" val="2477204024"/>
                  </a:ext>
                </a:extLst>
              </a:tr>
              <a:tr h="0">
                <a:tc>
                  <a:txBody>
                    <a:bodyPr/>
                    <a:lstStyle/>
                    <a:p>
                      <a:r>
                        <a:rPr kumimoji="1" lang="en-US" altLang="ja-JP" sz="1000" dirty="0">
                          <a:solidFill>
                            <a:schemeClr val="bg1"/>
                          </a:solidFill>
                          <a:latin typeface="+mn-ea"/>
                          <a:ea typeface="+mn-ea"/>
                        </a:rPr>
                        <a:t>2</a:t>
                      </a:r>
                      <a:endParaRPr kumimoji="1" lang="ja-JP" altLang="en-US" sz="1000" dirty="0">
                        <a:solidFill>
                          <a:schemeClr val="bg1"/>
                        </a:solidFill>
                        <a:latin typeface="+mn-ea"/>
                        <a:ea typeface="+mn-ea"/>
                      </a:endParaRPr>
                    </a:p>
                  </a:txBody>
                  <a:tcPr/>
                </a:tc>
                <a:tc>
                  <a:txBody>
                    <a:bodyPr/>
                    <a:lstStyle/>
                    <a:p>
                      <a:r>
                        <a:rPr kumimoji="1" lang="ja-JP" altLang="en-US" sz="1000" b="0" dirty="0">
                          <a:solidFill>
                            <a:schemeClr val="bg1"/>
                          </a:solidFill>
                          <a:latin typeface="+mn-ea"/>
                          <a:ea typeface="+mn-ea"/>
                        </a:rPr>
                        <a:t>減少割合</a:t>
                      </a:r>
                    </a:p>
                  </a:txBody>
                  <a:tcPr/>
                </a:tc>
                <a:tc>
                  <a:txBody>
                    <a:bodyPr/>
                    <a:lstStyle/>
                    <a:p>
                      <a:r>
                        <a:rPr kumimoji="1" lang="ja-JP" altLang="en-US" sz="1000" dirty="0">
                          <a:solidFill>
                            <a:schemeClr val="bg1"/>
                          </a:solidFill>
                        </a:rPr>
                        <a:t>対象パラメータに掛ける係数。</a:t>
                      </a:r>
                      <a:endParaRPr kumimoji="1" lang="en-US" altLang="ja-JP" sz="1000" dirty="0">
                        <a:solidFill>
                          <a:schemeClr val="bg1"/>
                        </a:solidFill>
                      </a:endParaRPr>
                    </a:p>
                  </a:txBody>
                  <a:tcPr/>
                </a:tc>
                <a:extLst>
                  <a:ext uri="{0D108BD9-81ED-4DB2-BD59-A6C34878D82A}">
                    <a16:rowId xmlns:a16="http://schemas.microsoft.com/office/drawing/2014/main" val="1452052149"/>
                  </a:ext>
                </a:extLst>
              </a:tr>
            </a:tbl>
          </a:graphicData>
        </a:graphic>
      </p:graphicFrame>
      <p:sp>
        <p:nvSpPr>
          <p:cNvPr id="12" name="テキスト ボックス 11">
            <a:extLst>
              <a:ext uri="{FF2B5EF4-FFF2-40B4-BE49-F238E27FC236}">
                <a16:creationId xmlns:a16="http://schemas.microsoft.com/office/drawing/2014/main" id="{5C646761-34AF-4DEA-A90F-3A5C71718520}"/>
              </a:ext>
            </a:extLst>
          </p:cNvPr>
          <p:cNvSpPr txBox="1"/>
          <p:nvPr/>
        </p:nvSpPr>
        <p:spPr>
          <a:xfrm>
            <a:off x="819587" y="3262902"/>
            <a:ext cx="954107" cy="246221"/>
          </a:xfrm>
          <a:prstGeom prst="rect">
            <a:avLst/>
          </a:prstGeom>
          <a:noFill/>
        </p:spPr>
        <p:txBody>
          <a:bodyPr wrap="none" rtlCol="0">
            <a:spAutoFit/>
          </a:bodyPr>
          <a:lstStyle/>
          <a:p>
            <a:r>
              <a:rPr kumimoji="1" lang="ja-JP" altLang="en-US" sz="1000" b="1" dirty="0"/>
              <a:t>・減退の前提</a:t>
            </a:r>
            <a:endParaRPr kumimoji="1" lang="en-US" altLang="ja-JP" sz="1000" b="1" dirty="0">
              <a:solidFill>
                <a:srgbClr val="FF0000"/>
              </a:solidFill>
              <a:latin typeface="+mn-ea"/>
            </a:endParaRPr>
          </a:p>
        </p:txBody>
      </p:sp>
      <p:sp>
        <p:nvSpPr>
          <p:cNvPr id="13" name="テキスト ボックス 12">
            <a:extLst>
              <a:ext uri="{FF2B5EF4-FFF2-40B4-BE49-F238E27FC236}">
                <a16:creationId xmlns:a16="http://schemas.microsoft.com/office/drawing/2014/main" id="{9AB13F4E-8AA6-40E0-9CA2-867D61480129}"/>
              </a:ext>
            </a:extLst>
          </p:cNvPr>
          <p:cNvSpPr txBox="1"/>
          <p:nvPr/>
        </p:nvSpPr>
        <p:spPr>
          <a:xfrm>
            <a:off x="944358" y="3509123"/>
            <a:ext cx="7366119" cy="1015663"/>
          </a:xfrm>
          <a:prstGeom prst="rect">
            <a:avLst/>
          </a:prstGeom>
          <a:noFill/>
        </p:spPr>
        <p:txBody>
          <a:bodyPr wrap="none" rtlCol="0">
            <a:spAutoFit/>
          </a:bodyPr>
          <a:lstStyle/>
          <a:p>
            <a:r>
              <a:rPr kumimoji="1" lang="ja-JP" altLang="en-US" sz="1000" dirty="0"/>
              <a:t>減退の効果で減らすパラメータに大きな差があるときに、数値的な差を調整するために各パラメータの比率を設定しておく。</a:t>
            </a:r>
            <a:endParaRPr kumimoji="1" lang="en-US" altLang="ja-JP" sz="1000" dirty="0"/>
          </a:p>
          <a:p>
            <a:endParaRPr kumimoji="1" lang="en-US" altLang="ja-JP" sz="1000" dirty="0"/>
          </a:p>
          <a:p>
            <a:r>
              <a:rPr kumimoji="1" lang="ja-JP" altLang="en-US" sz="1000" dirty="0"/>
              <a:t>例）</a:t>
            </a:r>
            <a:endParaRPr kumimoji="1" lang="en-US" altLang="ja-JP" sz="1000" dirty="0"/>
          </a:p>
          <a:p>
            <a:r>
              <a:rPr kumimoji="1" lang="en-US" altLang="ja-JP" sz="1000" dirty="0"/>
              <a:t>HP</a:t>
            </a:r>
            <a:r>
              <a:rPr kumimoji="1" lang="ja-JP" altLang="en-US" sz="1000" dirty="0"/>
              <a:t>：</a:t>
            </a:r>
            <a:r>
              <a:rPr kumimoji="1" lang="en-US" altLang="ja-JP" sz="1000" dirty="0"/>
              <a:t>0.5</a:t>
            </a:r>
            <a:r>
              <a:rPr kumimoji="1" lang="ja-JP" altLang="en-US" sz="1000" dirty="0"/>
              <a:t>　</a:t>
            </a:r>
            <a:r>
              <a:rPr kumimoji="1" lang="en-US" altLang="ja-JP" sz="1000" dirty="0" err="1"/>
              <a:t>ATK</a:t>
            </a:r>
            <a:r>
              <a:rPr kumimoji="1" lang="ja-JP" altLang="en-US" sz="1000" dirty="0"/>
              <a:t>：</a:t>
            </a:r>
            <a:r>
              <a:rPr kumimoji="1" lang="en-US" altLang="ja-JP" sz="1000" dirty="0"/>
              <a:t>1</a:t>
            </a:r>
            <a:r>
              <a:rPr kumimoji="1" lang="ja-JP" altLang="en-US" sz="1000" dirty="0"/>
              <a:t>　</a:t>
            </a:r>
            <a:r>
              <a:rPr kumimoji="1" lang="en-US" altLang="ja-JP" sz="1000" dirty="0"/>
              <a:t>DEF</a:t>
            </a:r>
            <a:r>
              <a:rPr kumimoji="1" lang="ja-JP" altLang="en-US" sz="1000" dirty="0"/>
              <a:t>：</a:t>
            </a:r>
            <a:r>
              <a:rPr kumimoji="1" lang="en-US" altLang="ja-JP" sz="1000" dirty="0"/>
              <a:t>1</a:t>
            </a:r>
            <a:r>
              <a:rPr kumimoji="1" lang="ja-JP" altLang="en-US" sz="1000" dirty="0"/>
              <a:t>　</a:t>
            </a:r>
            <a:r>
              <a:rPr kumimoji="1" lang="en-US" altLang="ja-JP" sz="1000" dirty="0"/>
              <a:t>SPD</a:t>
            </a:r>
            <a:r>
              <a:rPr kumimoji="1" lang="ja-JP" altLang="en-US" sz="1000" dirty="0"/>
              <a:t>：</a:t>
            </a:r>
            <a:r>
              <a:rPr kumimoji="1" lang="en-US" altLang="ja-JP" sz="1000" dirty="0"/>
              <a:t>1</a:t>
            </a:r>
            <a:r>
              <a:rPr kumimoji="1" lang="ja-JP" altLang="en-US" sz="1000" dirty="0"/>
              <a:t>　</a:t>
            </a:r>
            <a:r>
              <a:rPr kumimoji="1" lang="en-US" altLang="ja-JP" sz="1000" dirty="0"/>
              <a:t>POWER</a:t>
            </a:r>
            <a:r>
              <a:rPr kumimoji="1" lang="ja-JP" altLang="en-US" sz="1000" dirty="0"/>
              <a:t>：</a:t>
            </a:r>
            <a:r>
              <a:rPr kumimoji="1" lang="en-US" altLang="ja-JP" sz="1000" dirty="0"/>
              <a:t>0.8</a:t>
            </a:r>
          </a:p>
          <a:p>
            <a:endParaRPr kumimoji="1" lang="en-US" altLang="ja-JP" sz="1000" dirty="0"/>
          </a:p>
          <a:p>
            <a:r>
              <a:rPr kumimoji="1" lang="ja-JP" altLang="en-US" sz="1000" dirty="0"/>
              <a:t>この値に上記減少割合を掛けたものが、最終的な係数となる。</a:t>
            </a:r>
            <a:endParaRPr kumimoji="1" lang="en-US" altLang="ja-JP" sz="1000" dirty="0"/>
          </a:p>
        </p:txBody>
      </p:sp>
      <p:sp>
        <p:nvSpPr>
          <p:cNvPr id="14" name="テキスト ボックス 13">
            <a:extLst>
              <a:ext uri="{FF2B5EF4-FFF2-40B4-BE49-F238E27FC236}">
                <a16:creationId xmlns:a16="http://schemas.microsoft.com/office/drawing/2014/main" id="{518C0A47-401C-41E4-BBEE-3CE882C59305}"/>
              </a:ext>
            </a:extLst>
          </p:cNvPr>
          <p:cNvSpPr txBox="1"/>
          <p:nvPr/>
        </p:nvSpPr>
        <p:spPr>
          <a:xfrm>
            <a:off x="819587" y="4621482"/>
            <a:ext cx="1595309" cy="246221"/>
          </a:xfrm>
          <a:prstGeom prst="rect">
            <a:avLst/>
          </a:prstGeom>
          <a:noFill/>
        </p:spPr>
        <p:txBody>
          <a:bodyPr wrap="none" rtlCol="0">
            <a:spAutoFit/>
          </a:bodyPr>
          <a:lstStyle/>
          <a:p>
            <a:r>
              <a:rPr kumimoji="1" lang="ja-JP" altLang="en-US" sz="1000" b="1" dirty="0"/>
              <a:t>・減退対象のパラメータ</a:t>
            </a:r>
            <a:endParaRPr kumimoji="1" lang="en-US" altLang="ja-JP" sz="1000" b="1" dirty="0">
              <a:solidFill>
                <a:srgbClr val="FF0000"/>
              </a:solidFill>
              <a:latin typeface="+mn-ea"/>
            </a:endParaRPr>
          </a:p>
        </p:txBody>
      </p:sp>
      <p:sp>
        <p:nvSpPr>
          <p:cNvPr id="15" name="テキスト ボックス 14">
            <a:extLst>
              <a:ext uri="{FF2B5EF4-FFF2-40B4-BE49-F238E27FC236}">
                <a16:creationId xmlns:a16="http://schemas.microsoft.com/office/drawing/2014/main" id="{748E4E7E-13BE-4157-B9FD-B122BBAB56FB}"/>
              </a:ext>
            </a:extLst>
          </p:cNvPr>
          <p:cNvSpPr txBox="1"/>
          <p:nvPr/>
        </p:nvSpPr>
        <p:spPr>
          <a:xfrm>
            <a:off x="999877" y="4867703"/>
            <a:ext cx="6083717" cy="246221"/>
          </a:xfrm>
          <a:prstGeom prst="rect">
            <a:avLst/>
          </a:prstGeom>
          <a:noFill/>
        </p:spPr>
        <p:txBody>
          <a:bodyPr wrap="none" rtlCol="0">
            <a:spAutoFit/>
          </a:bodyPr>
          <a:lstStyle/>
          <a:p>
            <a:r>
              <a:rPr kumimoji="1" lang="ja-JP" altLang="en-US" sz="1000" dirty="0"/>
              <a:t>一部のパラメータにのみ減退効果を及ぼすようなものについては、別効果として用意するようにする。</a:t>
            </a:r>
            <a:endParaRPr kumimoji="1" lang="en-US" altLang="ja-JP" sz="1000" dirty="0"/>
          </a:p>
        </p:txBody>
      </p:sp>
      <p:sp>
        <p:nvSpPr>
          <p:cNvPr id="16" name="四角形: 角を丸くする 15">
            <a:extLst>
              <a:ext uri="{FF2B5EF4-FFF2-40B4-BE49-F238E27FC236}">
                <a16:creationId xmlns:a16="http://schemas.microsoft.com/office/drawing/2014/main" id="{C8F71A4C-E59D-4D9C-9DCF-BF60DD53732C}"/>
              </a:ext>
            </a:extLst>
          </p:cNvPr>
          <p:cNvSpPr/>
          <p:nvPr/>
        </p:nvSpPr>
        <p:spPr>
          <a:xfrm>
            <a:off x="5915724" y="5168967"/>
            <a:ext cx="2793534" cy="150646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メモ</a:t>
            </a:r>
            <a:endParaRPr kumimoji="1" lang="en-US" altLang="ja-JP" sz="1000" dirty="0">
              <a:solidFill>
                <a:schemeClr val="tx1"/>
              </a:solidFill>
            </a:endParaRPr>
          </a:p>
          <a:p>
            <a:endParaRPr kumimoji="1" lang="en-US" altLang="ja-JP" sz="1000" dirty="0">
              <a:solidFill>
                <a:schemeClr val="tx1"/>
              </a:solidFill>
            </a:endParaRPr>
          </a:p>
          <a:p>
            <a:r>
              <a:rPr kumimoji="1" lang="ja-JP" altLang="en-US" sz="1000" dirty="0">
                <a:solidFill>
                  <a:schemeClr val="tx1"/>
                </a:solidFill>
              </a:rPr>
              <a:t>例で</a:t>
            </a:r>
            <a:r>
              <a:rPr kumimoji="1" lang="en-US" altLang="ja-JP" sz="1000" dirty="0" err="1">
                <a:solidFill>
                  <a:schemeClr val="tx1"/>
                </a:solidFill>
              </a:rPr>
              <a:t>ATK,DEF,SPD</a:t>
            </a:r>
            <a:r>
              <a:rPr kumimoji="1" lang="ja-JP" altLang="en-US" sz="1000" dirty="0">
                <a:solidFill>
                  <a:schemeClr val="tx1"/>
                </a:solidFill>
              </a:rPr>
              <a:t>が全て</a:t>
            </a:r>
            <a:r>
              <a:rPr kumimoji="1" lang="en-US" altLang="ja-JP" sz="1000" dirty="0">
                <a:solidFill>
                  <a:schemeClr val="tx1"/>
                </a:solidFill>
              </a:rPr>
              <a:t>1</a:t>
            </a:r>
            <a:r>
              <a:rPr kumimoji="1" lang="ja-JP" altLang="en-US" sz="1000" dirty="0">
                <a:solidFill>
                  <a:schemeClr val="tx1"/>
                </a:solidFill>
              </a:rPr>
              <a:t>なのは、</a:t>
            </a:r>
            <a:endParaRPr kumimoji="1" lang="en-US" altLang="ja-JP" sz="1000" dirty="0">
              <a:solidFill>
                <a:schemeClr val="tx1"/>
              </a:solidFill>
            </a:endParaRPr>
          </a:p>
          <a:p>
            <a:r>
              <a:rPr kumimoji="1" lang="ja-JP" altLang="en-US" sz="1000" dirty="0">
                <a:solidFill>
                  <a:schemeClr val="tx1"/>
                </a:solidFill>
              </a:rPr>
              <a:t>これらのパラメータ同士では大きな差は無いという前提があるからとなる。</a:t>
            </a:r>
            <a:endParaRPr kumimoji="1" lang="en-US" altLang="ja-JP" sz="1000" dirty="0">
              <a:solidFill>
                <a:schemeClr val="tx1"/>
              </a:solidFill>
            </a:endParaRPr>
          </a:p>
          <a:p>
            <a:endParaRPr kumimoji="1" lang="en-US" altLang="ja-JP" sz="1000" dirty="0">
              <a:solidFill>
                <a:schemeClr val="tx1"/>
              </a:solidFill>
            </a:endParaRPr>
          </a:p>
          <a:p>
            <a:r>
              <a:rPr kumimoji="1" lang="en-US" altLang="ja-JP" sz="1000" dirty="0">
                <a:solidFill>
                  <a:schemeClr val="tx1"/>
                </a:solidFill>
              </a:rPr>
              <a:t>HP</a:t>
            </a:r>
            <a:r>
              <a:rPr kumimoji="1" lang="ja-JP" altLang="en-US" sz="1000" dirty="0">
                <a:solidFill>
                  <a:schemeClr val="tx1"/>
                </a:solidFill>
              </a:rPr>
              <a:t>や</a:t>
            </a:r>
            <a:r>
              <a:rPr kumimoji="1" lang="en-US" altLang="ja-JP" sz="1000" dirty="0">
                <a:solidFill>
                  <a:schemeClr val="tx1"/>
                </a:solidFill>
              </a:rPr>
              <a:t>POWER</a:t>
            </a:r>
            <a:r>
              <a:rPr kumimoji="1" lang="ja-JP" altLang="en-US" sz="1000" dirty="0">
                <a:solidFill>
                  <a:schemeClr val="tx1"/>
                </a:solidFill>
              </a:rPr>
              <a:t>はこの</a:t>
            </a:r>
            <a:r>
              <a:rPr kumimoji="1" lang="en-US" altLang="ja-JP" sz="1000" dirty="0">
                <a:solidFill>
                  <a:schemeClr val="tx1"/>
                </a:solidFill>
              </a:rPr>
              <a:t>3</a:t>
            </a:r>
            <a:r>
              <a:rPr kumimoji="1" lang="ja-JP" altLang="en-US" sz="1000" dirty="0">
                <a:solidFill>
                  <a:schemeClr val="tx1"/>
                </a:solidFill>
              </a:rPr>
              <a:t>つのパラメータより数値が大きくなる想定。（これも未決）</a:t>
            </a:r>
            <a:endParaRPr kumimoji="1" lang="en-US" altLang="ja-JP" sz="1000" dirty="0">
              <a:solidFill>
                <a:schemeClr val="tx1"/>
              </a:solidFill>
            </a:endParaRPr>
          </a:p>
        </p:txBody>
      </p:sp>
    </p:spTree>
    <p:extLst>
      <p:ext uri="{BB962C8B-B14F-4D97-AF65-F5344CB8AC3E}">
        <p14:creationId xmlns:p14="http://schemas.microsoft.com/office/powerpoint/2010/main" val="422599503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初期文字メイリオ1.potx" id="{4CC45B49-B3D3-4080-927A-D6BA33902AE7}" vid="{8A81B9CE-A1AC-4B19-889B-2A875DBDC64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21E5D4-48FB-47F1-820F-84DA64CF866B}">
  <ds:schemaRefs>
    <ds:schemaRef ds:uri="http://schemas.microsoft.com/sharepoint/v3/contenttype/forms"/>
  </ds:schemaRefs>
</ds:datastoreItem>
</file>

<file path=customXml/itemProps2.xml><?xml version="1.0" encoding="utf-8"?>
<ds:datastoreItem xmlns:ds="http://schemas.openxmlformats.org/officeDocument/2006/customXml" ds:itemID="{22DE5BC1-B13E-43E4-BC50-CA58328BCA94}">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0296febf-2773-4faf-ae76-6dee2362d0db"/>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416B3AAA-9FDF-494F-BCE9-938ACDEA93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初期文字メイリオ1</Template>
  <TotalTime>5148</TotalTime>
  <Words>2626</Words>
  <Application>Microsoft Office PowerPoint</Application>
  <PresentationFormat>画面に合わせる (4:3)</PresentationFormat>
  <Paragraphs>388</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Arial</vt:lpstr>
      <vt:lpstr>メイリオ</vt:lpstr>
      <vt:lpstr>Bahnschrift Condensed</vt:lpstr>
      <vt:lpstr>游ゴシック</vt:lpstr>
      <vt:lpstr>Century Gothic</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真吾 宮田</dc:creator>
  <cp:lastModifiedBy>真吾 宮田</cp:lastModifiedBy>
  <cp:revision>226</cp:revision>
  <dcterms:created xsi:type="dcterms:W3CDTF">2019-06-27T02:30:15Z</dcterms:created>
  <dcterms:modified xsi:type="dcterms:W3CDTF">2020-01-27T02:18:44Z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