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12"/>
  </p:notesMasterIdLst>
  <p:sldIdLst>
    <p:sldId id="270" r:id="rId5"/>
    <p:sldId id="256" r:id="rId6"/>
    <p:sldId id="272" r:id="rId7"/>
    <p:sldId id="271" r:id="rId8"/>
    <p:sldId id="274" r:id="rId9"/>
    <p:sldId id="275" r:id="rId10"/>
    <p:sldId id="273" r:id="rId11"/>
  </p:sldIdLst>
  <p:sldSz cx="9144000" cy="6858000" type="screen4x3"/>
  <p:notesSz cx="6858000" cy="9144000"/>
  <p:embeddedFontLst>
    <p:embeddedFont>
      <p:font typeface="Bahnschrift Condensed" panose="020B0502040204020203" pitchFamily="34" charset="0"/>
      <p:regular r:id="rId13"/>
      <p:bold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メイリオ" panose="020B0604030504040204" pitchFamily="50" charset="-128"/>
      <p:regular r:id="rId19"/>
      <p:bold r:id="rId20"/>
      <p:italic r:id="rId21"/>
      <p:boldItalic r:id="rId22"/>
    </p:embeddedFont>
    <p:embeddedFont>
      <p:font typeface="游ゴシック" panose="020B0400000000000000" pitchFamily="50" charset="-128"/>
      <p:regular r:id="rId23"/>
      <p:bold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7C80"/>
    <a:srgbClr val="FFFF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274082-6E49-426D-AC09-36B7B631F4C0}" v="64" dt="2020-01-27T07:56:17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7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72246-DBFD-4EF9-A53E-3603791B3A16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33A8A-C14E-4B21-B228-4D1831F8E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73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D6-C6A9-4C5E-9788-5C2956ACA0A8}" type="datetime1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00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6CDE-FCEC-4058-B41A-998C8FCC4EBB}" type="datetime1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3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13BB-D60E-4F0F-97CD-09689C5E4BBA}" type="datetime1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87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B36-C508-40AE-B247-FC9A50C8DBAB}" type="datetime1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59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B782-27F3-4FB3-ACB7-CDC9C0AFB335}" type="datetime1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90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18D1-0398-4067-9E1C-38DF593B8084}" type="datetime1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4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C487-9278-492A-9780-752495BDFA7F}" type="datetime1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2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08CC-CBF0-4394-86CE-A092A6A51B4B}" type="datetime1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8A3-9745-4A15-BE94-C4602B5C659F}" type="datetime1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37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E00E-426C-48D1-B2CB-F76EB1D20E37}" type="datetime1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95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257D-7C86-4F08-99ED-0A1F3A3FAC23}" type="datetime1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30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17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F90C-90C9-47DA-9961-AED210D9633D}" type="datetime1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A1D1B427-6BB8-45E6-A1F2-9E04AE67DC9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38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■結晶仕様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BA0994-951E-4FE0-B26A-83BD0CE7793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●更新履歴</a:t>
            </a:r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E6AEA78D-08BD-4515-B35D-A340838D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78855"/>
              </p:ext>
            </p:extLst>
          </p:nvPr>
        </p:nvGraphicFramePr>
        <p:xfrm>
          <a:off x="599845" y="969361"/>
          <a:ext cx="620014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2881630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60540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更新日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主な内容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2019.12.04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書類作成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91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2019.12.20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名称や同一名称に関する記載追記。（</a:t>
                      </a:r>
                      <a:r>
                        <a:rPr kumimoji="1" lang="en-US" altLang="ja-JP" sz="800" dirty="0"/>
                        <a:t>P.5</a:t>
                      </a:r>
                      <a:r>
                        <a:rPr kumimoji="1" lang="ja-JP" altLang="en-US" sz="800"/>
                        <a:t> ）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2019.12.24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Redmine</a:t>
                      </a:r>
                      <a:r>
                        <a:rPr kumimoji="1" lang="ja-JP" altLang="en-US" sz="800" dirty="0"/>
                        <a:t>の指摘修正。（</a:t>
                      </a:r>
                      <a:r>
                        <a:rPr kumimoji="1" lang="en-US" altLang="ja-JP" sz="800" dirty="0"/>
                        <a:t>P.5</a:t>
                      </a:r>
                      <a:r>
                        <a:rPr kumimoji="1" lang="ja-JP" altLang="en-US" sz="800" dirty="0"/>
                        <a:t>）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2019.12.25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同一名称の判定に分類</a:t>
                      </a:r>
                      <a:r>
                        <a:rPr kumimoji="1" lang="en-US" altLang="ja-JP" sz="800" dirty="0"/>
                        <a:t>No.</a:t>
                      </a:r>
                      <a:r>
                        <a:rPr kumimoji="1" lang="ja-JP" altLang="en-US" sz="800" dirty="0"/>
                        <a:t>を追加。（</a:t>
                      </a:r>
                      <a:r>
                        <a:rPr kumimoji="1" lang="en-US" altLang="ja-JP" sz="800" dirty="0"/>
                        <a:t>P.5-6</a:t>
                      </a:r>
                      <a:r>
                        <a:rPr kumimoji="1" lang="ja-JP" altLang="en-US" sz="800" dirty="0"/>
                        <a:t>）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/>
                        <a:t>2020.1.27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/>
                        <a:t>要望により同一名の対応を変更。（</a:t>
                      </a:r>
                      <a:r>
                        <a:rPr kumimoji="1" lang="en-US" altLang="ja-JP" sz="800"/>
                        <a:t>P.6</a:t>
                      </a:r>
                      <a:r>
                        <a:rPr kumimoji="1" lang="ja-JP" altLang="en-US" sz="800"/>
                        <a:t>）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00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■結晶仕様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●概要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3903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武器に装着することで武器に特殊効果を与えるアイテムとなる。</a:t>
            </a:r>
            <a:endParaRPr kumimoji="1" lang="en-US" altLang="ja-JP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51D9F5E-A453-4D04-AE74-1E94863FD707}"/>
              </a:ext>
            </a:extLst>
          </p:cNvPr>
          <p:cNvSpPr txBox="1"/>
          <p:nvPr/>
        </p:nvSpPr>
        <p:spPr>
          <a:xfrm>
            <a:off x="416975" y="124668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●装着箇所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D76C5C-4F85-4BE8-ACFC-E64520BE1446}"/>
              </a:ext>
            </a:extLst>
          </p:cNvPr>
          <p:cNvSpPr txBox="1"/>
          <p:nvPr/>
        </p:nvSpPr>
        <p:spPr>
          <a:xfrm>
            <a:off x="593401" y="1554462"/>
            <a:ext cx="8196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【GP01】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武器仕様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_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［日付］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.pptx</a:t>
            </a:r>
            <a:r>
              <a:rPr kumimoji="1" lang="ja-JP" altLang="en-US" sz="1000" dirty="0">
                <a:latin typeface="+mn-ea"/>
              </a:rPr>
              <a:t>にも記載したが、装着スロットは武器に</a:t>
            </a:r>
            <a:r>
              <a:rPr kumimoji="1" lang="en-US" altLang="ja-JP" sz="1000" dirty="0">
                <a:latin typeface="+mn-ea"/>
              </a:rPr>
              <a:t>0</a:t>
            </a:r>
            <a:r>
              <a:rPr kumimoji="1" lang="ja-JP" altLang="en-US" sz="1000" dirty="0">
                <a:latin typeface="+mn-ea"/>
              </a:rPr>
              <a:t>～</a:t>
            </a:r>
            <a:r>
              <a:rPr kumimoji="1" lang="en-US" altLang="ja-JP" sz="1000" dirty="0">
                <a:latin typeface="+mn-ea"/>
              </a:rPr>
              <a:t>3</a:t>
            </a:r>
            <a:r>
              <a:rPr kumimoji="1" lang="ja-JP" altLang="en-US" sz="1000" dirty="0">
                <a:latin typeface="+mn-ea"/>
              </a:rPr>
              <a:t>個あり、そのスロットごとに１つ装着することができる。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（計３種までの特殊効果を獲得できる）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700F610-0DAE-4F06-ACFF-8517723329CA}"/>
              </a:ext>
            </a:extLst>
          </p:cNvPr>
          <p:cNvSpPr txBox="1"/>
          <p:nvPr/>
        </p:nvSpPr>
        <p:spPr>
          <a:xfrm>
            <a:off x="415419" y="23004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●結晶の入手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075A8C-A815-4DF9-AEEC-535EA645C417}"/>
              </a:ext>
            </a:extLst>
          </p:cNvPr>
          <p:cNvSpPr txBox="1"/>
          <p:nvPr/>
        </p:nvSpPr>
        <p:spPr>
          <a:xfrm>
            <a:off x="591845" y="2608220"/>
            <a:ext cx="72378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結晶は怪獣からごく稀にドロップする（＝クエスト報酬）「欠片」というアイテムから「抽出」を行うことで、獲得可能。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抽出については、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【GP01】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強化仕様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_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［日付］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.pptx</a:t>
            </a:r>
            <a:r>
              <a:rPr kumimoji="1" lang="ja-JP" altLang="en-US" sz="1000" dirty="0">
                <a:latin typeface="+mn-ea"/>
              </a:rPr>
              <a:t>を参照。</a:t>
            </a:r>
            <a:endParaRPr kumimoji="1" lang="en-US" altLang="ja-JP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627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■結晶仕様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307228D-F5CD-4C00-ADB7-2E6653A2B7A5}"/>
              </a:ext>
            </a:extLst>
          </p:cNvPr>
          <p:cNvSpPr txBox="1"/>
          <p:nvPr/>
        </p:nvSpPr>
        <p:spPr>
          <a:xfrm>
            <a:off x="415419" y="53879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●欠片について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E8EDA38-7CB7-48CA-AC23-DCC19222C139}"/>
              </a:ext>
            </a:extLst>
          </p:cNvPr>
          <p:cNvSpPr txBox="1"/>
          <p:nvPr/>
        </p:nvSpPr>
        <p:spPr>
          <a:xfrm>
            <a:off x="591845" y="260456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○欠片の所持個数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509CA50-C33D-480A-937A-0ABDEA7CCD75}"/>
              </a:ext>
            </a:extLst>
          </p:cNvPr>
          <p:cNvSpPr txBox="1"/>
          <p:nvPr/>
        </p:nvSpPr>
        <p:spPr>
          <a:xfrm>
            <a:off x="768271" y="2912346"/>
            <a:ext cx="7061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欠片は同時に９個までしか所持できないため、すでに</a:t>
            </a:r>
            <a:r>
              <a:rPr kumimoji="1" lang="en-US" altLang="ja-JP" sz="1000" dirty="0">
                <a:latin typeface="+mn-ea"/>
              </a:rPr>
              <a:t>9</a:t>
            </a:r>
            <a:r>
              <a:rPr kumimoji="1" lang="ja-JP" altLang="en-US" sz="1000" dirty="0">
                <a:latin typeface="+mn-ea"/>
              </a:rPr>
              <a:t>個所持している際に入手すると、捨てるか今所持している欠片を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抽出するかの選択を行う必要がある。（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【GP01】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リザルト仕様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_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［日付］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.pptx</a:t>
            </a:r>
            <a:r>
              <a:rPr kumimoji="1" lang="ja-JP" altLang="en-US" sz="1000" dirty="0">
                <a:latin typeface="+mn-ea"/>
              </a:rPr>
              <a:t>）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23E2EDA-8240-41A2-8D2B-D59E3FE74C86}"/>
              </a:ext>
            </a:extLst>
          </p:cNvPr>
          <p:cNvSpPr txBox="1"/>
          <p:nvPr/>
        </p:nvSpPr>
        <p:spPr>
          <a:xfrm>
            <a:off x="591845" y="1802354"/>
            <a:ext cx="2262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○欠片の抽選</a:t>
            </a:r>
            <a:r>
              <a:rPr kumimoji="1" lang="ja-JP" altLang="en-US" sz="1000" b="1" dirty="0"/>
              <a:t>（リザルト開始時）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991684C-3260-4C59-BED8-1A2408FA3476}"/>
              </a:ext>
            </a:extLst>
          </p:cNvPr>
          <p:cNvSpPr txBox="1"/>
          <p:nvPr/>
        </p:nvSpPr>
        <p:spPr>
          <a:xfrm>
            <a:off x="680009" y="2079353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欠片はバトルドロップ（＝クエスト報酬）でのみ入手できる。（クエスト報酬の仕様に回す）</a:t>
            </a:r>
            <a:endParaRPr kumimoji="1" lang="en-US" altLang="ja-JP" sz="100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クエスト</a:t>
            </a:r>
            <a:r>
              <a:rPr kumimoji="1" lang="ja-JP" altLang="en-US" sz="1000" dirty="0">
                <a:latin typeface="+mn-ea"/>
              </a:rPr>
              <a:t>報酬でレア度、種類の設定をあらかじめ行う。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3614053-EFCC-4FAD-8B74-4C8384B7C239}"/>
              </a:ext>
            </a:extLst>
          </p:cNvPr>
          <p:cNvSpPr txBox="1"/>
          <p:nvPr/>
        </p:nvSpPr>
        <p:spPr>
          <a:xfrm>
            <a:off x="594955" y="96936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○欠片の段階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BE981B9-F69F-4B3E-9C58-A0143F67794D}"/>
              </a:ext>
            </a:extLst>
          </p:cNvPr>
          <p:cNvSpPr txBox="1"/>
          <p:nvPr/>
        </p:nvSpPr>
        <p:spPr>
          <a:xfrm>
            <a:off x="771381" y="1277138"/>
            <a:ext cx="6853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欠片については種類が４種とレア度が３種あり、それぞれ抽出後の結晶の効果がある程度わかるようになっている。</a:t>
            </a:r>
            <a:endParaRPr kumimoji="1" lang="en-US" altLang="ja-JP" sz="1000" dirty="0"/>
          </a:p>
          <a:p>
            <a:r>
              <a:rPr kumimoji="1" lang="ja-JP" altLang="en-US" sz="1000" dirty="0"/>
              <a:t>レア度については、強さの指針となる。</a:t>
            </a:r>
            <a:endParaRPr kumimoji="1" lang="en-US" altLang="ja-JP" sz="10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A28D976-B989-4F74-910C-66AF1EE5EC82}"/>
              </a:ext>
            </a:extLst>
          </p:cNvPr>
          <p:cNvSpPr txBox="1"/>
          <p:nvPr/>
        </p:nvSpPr>
        <p:spPr>
          <a:xfrm>
            <a:off x="601329" y="3437562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○欠片のパラメータ</a:t>
            </a:r>
          </a:p>
        </p:txBody>
      </p:sp>
      <p:graphicFrame>
        <p:nvGraphicFramePr>
          <p:cNvPr id="27" name="表 2">
            <a:extLst>
              <a:ext uri="{FF2B5EF4-FFF2-40B4-BE49-F238E27FC236}">
                <a16:creationId xmlns:a16="http://schemas.microsoft.com/office/drawing/2014/main" id="{058739A5-AA67-4154-A295-C21C1987A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26132"/>
              </p:ext>
            </p:extLst>
          </p:nvPr>
        </p:nvGraphicFramePr>
        <p:xfrm>
          <a:off x="790887" y="3745339"/>
          <a:ext cx="68357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419480900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1828289792"/>
                    </a:ext>
                  </a:extLst>
                </a:gridCol>
                <a:gridCol w="4920635">
                  <a:extLst>
                    <a:ext uri="{9D8B030D-6E8A-4147-A177-3AD203B41FA5}">
                      <a16:colId xmlns:a16="http://schemas.microsoft.com/office/drawing/2014/main" val="3935094572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No.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概要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17273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ID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欠片パーツの</a:t>
                      </a:r>
                      <a:r>
                        <a:rPr kumimoji="1" lang="en-US" altLang="ja-JP" sz="1000" dirty="0"/>
                        <a:t>ID</a:t>
                      </a:r>
                      <a:r>
                        <a:rPr kumimoji="1" lang="ja-JP" altLang="en-US" sz="10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541258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識別</a:t>
                      </a:r>
                      <a:r>
                        <a:rPr kumimoji="1" lang="en-US" altLang="ja-JP" sz="1000" dirty="0"/>
                        <a:t>ID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武器パーツ個別の識別</a:t>
                      </a:r>
                      <a:r>
                        <a:rPr kumimoji="1" lang="en-US" altLang="ja-JP" sz="1000" dirty="0"/>
                        <a:t>ID</a:t>
                      </a:r>
                      <a:r>
                        <a:rPr kumimoji="1" lang="ja-JP" altLang="en-US" sz="10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513446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レア度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★１～★３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865179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攻撃系、回復系、バフ系、デバフ系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47208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出現結晶テーブル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この欠片から出現する結晶の一覧／確率のテーブル。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162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04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■結晶仕様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485E023-65A5-4899-8EE9-88E2D3B21A1D}"/>
              </a:ext>
            </a:extLst>
          </p:cNvPr>
          <p:cNvSpPr txBox="1"/>
          <p:nvPr/>
        </p:nvSpPr>
        <p:spPr>
          <a:xfrm>
            <a:off x="591845" y="341329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1200" b="1"/>
            </a:lvl1pPr>
          </a:lstStyle>
          <a:p>
            <a:r>
              <a:rPr lang="ja-JP" altLang="en-US" dirty="0"/>
              <a:t>○結晶の効果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E718706-3056-4B4C-88BC-89D320D93436}"/>
              </a:ext>
            </a:extLst>
          </p:cNvPr>
          <p:cNvSpPr txBox="1"/>
          <p:nvPr/>
        </p:nvSpPr>
        <p:spPr>
          <a:xfrm>
            <a:off x="768271" y="3721071"/>
            <a:ext cx="55996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結晶の効果については、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【GP01】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効果仕様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_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［日付］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.pptx</a:t>
            </a:r>
            <a:r>
              <a:rPr kumimoji="1" lang="ja-JP" altLang="en-US" sz="1000" dirty="0">
                <a:latin typeface="+mn-ea"/>
              </a:rPr>
              <a:t>で作成できる効果で構成される。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具体的にはどのような効果にするかは現時点では未定。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C4A4AAA-542A-4B76-8AE3-7AD54E4C3599}"/>
              </a:ext>
            </a:extLst>
          </p:cNvPr>
          <p:cNvSpPr txBox="1"/>
          <p:nvPr/>
        </p:nvSpPr>
        <p:spPr>
          <a:xfrm>
            <a:off x="415419" y="53879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●結晶について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852CC68-F741-46A4-AA5E-78DD843AFD20}"/>
              </a:ext>
            </a:extLst>
          </p:cNvPr>
          <p:cNvSpPr txBox="1"/>
          <p:nvPr/>
        </p:nvSpPr>
        <p:spPr>
          <a:xfrm>
            <a:off x="594955" y="96936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○結晶の段階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76864F5-30E8-45D8-B5D3-84A9B79FA836}"/>
              </a:ext>
            </a:extLst>
          </p:cNvPr>
          <p:cNvSpPr txBox="1"/>
          <p:nvPr/>
        </p:nvSpPr>
        <p:spPr>
          <a:xfrm>
            <a:off x="771381" y="1277138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結晶についても欠片と同段階持つ。</a:t>
            </a:r>
            <a:endParaRPr kumimoji="1" lang="en-US" altLang="ja-JP" sz="1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C73B08D-29A7-448B-A2CF-7E7C9B38831B}"/>
              </a:ext>
            </a:extLst>
          </p:cNvPr>
          <p:cNvSpPr txBox="1"/>
          <p:nvPr/>
        </p:nvSpPr>
        <p:spPr>
          <a:xfrm>
            <a:off x="546024" y="1635593"/>
            <a:ext cx="2005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○結晶の抽選</a:t>
            </a:r>
            <a:r>
              <a:rPr kumimoji="1" lang="ja-JP" altLang="en-US" sz="1000" b="1" dirty="0"/>
              <a:t>（抽出完了時）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9465591-14F7-49D1-8C96-86B0EF5F95E7}"/>
              </a:ext>
            </a:extLst>
          </p:cNvPr>
          <p:cNvSpPr txBox="1"/>
          <p:nvPr/>
        </p:nvSpPr>
        <p:spPr>
          <a:xfrm>
            <a:off x="731826" y="1923795"/>
            <a:ext cx="35189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結晶の具体的な効果は、抽出が完了した時点で抽選する。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1519A51-6EB5-4ED8-BB60-314139CD3DF9}"/>
              </a:ext>
            </a:extLst>
          </p:cNvPr>
          <p:cNvSpPr txBox="1"/>
          <p:nvPr/>
        </p:nvSpPr>
        <p:spPr>
          <a:xfrm>
            <a:off x="777056" y="2591467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抽出後の結晶の所持数については、初期状態としては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99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個</a:t>
            </a:r>
            <a:r>
              <a:rPr kumimoji="1" lang="ja-JP" altLang="en-US" sz="1000" dirty="0">
                <a:latin typeface="+mn-ea"/>
              </a:rPr>
              <a:t>を想定している。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（結晶の所持個数が少ないと、欠片を抽出したとしても捨てなくてはなり、欠片自体の抽出に歯止めがかかると想定される。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　そのため多めに持つようにしておく）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23477FC-9C2C-404C-8873-2EAE2578624D}"/>
              </a:ext>
            </a:extLst>
          </p:cNvPr>
          <p:cNvSpPr txBox="1"/>
          <p:nvPr/>
        </p:nvSpPr>
        <p:spPr>
          <a:xfrm>
            <a:off x="591845" y="228369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○結晶の所持個数</a:t>
            </a:r>
          </a:p>
        </p:txBody>
      </p:sp>
    </p:spTree>
    <p:extLst>
      <p:ext uri="{BB962C8B-B14F-4D97-AF65-F5344CB8AC3E}">
        <p14:creationId xmlns:p14="http://schemas.microsoft.com/office/powerpoint/2010/main" val="34116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■結晶仕様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6B75496-E0F4-4A27-BE77-67FED0A5C927}"/>
              </a:ext>
            </a:extLst>
          </p:cNvPr>
          <p:cNvSpPr txBox="1"/>
          <p:nvPr/>
        </p:nvSpPr>
        <p:spPr>
          <a:xfrm>
            <a:off x="591845" y="538799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1200" b="1"/>
            </a:lvl1pPr>
          </a:lstStyle>
          <a:p>
            <a:r>
              <a:rPr lang="ja-JP" altLang="en-US" dirty="0"/>
              <a:t>○結晶のパラメータ</a:t>
            </a:r>
            <a:r>
              <a:rPr lang="ja-JP" altLang="en-US" sz="1000" dirty="0">
                <a:solidFill>
                  <a:schemeClr val="bg1">
                    <a:lumMod val="85000"/>
                  </a:schemeClr>
                </a:solidFill>
              </a:rPr>
              <a:t>（</a:t>
            </a:r>
            <a:r>
              <a:rPr lang="en-US" altLang="ja-JP" sz="1000" dirty="0">
                <a:solidFill>
                  <a:schemeClr val="bg1">
                    <a:lumMod val="85000"/>
                  </a:schemeClr>
                </a:solidFill>
              </a:rPr>
              <a:t>20191225</a:t>
            </a:r>
            <a:r>
              <a:rPr lang="ja-JP" altLang="en-US" sz="1000" dirty="0">
                <a:solidFill>
                  <a:schemeClr val="bg1">
                    <a:lumMod val="85000"/>
                  </a:schemeClr>
                </a:solidFill>
              </a:rPr>
              <a:t>修正）</a:t>
            </a:r>
          </a:p>
        </p:txBody>
      </p:sp>
      <p:graphicFrame>
        <p:nvGraphicFramePr>
          <p:cNvPr id="22" name="表 2">
            <a:extLst>
              <a:ext uri="{FF2B5EF4-FFF2-40B4-BE49-F238E27FC236}">
                <a16:creationId xmlns:a16="http://schemas.microsoft.com/office/drawing/2014/main" id="{308976C7-2AD4-4CDB-999F-6C7C03A25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797989"/>
              </p:ext>
            </p:extLst>
          </p:nvPr>
        </p:nvGraphicFramePr>
        <p:xfrm>
          <a:off x="967313" y="911327"/>
          <a:ext cx="683579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419480900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1828289792"/>
                    </a:ext>
                  </a:extLst>
                </a:gridCol>
                <a:gridCol w="4920635">
                  <a:extLst>
                    <a:ext uri="{9D8B030D-6E8A-4147-A177-3AD203B41FA5}">
                      <a16:colId xmlns:a16="http://schemas.microsoft.com/office/drawing/2014/main" val="3935094572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No.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概要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17273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ID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武器パーツの</a:t>
                      </a:r>
                      <a:r>
                        <a:rPr kumimoji="1" lang="en-US" altLang="ja-JP" sz="1000" dirty="0"/>
                        <a:t>ID</a:t>
                      </a:r>
                      <a:r>
                        <a:rPr kumimoji="1" lang="ja-JP" altLang="en-US" sz="10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541258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識別</a:t>
                      </a:r>
                      <a:r>
                        <a:rPr kumimoji="1" lang="en-US" altLang="ja-JP" sz="1000" dirty="0"/>
                        <a:t>ID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武器パーツ個別の識別</a:t>
                      </a:r>
                      <a:r>
                        <a:rPr kumimoji="1" lang="en-US" altLang="ja-JP" sz="1000" dirty="0"/>
                        <a:t>ID</a:t>
                      </a:r>
                      <a:r>
                        <a:rPr kumimoji="1" lang="ja-JP" altLang="en-US" sz="10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513446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分類</a:t>
                      </a:r>
                      <a:r>
                        <a:rPr kumimoji="1" lang="en-US" altLang="ja-JP" sz="1000" dirty="0" err="1"/>
                        <a:t>No.</a:t>
                      </a:r>
                      <a:r>
                        <a:rPr kumimoji="1" lang="en-US" altLang="ja-JP" sz="800" b="1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NEW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同一名称の装備をはじくための番号。（後述）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510667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結晶名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結晶の名称、一定のルールで決められる。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702295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結晶効果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効果の説明。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882088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レア度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★１～★３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865179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攻撃系、回復系、バフ系、デバフ系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47208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効果</a:t>
                      </a:r>
                      <a:r>
                        <a:rPr kumimoji="1" lang="en-US" altLang="ja-JP" sz="1000" dirty="0"/>
                        <a:t>ID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特殊効果の</a:t>
                      </a:r>
                      <a:r>
                        <a:rPr kumimoji="1" lang="en-US" altLang="ja-JP" sz="1000" dirty="0"/>
                        <a:t>ID</a:t>
                      </a:r>
                      <a:r>
                        <a:rPr kumimoji="1" lang="ja-JP" altLang="en-US" sz="10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16259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追加効果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特殊効果の</a:t>
                      </a:r>
                      <a:r>
                        <a:rPr kumimoji="1" lang="en-US" altLang="ja-JP" sz="1000" dirty="0"/>
                        <a:t>ID</a:t>
                      </a:r>
                      <a:r>
                        <a:rPr kumimoji="1" lang="ja-JP" altLang="en-US" sz="10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98379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6052617-2864-46A3-99BE-02DF9385AC59}"/>
              </a:ext>
            </a:extLst>
          </p:cNvPr>
          <p:cNvSpPr txBox="1"/>
          <p:nvPr/>
        </p:nvSpPr>
        <p:spPr>
          <a:xfrm>
            <a:off x="967313" y="3436720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1200" b="1"/>
            </a:lvl1pPr>
          </a:lstStyle>
          <a:p>
            <a:r>
              <a:rPr lang="ja-JP" altLang="en-US" sz="1000" dirty="0"/>
              <a:t>・結晶名について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2B522D0-AD66-4D77-9A4D-5626C9DE499B}"/>
              </a:ext>
            </a:extLst>
          </p:cNvPr>
          <p:cNvSpPr txBox="1"/>
          <p:nvPr/>
        </p:nvSpPr>
        <p:spPr>
          <a:xfrm>
            <a:off x="1162210" y="3664304"/>
            <a:ext cx="5955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結晶名については、基本的には結晶の持つ種類とレア度で決定される。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ただし、イベント等で特殊な結晶を配る可能性もあるため、テキストで設定できるようにしておく。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（その流れで以下のルールを自動化しなくてもよい）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名称１＋名称２で作成し、それぞれ分類</a:t>
            </a:r>
            <a:r>
              <a:rPr kumimoji="1" lang="en-US" altLang="ja-JP" sz="1000" dirty="0">
                <a:latin typeface="+mn-ea"/>
              </a:rPr>
              <a:t>ID</a:t>
            </a:r>
            <a:r>
              <a:rPr kumimoji="1" lang="ja-JP" altLang="en-US" sz="1000" dirty="0">
                <a:latin typeface="+mn-ea"/>
              </a:rPr>
              <a:t>で管理する。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例）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　攻撃結晶（大）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en-US" altLang="ja-JP" sz="1000" dirty="0">
                <a:latin typeface="+mn-ea"/>
              </a:rPr>
              <a:t>※</a:t>
            </a:r>
            <a:r>
              <a:rPr kumimoji="1" lang="ja-JP" altLang="en-US" sz="1000" dirty="0">
                <a:latin typeface="+mn-ea"/>
              </a:rPr>
              <a:t>表は次のページ。</a:t>
            </a:r>
            <a:endParaRPr kumimoji="1" lang="en-US" altLang="ja-JP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234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■結晶仕様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D707D64-0466-4183-A277-3CFE265F73C4}"/>
              </a:ext>
            </a:extLst>
          </p:cNvPr>
          <p:cNvSpPr txBox="1"/>
          <p:nvPr/>
        </p:nvSpPr>
        <p:spPr>
          <a:xfrm>
            <a:off x="591845" y="4032972"/>
            <a:ext cx="2967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1200" b="1"/>
            </a:lvl1pPr>
          </a:lstStyle>
          <a:p>
            <a:r>
              <a:rPr lang="ja-JP" altLang="en-US" dirty="0"/>
              <a:t>○同一名の結晶について</a:t>
            </a:r>
            <a:r>
              <a:rPr lang="ja-JP" altLang="en-US" sz="1000">
                <a:solidFill>
                  <a:srgbClr val="FF0000"/>
                </a:solidFill>
              </a:rPr>
              <a:t>（</a:t>
            </a:r>
            <a:r>
              <a:rPr lang="en-US" altLang="ja-JP" sz="1000">
                <a:solidFill>
                  <a:srgbClr val="FF0000"/>
                </a:solidFill>
              </a:rPr>
              <a:t>20200127</a:t>
            </a:r>
            <a:r>
              <a:rPr lang="ja-JP" altLang="en-US" sz="1000">
                <a:solidFill>
                  <a:srgbClr val="FF0000"/>
                </a:solidFill>
              </a:rPr>
              <a:t>修正</a:t>
            </a:r>
            <a:r>
              <a:rPr lang="ja-JP" altLang="en-US" sz="1000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C1D5DE-0A17-4512-BDCF-EAA8EF1BE695}"/>
              </a:ext>
            </a:extLst>
          </p:cNvPr>
          <p:cNvSpPr txBox="1"/>
          <p:nvPr/>
        </p:nvSpPr>
        <p:spPr>
          <a:xfrm>
            <a:off x="768271" y="4340749"/>
            <a:ext cx="5698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結晶は同一名の結晶内でも微妙に効果に幅をつけるため、同一アビリティではない場合がある。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結晶については、基本的には同一名であっても同じ武器に装備できるようにする。</a:t>
            </a:r>
            <a:endParaRPr kumimoji="1" lang="en-US" altLang="ja-JP" sz="100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ただし、一般的な効果と同様、同一</a:t>
            </a:r>
            <a:r>
              <a:rPr kumimoji="1" lang="ja-JP" altLang="en-US" sz="1000" dirty="0">
                <a:latin typeface="+mn-ea"/>
              </a:rPr>
              <a:t>アビリティは効果を発揮しないよう</a:t>
            </a:r>
            <a:r>
              <a:rPr kumimoji="1" lang="ja-JP" altLang="en-US" sz="1000">
                <a:latin typeface="+mn-ea"/>
              </a:rPr>
              <a:t>にする。</a:t>
            </a:r>
            <a:endParaRPr kumimoji="1" lang="en-US" altLang="ja-JP" sz="1000">
              <a:latin typeface="+mn-ea"/>
            </a:endParaRP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D2310B7B-D161-4AF0-9A28-CCE23734D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439543"/>
              </p:ext>
            </p:extLst>
          </p:nvPr>
        </p:nvGraphicFramePr>
        <p:xfrm>
          <a:off x="759645" y="708783"/>
          <a:ext cx="4294067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4151143103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1494586836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2209373065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1614034266"/>
                    </a:ext>
                  </a:extLst>
                </a:gridCol>
                <a:gridCol w="1562297">
                  <a:extLst>
                    <a:ext uri="{9D8B030D-6E8A-4147-A177-3AD203B41FA5}">
                      <a16:colId xmlns:a16="http://schemas.microsoft.com/office/drawing/2014/main" val="4076072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レア度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分類</a:t>
                      </a:r>
                      <a:r>
                        <a:rPr kumimoji="1" lang="en-US" altLang="ja-JP" sz="1000" dirty="0"/>
                        <a:t>No.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名称１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名称２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90242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kumimoji="1" lang="ja-JP" altLang="en-US" sz="1000" dirty="0"/>
                        <a:t>攻撃系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★１</a:t>
                      </a:r>
                      <a:endParaRPr kumimoji="1" lang="en-US" altLang="ja-JP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kumimoji="1" lang="ja-JP" altLang="en-US" sz="1000" dirty="0"/>
                        <a:t>攻撃結晶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（小）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4950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★２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（中）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371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★３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（大）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36350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kumimoji="1" lang="ja-JP" altLang="en-US" sz="1000" dirty="0"/>
                        <a:t>回復系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★１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kumimoji="1" lang="ja-JP" altLang="en-US" sz="1000" dirty="0"/>
                        <a:t>回復結晶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（小）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339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★２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（中）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0365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★３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（大）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8029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kumimoji="1" lang="ja-JP" altLang="en-US" sz="1000" dirty="0"/>
                        <a:t>バフ系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★１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kumimoji="1" lang="ja-JP" altLang="en-US" sz="1000" dirty="0"/>
                        <a:t>増幅結晶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（小）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178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★２</a:t>
                      </a:r>
                      <a:endParaRPr kumimoji="1" lang="en-US" altLang="ja-JP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（中）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7199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★３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（大）</a:t>
                      </a:r>
                      <a:endParaRPr kumimoji="1" lang="en-US" altLang="ja-JP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0504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kumimoji="1" lang="ja-JP" altLang="en-US" sz="1000" dirty="0"/>
                        <a:t>デバフ系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★１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kumimoji="1" lang="ja-JP" altLang="en-US" sz="1000" dirty="0"/>
                        <a:t>減退結晶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（小）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8002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★２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（中）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0101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★３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（大）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157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73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76FA630A-24EC-4863-92B3-371EB8840252}"/>
              </a:ext>
            </a:extLst>
          </p:cNvPr>
          <p:cNvSpPr/>
          <p:nvPr/>
        </p:nvSpPr>
        <p:spPr>
          <a:xfrm>
            <a:off x="4877492" y="1188720"/>
            <a:ext cx="3479925" cy="5288960"/>
          </a:xfrm>
          <a:prstGeom prst="roundRect">
            <a:avLst>
              <a:gd name="adj" fmla="val 5631"/>
            </a:avLst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抽出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3EBCCBA-F514-4D16-861F-D6D7B9FE9D29}"/>
              </a:ext>
            </a:extLst>
          </p:cNvPr>
          <p:cNvSpPr/>
          <p:nvPr/>
        </p:nvSpPr>
        <p:spPr>
          <a:xfrm>
            <a:off x="415419" y="1188720"/>
            <a:ext cx="3479925" cy="5288960"/>
          </a:xfrm>
          <a:prstGeom prst="roundRect">
            <a:avLst>
              <a:gd name="adj" fmla="val 5631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リザルト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■結晶仕様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C4A4AAA-542A-4B76-8AE3-7AD54E4C3599}"/>
              </a:ext>
            </a:extLst>
          </p:cNvPr>
          <p:cNvSpPr txBox="1"/>
          <p:nvPr/>
        </p:nvSpPr>
        <p:spPr>
          <a:xfrm>
            <a:off x="415419" y="538799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●欠片と結晶のパラメータ参照メモ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7EB7B0E-62B9-4522-B753-357C43C4F6E9}"/>
              </a:ext>
            </a:extLst>
          </p:cNvPr>
          <p:cNvSpPr/>
          <p:nvPr/>
        </p:nvSpPr>
        <p:spPr>
          <a:xfrm>
            <a:off x="558847" y="5363870"/>
            <a:ext cx="2578051" cy="922867"/>
          </a:xfrm>
          <a:prstGeom prst="roundRect">
            <a:avLst>
              <a:gd name="adj" fmla="val 9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/>
              <a:t>欠片マスター</a:t>
            </a:r>
            <a:endParaRPr kumimoji="1" lang="en-US" altLang="ja-JP" sz="1000" dirty="0"/>
          </a:p>
          <a:p>
            <a:endParaRPr kumimoji="1" lang="en-US" altLang="ja-JP" sz="400" dirty="0"/>
          </a:p>
          <a:p>
            <a:r>
              <a:rPr kumimoji="1" lang="ja-JP" altLang="en-US" sz="1000" dirty="0"/>
              <a:t>欠片１：★</a:t>
            </a:r>
            <a:r>
              <a:rPr kumimoji="1" lang="en-US" altLang="ja-JP" sz="1000" dirty="0"/>
              <a:t>2-3</a:t>
            </a:r>
            <a:r>
              <a:rPr kumimoji="1" lang="ja-JP" altLang="en-US" sz="1000" dirty="0"/>
              <a:t>　攻　出現テーブル</a:t>
            </a:r>
            <a:r>
              <a:rPr kumimoji="1" lang="en-US" altLang="ja-JP" sz="1000" dirty="0"/>
              <a:t>A</a:t>
            </a:r>
          </a:p>
          <a:p>
            <a:r>
              <a:rPr kumimoji="1" lang="ja-JP" altLang="en-US" sz="1000" dirty="0"/>
              <a:t>欠片２：★</a:t>
            </a:r>
            <a:r>
              <a:rPr kumimoji="1" lang="en-US" altLang="ja-JP" sz="1000" dirty="0"/>
              <a:t>1-2</a:t>
            </a:r>
            <a:r>
              <a:rPr kumimoji="1" lang="ja-JP" altLang="en-US" sz="1000" dirty="0"/>
              <a:t>　回　出現テーブルＢ</a:t>
            </a:r>
            <a:endParaRPr kumimoji="1" lang="en-US" altLang="ja-JP" sz="1000" dirty="0"/>
          </a:p>
          <a:p>
            <a:r>
              <a:rPr kumimoji="1" lang="en-US" altLang="ja-JP" sz="1000" dirty="0"/>
              <a:t>…</a:t>
            </a:r>
            <a:endParaRPr kumimoji="1" lang="ja-JP" altLang="en-US" sz="1000" dirty="0"/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91AD18AB-DC3F-45F8-8116-CFC4630C0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543510"/>
              </p:ext>
            </p:extLst>
          </p:nvPr>
        </p:nvGraphicFramePr>
        <p:xfrm>
          <a:off x="5238605" y="1959008"/>
          <a:ext cx="137884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3769194072"/>
                    </a:ext>
                  </a:extLst>
                </a:gridCol>
                <a:gridCol w="526044">
                  <a:extLst>
                    <a:ext uri="{9D8B030D-6E8A-4147-A177-3AD203B41FA5}">
                      <a16:colId xmlns:a16="http://schemas.microsoft.com/office/drawing/2014/main" val="245040587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出現テーブル Ｂ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940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出現結晶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確率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005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攻　結晶Ａ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470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攻　結晶Ｂ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2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攻　結晶Ｃ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28563"/>
                  </a:ext>
                </a:extLst>
              </a:tr>
            </a:tbl>
          </a:graphicData>
        </a:graphic>
      </p:graphicFrame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B929512-A98B-47EB-9F5B-BB0D3EC5564C}"/>
              </a:ext>
            </a:extLst>
          </p:cNvPr>
          <p:cNvSpPr/>
          <p:nvPr/>
        </p:nvSpPr>
        <p:spPr>
          <a:xfrm>
            <a:off x="5187040" y="3724901"/>
            <a:ext cx="2578051" cy="922867"/>
          </a:xfrm>
          <a:prstGeom prst="roundRect">
            <a:avLst>
              <a:gd name="adj" fmla="val 9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/>
              <a:t>結晶マスター</a:t>
            </a:r>
            <a:endParaRPr kumimoji="1" lang="en-US" altLang="ja-JP" sz="1000" dirty="0"/>
          </a:p>
          <a:p>
            <a:endParaRPr kumimoji="1" lang="en-US" altLang="ja-JP" sz="400" dirty="0"/>
          </a:p>
          <a:p>
            <a:r>
              <a:rPr kumimoji="1" lang="ja-JP" altLang="en-US" sz="1000" dirty="0"/>
              <a:t>攻　結晶Ａ：★</a:t>
            </a:r>
            <a:r>
              <a:rPr kumimoji="1" lang="en-US" altLang="ja-JP" sz="1000" dirty="0"/>
              <a:t>3</a:t>
            </a:r>
            <a:r>
              <a:rPr kumimoji="1" lang="ja-JP" altLang="en-US" sz="1000" dirty="0"/>
              <a:t>　攻　効果</a:t>
            </a:r>
            <a:r>
              <a:rPr kumimoji="1" lang="en-US" altLang="ja-JP" sz="1000" dirty="0"/>
              <a:t>a</a:t>
            </a:r>
          </a:p>
          <a:p>
            <a:r>
              <a:rPr kumimoji="1" lang="ja-JP" altLang="en-US" sz="1000" dirty="0"/>
              <a:t>攻　結晶Ｂ：★</a:t>
            </a:r>
            <a:r>
              <a:rPr kumimoji="1" lang="en-US" altLang="ja-JP" sz="1000" dirty="0"/>
              <a:t>2</a:t>
            </a:r>
            <a:r>
              <a:rPr kumimoji="1" lang="ja-JP" altLang="en-US" sz="1000" dirty="0"/>
              <a:t>　攻　効果</a:t>
            </a:r>
            <a:r>
              <a:rPr kumimoji="1" lang="en-US" altLang="ja-JP" sz="1000" dirty="0"/>
              <a:t>b</a:t>
            </a:r>
          </a:p>
          <a:p>
            <a:r>
              <a:rPr kumimoji="1" lang="en-US" altLang="ja-JP" sz="1000" dirty="0"/>
              <a:t>…</a:t>
            </a:r>
            <a:endParaRPr kumimoji="1" lang="ja-JP" altLang="en-US" sz="1000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6E91717-480F-4456-A038-A82AC9FD7C0B}"/>
              </a:ext>
            </a:extLst>
          </p:cNvPr>
          <p:cNvSpPr/>
          <p:nvPr/>
        </p:nvSpPr>
        <p:spPr>
          <a:xfrm>
            <a:off x="5174146" y="5223456"/>
            <a:ext cx="2578051" cy="922867"/>
          </a:xfrm>
          <a:prstGeom prst="roundRect">
            <a:avLst>
              <a:gd name="adj" fmla="val 9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/>
              <a:t>効果マスター</a:t>
            </a:r>
            <a:endParaRPr kumimoji="1" lang="en-US" altLang="ja-JP" sz="1000" dirty="0"/>
          </a:p>
          <a:p>
            <a:endParaRPr kumimoji="1" lang="en-US" altLang="ja-JP" sz="400" dirty="0"/>
          </a:p>
          <a:p>
            <a:r>
              <a:rPr kumimoji="1" lang="ja-JP" altLang="en-US" sz="1000" dirty="0"/>
              <a:t>効果</a:t>
            </a:r>
            <a:r>
              <a:rPr kumimoji="1" lang="en-US" altLang="ja-JP" sz="1000" dirty="0"/>
              <a:t>a</a:t>
            </a:r>
            <a:r>
              <a:rPr kumimoji="1" lang="ja-JP" altLang="en-US" sz="1000" dirty="0"/>
              <a:t>：効果内容ア</a:t>
            </a:r>
            <a:endParaRPr kumimoji="1" lang="en-US" altLang="ja-JP" sz="1000" dirty="0"/>
          </a:p>
          <a:p>
            <a:r>
              <a:rPr kumimoji="1" lang="ja-JP" altLang="en-US" sz="1000" dirty="0"/>
              <a:t>効果</a:t>
            </a:r>
            <a:r>
              <a:rPr kumimoji="1" lang="en-US" altLang="ja-JP" sz="1000" dirty="0"/>
              <a:t>b</a:t>
            </a:r>
            <a:r>
              <a:rPr kumimoji="1" lang="ja-JP" altLang="en-US" sz="1000" dirty="0"/>
              <a:t>：効果内容イ</a:t>
            </a:r>
            <a:endParaRPr kumimoji="1" lang="en-US" altLang="ja-JP" sz="1000" dirty="0"/>
          </a:p>
          <a:p>
            <a:r>
              <a:rPr kumimoji="1" lang="en-US" altLang="ja-JP" sz="1000" dirty="0"/>
              <a:t>…</a:t>
            </a:r>
            <a:endParaRPr kumimoji="1" lang="ja-JP" altLang="en-US" sz="10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5BCEE8A-DD54-4874-BE5D-D9104A3E033E}"/>
              </a:ext>
            </a:extLst>
          </p:cNvPr>
          <p:cNvSpPr txBox="1"/>
          <p:nvPr/>
        </p:nvSpPr>
        <p:spPr>
          <a:xfrm>
            <a:off x="558848" y="846250"/>
            <a:ext cx="2877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クエストのドロップ部分もまざっているが</a:t>
            </a:r>
            <a:r>
              <a:rPr kumimoji="1" lang="en-US" altLang="ja-JP" sz="1000" dirty="0"/>
              <a:t>…</a:t>
            </a:r>
            <a:r>
              <a:rPr kumimoji="1" lang="ja-JP" altLang="en-US" sz="1000" dirty="0"/>
              <a:t>。</a:t>
            </a:r>
            <a:endParaRPr kumimoji="1" lang="en-US" altLang="ja-JP" sz="10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008B375-E4DF-4CA8-AF80-4497419DA71B}"/>
              </a:ext>
            </a:extLst>
          </p:cNvPr>
          <p:cNvSpPr/>
          <p:nvPr/>
        </p:nvSpPr>
        <p:spPr>
          <a:xfrm>
            <a:off x="558848" y="1638681"/>
            <a:ext cx="1329267" cy="3979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クエスト１クリア</a:t>
            </a: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C2A227E2-F135-4A84-BF56-C86E8C016FFD}"/>
              </a:ext>
            </a:extLst>
          </p:cNvPr>
          <p:cNvSpPr/>
          <p:nvPr/>
        </p:nvSpPr>
        <p:spPr>
          <a:xfrm>
            <a:off x="558848" y="2474910"/>
            <a:ext cx="2578051" cy="922867"/>
          </a:xfrm>
          <a:prstGeom prst="roundRect">
            <a:avLst>
              <a:gd name="adj" fmla="val 9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/>
              <a:t>クエストマスター</a:t>
            </a:r>
            <a:endParaRPr kumimoji="1" lang="en-US" altLang="ja-JP" sz="1000" dirty="0"/>
          </a:p>
          <a:p>
            <a:endParaRPr kumimoji="1" lang="en-US" altLang="ja-JP" sz="400" dirty="0"/>
          </a:p>
          <a:p>
            <a:r>
              <a:rPr kumimoji="1" lang="ja-JP" altLang="en-US" sz="1000" dirty="0"/>
              <a:t>クエスト１：クリア報酬テーブル</a:t>
            </a:r>
            <a:r>
              <a:rPr kumimoji="1" lang="en-US" altLang="ja-JP" sz="1000" dirty="0"/>
              <a:t>A</a:t>
            </a:r>
          </a:p>
          <a:p>
            <a:r>
              <a:rPr kumimoji="1" lang="ja-JP" altLang="en-US" sz="1000" dirty="0"/>
              <a:t>クエスト２：クリア報酬テーブルＢ</a:t>
            </a:r>
            <a:endParaRPr kumimoji="1" lang="en-US" altLang="ja-JP" sz="1000" dirty="0"/>
          </a:p>
          <a:p>
            <a:r>
              <a:rPr kumimoji="1" lang="en-US" altLang="ja-JP" sz="1000" dirty="0"/>
              <a:t>…</a:t>
            </a:r>
            <a:endParaRPr kumimoji="1" lang="ja-JP" altLang="en-US" sz="1000" dirty="0"/>
          </a:p>
        </p:txBody>
      </p:sp>
      <p:graphicFrame>
        <p:nvGraphicFramePr>
          <p:cNvPr id="36" name="表 3">
            <a:extLst>
              <a:ext uri="{FF2B5EF4-FFF2-40B4-BE49-F238E27FC236}">
                <a16:creationId xmlns:a16="http://schemas.microsoft.com/office/drawing/2014/main" id="{15EA065E-1809-4DB7-AEDB-A32C4695C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85124"/>
              </p:ext>
            </p:extLst>
          </p:nvPr>
        </p:nvGraphicFramePr>
        <p:xfrm>
          <a:off x="560989" y="3740821"/>
          <a:ext cx="180911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3769194072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3803347406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45040587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クリア報酬テーブル Ａ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940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ドロップ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個数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確率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005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アイテム１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65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470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アイテム２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2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欠片２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28563"/>
                  </a:ext>
                </a:extLst>
              </a:tr>
            </a:tbl>
          </a:graphicData>
        </a:graphic>
      </p:graphicFrame>
      <p:sp>
        <p:nvSpPr>
          <p:cNvPr id="6" name="矢印: 下 5">
            <a:extLst>
              <a:ext uri="{FF2B5EF4-FFF2-40B4-BE49-F238E27FC236}">
                <a16:creationId xmlns:a16="http://schemas.microsoft.com/office/drawing/2014/main" id="{4110EBFA-6234-4C5B-A891-4563CDFD1697}"/>
              </a:ext>
            </a:extLst>
          </p:cNvPr>
          <p:cNvSpPr/>
          <p:nvPr/>
        </p:nvSpPr>
        <p:spPr>
          <a:xfrm>
            <a:off x="1083781" y="2117147"/>
            <a:ext cx="279400" cy="246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9B5E92D-927F-49F0-BC01-5548405F21E6}"/>
              </a:ext>
            </a:extLst>
          </p:cNvPr>
          <p:cNvSpPr/>
          <p:nvPr/>
        </p:nvSpPr>
        <p:spPr>
          <a:xfrm>
            <a:off x="1317459" y="2763514"/>
            <a:ext cx="1499171" cy="22940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DCFB84F-EFFA-4623-8103-A43E03F94AA7}"/>
              </a:ext>
            </a:extLst>
          </p:cNvPr>
          <p:cNvCxnSpPr>
            <a:cxnSpLocks/>
            <a:stCxn id="37" idx="4"/>
            <a:endCxn id="2" idx="0"/>
          </p:cNvCxnSpPr>
          <p:nvPr/>
        </p:nvCxnSpPr>
        <p:spPr>
          <a:xfrm>
            <a:off x="980421" y="4956959"/>
            <a:ext cx="867452" cy="4069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51B4BC98-23F6-4F90-9B13-FFB8C64F7A36}"/>
              </a:ext>
            </a:extLst>
          </p:cNvPr>
          <p:cNvSpPr/>
          <p:nvPr/>
        </p:nvSpPr>
        <p:spPr>
          <a:xfrm>
            <a:off x="465928" y="4727555"/>
            <a:ext cx="1028986" cy="22940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C01FA0A-A120-4456-B227-411903F3CCEA}"/>
              </a:ext>
            </a:extLst>
          </p:cNvPr>
          <p:cNvCxnSpPr>
            <a:cxnSpLocks/>
            <a:stCxn id="7" idx="4"/>
            <a:endCxn id="36" idx="0"/>
          </p:cNvCxnSpPr>
          <p:nvPr/>
        </p:nvCxnSpPr>
        <p:spPr>
          <a:xfrm flipH="1">
            <a:off x="1465546" y="2992918"/>
            <a:ext cx="601499" cy="7479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EA8AF7F2-379D-4BD7-B316-522E3EB976F6}"/>
              </a:ext>
            </a:extLst>
          </p:cNvPr>
          <p:cNvSpPr/>
          <p:nvPr/>
        </p:nvSpPr>
        <p:spPr>
          <a:xfrm>
            <a:off x="1764506" y="5815571"/>
            <a:ext cx="1155608" cy="22940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A75616F-8F43-4A36-BEB0-8249B1BC17CE}"/>
              </a:ext>
            </a:extLst>
          </p:cNvPr>
          <p:cNvSpPr txBox="1"/>
          <p:nvPr/>
        </p:nvSpPr>
        <p:spPr>
          <a:xfrm>
            <a:off x="1543050" y="208636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クリアしたクエストのマスターから</a:t>
            </a:r>
            <a:endParaRPr kumimoji="1" lang="en-US" altLang="ja-JP" sz="1000" dirty="0"/>
          </a:p>
          <a:p>
            <a:r>
              <a:rPr kumimoji="1" lang="ja-JP" altLang="en-US" sz="1000" dirty="0"/>
              <a:t>報酬テーブルを確認</a:t>
            </a:r>
            <a:r>
              <a:rPr kumimoji="1" lang="en-US" altLang="ja-JP" sz="1000" dirty="0"/>
              <a:t>…</a:t>
            </a:r>
            <a:r>
              <a:rPr kumimoji="1" lang="ja-JP" altLang="en-US" sz="1000" dirty="0"/>
              <a:t>。</a:t>
            </a:r>
            <a:endParaRPr kumimoji="1" lang="en-US" altLang="ja-JP" sz="10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5497414-E8B0-464B-BAA5-5E27AEC0DB03}"/>
              </a:ext>
            </a:extLst>
          </p:cNvPr>
          <p:cNvSpPr txBox="1"/>
          <p:nvPr/>
        </p:nvSpPr>
        <p:spPr>
          <a:xfrm>
            <a:off x="1730405" y="341297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報酬テーブルの抽選の結果</a:t>
            </a:r>
            <a:endParaRPr kumimoji="1" lang="en-US" altLang="ja-JP" sz="1000" dirty="0"/>
          </a:p>
          <a:p>
            <a:r>
              <a:rPr kumimoji="1" lang="ja-JP" altLang="en-US" sz="1000" dirty="0"/>
              <a:t>欠片が選択される。</a:t>
            </a:r>
            <a:endParaRPr kumimoji="1" lang="en-US" altLang="ja-JP" sz="10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C68B390-D78F-456C-AA4A-BC50CF2D33A0}"/>
              </a:ext>
            </a:extLst>
          </p:cNvPr>
          <p:cNvSpPr txBox="1"/>
          <p:nvPr/>
        </p:nvSpPr>
        <p:spPr>
          <a:xfrm>
            <a:off x="1542347" y="4937965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リザルトで獲得できる欠片の</a:t>
            </a:r>
            <a:endParaRPr kumimoji="1" lang="en-US" altLang="ja-JP" sz="1000" dirty="0"/>
          </a:p>
          <a:p>
            <a:r>
              <a:rPr kumimoji="1" lang="ja-JP" altLang="en-US" sz="1000" dirty="0"/>
              <a:t>抽選を行う。</a:t>
            </a:r>
            <a:endParaRPr kumimoji="1" lang="en-US" altLang="ja-JP" sz="1000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4D220B6-825A-4058-A8F5-27C0BF953F84}"/>
              </a:ext>
            </a:extLst>
          </p:cNvPr>
          <p:cNvCxnSpPr>
            <a:cxnSpLocks/>
            <a:stCxn id="39" idx="6"/>
            <a:endCxn id="3" idx="0"/>
          </p:cNvCxnSpPr>
          <p:nvPr/>
        </p:nvCxnSpPr>
        <p:spPr>
          <a:xfrm flipV="1">
            <a:off x="2920114" y="1959008"/>
            <a:ext cx="3007915" cy="3971265"/>
          </a:xfrm>
          <a:prstGeom prst="bentConnector4">
            <a:avLst>
              <a:gd name="adj1" fmla="val 50396"/>
              <a:gd name="adj2" fmla="val 10575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B632277-FFB9-40EB-BA5D-E4495B2DEA2E}"/>
              </a:ext>
            </a:extLst>
          </p:cNvPr>
          <p:cNvSpPr txBox="1"/>
          <p:nvPr/>
        </p:nvSpPr>
        <p:spPr>
          <a:xfrm>
            <a:off x="5984282" y="1582678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抽出完了の際に</a:t>
            </a:r>
            <a:endParaRPr kumimoji="1" lang="en-US" altLang="ja-JP" sz="1000" dirty="0"/>
          </a:p>
          <a:p>
            <a:r>
              <a:rPr kumimoji="1" lang="ja-JP" altLang="en-US" sz="1000" dirty="0"/>
              <a:t>どの結晶が出るかの抽選を行う。</a:t>
            </a:r>
            <a:endParaRPr kumimoji="1" lang="en-US" altLang="ja-JP" sz="1000" dirty="0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CDD0B388-CFAA-4251-9F68-4E97E2B89B51}"/>
              </a:ext>
            </a:extLst>
          </p:cNvPr>
          <p:cNvCxnSpPr>
            <a:cxnSpLocks/>
            <a:stCxn id="62" idx="4"/>
            <a:endCxn id="31" idx="0"/>
          </p:cNvCxnSpPr>
          <p:nvPr/>
        </p:nvCxnSpPr>
        <p:spPr>
          <a:xfrm>
            <a:off x="5658440" y="2918055"/>
            <a:ext cx="817626" cy="80684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87A3A01F-0AE0-4B6F-A7B2-1F9A20BA6191}"/>
              </a:ext>
            </a:extLst>
          </p:cNvPr>
          <p:cNvSpPr/>
          <p:nvPr/>
        </p:nvSpPr>
        <p:spPr>
          <a:xfrm>
            <a:off x="5187040" y="2688651"/>
            <a:ext cx="942800" cy="22940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8E83B78-E40A-4AD7-829D-4DF0C0F62415}"/>
              </a:ext>
            </a:extLst>
          </p:cNvPr>
          <p:cNvSpPr txBox="1"/>
          <p:nvPr/>
        </p:nvSpPr>
        <p:spPr>
          <a:xfrm>
            <a:off x="6174965" y="319772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獲得した結晶の内容は</a:t>
            </a:r>
            <a:endParaRPr kumimoji="1" lang="en-US" altLang="ja-JP" sz="1000" dirty="0"/>
          </a:p>
          <a:p>
            <a:r>
              <a:rPr kumimoji="1" lang="ja-JP" altLang="en-US" sz="1000" dirty="0"/>
              <a:t>結晶マスターを参照。</a:t>
            </a:r>
            <a:endParaRPr kumimoji="1" lang="en-US" altLang="ja-JP" sz="1000" dirty="0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457217BB-0CC9-4A9D-8890-321AA490E88C}"/>
              </a:ext>
            </a:extLst>
          </p:cNvPr>
          <p:cNvSpPr/>
          <p:nvPr/>
        </p:nvSpPr>
        <p:spPr>
          <a:xfrm>
            <a:off x="6528870" y="4175274"/>
            <a:ext cx="621738" cy="22940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81BA0AB5-06FC-4513-B421-6D196603950F}"/>
              </a:ext>
            </a:extLst>
          </p:cNvPr>
          <p:cNvCxnSpPr>
            <a:cxnSpLocks/>
            <a:stCxn id="71" idx="4"/>
            <a:endCxn id="33" idx="0"/>
          </p:cNvCxnSpPr>
          <p:nvPr/>
        </p:nvCxnSpPr>
        <p:spPr>
          <a:xfrm flipH="1">
            <a:off x="6463172" y="4404678"/>
            <a:ext cx="376567" cy="8187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09A9D14-8A92-44D1-A7A3-494B7E111B42}"/>
              </a:ext>
            </a:extLst>
          </p:cNvPr>
          <p:cNvSpPr txBox="1"/>
          <p:nvPr/>
        </p:nvSpPr>
        <p:spPr>
          <a:xfrm>
            <a:off x="6641348" y="469204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獲得した結晶の効果は</a:t>
            </a:r>
            <a:endParaRPr kumimoji="1" lang="en-US" altLang="ja-JP" sz="1000" dirty="0"/>
          </a:p>
          <a:p>
            <a:r>
              <a:rPr kumimoji="1" lang="ja-JP" altLang="en-US" sz="1000" dirty="0"/>
              <a:t>効果マスターを参照。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235810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初期文字メイリオ1.potx" id="{4CC45B49-B3D3-4080-927A-D6BA33902AE7}" vid="{8A81B9CE-A1AC-4B19-889B-2A875DBDC64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4A9C38-C926-4DEC-A444-99ED829DAC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6331D7-1B41-4229-AA31-DBEB159BAA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D9891E-8242-4D1E-9FB3-A002500545B4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0296febf-2773-4faf-ae76-6dee2362d0d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初期文字メイリオ1</Template>
  <TotalTime>4396</TotalTime>
  <Words>1168</Words>
  <Application>Microsoft Office PowerPoint</Application>
  <PresentationFormat>画面に合わせる (4:3)</PresentationFormat>
  <Paragraphs>242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Bahnschrift Condensed</vt:lpstr>
      <vt:lpstr>Arial</vt:lpstr>
      <vt:lpstr>メイリオ</vt:lpstr>
      <vt:lpstr>游ゴシック</vt:lpstr>
      <vt:lpstr>Century Gothic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真吾 宮田</dc:creator>
  <cp:lastModifiedBy>真吾 宮田</cp:lastModifiedBy>
  <cp:revision>226</cp:revision>
  <dcterms:created xsi:type="dcterms:W3CDTF">2019-06-27T02:30:15Z</dcterms:created>
  <dcterms:modified xsi:type="dcterms:W3CDTF">2020-01-27T07:56:59Z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