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4" r:id="rId6"/>
    <p:sldId id="264" r:id="rId7"/>
    <p:sldId id="275" r:id="rId8"/>
    <p:sldId id="277" r:id="rId9"/>
    <p:sldId id="267" r:id="rId10"/>
    <p:sldId id="268" r:id="rId11"/>
    <p:sldId id="276" r:id="rId12"/>
    <p:sldId id="269" r:id="rId1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000021-8A62-49A4-A80C-AEB09FAAF480}" v="9" dt="2020-01-22T05:04:53.939"/>
    <p1510:client id="{8326F846-D5D9-4FE1-B1FC-76310AB27035}" v="698" dt="2020-01-22T05:25:04.246"/>
    <p1510:client id="{D9251AEA-F785-FB9B-701C-3B36F79E2569}" v="21" dt="2020-01-22T05:20:36.3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28" y="96"/>
      </p:cViewPr>
      <p:guideLst>
        <p:guide orient="horz" pos="2160"/>
        <p:guide pos="30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6AAC30FD-F083-4AAE-BB37-F249FB1C65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374C61-1141-45D2-9AD4-D6E6943AD6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CE590-96B8-4C3C-9927-433CA72C6240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EC7A86-A72B-4701-9EA7-345080D5E9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00BBC6-F714-45F4-B20B-B105783997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B443C-AE83-42B2-8181-984B917D07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2566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65EEE-BEAF-427D-AE25-06EC2CFB50D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FD81C-0CF9-4CA1-AD1E-58E72EC6C2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4010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C66C-B3C3-484A-98CD-00498A357642}" type="datetime1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65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4200-43E0-42E9-B7C5-DF0FD2FB166B}" type="datetime1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11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D3A4-1C1D-494F-BF50-AAEDF78741A5}" type="datetime1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71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8E1-3954-4AFA-AEE6-D5FF834975D4}" type="datetime1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46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E726-4A52-471B-B594-A157DA337C7E}" type="datetime1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05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006D-A5E7-4259-BCDA-B226D152E567}" type="datetime1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3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1636-6645-427F-8B6F-A3E960DC4BA4}" type="datetime1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24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D1FE-0C2D-4C42-A277-3A330A7A6EC6}" type="datetime1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36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67AA-C915-4267-A55E-C8BBAA8755C0}" type="datetime1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04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F4E5-3043-4A1D-A804-16511F9F6584}" type="datetime1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73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1A14-F7A8-40C9-85F6-C9AD3FD7E580}" type="datetime1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65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88EEC-BEF9-4D31-A896-0D248D3F8D8A}" type="datetime1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97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C38AE4A-3489-4D0A-8DB4-411E4DD04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232855"/>
              </p:ext>
            </p:extLst>
          </p:nvPr>
        </p:nvGraphicFramePr>
        <p:xfrm>
          <a:off x="582170" y="861124"/>
          <a:ext cx="6371585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393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2616518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773674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主な内容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r>
                        <a:rPr kumimoji="1" lang="en-US" altLang="ja-JP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2019.12.13</a:t>
                      </a:r>
                      <a:endParaRPr kumimoji="1" lang="ja-JP" altLang="en-US" sz="105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書類作成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91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2019.12.23</a:t>
                      </a:r>
                      <a:endParaRPr kumimoji="1" lang="ja-JP" altLang="en-US" sz="105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背景が</a:t>
                      </a:r>
                      <a:r>
                        <a:rPr kumimoji="1" lang="en-US" altLang="ja-JP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3D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であることを記載</a:t>
                      </a:r>
                      <a:endParaRPr kumimoji="1" lang="en-US" altLang="ja-JP" sz="105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演出、エフェクトについて記載</a:t>
                      </a:r>
                      <a:endParaRPr kumimoji="1" lang="en-US" altLang="ja-JP" sz="105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endParaRPr kumimoji="1" lang="ja-JP" altLang="en-US" sz="105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2019.1.22</a:t>
                      </a:r>
                      <a:endParaRPr kumimoji="1" lang="ja-JP" altLang="en-US" sz="105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p.5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 キャラの服装について記載</a:t>
                      </a:r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鈴木</a:t>
                      </a:r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5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5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5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5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5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42AAAEB-DEC2-4DD7-8D22-2A5D552C385A}"/>
              </a:ext>
            </a:extLst>
          </p:cNvPr>
          <p:cNvSpPr txBox="1"/>
          <p:nvPr/>
        </p:nvSpPr>
        <p:spPr>
          <a:xfrm>
            <a:off x="17674" y="108237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■ブートキャンプについて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7156C2D-371D-4518-AF20-FC6C1DF8E1BD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●更新履歴</a:t>
            </a:r>
          </a:p>
        </p:txBody>
      </p:sp>
      <p:sp>
        <p:nvSpPr>
          <p:cNvPr id="6" name="スライド番号プレースホルダー 3">
            <a:extLst>
              <a:ext uri="{FF2B5EF4-FFF2-40B4-BE49-F238E27FC236}">
                <a16:creationId xmlns:a16="http://schemas.microsoft.com/office/drawing/2014/main" id="{BD682EFC-222C-4E82-9696-814D7580CBD0}"/>
              </a:ext>
            </a:extLst>
          </p:cNvPr>
          <p:cNvSpPr txBox="1">
            <a:spLocks/>
          </p:cNvSpPr>
          <p:nvPr/>
        </p:nvSpPr>
        <p:spPr>
          <a:xfrm>
            <a:off x="7465064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0AA8CE-54C7-43C9-8B2E-2021B2B13473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pPr/>
              <a:t>1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フッター プレースホルダー 68">
            <a:extLst>
              <a:ext uri="{FF2B5EF4-FFF2-40B4-BE49-F238E27FC236}">
                <a16:creationId xmlns:a16="http://schemas.microsoft.com/office/drawing/2014/main" id="{D5AEF64B-3335-47EA-B74C-0EC3E4B9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272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305FF3-9B15-417C-A4A1-CA2680F2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E3BB26-0E68-488D-9C66-210320F33774}"/>
              </a:ext>
            </a:extLst>
          </p:cNvPr>
          <p:cNvSpPr txBox="1"/>
          <p:nvPr/>
        </p:nvSpPr>
        <p:spPr>
          <a:xfrm>
            <a:off x="415419" y="538799"/>
            <a:ext cx="723275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●概要</a:t>
            </a:r>
            <a:endParaRPr kumimoji="1" lang="en-US" altLang="ja-JP" sz="14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185B94D-A685-44A7-95E8-028F93FDBFDD}"/>
              </a:ext>
            </a:extLst>
          </p:cNvPr>
          <p:cNvSpPr txBox="1"/>
          <p:nvPr/>
        </p:nvSpPr>
        <p:spPr>
          <a:xfrm>
            <a:off x="601370" y="853759"/>
            <a:ext cx="639474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キャラクターを選択し、そのキャラクターが腕立て伏せを行う簡単なタイミングゲームを用意する。</a:t>
            </a:r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時間制限などはなく、ユーザーの操作でのみ終了となる。</a:t>
            </a:r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F269CC3-D433-4985-873D-BBEF5AB32E00}"/>
              </a:ext>
            </a:extLst>
          </p:cNvPr>
          <p:cNvSpPr txBox="1"/>
          <p:nvPr/>
        </p:nvSpPr>
        <p:spPr>
          <a:xfrm>
            <a:off x="17674" y="108237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■ブートキャンプについて</a:t>
            </a:r>
          </a:p>
        </p:txBody>
      </p:sp>
      <p:sp>
        <p:nvSpPr>
          <p:cNvPr id="8" name="フッター プレースホルダー 68">
            <a:extLst>
              <a:ext uri="{FF2B5EF4-FFF2-40B4-BE49-F238E27FC236}">
                <a16:creationId xmlns:a16="http://schemas.microsoft.com/office/drawing/2014/main" id="{40C19121-068B-43D3-B814-DA36ADE2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BEAB2EC-475A-4EC8-8732-6B41AD891AE7}"/>
              </a:ext>
            </a:extLst>
          </p:cNvPr>
          <p:cNvSpPr txBox="1"/>
          <p:nvPr/>
        </p:nvSpPr>
        <p:spPr>
          <a:xfrm>
            <a:off x="598121" y="1691614"/>
            <a:ext cx="4031873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報酬は基本回数に応じてゴールドや怪獣エネルギーなどを与える。</a:t>
            </a:r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数値とアイテムは要調整</a:t>
            </a:r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650AF928-3DDC-420A-8C79-E12BE542E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37347"/>
              </p:ext>
            </p:extLst>
          </p:nvPr>
        </p:nvGraphicFramePr>
        <p:xfrm>
          <a:off x="598121" y="2349158"/>
          <a:ext cx="2990744" cy="40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070">
                  <a:extLst>
                    <a:ext uri="{9D8B030D-6E8A-4147-A177-3AD203B41FA5}">
                      <a16:colId xmlns:a16="http://schemas.microsoft.com/office/drawing/2014/main" val="2862756586"/>
                    </a:ext>
                  </a:extLst>
                </a:gridCol>
                <a:gridCol w="1845674">
                  <a:extLst>
                    <a:ext uri="{9D8B030D-6E8A-4147-A177-3AD203B41FA5}">
                      <a16:colId xmlns:a16="http://schemas.microsoft.com/office/drawing/2014/main" val="157503631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回数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報酬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83436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0-20</a:t>
                      </a:r>
                      <a:endParaRPr kumimoji="1" lang="ja-JP" altLang="en-US" sz="12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  <a:r>
                        <a:rPr kumimoji="1" lang="ja-JP" altLang="en-US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ゴールド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826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21-50</a:t>
                      </a:r>
                      <a:endParaRPr kumimoji="1" lang="ja-JP" altLang="en-US" sz="12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  <a:r>
                        <a:rPr kumimoji="1" lang="ja-JP" altLang="en-US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怪獣エネルギー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3065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51-100</a:t>
                      </a:r>
                      <a:endParaRPr kumimoji="1" lang="ja-JP" altLang="en-US" sz="12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200</a:t>
                      </a:r>
                      <a:r>
                        <a:rPr kumimoji="1" lang="ja-JP" altLang="en-US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ゴールド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4531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101-150</a:t>
                      </a:r>
                      <a:endParaRPr kumimoji="1" lang="ja-JP" altLang="en-US" sz="12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200</a:t>
                      </a:r>
                      <a:r>
                        <a:rPr kumimoji="1" lang="ja-JP" altLang="en-US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怪獣エネルギー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3083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151-200</a:t>
                      </a:r>
                      <a:endParaRPr kumimoji="1" lang="ja-JP" altLang="en-US" sz="12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300</a:t>
                      </a:r>
                      <a:r>
                        <a:rPr kumimoji="1" lang="ja-JP" altLang="en-US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ゴールド</a:t>
                      </a:r>
                      <a:endParaRPr kumimoji="1" lang="en-US" altLang="ja-JP" sz="12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300</a:t>
                      </a:r>
                      <a:r>
                        <a:rPr kumimoji="1" lang="ja-JP" altLang="en-US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怪獣エネルギー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27747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201-250</a:t>
                      </a:r>
                      <a:endParaRPr kumimoji="1" lang="ja-JP" altLang="en-US" sz="12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500</a:t>
                      </a:r>
                      <a:r>
                        <a:rPr kumimoji="1" lang="ja-JP" altLang="en-US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ゴールド</a:t>
                      </a:r>
                      <a:endParaRPr kumimoji="1" lang="en-US" altLang="ja-JP" sz="12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500</a:t>
                      </a:r>
                      <a:r>
                        <a:rPr kumimoji="1" lang="ja-JP" altLang="en-US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怪獣エネルギー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9084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251-300</a:t>
                      </a:r>
                      <a:endParaRPr kumimoji="1" lang="ja-JP" altLang="en-US" sz="12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750</a:t>
                      </a:r>
                      <a:r>
                        <a:rPr kumimoji="1" lang="ja-JP" altLang="en-US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ゴールド</a:t>
                      </a:r>
                      <a:endParaRPr kumimoji="1" lang="en-US" altLang="ja-JP" sz="12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750</a:t>
                      </a:r>
                      <a:r>
                        <a:rPr kumimoji="1" lang="ja-JP" altLang="en-US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怪獣エネルギー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94419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301-350</a:t>
                      </a:r>
                      <a:endParaRPr kumimoji="1" lang="ja-JP" altLang="en-US" sz="12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1000</a:t>
                      </a:r>
                      <a:r>
                        <a:rPr kumimoji="1" lang="ja-JP" altLang="en-US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ゴールド</a:t>
                      </a:r>
                      <a:endParaRPr kumimoji="1" lang="en-US" altLang="ja-JP" sz="12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1000</a:t>
                      </a:r>
                      <a:r>
                        <a:rPr kumimoji="1" lang="ja-JP" altLang="en-US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怪獣エネルギー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45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351-</a:t>
                      </a:r>
                      <a:endParaRPr kumimoji="1" lang="ja-JP" altLang="en-US" sz="12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1500</a:t>
                      </a:r>
                      <a:r>
                        <a:rPr kumimoji="1" lang="ja-JP" altLang="en-US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ゴールド</a:t>
                      </a:r>
                      <a:endParaRPr kumimoji="1" lang="en-US" altLang="ja-JP" sz="12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1500</a:t>
                      </a:r>
                      <a:r>
                        <a:rPr kumimoji="1" lang="ja-JP" altLang="en-US" sz="12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怪獣エネルギー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494849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1CA1F9F-B6B1-4052-8BAE-DDD9063AA08C}"/>
              </a:ext>
            </a:extLst>
          </p:cNvPr>
          <p:cNvSpPr txBox="1"/>
          <p:nvPr/>
        </p:nvSpPr>
        <p:spPr>
          <a:xfrm>
            <a:off x="3685647" y="4766277"/>
            <a:ext cx="5447325" cy="113877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ja-JP" sz="11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en-US" altLang="ja-JP" sz="1100">
                <a:latin typeface="メイリオ" panose="020B0604030504040204" pitchFamily="50" charset="-128"/>
                <a:ea typeface="メイリオ" panose="020B0604030504040204" pitchFamily="50" charset="-128"/>
              </a:rPr>
              <a:t>351</a:t>
            </a:r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回以上は</a:t>
            </a:r>
            <a:r>
              <a:rPr lang="en-US" altLang="ja-JP" sz="1100">
                <a:latin typeface="メイリオ" panose="020B0604030504040204" pitchFamily="50" charset="-128"/>
                <a:ea typeface="メイリオ" panose="020B0604030504040204" pitchFamily="50" charset="-128"/>
              </a:rPr>
              <a:t>50</a:t>
            </a:r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回ごとに報酬のゴールドとエネルギーを</a:t>
            </a:r>
            <a:r>
              <a:rPr lang="en-US" altLang="ja-JP" sz="1100">
                <a:latin typeface="メイリオ" panose="020B0604030504040204" pitchFamily="50" charset="-128"/>
                <a:ea typeface="メイリオ" panose="020B0604030504040204" pitchFamily="50" charset="-128"/>
              </a:rPr>
              <a:t>500</a:t>
            </a:r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ずつ加算していく</a:t>
            </a:r>
            <a:endParaRPr lang="en-US" altLang="ja-JP" sz="11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1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上限回数</a:t>
            </a:r>
            <a:r>
              <a:rPr lang="en-US" altLang="ja-JP" sz="1100">
                <a:latin typeface="メイリオ" panose="020B0604030504040204" pitchFamily="50" charset="-128"/>
                <a:ea typeface="メイリオ" panose="020B0604030504040204" pitchFamily="50" charset="-128"/>
              </a:rPr>
              <a:t>9999</a:t>
            </a:r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、上限報酬</a:t>
            </a:r>
            <a:r>
              <a:rPr lang="en-US" altLang="ja-JP" sz="1100">
                <a:latin typeface="メイリオ" panose="020B0604030504040204" pitchFamily="50" charset="-128"/>
                <a:ea typeface="メイリオ" panose="020B0604030504040204" pitchFamily="50" charset="-128"/>
              </a:rPr>
              <a:t>99999</a:t>
            </a:r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を想定</a:t>
            </a:r>
            <a:endParaRPr lang="en-US" altLang="ja-JP" sz="11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1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1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en-US" altLang="ja-JP" sz="110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日で稼げるゴールドと「エネルギーは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99999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までとし、（要調整）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　日付が変わるタイミングでリセットする。</a:t>
            </a:r>
            <a:endParaRPr lang="en-US" altLang="ja-JP" sz="9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1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A032AB-3E31-4701-A19C-D636EADE3646}"/>
              </a:ext>
            </a:extLst>
          </p:cNvPr>
          <p:cNvSpPr txBox="1"/>
          <p:nvPr/>
        </p:nvSpPr>
        <p:spPr>
          <a:xfrm>
            <a:off x="415418" y="1383837"/>
            <a:ext cx="1441420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●報酬について</a:t>
            </a:r>
            <a:endParaRPr kumimoji="1" lang="en-US" altLang="ja-JP" sz="14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275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F79DAC2-AF03-4BDF-B7F5-AEF0B0839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519" y="1029082"/>
            <a:ext cx="1399585" cy="2480897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9E5685-80B1-45C5-B4E3-A65CA450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65064" y="6356352"/>
            <a:ext cx="2228850" cy="365125"/>
          </a:xfrm>
        </p:spPr>
        <p:txBody>
          <a:bodyPr/>
          <a:lstStyle/>
          <a:p>
            <a:fld id="{7D0AA8CE-54C7-43C9-8B2E-2021B2B13473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7156C2D-371D-4518-AF20-FC6C1DF8E1BD}"/>
              </a:ext>
            </a:extLst>
          </p:cNvPr>
          <p:cNvSpPr txBox="1"/>
          <p:nvPr/>
        </p:nvSpPr>
        <p:spPr>
          <a:xfrm>
            <a:off x="415419" y="53879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●画面遷移図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DB32014-C9F7-4604-BE05-E7900CB8F0C8}"/>
              </a:ext>
            </a:extLst>
          </p:cNvPr>
          <p:cNvSpPr txBox="1"/>
          <p:nvPr/>
        </p:nvSpPr>
        <p:spPr>
          <a:xfrm>
            <a:off x="17674" y="108237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■ブートキャンプについて</a:t>
            </a:r>
          </a:p>
        </p:txBody>
      </p:sp>
      <p:sp>
        <p:nvSpPr>
          <p:cNvPr id="84" name="フッター プレースホルダー 68">
            <a:extLst>
              <a:ext uri="{FF2B5EF4-FFF2-40B4-BE49-F238E27FC236}">
                <a16:creationId xmlns:a16="http://schemas.microsoft.com/office/drawing/2014/main" id="{89F201AE-06F4-4FAF-B25B-7F7B069A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A63318B-13C8-43DF-9F72-AF508222B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65" y="1015015"/>
            <a:ext cx="1399072" cy="2492204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22324AC-A568-461C-B3E0-8CC3B8A9A0A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188637" y="2261108"/>
            <a:ext cx="897462" cy="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3F328F5B-DA1C-4952-A9B6-9E94A10BC716}"/>
              </a:ext>
            </a:extLst>
          </p:cNvPr>
          <p:cNvCxnSpPr>
            <a:cxnSpLocks/>
          </p:cNvCxnSpPr>
          <p:nvPr/>
        </p:nvCxnSpPr>
        <p:spPr>
          <a:xfrm>
            <a:off x="4485172" y="2261108"/>
            <a:ext cx="89746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2AEA8993-8E5D-4A53-8267-9BBDB23E6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169" y="1014994"/>
            <a:ext cx="1408830" cy="2492228"/>
          </a:xfrm>
          <a:prstGeom prst="rect">
            <a:avLst/>
          </a:prstGeom>
        </p:spPr>
      </p:pic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F59C51A9-5876-4C86-85D8-7D589258D16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781707" y="2261108"/>
            <a:ext cx="89746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B74AFC-5F7D-4861-B623-4CF65C930B4D}"/>
              </a:ext>
            </a:extLst>
          </p:cNvPr>
          <p:cNvSpPr/>
          <p:nvPr/>
        </p:nvSpPr>
        <p:spPr>
          <a:xfrm>
            <a:off x="935103" y="3614941"/>
            <a:ext cx="11079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800">
                <a:latin typeface="メイリオ" panose="020B0604030504040204" pitchFamily="50" charset="-128"/>
                <a:ea typeface="メイリオ" panose="020B0604030504040204" pitchFamily="50" charset="-128"/>
              </a:rPr>
              <a:t>ふれあいトップ画面</a:t>
            </a:r>
            <a:endParaRPr kumimoji="1" lang="en-US" altLang="ja-JP" sz="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15837538-1E60-4C1B-99F3-61EF1B507C94}"/>
              </a:ext>
            </a:extLst>
          </p:cNvPr>
          <p:cNvSpPr/>
          <p:nvPr/>
        </p:nvSpPr>
        <p:spPr>
          <a:xfrm>
            <a:off x="2961643" y="3614941"/>
            <a:ext cx="164546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800">
                <a:latin typeface="メイリオ" panose="020B0604030504040204" pitchFamily="50" charset="-128"/>
                <a:ea typeface="メイリオ" panose="020B0604030504040204" pitchFamily="50" charset="-128"/>
              </a:rPr>
              <a:t>ブートキャンプキャラ選択画面</a:t>
            </a:r>
            <a:endParaRPr kumimoji="1" lang="en-US" altLang="ja-JP" sz="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31E37EF3-4AF0-4F0C-8D03-5BD26CB455C3}"/>
              </a:ext>
            </a:extLst>
          </p:cNvPr>
          <p:cNvSpPr/>
          <p:nvPr/>
        </p:nvSpPr>
        <p:spPr>
          <a:xfrm>
            <a:off x="5528172" y="3614941"/>
            <a:ext cx="11079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800">
                <a:latin typeface="メイリオ" panose="020B0604030504040204" pitchFamily="50" charset="-128"/>
                <a:ea typeface="メイリオ" panose="020B0604030504040204" pitchFamily="50" charset="-128"/>
              </a:rPr>
              <a:t>ブートキャンプ画面</a:t>
            </a:r>
            <a:endParaRPr kumimoji="1" lang="en-US" altLang="ja-JP" sz="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A4BA7682-80AD-486E-A4DA-3511C9CFD805}"/>
              </a:ext>
            </a:extLst>
          </p:cNvPr>
          <p:cNvSpPr/>
          <p:nvPr/>
        </p:nvSpPr>
        <p:spPr>
          <a:xfrm>
            <a:off x="7679169" y="3614941"/>
            <a:ext cx="14088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800">
                <a:latin typeface="メイリオ" panose="020B0604030504040204" pitchFamily="50" charset="-128"/>
                <a:ea typeface="メイリオ" panose="020B0604030504040204" pitchFamily="50" charset="-128"/>
              </a:rPr>
              <a:t>ブートキャンプ結果画面</a:t>
            </a:r>
            <a:endParaRPr kumimoji="1" lang="en-US" altLang="ja-JP" sz="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6914EDEF-1EB4-4282-AB0F-813EDE4D039A}"/>
              </a:ext>
            </a:extLst>
          </p:cNvPr>
          <p:cNvSpPr txBox="1"/>
          <p:nvPr/>
        </p:nvSpPr>
        <p:spPr>
          <a:xfrm>
            <a:off x="4458908" y="2007921"/>
            <a:ext cx="376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メイリオ" panose="020B0604030504040204" pitchFamily="50" charset="-128"/>
                <a:ea typeface="メイリオ" panose="020B0604030504040204" pitchFamily="50" charset="-128"/>
              </a:rPr>
              <a:t>FO</a:t>
            </a:r>
            <a:endParaRPr kumimoji="1" lang="ja-JP" altLang="en-US" sz="11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08DE9D5E-F410-4EFE-AC6A-132E626AA5C2}"/>
              </a:ext>
            </a:extLst>
          </p:cNvPr>
          <p:cNvSpPr/>
          <p:nvPr/>
        </p:nvSpPr>
        <p:spPr>
          <a:xfrm>
            <a:off x="5075662" y="2017686"/>
            <a:ext cx="3764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1100">
                <a:latin typeface="メイリオ" panose="020B0604030504040204" pitchFamily="50" charset="-128"/>
                <a:ea typeface="メイリオ" panose="020B0604030504040204" pitchFamily="50" charset="-128"/>
              </a:rPr>
              <a:t>FI</a:t>
            </a:r>
            <a:endParaRPr lang="ja-JP" altLang="en-US" sz="11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18C156BE-AB5F-490C-B517-FE3F1E514C33}"/>
              </a:ext>
            </a:extLst>
          </p:cNvPr>
          <p:cNvSpPr txBox="1"/>
          <p:nvPr/>
        </p:nvSpPr>
        <p:spPr>
          <a:xfrm>
            <a:off x="2177097" y="1992552"/>
            <a:ext cx="376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メイリオ" panose="020B0604030504040204" pitchFamily="50" charset="-128"/>
                <a:ea typeface="メイリオ" panose="020B0604030504040204" pitchFamily="50" charset="-128"/>
              </a:rPr>
              <a:t>FO</a:t>
            </a:r>
            <a:endParaRPr kumimoji="1" lang="ja-JP" altLang="en-US" sz="11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A016177D-64BB-484A-918A-6D0DC9BFC135}"/>
              </a:ext>
            </a:extLst>
          </p:cNvPr>
          <p:cNvSpPr/>
          <p:nvPr/>
        </p:nvSpPr>
        <p:spPr>
          <a:xfrm>
            <a:off x="2793851" y="2002317"/>
            <a:ext cx="3764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1100">
                <a:latin typeface="メイリオ" panose="020B0604030504040204" pitchFamily="50" charset="-128"/>
                <a:ea typeface="メイリオ" panose="020B0604030504040204" pitchFamily="50" charset="-128"/>
              </a:rPr>
              <a:t>FI</a:t>
            </a:r>
            <a:endParaRPr lang="ja-JP" altLang="en-US" sz="11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DDEA6C17-F030-4FEF-B1C4-2F4BDCC9F4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5"/>
          <a:stretch/>
        </p:blipFill>
        <p:spPr>
          <a:xfrm>
            <a:off x="3099795" y="1013152"/>
            <a:ext cx="1397945" cy="248201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C04BA34-A28B-48FC-84FA-AE27D7705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2913" y="3938104"/>
            <a:ext cx="1388794" cy="2484353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0B680C9-4908-4EF1-B60C-5A31CB4003FB}"/>
              </a:ext>
            </a:extLst>
          </p:cNvPr>
          <p:cNvSpPr/>
          <p:nvPr/>
        </p:nvSpPr>
        <p:spPr>
          <a:xfrm>
            <a:off x="5528172" y="6435616"/>
            <a:ext cx="11079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800">
                <a:latin typeface="メイリオ" panose="020B0604030504040204" pitchFamily="50" charset="-128"/>
                <a:ea typeface="メイリオ" panose="020B0604030504040204" pitchFamily="50" charset="-128"/>
              </a:rPr>
              <a:t>一時停止ウィンドウ</a:t>
            </a:r>
            <a:endParaRPr kumimoji="1" lang="en-US" altLang="ja-JP" sz="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D6F91F8E-4806-4206-A998-438F3039B673}"/>
              </a:ext>
            </a:extLst>
          </p:cNvPr>
          <p:cNvCxnSpPr>
            <a:stCxn id="3" idx="3"/>
            <a:endCxn id="15" idx="1"/>
          </p:cNvCxnSpPr>
          <p:nvPr/>
        </p:nvCxnSpPr>
        <p:spPr>
          <a:xfrm flipV="1">
            <a:off x="6781707" y="2261108"/>
            <a:ext cx="897462" cy="291917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9CCD589-243F-405B-BAC4-A09DE9ABCDE4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083315" y="3507211"/>
            <a:ext cx="3995" cy="430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31CF053-51A0-406C-8C76-3C02BC6EC143}"/>
              </a:ext>
            </a:extLst>
          </p:cNvPr>
          <p:cNvSpPr txBox="1"/>
          <p:nvPr/>
        </p:nvSpPr>
        <p:spPr>
          <a:xfrm>
            <a:off x="6781707" y="1976574"/>
            <a:ext cx="376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メイリオ" panose="020B0604030504040204" pitchFamily="50" charset="-128"/>
                <a:ea typeface="メイリオ" panose="020B0604030504040204" pitchFamily="50" charset="-128"/>
              </a:rPr>
              <a:t>FO</a:t>
            </a:r>
            <a:endParaRPr kumimoji="1" lang="ja-JP" altLang="en-US" sz="11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6746F0C-C7D7-47CC-AAD9-4198D3A785B7}"/>
              </a:ext>
            </a:extLst>
          </p:cNvPr>
          <p:cNvSpPr/>
          <p:nvPr/>
        </p:nvSpPr>
        <p:spPr>
          <a:xfrm>
            <a:off x="7398461" y="1986339"/>
            <a:ext cx="3764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1100">
                <a:latin typeface="メイリオ" panose="020B0604030504040204" pitchFamily="50" charset="-128"/>
                <a:ea typeface="メイリオ" panose="020B0604030504040204" pitchFamily="50" charset="-128"/>
              </a:rPr>
              <a:t>FI</a:t>
            </a:r>
            <a:endParaRPr lang="ja-JP" altLang="en-US" sz="11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57F07C1-1945-4103-882C-BF7606B109B7}"/>
              </a:ext>
            </a:extLst>
          </p:cNvPr>
          <p:cNvSpPr txBox="1"/>
          <p:nvPr/>
        </p:nvSpPr>
        <p:spPr>
          <a:xfrm>
            <a:off x="6739028" y="4925251"/>
            <a:ext cx="376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メイリオ" panose="020B0604030504040204" pitchFamily="50" charset="-128"/>
                <a:ea typeface="メイリオ" panose="020B0604030504040204" pitchFamily="50" charset="-128"/>
              </a:rPr>
              <a:t>FO</a:t>
            </a:r>
            <a:endParaRPr kumimoji="1" lang="ja-JP" altLang="en-US" sz="11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829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305FF3-9B15-417C-A4A1-CA2680F2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E3BB26-0E68-488D-9C66-210320F33774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●操作方法</a:t>
            </a:r>
            <a:endParaRPr kumimoji="1" lang="en-US" altLang="ja-JP" sz="14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185B94D-A685-44A7-95E8-028F93FDBFDD}"/>
              </a:ext>
            </a:extLst>
          </p:cNvPr>
          <p:cNvSpPr txBox="1"/>
          <p:nvPr/>
        </p:nvSpPr>
        <p:spPr>
          <a:xfrm>
            <a:off x="601370" y="853759"/>
            <a:ext cx="6394743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画面右から流れてくるノーツに合わせてボタンをタップさせる。</a:t>
            </a:r>
            <a:endParaRPr lang="en-US" altLang="ja-JP" sz="11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F269CC3-D433-4985-873D-BBEF5AB32E00}"/>
              </a:ext>
            </a:extLst>
          </p:cNvPr>
          <p:cNvSpPr txBox="1"/>
          <p:nvPr/>
        </p:nvSpPr>
        <p:spPr>
          <a:xfrm>
            <a:off x="17674" y="108237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■ブートキャンプについて</a:t>
            </a:r>
          </a:p>
        </p:txBody>
      </p:sp>
      <p:sp>
        <p:nvSpPr>
          <p:cNvPr id="8" name="フッター プレースホルダー 68">
            <a:extLst>
              <a:ext uri="{FF2B5EF4-FFF2-40B4-BE49-F238E27FC236}">
                <a16:creationId xmlns:a16="http://schemas.microsoft.com/office/drawing/2014/main" id="{40C19121-068B-43D3-B814-DA36ADE2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F11BE9-DA89-4500-B4C7-1711FEA7F602}"/>
              </a:ext>
            </a:extLst>
          </p:cNvPr>
          <p:cNvSpPr txBox="1"/>
          <p:nvPr/>
        </p:nvSpPr>
        <p:spPr>
          <a:xfrm>
            <a:off x="598121" y="3335193"/>
            <a:ext cx="2185214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・タイミングの判定について</a:t>
            </a:r>
            <a:endParaRPr kumimoji="1" lang="en-US" altLang="ja-JP" sz="12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BEAB2EC-475A-4EC8-8732-6B41AD891AE7}"/>
              </a:ext>
            </a:extLst>
          </p:cNvPr>
          <p:cNvSpPr txBox="1"/>
          <p:nvPr/>
        </p:nvSpPr>
        <p:spPr>
          <a:xfrm>
            <a:off x="829916" y="3619136"/>
            <a:ext cx="4780476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パーフェクトのタイミングから</a:t>
            </a:r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+-0.1</a:t>
            </a:r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秒ずれるとミス判定とする。　</a:t>
            </a:r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要調整</a:t>
            </a:r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A031FC6-7DB0-46CC-B0EF-4E1C9C84A88B}"/>
              </a:ext>
            </a:extLst>
          </p:cNvPr>
          <p:cNvSpPr txBox="1"/>
          <p:nvPr/>
        </p:nvSpPr>
        <p:spPr>
          <a:xfrm>
            <a:off x="412170" y="4031162"/>
            <a:ext cx="1082348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●終了条件</a:t>
            </a:r>
            <a:endParaRPr kumimoji="1" lang="en-US" altLang="ja-JP" sz="14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F2B3871-7144-4039-A74B-C5846046D481}"/>
              </a:ext>
            </a:extLst>
          </p:cNvPr>
          <p:cNvSpPr txBox="1"/>
          <p:nvPr/>
        </p:nvSpPr>
        <p:spPr>
          <a:xfrm>
            <a:off x="589052" y="4346108"/>
            <a:ext cx="6394743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ユーザーが</a:t>
            </a:r>
            <a:r>
              <a:rPr lang="en-US" altLang="ja-JP" sz="110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回ミスをすると終了し、結果画面に遷移させる。</a:t>
            </a:r>
            <a:endParaRPr lang="en-US" altLang="ja-JP" sz="11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7F880EE-DA21-419B-A7ED-B3F8B77BCA57}"/>
              </a:ext>
            </a:extLst>
          </p:cNvPr>
          <p:cNvSpPr txBox="1"/>
          <p:nvPr/>
        </p:nvSpPr>
        <p:spPr>
          <a:xfrm>
            <a:off x="598121" y="4629645"/>
            <a:ext cx="954107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・リタイア</a:t>
            </a:r>
            <a:endParaRPr kumimoji="1" lang="en-US" altLang="ja-JP" sz="12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2AF92C3-9E41-4725-83C8-889D7200DE39}"/>
              </a:ext>
            </a:extLst>
          </p:cNvPr>
          <p:cNvSpPr txBox="1"/>
          <p:nvPr/>
        </p:nvSpPr>
        <p:spPr>
          <a:xfrm>
            <a:off x="829916" y="4913588"/>
            <a:ext cx="5698996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一時停止画面から途中でリタイアした場合、結果画面に遷移させ、その回数分の報酬を与える。</a:t>
            </a:r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62DF9BB-4DF3-4C87-BA53-0C74F462F996}"/>
              </a:ext>
            </a:extLst>
          </p:cNvPr>
          <p:cNvSpPr txBox="1"/>
          <p:nvPr/>
        </p:nvSpPr>
        <p:spPr>
          <a:xfrm>
            <a:off x="598121" y="1173485"/>
            <a:ext cx="1723549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・エフェクトについて</a:t>
            </a:r>
            <a:endParaRPr kumimoji="1" lang="en-US" altLang="ja-JP" sz="12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CB3CBB0-60CB-4588-A556-EFF75DC21568}"/>
              </a:ext>
            </a:extLst>
          </p:cNvPr>
          <p:cNvSpPr txBox="1"/>
          <p:nvPr/>
        </p:nvSpPr>
        <p:spPr>
          <a:xfrm>
            <a:off x="829916" y="1457428"/>
            <a:ext cx="4929555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判定に関わらず、タップするとボタンから周りに広がるエフェクトを表示させる。</a:t>
            </a:r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成功すると</a:t>
            </a:r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GOOD</a:t>
            </a:r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　失敗すると</a:t>
            </a:r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MISS</a:t>
            </a:r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をボタン上部に表示させる。</a:t>
            </a:r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上昇しながらフェードアウトさせる。</a:t>
            </a:r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3AF5202-2B37-4947-B819-0DFC2426A5AD}"/>
              </a:ext>
            </a:extLst>
          </p:cNvPr>
          <p:cNvGrpSpPr/>
          <p:nvPr/>
        </p:nvGrpSpPr>
        <p:grpSpPr>
          <a:xfrm>
            <a:off x="589052" y="2127851"/>
            <a:ext cx="2387075" cy="970885"/>
            <a:chOff x="589052" y="2057613"/>
            <a:chExt cx="2387075" cy="970885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19401817-C9BD-4089-825A-CFE4BC6CF7DA}"/>
                </a:ext>
              </a:extLst>
            </p:cNvPr>
            <p:cNvSpPr/>
            <p:nvPr/>
          </p:nvSpPr>
          <p:spPr>
            <a:xfrm>
              <a:off x="589052" y="2218018"/>
              <a:ext cx="2185214" cy="772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C45DC996-792E-4E27-BF93-0ADF7E8681BE}"/>
                </a:ext>
              </a:extLst>
            </p:cNvPr>
            <p:cNvSpPr/>
            <p:nvPr/>
          </p:nvSpPr>
          <p:spPr>
            <a:xfrm>
              <a:off x="1362367" y="2304852"/>
              <a:ext cx="618066" cy="61806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1B0A4954-2C9E-47F8-B8CB-0736E7AD1CCF}"/>
                </a:ext>
              </a:extLst>
            </p:cNvPr>
            <p:cNvSpPr/>
            <p:nvPr/>
          </p:nvSpPr>
          <p:spPr>
            <a:xfrm>
              <a:off x="1308573" y="2264119"/>
              <a:ext cx="728385" cy="701840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D00B4784-509E-4D60-ADFC-88CCB8EEDF3E}"/>
                </a:ext>
              </a:extLst>
            </p:cNvPr>
            <p:cNvSpPr/>
            <p:nvPr/>
          </p:nvSpPr>
          <p:spPr>
            <a:xfrm>
              <a:off x="1243735" y="2209534"/>
              <a:ext cx="849939" cy="818964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7BEEF8A3-3850-44B4-88F6-C14589500285}"/>
                </a:ext>
              </a:extLst>
            </p:cNvPr>
            <p:cNvSpPr/>
            <p:nvPr/>
          </p:nvSpPr>
          <p:spPr>
            <a:xfrm>
              <a:off x="2572404" y="2396760"/>
              <a:ext cx="403723" cy="403723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2D331B82-8F9F-4959-A466-52A74A065DF6}"/>
                </a:ext>
              </a:extLst>
            </p:cNvPr>
            <p:cNvSpPr/>
            <p:nvPr/>
          </p:nvSpPr>
          <p:spPr>
            <a:xfrm>
              <a:off x="2045272" y="2406247"/>
              <a:ext cx="403723" cy="403723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67C19ECC-8FC9-498D-802A-0180184A0599}"/>
                </a:ext>
              </a:extLst>
            </p:cNvPr>
            <p:cNvSpPr txBox="1"/>
            <p:nvPr/>
          </p:nvSpPr>
          <p:spPr>
            <a:xfrm>
              <a:off x="1301839" y="2057613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>
                  <a:gradFill flip="none" rotWithShape="1">
                    <a:gsLst>
                      <a:gs pos="0">
                        <a:srgbClr val="FFFF00"/>
                      </a:gs>
                      <a:gs pos="87000">
                        <a:srgbClr val="FF0000"/>
                      </a:gs>
                    </a:gsLst>
                    <a:lin ang="5400000" scaled="1"/>
                    <a:tileRect/>
                  </a:gradFill>
                </a:rPr>
                <a:t>GOOD</a:t>
              </a: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81BE0C0-DB92-4483-A8C1-8DA1BEC9F408}"/>
              </a:ext>
            </a:extLst>
          </p:cNvPr>
          <p:cNvSpPr txBox="1"/>
          <p:nvPr/>
        </p:nvSpPr>
        <p:spPr>
          <a:xfrm>
            <a:off x="1347683" y="193123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rPr>
              <a:t>MISS</a:t>
            </a:r>
          </a:p>
        </p:txBody>
      </p:sp>
    </p:spTree>
    <p:extLst>
      <p:ext uri="{BB962C8B-B14F-4D97-AF65-F5344CB8AC3E}">
        <p14:creationId xmlns:p14="http://schemas.microsoft.com/office/powerpoint/2010/main" val="323892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D18A613-1E04-4F5F-A57C-BF8542C9105F}"/>
              </a:ext>
            </a:extLst>
          </p:cNvPr>
          <p:cNvSpPr txBox="1"/>
          <p:nvPr/>
        </p:nvSpPr>
        <p:spPr>
          <a:xfrm>
            <a:off x="404660" y="537850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●ブートキャンプ画面の演出について</a:t>
            </a:r>
          </a:p>
        </p:txBody>
      </p:sp>
      <p:sp>
        <p:nvSpPr>
          <p:cNvPr id="10" name="スライド番号プレースホルダー 3">
            <a:extLst>
              <a:ext uri="{FF2B5EF4-FFF2-40B4-BE49-F238E27FC236}">
                <a16:creationId xmlns:a16="http://schemas.microsoft.com/office/drawing/2014/main" id="{CE964322-9543-46C3-8B3A-8D2A111831A9}"/>
              </a:ext>
            </a:extLst>
          </p:cNvPr>
          <p:cNvSpPr txBox="1">
            <a:spLocks/>
          </p:cNvSpPr>
          <p:nvPr/>
        </p:nvSpPr>
        <p:spPr>
          <a:xfrm>
            <a:off x="7465064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0AA8CE-54C7-43C9-8B2E-2021B2B13473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pPr/>
              <a:t>5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0B35BED-0F1E-4ED0-A147-012E2C90B08F}"/>
              </a:ext>
            </a:extLst>
          </p:cNvPr>
          <p:cNvSpPr txBox="1"/>
          <p:nvPr/>
        </p:nvSpPr>
        <p:spPr>
          <a:xfrm>
            <a:off x="17674" y="108237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■ブートキャンプについて</a:t>
            </a:r>
          </a:p>
        </p:txBody>
      </p:sp>
      <p:sp>
        <p:nvSpPr>
          <p:cNvPr id="22" name="フッター プレースホルダー 68">
            <a:extLst>
              <a:ext uri="{FF2B5EF4-FFF2-40B4-BE49-F238E27FC236}">
                <a16:creationId xmlns:a16="http://schemas.microsoft.com/office/drawing/2014/main" id="{F7771FD8-8B6E-4FA2-9694-616575FB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E2F883F-B537-4692-A021-84B00A1F1258}"/>
              </a:ext>
            </a:extLst>
          </p:cNvPr>
          <p:cNvSpPr txBox="1"/>
          <p:nvPr/>
        </p:nvSpPr>
        <p:spPr>
          <a:xfrm>
            <a:off x="681389" y="1003530"/>
            <a:ext cx="2800767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・キャラクターのモーションについて</a:t>
            </a:r>
            <a:endParaRPr kumimoji="1" lang="en-US" altLang="ja-JP" sz="12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A320136-5C70-410C-9295-01DC44C06E16}"/>
              </a:ext>
            </a:extLst>
          </p:cNvPr>
          <p:cNvSpPr txBox="1"/>
          <p:nvPr/>
        </p:nvSpPr>
        <p:spPr>
          <a:xfrm>
            <a:off x="1099135" y="1311307"/>
            <a:ext cx="359906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ユーザーの操作に関係なく腕立て伏せを行い続ける。</a:t>
            </a:r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回目のミスをしたタイミングで崩れるモーションを行う。</a:t>
            </a:r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03437A5-92AD-42BB-8D32-D8B8DBE15FEE}"/>
              </a:ext>
            </a:extLst>
          </p:cNvPr>
          <p:cNvSpPr txBox="1"/>
          <p:nvPr/>
        </p:nvSpPr>
        <p:spPr>
          <a:xfrm>
            <a:off x="665746" y="1811254"/>
            <a:ext cx="1569660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・サウンドについて</a:t>
            </a:r>
            <a:endParaRPr kumimoji="1" lang="en-US" altLang="ja-JP" sz="12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6C62FF6-5CD2-457C-A7E3-756AC306BA32}"/>
              </a:ext>
            </a:extLst>
          </p:cNvPr>
          <p:cNvSpPr txBox="1"/>
          <p:nvPr/>
        </p:nvSpPr>
        <p:spPr>
          <a:xfrm>
            <a:off x="1083492" y="2088253"/>
            <a:ext cx="3294492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成功すると「ピッ」という笛の</a:t>
            </a:r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SE</a:t>
            </a:r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が再生。</a:t>
            </a:r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失敗した場合、「ブー」のような失敗した</a:t>
            </a:r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SE</a:t>
            </a:r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を再生。</a:t>
            </a:r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44341A5-CF91-4DAD-8A91-0B7C4ADE8D11}"/>
              </a:ext>
            </a:extLst>
          </p:cNvPr>
          <p:cNvSpPr txBox="1"/>
          <p:nvPr/>
        </p:nvSpPr>
        <p:spPr>
          <a:xfrm>
            <a:off x="681389" y="2765987"/>
            <a:ext cx="1415772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・カメラについて</a:t>
            </a:r>
            <a:endParaRPr kumimoji="1" lang="en-US" altLang="ja-JP" sz="12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ED8081C-FB97-490A-BA53-BAE3AD9717D0}"/>
              </a:ext>
            </a:extLst>
          </p:cNvPr>
          <p:cNvSpPr txBox="1"/>
          <p:nvPr/>
        </p:nvSpPr>
        <p:spPr>
          <a:xfrm>
            <a:off x="1099135" y="3042986"/>
            <a:ext cx="4528804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ユーザーの操作はなく、自動で移動させる。</a:t>
            </a:r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開始時はキャラを正面で映す。</a:t>
            </a:r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数秒経過したらキャラを中心にカメラを左右に動かす。</a:t>
            </a:r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一番風呂と同じ</a:t>
            </a:r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41412A8-BC2C-4742-A137-E501A518997E}"/>
              </a:ext>
            </a:extLst>
          </p:cNvPr>
          <p:cNvGrpSpPr/>
          <p:nvPr/>
        </p:nvGrpSpPr>
        <p:grpSpPr>
          <a:xfrm>
            <a:off x="5709624" y="2442582"/>
            <a:ext cx="2017178" cy="2725246"/>
            <a:chOff x="650940" y="3798680"/>
            <a:chExt cx="2017178" cy="2725246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CDB5B6FE-60D2-45C3-A6AD-7003A011CF9D}"/>
                </a:ext>
              </a:extLst>
            </p:cNvPr>
            <p:cNvGrpSpPr/>
            <p:nvPr/>
          </p:nvGrpSpPr>
          <p:grpSpPr>
            <a:xfrm>
              <a:off x="959335" y="3798680"/>
              <a:ext cx="1492622" cy="2169680"/>
              <a:chOff x="3013908" y="610330"/>
              <a:chExt cx="3878183" cy="5637340"/>
            </a:xfrm>
          </p:grpSpPr>
          <p:pic>
            <p:nvPicPr>
              <p:cNvPr id="61" name="図 60" descr="「トレーニングルーム　イラスト」の画像検索結果">
                <a:extLst>
                  <a:ext uri="{FF2B5EF4-FFF2-40B4-BE49-F238E27FC236}">
                    <a16:creationId xmlns:a16="http://schemas.microsoft.com/office/drawing/2014/main" id="{3B59687A-76C9-4FB9-85F0-1F9E95935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88" t="-1132" r="26845" b="5614"/>
              <a:stretch/>
            </p:blipFill>
            <p:spPr bwMode="auto">
              <a:xfrm>
                <a:off x="3013908" y="610330"/>
                <a:ext cx="3878183" cy="5578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図 61">
                <a:extLst>
                  <a:ext uri="{FF2B5EF4-FFF2-40B4-BE49-F238E27FC236}">
                    <a16:creationId xmlns:a16="http://schemas.microsoft.com/office/drawing/2014/main" id="{9B292322-A875-4632-85FF-43D4CC82CE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5693" b="89983" l="9952" r="89945">
                            <a14:foregroundMark x1="48065" y1="7965" x2="48065" y2="7965"/>
                            <a14:foregroundMark x1="48203" y1="5693" x2="48203" y2="5693"/>
                            <a14:foregroundMark x1="27435" y1="24559" x2="27848" y2="24905"/>
                            <a14:foregroundMark x1="26158" y1="23490" x2="26469" y2="23750"/>
                            <a14:foregroundMark x1="32135" y1="23381" x2="32135" y2="23381"/>
                            <a14:foregroundMark x1="24741" y1="23333" x2="24741" y2="23333"/>
                            <a14:foregroundMark x1="23983" y1="23011" x2="29095" y2="24579"/>
                            <a14:foregroundMark x1="26183" y1="23005" x2="29267" y2="23333"/>
                            <a14:backgroundMark x1="54907" y1="19032" x2="54907" y2="19032"/>
                            <a14:backgroundMark x1="51762" y1="18837" x2="51762" y2="18837"/>
                            <a14:backgroundMark x1="55667" y1="18153" x2="55667" y2="18153"/>
                            <a14:backgroundMark x1="41672" y1="34034" x2="41672" y2="34034"/>
                            <a14:backgroundMark x1="27851" y1="25629" x2="25916" y2="25018"/>
                            <a14:backgroundMark x1="27609" y1="24798" x2="27609" y2="24798"/>
                            <a14:backgroundMark x1="28127" y1="24921" x2="28127" y2="24921"/>
                            <a14:backgroundMark x1="28093" y1="25360" x2="28093" y2="25360"/>
                            <a14:backgroundMark x1="28265" y1="25287" x2="27505" y2="24261"/>
                            <a14:backgroundMark x1="27747" y1="24310" x2="22737" y2="23333"/>
                            <a14:backgroundMark x1="22426" y1="23675" x2="23255" y2="23870"/>
                            <a14:backgroundMark x1="24153" y1="22722" x2="24153" y2="22722"/>
                            <a14:backgroundMark x1="23048" y1="22722" x2="29164" y2="22600"/>
                            <a14:backgroundMark x1="23842" y1="22551" x2="19730" y2="2511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85" t="4209" r="37820" b="11521"/>
              <a:stretch/>
            </p:blipFill>
            <p:spPr>
              <a:xfrm flipH="1">
                <a:off x="3457311" y="1485961"/>
                <a:ext cx="1468012" cy="4314232"/>
              </a:xfrm>
              <a:prstGeom prst="rect">
                <a:avLst/>
              </a:prstGeom>
            </p:spPr>
          </p:pic>
          <p:pic>
            <p:nvPicPr>
              <p:cNvPr id="63" name="図 62" descr="「腕立て イラスト」の画像検索結果">
                <a:extLst>
                  <a:ext uri="{FF2B5EF4-FFF2-40B4-BE49-F238E27FC236}">
                    <a16:creationId xmlns:a16="http://schemas.microsoft.com/office/drawing/2014/main" id="{0F4BCF2F-5469-4D4A-B328-000AC3DB15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9211" b="94408" l="4423" r="94595">
                            <a14:foregroundMark x1="25553" y1="9211" x2="25553" y2="9211"/>
                            <a14:foregroundMark x1="9091" y1="79934" x2="9091" y2="79934"/>
                            <a14:foregroundMark x1="6388" y1="80921" x2="6388" y2="80921"/>
                            <a14:foregroundMark x1="51106" y1="92763" x2="51106" y2="92763"/>
                            <a14:foregroundMark x1="54791" y1="93750" x2="54791" y2="93750"/>
                            <a14:foregroundMark x1="51351" y1="94408" x2="51351" y2="94408"/>
                            <a14:foregroundMark x1="89926" y1="37829" x2="89926" y2="37829"/>
                            <a14:foregroundMark x1="94840" y1="37500" x2="94840" y2="37500"/>
                            <a14:foregroundMark x1="77150" y1="31250" x2="77150" y2="31250"/>
                            <a14:foregroundMark x1="5405" y1="82895" x2="5405" y2="82895"/>
                            <a14:foregroundMark x1="4423" y1="80592" x2="4423" y2="8059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58" t="6804" r="3616" b="2967"/>
              <a:stretch/>
            </p:blipFill>
            <p:spPr bwMode="auto">
              <a:xfrm>
                <a:off x="3995577" y="4166688"/>
                <a:ext cx="2660588" cy="20809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96C6311-6063-4E83-9B63-B202A6C228A1}"/>
                </a:ext>
              </a:extLst>
            </p:cNvPr>
            <p:cNvGrpSpPr/>
            <p:nvPr/>
          </p:nvGrpSpPr>
          <p:grpSpPr>
            <a:xfrm>
              <a:off x="1595685" y="6007358"/>
              <a:ext cx="223465" cy="516568"/>
              <a:chOff x="6381135" y="1941572"/>
              <a:chExt cx="363794" cy="840957"/>
            </a:xfrm>
          </p:grpSpPr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AAFFFD9-BCDA-40B8-B907-EC0E0E3BEBA1}"/>
                  </a:ext>
                </a:extLst>
              </p:cNvPr>
              <p:cNvSpPr/>
              <p:nvPr/>
            </p:nvSpPr>
            <p:spPr>
              <a:xfrm>
                <a:off x="6381135" y="2104103"/>
                <a:ext cx="363794" cy="6784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二等辺三角形 3">
                <a:extLst>
                  <a:ext uri="{FF2B5EF4-FFF2-40B4-BE49-F238E27FC236}">
                    <a16:creationId xmlns:a16="http://schemas.microsoft.com/office/drawing/2014/main" id="{6ADB4EFF-5866-4046-93F3-DF985EEDFB4D}"/>
                  </a:ext>
                </a:extLst>
              </p:cNvPr>
              <p:cNvSpPr/>
              <p:nvPr/>
            </p:nvSpPr>
            <p:spPr>
              <a:xfrm rot="10800000">
                <a:off x="6381135" y="1941572"/>
                <a:ext cx="363794" cy="31361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026" name="Picture 2" descr="「矢印 イラスト」の画像検索結果">
              <a:extLst>
                <a:ext uri="{FF2B5EF4-FFF2-40B4-BE49-F238E27FC236}">
                  <a16:creationId xmlns:a16="http://schemas.microsoft.com/office/drawing/2014/main" id="{97402D4B-B591-4A44-A639-FC8260F851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7969" r="90781">
                          <a14:foregroundMark x1="7969" y1="60781" x2="7969" y2="60781"/>
                          <a14:foregroundMark x1="90781" y1="81719" x2="90781" y2="817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0" t="22345" r="7057" b="15412"/>
            <a:stretch/>
          </p:blipFill>
          <p:spPr bwMode="auto">
            <a:xfrm rot="20789715">
              <a:off x="930346" y="5914703"/>
              <a:ext cx="572638" cy="410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「矢印 イラスト」の画像検索結果">
              <a:extLst>
                <a:ext uri="{FF2B5EF4-FFF2-40B4-BE49-F238E27FC236}">
                  <a16:creationId xmlns:a16="http://schemas.microsoft.com/office/drawing/2014/main" id="{822EC010-0293-42F4-B0F1-B732A4CB55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7969" r="90781">
                          <a14:foregroundMark x1="7969" y1="60781" x2="7969" y2="60781"/>
                          <a14:foregroundMark x1="90781" y1="81719" x2="90781" y2="817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0" t="22345" r="7057" b="15412"/>
            <a:stretch/>
          </p:blipFill>
          <p:spPr bwMode="auto">
            <a:xfrm rot="900000" flipH="1">
              <a:off x="1937752" y="5914702"/>
              <a:ext cx="645767" cy="410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ADC60EBD-31D4-44CE-90D7-9ED48A0D0526}"/>
                </a:ext>
              </a:extLst>
            </p:cNvPr>
            <p:cNvGrpSpPr/>
            <p:nvPr/>
          </p:nvGrpSpPr>
          <p:grpSpPr>
            <a:xfrm rot="18900000">
              <a:off x="2444653" y="5583755"/>
              <a:ext cx="223465" cy="516568"/>
              <a:chOff x="6381135" y="1941572"/>
              <a:chExt cx="363794" cy="840957"/>
            </a:xfrm>
          </p:grpSpPr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9E9D7E8B-D1EE-4191-AB0D-53C9D4876C6A}"/>
                  </a:ext>
                </a:extLst>
              </p:cNvPr>
              <p:cNvSpPr/>
              <p:nvPr/>
            </p:nvSpPr>
            <p:spPr>
              <a:xfrm>
                <a:off x="6381135" y="2104103"/>
                <a:ext cx="363794" cy="6784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二等辺三角形 66">
                <a:extLst>
                  <a:ext uri="{FF2B5EF4-FFF2-40B4-BE49-F238E27FC236}">
                    <a16:creationId xmlns:a16="http://schemas.microsoft.com/office/drawing/2014/main" id="{645CCD5F-6442-4CDA-AE80-077F9466843B}"/>
                  </a:ext>
                </a:extLst>
              </p:cNvPr>
              <p:cNvSpPr/>
              <p:nvPr/>
            </p:nvSpPr>
            <p:spPr>
              <a:xfrm rot="10800000">
                <a:off x="6381135" y="1941572"/>
                <a:ext cx="363794" cy="31361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ABA80B6D-A589-499C-A870-273B18F56907}"/>
                </a:ext>
              </a:extLst>
            </p:cNvPr>
            <p:cNvGrpSpPr/>
            <p:nvPr/>
          </p:nvGrpSpPr>
          <p:grpSpPr>
            <a:xfrm rot="2700000">
              <a:off x="797491" y="5627073"/>
              <a:ext cx="223465" cy="516568"/>
              <a:chOff x="6381135" y="1941572"/>
              <a:chExt cx="363794" cy="840957"/>
            </a:xfrm>
          </p:grpSpPr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23E23058-5926-40D7-B2D4-6BF069641FD5}"/>
                  </a:ext>
                </a:extLst>
              </p:cNvPr>
              <p:cNvSpPr/>
              <p:nvPr/>
            </p:nvSpPr>
            <p:spPr>
              <a:xfrm>
                <a:off x="6381135" y="2104103"/>
                <a:ext cx="363794" cy="6784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二等辺三角形 69">
                <a:extLst>
                  <a:ext uri="{FF2B5EF4-FFF2-40B4-BE49-F238E27FC236}">
                    <a16:creationId xmlns:a16="http://schemas.microsoft.com/office/drawing/2014/main" id="{44367CA4-564C-418D-9DA7-9B63F1F815B7}"/>
                  </a:ext>
                </a:extLst>
              </p:cNvPr>
              <p:cNvSpPr/>
              <p:nvPr/>
            </p:nvSpPr>
            <p:spPr>
              <a:xfrm rot="10800000">
                <a:off x="6381135" y="1941572"/>
                <a:ext cx="363794" cy="31361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AAF7C47-9C94-4F87-AE4A-2A5F37398F1D}"/>
              </a:ext>
            </a:extLst>
          </p:cNvPr>
          <p:cNvSpPr txBox="1"/>
          <p:nvPr/>
        </p:nvSpPr>
        <p:spPr>
          <a:xfrm>
            <a:off x="405991" y="5051648"/>
            <a:ext cx="3826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●キャラの服装について</a:t>
            </a:r>
            <a:r>
              <a:rPr kumimoji="1" lang="en-US" altLang="ja-JP" sz="140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(2020.1.21</a:t>
            </a:r>
            <a:r>
              <a:rPr kumimoji="1" lang="ja-JP" altLang="en-US" sz="140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記載</a:t>
            </a:r>
            <a:r>
              <a:rPr kumimoji="1" lang="en-US" altLang="ja-JP" sz="140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400" b="1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516769E-C4FC-4860-B6AF-B2C14FDAA920}"/>
              </a:ext>
            </a:extLst>
          </p:cNvPr>
          <p:cNvSpPr txBox="1"/>
          <p:nvPr/>
        </p:nvSpPr>
        <p:spPr>
          <a:xfrm>
            <a:off x="601370" y="5331490"/>
            <a:ext cx="6394743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腕立て時のキャラの服装は前キャラ共通の体操着とする。</a:t>
            </a:r>
            <a:endParaRPr lang="en-US" altLang="ja-JP" sz="11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7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32">
            <a:extLst>
              <a:ext uri="{FF2B5EF4-FFF2-40B4-BE49-F238E27FC236}">
                <a16:creationId xmlns:a16="http://schemas.microsoft.com/office/drawing/2014/main" id="{6A8C2928-E5AE-47C1-8C82-B99A0C9F55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"/>
          <a:stretch/>
        </p:blipFill>
        <p:spPr>
          <a:xfrm>
            <a:off x="851587" y="1268715"/>
            <a:ext cx="2323764" cy="412578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D18A613-1E04-4F5F-A57C-BF8542C9105F}"/>
              </a:ext>
            </a:extLst>
          </p:cNvPr>
          <p:cNvSpPr txBox="1"/>
          <p:nvPr/>
        </p:nvSpPr>
        <p:spPr>
          <a:xfrm>
            <a:off x="415419" y="538799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●ブートキャンプキャラ選択画面</a:t>
            </a:r>
          </a:p>
        </p:txBody>
      </p:sp>
      <p:sp>
        <p:nvSpPr>
          <p:cNvPr id="10" name="スライド番号プレースホルダー 3">
            <a:extLst>
              <a:ext uri="{FF2B5EF4-FFF2-40B4-BE49-F238E27FC236}">
                <a16:creationId xmlns:a16="http://schemas.microsoft.com/office/drawing/2014/main" id="{CE964322-9543-46C3-8B3A-8D2A111831A9}"/>
              </a:ext>
            </a:extLst>
          </p:cNvPr>
          <p:cNvSpPr txBox="1">
            <a:spLocks/>
          </p:cNvSpPr>
          <p:nvPr/>
        </p:nvSpPr>
        <p:spPr>
          <a:xfrm>
            <a:off x="7465064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0AA8CE-54C7-43C9-8B2E-2021B2B13473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pPr/>
              <a:t>6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08A499AD-49B1-46F1-A8F3-3CD3A4BBE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81172"/>
              </p:ext>
            </p:extLst>
          </p:nvPr>
        </p:nvGraphicFramePr>
        <p:xfrm>
          <a:off x="4092495" y="1272124"/>
          <a:ext cx="5405380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1021865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3927585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No.</a:t>
                      </a:r>
                      <a:endParaRPr kumimoji="1" lang="ja-JP" altLang="en-US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ヘッダー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共通のヘッダー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背景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トレーニングルーム　</a:t>
                      </a:r>
                      <a:r>
                        <a:rPr kumimoji="1" lang="en-US" altLang="ja-JP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キャラ一覧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キャラを一覧で表示させる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スクロールバー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表示エリアが入りきらない場合、スクロールバーを表示してスクロールで表示できるようにする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95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戻るボタン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タップで触れ合いトップ画面に遷移させる。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931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3D</a:t>
                      </a:r>
                      <a:r>
                        <a:rPr kumimoji="1" lang="ja-JP" altLang="en-US" sz="11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のジャンヌを表示させる</a:t>
                      </a:r>
                      <a:endParaRPr kumimoji="1" lang="en-US" altLang="ja-JP" sz="11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49202"/>
                  </a:ext>
                </a:extLst>
              </a:tr>
            </a:tbl>
          </a:graphicData>
        </a:graphic>
      </p:graphicFrame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1C646B8-4E5A-4099-907A-B3917B979022}"/>
              </a:ext>
            </a:extLst>
          </p:cNvPr>
          <p:cNvGrpSpPr/>
          <p:nvPr/>
        </p:nvGrpSpPr>
        <p:grpSpPr>
          <a:xfrm>
            <a:off x="2912533" y="1268715"/>
            <a:ext cx="836664" cy="307777"/>
            <a:chOff x="4413212" y="1038225"/>
            <a:chExt cx="836664" cy="307777"/>
          </a:xfrm>
        </p:grpSpPr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FE156547-5105-4BC7-8DFF-4F2598424FC7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4413212" y="1192114"/>
              <a:ext cx="539788" cy="153888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F6CC152A-6000-4C91-B3CC-CD25272F2DA4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949329A-C268-4645-824B-EC60AB90168A}"/>
              </a:ext>
            </a:extLst>
          </p:cNvPr>
          <p:cNvSpPr/>
          <p:nvPr/>
        </p:nvSpPr>
        <p:spPr>
          <a:xfrm>
            <a:off x="634162" y="853216"/>
            <a:ext cx="41344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結果発表時間を過ぎていた場合、ホーム画面の上に表示する。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D236FFE-730E-4163-8F8D-8D8536DF2379}"/>
              </a:ext>
            </a:extLst>
          </p:cNvPr>
          <p:cNvGrpSpPr/>
          <p:nvPr/>
        </p:nvGrpSpPr>
        <p:grpSpPr>
          <a:xfrm>
            <a:off x="2757053" y="1828519"/>
            <a:ext cx="992144" cy="338316"/>
            <a:chOff x="4257732" y="1038225"/>
            <a:chExt cx="992144" cy="338316"/>
          </a:xfrm>
        </p:grpSpPr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97D0A8F8-2DCC-4611-8CBD-8A3542545CE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4257732" y="1192114"/>
              <a:ext cx="695268" cy="184427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FD9B8EEA-FE09-473C-86FB-5F41A657C751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3C4444DC-1D1D-48C5-B628-4B8642B1973F}"/>
              </a:ext>
            </a:extLst>
          </p:cNvPr>
          <p:cNvGrpSpPr/>
          <p:nvPr/>
        </p:nvGrpSpPr>
        <p:grpSpPr>
          <a:xfrm>
            <a:off x="2338755" y="2930634"/>
            <a:ext cx="1410442" cy="381548"/>
            <a:chOff x="3839434" y="1038225"/>
            <a:chExt cx="1410442" cy="381548"/>
          </a:xfrm>
        </p:grpSpPr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4F037420-8EC0-433C-8F19-43BA4403902F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3839434" y="1192114"/>
              <a:ext cx="1113566" cy="227659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A8CCDE0-2111-469C-8956-95E631D053A4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AA58997-447D-47F1-A2DD-86BA4CF6405E}"/>
              </a:ext>
            </a:extLst>
          </p:cNvPr>
          <p:cNvGrpSpPr/>
          <p:nvPr/>
        </p:nvGrpSpPr>
        <p:grpSpPr>
          <a:xfrm>
            <a:off x="2988733" y="3620408"/>
            <a:ext cx="760464" cy="307777"/>
            <a:chOff x="4489412" y="1038225"/>
            <a:chExt cx="760464" cy="307777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6366414D-08A5-41BC-84B7-D5EC2CA47EC0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>
              <a:off x="4489412" y="1192114"/>
              <a:ext cx="463588" cy="153888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6195DDC5-EAF8-4231-8837-4438D8113775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8380D9E8-D2D9-4CC8-8442-078248B03FDD}"/>
              </a:ext>
            </a:extLst>
          </p:cNvPr>
          <p:cNvGrpSpPr/>
          <p:nvPr/>
        </p:nvGrpSpPr>
        <p:grpSpPr>
          <a:xfrm flipH="1">
            <a:off x="280990" y="1637745"/>
            <a:ext cx="743479" cy="307777"/>
            <a:chOff x="4496908" y="1038225"/>
            <a:chExt cx="752968" cy="307777"/>
          </a:xfrm>
        </p:grpSpPr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C6B67D93-612B-4DCC-89AF-A1E9FEB42457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>
              <a:off x="4496908" y="1192114"/>
              <a:ext cx="456092" cy="114361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FEDE63A2-295C-4129-9065-EAC855760067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メイリオ" panose="020B0604030504040204" pitchFamily="50" charset="-128"/>
                  <a:ea typeface="メイリオ" panose="020B0604030504040204" pitchFamily="50" charset="-128"/>
                </a:rPr>
                <a:t>5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89711B1-9E01-40E9-B717-DC51339555E1}"/>
              </a:ext>
            </a:extLst>
          </p:cNvPr>
          <p:cNvSpPr txBox="1"/>
          <p:nvPr/>
        </p:nvSpPr>
        <p:spPr>
          <a:xfrm>
            <a:off x="17674" y="108237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■ブートキャンプについて</a:t>
            </a:r>
          </a:p>
        </p:txBody>
      </p:sp>
      <p:sp>
        <p:nvSpPr>
          <p:cNvPr id="27" name="フッター プレースホルダー 68">
            <a:extLst>
              <a:ext uri="{FF2B5EF4-FFF2-40B4-BE49-F238E27FC236}">
                <a16:creationId xmlns:a16="http://schemas.microsoft.com/office/drawing/2014/main" id="{0B88A322-5737-4048-937D-E267D3CE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DD8B895-09E6-46D3-A0F6-6EF1AC0A6ECB}"/>
              </a:ext>
            </a:extLst>
          </p:cNvPr>
          <p:cNvGrpSpPr/>
          <p:nvPr/>
        </p:nvGrpSpPr>
        <p:grpSpPr>
          <a:xfrm flipH="1">
            <a:off x="280990" y="2622857"/>
            <a:ext cx="743479" cy="307777"/>
            <a:chOff x="4496908" y="1038225"/>
            <a:chExt cx="752968" cy="307777"/>
          </a:xfrm>
        </p:grpSpPr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05576369-22E2-4795-8699-A2649C191183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flipH="1">
              <a:off x="4496908" y="1192114"/>
              <a:ext cx="452303" cy="114361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1F1D4A6D-1F3C-42E6-824E-6EF72D3898AB}"/>
                </a:ext>
              </a:extLst>
            </p:cNvPr>
            <p:cNvSpPr txBox="1"/>
            <p:nvPr/>
          </p:nvSpPr>
          <p:spPr>
            <a:xfrm>
              <a:off x="4949211" y="1038225"/>
              <a:ext cx="300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メイリオ" panose="020B0604030504040204" pitchFamily="50" charset="-128"/>
                  <a:ea typeface="メイリオ" panose="020B0604030504040204" pitchFamily="50" charset="-128"/>
                </a:rPr>
                <a:t>6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555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図 43">
            <a:extLst>
              <a:ext uri="{FF2B5EF4-FFF2-40B4-BE49-F238E27FC236}">
                <a16:creationId xmlns:a16="http://schemas.microsoft.com/office/drawing/2014/main" id="{F1B1DE23-5B51-4E45-9858-23804B129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37" y="1268413"/>
            <a:ext cx="2319607" cy="414944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D18A613-1E04-4F5F-A57C-BF8542C9105F}"/>
              </a:ext>
            </a:extLst>
          </p:cNvPr>
          <p:cNvSpPr txBox="1"/>
          <p:nvPr/>
        </p:nvSpPr>
        <p:spPr>
          <a:xfrm>
            <a:off x="415419" y="538799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●一時停止ウィンドウ</a:t>
            </a:r>
          </a:p>
        </p:txBody>
      </p:sp>
      <p:sp>
        <p:nvSpPr>
          <p:cNvPr id="10" name="スライド番号プレースホルダー 3">
            <a:extLst>
              <a:ext uri="{FF2B5EF4-FFF2-40B4-BE49-F238E27FC236}">
                <a16:creationId xmlns:a16="http://schemas.microsoft.com/office/drawing/2014/main" id="{CE964322-9543-46C3-8B3A-8D2A111831A9}"/>
              </a:ext>
            </a:extLst>
          </p:cNvPr>
          <p:cNvSpPr txBox="1">
            <a:spLocks/>
          </p:cNvSpPr>
          <p:nvPr/>
        </p:nvSpPr>
        <p:spPr>
          <a:xfrm>
            <a:off x="7465064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0AA8CE-54C7-43C9-8B2E-2021B2B13473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pPr/>
              <a:t>7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5D2952B5-6211-45F7-B2F0-124CBC332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40678"/>
              </p:ext>
            </p:extLst>
          </p:nvPr>
        </p:nvGraphicFramePr>
        <p:xfrm>
          <a:off x="4092495" y="1268413"/>
          <a:ext cx="540538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1087590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3861860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No.</a:t>
                      </a:r>
                      <a:endParaRPr kumimoji="1" lang="ja-JP" altLang="en-US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再生ボタン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一時停止ウィンドウ表示中に停止ボタンと同じ位置にさせる。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タップ無効。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ウィンドウタイトル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右図の通り。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リタイアボタン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タップで結果画面に遷移させる。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ゲームに戻る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ボタン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タップでウィンドウを閉じてミニゲームを再開させる。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74279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4B41F72-15B8-4EC7-BC42-B9166479E76D}"/>
              </a:ext>
            </a:extLst>
          </p:cNvPr>
          <p:cNvSpPr/>
          <p:nvPr/>
        </p:nvSpPr>
        <p:spPr>
          <a:xfrm>
            <a:off x="634162" y="853216"/>
            <a:ext cx="20185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ホーム画面の上に表示する。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9424407-5E9E-480A-B1AD-1F672605453F}"/>
              </a:ext>
            </a:extLst>
          </p:cNvPr>
          <p:cNvGrpSpPr/>
          <p:nvPr/>
        </p:nvGrpSpPr>
        <p:grpSpPr>
          <a:xfrm>
            <a:off x="2979064" y="1258872"/>
            <a:ext cx="770133" cy="307777"/>
            <a:chOff x="4479743" y="1038225"/>
            <a:chExt cx="770133" cy="307777"/>
          </a:xfrm>
        </p:grpSpPr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BD1ADA8A-0F6A-4958-B205-E8E806FAE35E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4479743" y="1192114"/>
              <a:ext cx="473257" cy="123875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0DFC7979-4446-4CC9-85C9-09D2D0DBA4DB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C95F81F-9CAF-4CE2-8089-6CE72A83D2ED}"/>
              </a:ext>
            </a:extLst>
          </p:cNvPr>
          <p:cNvGrpSpPr/>
          <p:nvPr/>
        </p:nvGrpSpPr>
        <p:grpSpPr>
          <a:xfrm>
            <a:off x="2505808" y="1798532"/>
            <a:ext cx="1243389" cy="542233"/>
            <a:chOff x="4006487" y="1038225"/>
            <a:chExt cx="1243389" cy="542233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5753DF0F-0D80-4AD3-8291-AF4EAD2F26AE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4006487" y="1192114"/>
              <a:ext cx="946513" cy="388344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392F490-9711-412E-8CBC-C0B87BEFBF0B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E5F53D9-6945-4B2D-ADD2-1EBDC54B3AC0}"/>
              </a:ext>
            </a:extLst>
          </p:cNvPr>
          <p:cNvGrpSpPr/>
          <p:nvPr/>
        </p:nvGrpSpPr>
        <p:grpSpPr>
          <a:xfrm>
            <a:off x="2198077" y="2302996"/>
            <a:ext cx="1551120" cy="618554"/>
            <a:chOff x="3698756" y="1038225"/>
            <a:chExt cx="1551120" cy="618554"/>
          </a:xfrm>
        </p:grpSpPr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4EF57DB-21CD-41DF-A592-EDF42A537F18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3698756" y="1192114"/>
              <a:ext cx="1254244" cy="464665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3AD345BF-ED2A-4BED-B6C0-EBD2D2B970AD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0B35BED-0F1E-4ED0-A147-012E2C90B08F}"/>
              </a:ext>
            </a:extLst>
          </p:cNvPr>
          <p:cNvSpPr txBox="1"/>
          <p:nvPr/>
        </p:nvSpPr>
        <p:spPr>
          <a:xfrm>
            <a:off x="17674" y="108237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■ブートキャンプについて</a:t>
            </a:r>
          </a:p>
        </p:txBody>
      </p:sp>
      <p:sp>
        <p:nvSpPr>
          <p:cNvPr id="22" name="フッター プレースホルダー 68">
            <a:extLst>
              <a:ext uri="{FF2B5EF4-FFF2-40B4-BE49-F238E27FC236}">
                <a16:creationId xmlns:a16="http://schemas.microsoft.com/office/drawing/2014/main" id="{F7771FD8-8B6E-4FA2-9694-616575FB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27B1B9C8-54ED-4DBF-8571-B225BE1BD0CD}"/>
              </a:ext>
            </a:extLst>
          </p:cNvPr>
          <p:cNvGrpSpPr/>
          <p:nvPr/>
        </p:nvGrpSpPr>
        <p:grpSpPr>
          <a:xfrm>
            <a:off x="2198077" y="2835890"/>
            <a:ext cx="1551120" cy="618554"/>
            <a:chOff x="3698756" y="1038225"/>
            <a:chExt cx="1551120" cy="618554"/>
          </a:xfrm>
        </p:grpSpPr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4164FC38-3D4E-45E0-800C-3C27D2180A85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>
              <a:off x="3698756" y="1192114"/>
              <a:ext cx="1254244" cy="464665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E6490E5D-69CA-4B86-9689-4ADEDEF70951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282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>
            <a:extLst>
              <a:ext uri="{FF2B5EF4-FFF2-40B4-BE49-F238E27FC236}">
                <a16:creationId xmlns:a16="http://schemas.microsoft.com/office/drawing/2014/main" id="{113C9DC4-2A4C-4824-AF96-0F523825C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97" y="1268413"/>
            <a:ext cx="2337106" cy="414274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D18A613-1E04-4F5F-A57C-BF8542C9105F}"/>
              </a:ext>
            </a:extLst>
          </p:cNvPr>
          <p:cNvSpPr txBox="1"/>
          <p:nvPr/>
        </p:nvSpPr>
        <p:spPr>
          <a:xfrm>
            <a:off x="415419" y="538799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●ブートキャンプ画面</a:t>
            </a:r>
          </a:p>
        </p:txBody>
      </p:sp>
      <p:sp>
        <p:nvSpPr>
          <p:cNvPr id="10" name="スライド番号プレースホルダー 3">
            <a:extLst>
              <a:ext uri="{FF2B5EF4-FFF2-40B4-BE49-F238E27FC236}">
                <a16:creationId xmlns:a16="http://schemas.microsoft.com/office/drawing/2014/main" id="{CE964322-9543-46C3-8B3A-8D2A111831A9}"/>
              </a:ext>
            </a:extLst>
          </p:cNvPr>
          <p:cNvSpPr txBox="1">
            <a:spLocks/>
          </p:cNvSpPr>
          <p:nvPr/>
        </p:nvSpPr>
        <p:spPr>
          <a:xfrm>
            <a:off x="7465064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0AA8CE-54C7-43C9-8B2E-2021B2B13473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pPr/>
              <a:t>8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5D2952B5-6211-45F7-B2F0-124CBC3327DC}"/>
              </a:ext>
            </a:extLst>
          </p:cNvPr>
          <p:cNvGraphicFramePr>
            <a:graphicFrameLocks noGrp="1"/>
          </p:cNvGraphicFramePr>
          <p:nvPr/>
        </p:nvGraphicFramePr>
        <p:xfrm>
          <a:off x="4092495" y="1268413"/>
          <a:ext cx="540538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1087590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3861860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No.</a:t>
                      </a:r>
                      <a:endParaRPr kumimoji="1" lang="ja-JP" altLang="en-US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一時停止ボタン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タップで一時停止ウィンドウを表示させる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背景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トレーニングルーム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選択キャラ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キャラ選択画面で選んだキャラを表示させる。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成功数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成功数をカウントして表示させる。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7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失敗回数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失敗した場合表示させる。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640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3D</a:t>
                      </a:r>
                      <a:r>
                        <a:rPr kumimoji="1" lang="ja-JP" altLang="en-US" sz="11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のジャンヌを表示させる</a:t>
                      </a:r>
                      <a:endParaRPr kumimoji="1" lang="en-US" altLang="ja-JP" sz="11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894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</a:t>
                      </a:r>
                      <a:endParaRPr kumimoji="1" lang="ja-JP" altLang="en-US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タップボタン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20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kumimoji="1" lang="ja-JP" altLang="en-US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ノーツ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右から左に向かって流れる。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タップボタンと重なった状態でタップされたら消える。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87738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4B41F72-15B8-4EC7-BC42-B9166479E76D}"/>
              </a:ext>
            </a:extLst>
          </p:cNvPr>
          <p:cNvSpPr/>
          <p:nvPr/>
        </p:nvSpPr>
        <p:spPr>
          <a:xfrm>
            <a:off x="634162" y="853216"/>
            <a:ext cx="20185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ホーム画面の上に表示する。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9424407-5E9E-480A-B1AD-1F672605453F}"/>
              </a:ext>
            </a:extLst>
          </p:cNvPr>
          <p:cNvGrpSpPr/>
          <p:nvPr/>
        </p:nvGrpSpPr>
        <p:grpSpPr>
          <a:xfrm>
            <a:off x="2979064" y="1258872"/>
            <a:ext cx="770133" cy="307777"/>
            <a:chOff x="4479743" y="1038225"/>
            <a:chExt cx="770133" cy="307777"/>
          </a:xfrm>
        </p:grpSpPr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BD1ADA8A-0F6A-4958-B205-E8E806FAE35E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4479743" y="1192114"/>
              <a:ext cx="473257" cy="123875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0DFC7979-4446-4CC9-85C9-09D2D0DBA4DB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C95F81F-9CAF-4CE2-8089-6CE72A83D2ED}"/>
              </a:ext>
            </a:extLst>
          </p:cNvPr>
          <p:cNvGrpSpPr/>
          <p:nvPr/>
        </p:nvGrpSpPr>
        <p:grpSpPr>
          <a:xfrm>
            <a:off x="2505808" y="2180574"/>
            <a:ext cx="1243389" cy="542233"/>
            <a:chOff x="4006487" y="1038225"/>
            <a:chExt cx="1243389" cy="542233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5753DF0F-0D80-4AD3-8291-AF4EAD2F26AE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4006487" y="1192114"/>
              <a:ext cx="946513" cy="388344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392F490-9711-412E-8CBC-C0B87BEFBF0B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E5F53D9-6945-4B2D-ADD2-1EBDC54B3AC0}"/>
              </a:ext>
            </a:extLst>
          </p:cNvPr>
          <p:cNvGrpSpPr/>
          <p:nvPr/>
        </p:nvGrpSpPr>
        <p:grpSpPr>
          <a:xfrm>
            <a:off x="2198077" y="3101931"/>
            <a:ext cx="1551120" cy="618554"/>
            <a:chOff x="3698756" y="1038225"/>
            <a:chExt cx="1551120" cy="618554"/>
          </a:xfrm>
        </p:grpSpPr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4EF57DB-21CD-41DF-A592-EDF42A537F18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3698756" y="1192114"/>
              <a:ext cx="1254244" cy="464665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3AD345BF-ED2A-4BED-B6C0-EBD2D2B970AD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0B35BED-0F1E-4ED0-A147-012E2C90B08F}"/>
              </a:ext>
            </a:extLst>
          </p:cNvPr>
          <p:cNvSpPr txBox="1"/>
          <p:nvPr/>
        </p:nvSpPr>
        <p:spPr>
          <a:xfrm>
            <a:off x="17674" y="108237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■ブートキャンプについて</a:t>
            </a:r>
          </a:p>
        </p:txBody>
      </p:sp>
      <p:sp>
        <p:nvSpPr>
          <p:cNvPr id="22" name="フッター プレースホルダー 68">
            <a:extLst>
              <a:ext uri="{FF2B5EF4-FFF2-40B4-BE49-F238E27FC236}">
                <a16:creationId xmlns:a16="http://schemas.microsoft.com/office/drawing/2014/main" id="{F7771FD8-8B6E-4FA2-9694-616575FB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4CF8F57F-4106-4D45-BAA7-387618478090}"/>
              </a:ext>
            </a:extLst>
          </p:cNvPr>
          <p:cNvGrpSpPr/>
          <p:nvPr/>
        </p:nvGrpSpPr>
        <p:grpSpPr>
          <a:xfrm flipH="1">
            <a:off x="280991" y="1258872"/>
            <a:ext cx="1262060" cy="307777"/>
            <a:chOff x="3971708" y="1038225"/>
            <a:chExt cx="1278168" cy="307777"/>
          </a:xfrm>
        </p:grpSpPr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3A2810C1-86D8-44A1-B900-6E49F53E8588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flipH="1">
              <a:off x="3971708" y="1192114"/>
              <a:ext cx="977503" cy="58805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8A7DE0DF-3F5E-48A6-A891-60E51A01EAC4}"/>
                </a:ext>
              </a:extLst>
            </p:cNvPr>
            <p:cNvSpPr txBox="1"/>
            <p:nvPr/>
          </p:nvSpPr>
          <p:spPr>
            <a:xfrm>
              <a:off x="4949211" y="1038225"/>
              <a:ext cx="300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BB3BF4B7-67D3-4A1E-A202-26B76C39EF4A}"/>
              </a:ext>
            </a:extLst>
          </p:cNvPr>
          <p:cNvGrpSpPr/>
          <p:nvPr/>
        </p:nvGrpSpPr>
        <p:grpSpPr>
          <a:xfrm flipH="1">
            <a:off x="280991" y="1761067"/>
            <a:ext cx="1362421" cy="391645"/>
            <a:chOff x="3870066" y="954357"/>
            <a:chExt cx="1379810" cy="391645"/>
          </a:xfrm>
        </p:grpSpPr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247D9E6-DFBA-459D-A4F5-90AA57D8124D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 flipV="1">
              <a:off x="3870066" y="954357"/>
              <a:ext cx="1082934" cy="237757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45C566AE-5A64-4B73-A30A-D0EC6BB1B098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メイリオ" panose="020B0604030504040204" pitchFamily="50" charset="-128"/>
                  <a:ea typeface="メイリオ" panose="020B0604030504040204" pitchFamily="50" charset="-128"/>
                </a:rPr>
                <a:t>5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06F132A-9F55-4858-A98F-13EAD49C2EB3}"/>
              </a:ext>
            </a:extLst>
          </p:cNvPr>
          <p:cNvGrpSpPr/>
          <p:nvPr/>
        </p:nvGrpSpPr>
        <p:grpSpPr>
          <a:xfrm flipH="1">
            <a:off x="292632" y="2568918"/>
            <a:ext cx="1036636" cy="307777"/>
            <a:chOff x="4200009" y="1038225"/>
            <a:chExt cx="1049867" cy="307777"/>
          </a:xfrm>
        </p:grpSpPr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D78BA37E-F041-4AE9-A635-59CFEDCCE0F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4200009" y="1192114"/>
              <a:ext cx="749202" cy="71846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9456F8C4-2326-4FC6-9BCA-BF7144CE4D21}"/>
                </a:ext>
              </a:extLst>
            </p:cNvPr>
            <p:cNvSpPr txBox="1"/>
            <p:nvPr/>
          </p:nvSpPr>
          <p:spPr>
            <a:xfrm>
              <a:off x="4949211" y="1038225"/>
              <a:ext cx="300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メイリオ" panose="020B0604030504040204" pitchFamily="50" charset="-128"/>
                  <a:ea typeface="メイリオ" panose="020B0604030504040204" pitchFamily="50" charset="-128"/>
                </a:rPr>
                <a:t>6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7A75E3A9-C3FD-485B-947B-330683194F0E}"/>
              </a:ext>
            </a:extLst>
          </p:cNvPr>
          <p:cNvGrpSpPr/>
          <p:nvPr/>
        </p:nvGrpSpPr>
        <p:grpSpPr>
          <a:xfrm>
            <a:off x="2198077" y="4253498"/>
            <a:ext cx="1551120" cy="618554"/>
            <a:chOff x="3698756" y="1038225"/>
            <a:chExt cx="1551120" cy="618554"/>
          </a:xfrm>
        </p:grpSpPr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7FDF8647-C704-4D08-B17D-188E98AF6A80}"/>
                </a:ext>
              </a:extLst>
            </p:cNvPr>
            <p:cNvCxnSpPr>
              <a:cxnSpLocks/>
              <a:stCxn id="49" idx="1"/>
            </p:cNvCxnSpPr>
            <p:nvPr/>
          </p:nvCxnSpPr>
          <p:spPr>
            <a:xfrm flipH="1">
              <a:off x="3698756" y="1192114"/>
              <a:ext cx="1254244" cy="464665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74112984-D5D7-4CB3-B066-871D58ACD921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メイリオ" panose="020B0604030504040204" pitchFamily="50" charset="-128"/>
                  <a:ea typeface="メイリオ" panose="020B0604030504040204" pitchFamily="50" charset="-128"/>
                </a:rPr>
                <a:t>7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140A42BE-911F-45CB-B407-EB720DA53B33}"/>
              </a:ext>
            </a:extLst>
          </p:cNvPr>
          <p:cNvGrpSpPr/>
          <p:nvPr/>
        </p:nvGrpSpPr>
        <p:grpSpPr>
          <a:xfrm>
            <a:off x="3086101" y="4716362"/>
            <a:ext cx="663096" cy="307777"/>
            <a:chOff x="4586780" y="1038225"/>
            <a:chExt cx="663096" cy="307777"/>
          </a:xfrm>
        </p:grpSpPr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7CEB1B16-8F8E-4CF1-8158-97184BD74D58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flipH="1">
              <a:off x="4586780" y="1192114"/>
              <a:ext cx="366220" cy="153888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7ACCFA61-54FE-408A-A5DC-6CA37BFD6B89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メイリオ" panose="020B0604030504040204" pitchFamily="50" charset="-128"/>
                  <a:ea typeface="メイリオ" panose="020B0604030504040204" pitchFamily="50" charset="-128"/>
                </a:rPr>
                <a:t>8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695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図 42">
            <a:extLst>
              <a:ext uri="{FF2B5EF4-FFF2-40B4-BE49-F238E27FC236}">
                <a16:creationId xmlns:a16="http://schemas.microsoft.com/office/drawing/2014/main" id="{8B4EFCEE-E3CE-4DF3-889B-EC7B25B58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29" y="1280668"/>
            <a:ext cx="2341858" cy="414276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D18A613-1E04-4F5F-A57C-BF8542C9105F}"/>
              </a:ext>
            </a:extLst>
          </p:cNvPr>
          <p:cNvSpPr txBox="1"/>
          <p:nvPr/>
        </p:nvSpPr>
        <p:spPr>
          <a:xfrm>
            <a:off x="415419" y="538799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●ブートキャンプ結果画面</a:t>
            </a:r>
          </a:p>
        </p:txBody>
      </p:sp>
      <p:sp>
        <p:nvSpPr>
          <p:cNvPr id="10" name="スライド番号プレースホルダー 3">
            <a:extLst>
              <a:ext uri="{FF2B5EF4-FFF2-40B4-BE49-F238E27FC236}">
                <a16:creationId xmlns:a16="http://schemas.microsoft.com/office/drawing/2014/main" id="{CE964322-9543-46C3-8B3A-8D2A111831A9}"/>
              </a:ext>
            </a:extLst>
          </p:cNvPr>
          <p:cNvSpPr txBox="1">
            <a:spLocks/>
          </p:cNvSpPr>
          <p:nvPr/>
        </p:nvSpPr>
        <p:spPr>
          <a:xfrm>
            <a:off x="7465064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0AA8CE-54C7-43C9-8B2E-2021B2B13473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pPr/>
              <a:t>9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9964C0AD-9228-4897-BF19-6CCEAA5FB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589388"/>
              </p:ext>
            </p:extLst>
          </p:nvPr>
        </p:nvGraphicFramePr>
        <p:xfrm>
          <a:off x="4092495" y="1268413"/>
          <a:ext cx="540538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1087590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3861860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メイリオ"/>
                          <a:ea typeface="メイリオ"/>
                        </a:rPr>
                        <a:t>No.</a:t>
                      </a:r>
                      <a:endParaRPr kumimoji="1" lang="ja-JP" altLang="en-US" sz="1000">
                        <a:latin typeface="メイリオ"/>
                        <a:ea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>
                          <a:latin typeface="メイリオ"/>
                          <a:ea typeface="メイリオ"/>
                        </a:rPr>
                        <a:t>1</a:t>
                      </a:r>
                      <a:endParaRPr kumimoji="1" lang="ja-JP" altLang="en-US" sz="1000">
                        <a:latin typeface="メイリオ"/>
                        <a:ea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背景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トレーニングルーム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>
                          <a:latin typeface="メイリオ"/>
                          <a:ea typeface="メイリオ"/>
                        </a:rPr>
                        <a:t>2</a:t>
                      </a:r>
                      <a:endParaRPr kumimoji="1" lang="ja-JP" altLang="en-US" sz="1000">
                        <a:latin typeface="メイリオ"/>
                        <a:ea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選択キャラ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キャラ選択画面で選んだキャラを表示させる。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703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メイリオ"/>
                          <a:ea typeface="メイリオ"/>
                        </a:rPr>
                        <a:t>3</a:t>
                      </a:r>
                      <a:endParaRPr kumimoji="1" lang="ja-JP" altLang="en-US" sz="1000">
                        <a:latin typeface="メイリオ"/>
                        <a:ea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>
                          <a:latin typeface="メイリオ"/>
                          <a:ea typeface="メイリオ"/>
                        </a:rPr>
                        <a:t>3D</a:t>
                      </a:r>
                      <a:r>
                        <a:rPr kumimoji="1" lang="ja-JP" altLang="en-US" sz="1100">
                          <a:latin typeface="メイリオ"/>
                          <a:ea typeface="メイリオ"/>
                        </a:rPr>
                        <a:t>のジャンヌを表示させる</a:t>
                      </a:r>
                      <a:endParaRPr kumimoji="1" lang="en-US" altLang="ja-JP" sz="1100">
                        <a:latin typeface="メイリオ"/>
                        <a:ea typeface="メイリオ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メイリオ"/>
                          <a:ea typeface="メイリオ"/>
                        </a:rPr>
                        <a:t>4</a:t>
                      </a:r>
                      <a:endParaRPr kumimoji="1" lang="ja-JP" altLang="en-US" sz="1000">
                        <a:latin typeface="メイリオ"/>
                        <a:ea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成功数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終了時の成功数を表示させる。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メイリオ"/>
                          <a:ea typeface="メイリオ"/>
                        </a:rPr>
                        <a:t>5</a:t>
                      </a:r>
                      <a:endParaRPr kumimoji="1" lang="ja-JP" altLang="en-US" sz="1000">
                        <a:latin typeface="メイリオ"/>
                        <a:ea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報酬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成功数に応じた報酬を表示させる。</a:t>
                      </a:r>
                      <a:endParaRPr kumimoji="1" lang="en-US" altLang="ja-JP" sz="1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95022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1385A88-972B-40A1-BDAD-161750B9E7FA}"/>
              </a:ext>
            </a:extLst>
          </p:cNvPr>
          <p:cNvSpPr/>
          <p:nvPr/>
        </p:nvSpPr>
        <p:spPr>
          <a:xfrm>
            <a:off x="634162" y="853216"/>
            <a:ext cx="20185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ホーム画面の上に表示する。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B33EDF6-95EA-4636-8DF9-0B60B1AACB19}"/>
              </a:ext>
            </a:extLst>
          </p:cNvPr>
          <p:cNvGrpSpPr/>
          <p:nvPr/>
        </p:nvGrpSpPr>
        <p:grpSpPr>
          <a:xfrm>
            <a:off x="2286001" y="1903253"/>
            <a:ext cx="1446642" cy="455555"/>
            <a:chOff x="3803234" y="1038225"/>
            <a:chExt cx="1446642" cy="455555"/>
          </a:xfrm>
        </p:grpSpPr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287CA131-CC7C-4463-BEDE-C52B41105632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3803234" y="1192114"/>
              <a:ext cx="1149766" cy="301666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FF6B24C-BFAA-47F2-9766-1AB49F418122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9C3768FF-4EDD-4566-BCA1-4FCCF8390F68}"/>
              </a:ext>
            </a:extLst>
          </p:cNvPr>
          <p:cNvGrpSpPr/>
          <p:nvPr/>
        </p:nvGrpSpPr>
        <p:grpSpPr>
          <a:xfrm>
            <a:off x="2505809" y="3775444"/>
            <a:ext cx="1254864" cy="460232"/>
            <a:chOff x="3995012" y="923927"/>
            <a:chExt cx="1254864" cy="460232"/>
          </a:xfrm>
        </p:grpSpPr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D8F48E05-375E-48FA-97C6-72DF0B285B92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3995012" y="1077816"/>
              <a:ext cx="957988" cy="306343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9DF4059D-2AC9-4DE3-A59E-64A423C1175E}"/>
                </a:ext>
              </a:extLst>
            </p:cNvPr>
            <p:cNvSpPr txBox="1"/>
            <p:nvPr/>
          </p:nvSpPr>
          <p:spPr>
            <a:xfrm>
              <a:off x="4953000" y="923927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04160F48-4FFD-45C2-9244-B8BE9EDD4FB9}"/>
              </a:ext>
            </a:extLst>
          </p:cNvPr>
          <p:cNvGrpSpPr/>
          <p:nvPr/>
        </p:nvGrpSpPr>
        <p:grpSpPr>
          <a:xfrm>
            <a:off x="2895537" y="4383454"/>
            <a:ext cx="837106" cy="307777"/>
            <a:chOff x="4412770" y="1038225"/>
            <a:chExt cx="837106" cy="307777"/>
          </a:xfrm>
        </p:grpSpPr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BAF1FF25-1BF4-4F04-84FB-8A4005AF83FA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>
              <a:off x="4412770" y="1192114"/>
              <a:ext cx="540230" cy="132043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EA9CB098-D48D-4539-8D9C-8CC0AA0C610D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メイリオ" panose="020B0604030504040204" pitchFamily="50" charset="-128"/>
                  <a:ea typeface="メイリオ" panose="020B0604030504040204" pitchFamily="50" charset="-128"/>
                </a:rPr>
                <a:t>5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91D4E82-9810-4BC0-AEB0-6EB2128A1D0F}"/>
              </a:ext>
            </a:extLst>
          </p:cNvPr>
          <p:cNvGrpSpPr/>
          <p:nvPr/>
        </p:nvGrpSpPr>
        <p:grpSpPr>
          <a:xfrm>
            <a:off x="2505809" y="1398142"/>
            <a:ext cx="1226834" cy="339269"/>
            <a:chOff x="4023042" y="1038225"/>
            <a:chExt cx="1226834" cy="339269"/>
          </a:xfrm>
        </p:grpSpPr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4E53DCEA-61BE-4507-B46C-A2BDAA56529A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H="1">
              <a:off x="4023042" y="1192114"/>
              <a:ext cx="929958" cy="185380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80DA41D0-D7FC-42B5-961F-5FDCE70334C2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82E002B-EF34-40F5-AE2A-A4DD25794B6E}"/>
              </a:ext>
            </a:extLst>
          </p:cNvPr>
          <p:cNvSpPr txBox="1"/>
          <p:nvPr/>
        </p:nvSpPr>
        <p:spPr>
          <a:xfrm>
            <a:off x="17674" y="108237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■ブートキャンプについて</a:t>
            </a:r>
          </a:p>
        </p:txBody>
      </p:sp>
      <p:sp>
        <p:nvSpPr>
          <p:cNvPr id="42" name="フッター プレースホルダー 68">
            <a:extLst>
              <a:ext uri="{FF2B5EF4-FFF2-40B4-BE49-F238E27FC236}">
                <a16:creationId xmlns:a16="http://schemas.microsoft.com/office/drawing/2014/main" id="{9BE00419-B29A-491B-AEA3-1578C4EC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D952905E-AAD2-4C9A-90BC-CA7E11719845}"/>
              </a:ext>
            </a:extLst>
          </p:cNvPr>
          <p:cNvGrpSpPr/>
          <p:nvPr/>
        </p:nvGrpSpPr>
        <p:grpSpPr>
          <a:xfrm flipH="1">
            <a:off x="280990" y="1935996"/>
            <a:ext cx="949863" cy="422812"/>
            <a:chOff x="4287890" y="1038225"/>
            <a:chExt cx="961986" cy="422812"/>
          </a:xfrm>
        </p:grpSpPr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98618260-0E17-4DBC-BBEF-A12B2F4DDE4D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4287890" y="1192114"/>
              <a:ext cx="661321" cy="268923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2599F8E4-34D2-4D95-ADBE-76EB1D76CC20}"/>
                </a:ext>
              </a:extLst>
            </p:cNvPr>
            <p:cNvSpPr txBox="1"/>
            <p:nvPr/>
          </p:nvSpPr>
          <p:spPr>
            <a:xfrm>
              <a:off x="4949211" y="1038225"/>
              <a:ext cx="300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2206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474B7ECFB4DA4491C2F2903EDCE387" ma:contentTypeVersion="2" ma:contentTypeDescription="新しいドキュメントを作成します。" ma:contentTypeScope="" ma:versionID="1a6ed75f45edef1d1f1b8f5cdbfc0bf9">
  <xsd:schema xmlns:xsd="http://www.w3.org/2001/XMLSchema" xmlns:xs="http://www.w3.org/2001/XMLSchema" xmlns:p="http://schemas.microsoft.com/office/2006/metadata/properties" xmlns:ns2="0296febf-2773-4faf-ae76-6dee2362d0db" targetNamespace="http://schemas.microsoft.com/office/2006/metadata/properties" ma:root="true" ma:fieldsID="13ccaadd41bf1eaf321fa8ccc77f4491" ns2:_="">
    <xsd:import namespace="0296febf-2773-4faf-ae76-6dee2362d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6febf-2773-4faf-ae76-6dee2362d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406A4F-48B3-4137-BB37-EA39CCA128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1FD9E3-C5A6-48A5-8440-777E43A1EE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6febf-2773-4faf-ae76-6dee2362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A61A7D-E57C-44F5-979C-B919F7E33B3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867</Words>
  <Application>Microsoft Office PowerPoint</Application>
  <PresentationFormat>A4 210 x 297 mm</PresentationFormat>
  <Paragraphs>229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メイリオ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 </dc:creator>
  <cp:lastModifiedBy> </cp:lastModifiedBy>
  <cp:revision>3</cp:revision>
  <dcterms:created xsi:type="dcterms:W3CDTF">2019-11-26T05:48:21Z</dcterms:created>
  <dcterms:modified xsi:type="dcterms:W3CDTF">2020-01-22T05:44:30Z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0x0101004C474B7ECFB4DA4491C2F2903EDCE387</vt:lpwstr>
  </property>
</Properties>
</file>