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1"/>
  </p:notesMasterIdLst>
  <p:sldIdLst>
    <p:sldId id="270" r:id="rId5"/>
    <p:sldId id="281" r:id="rId6"/>
    <p:sldId id="279" r:id="rId7"/>
    <p:sldId id="282" r:id="rId8"/>
    <p:sldId id="280" r:id="rId9"/>
    <p:sldId id="283" r:id="rId10"/>
  </p:sldIdLst>
  <p:sldSz cx="9144000" cy="6858000" type="screen4x3"/>
  <p:notesSz cx="6858000" cy="9144000"/>
  <p:embeddedFontLst>
    <p:embeddedFont>
      <p:font typeface="Bahnschrift Condensed" panose="020B0502040204020203" pitchFamily="34" charset="0"/>
      <p:regular r:id="rId12"/>
      <p:bold r:id="rId13"/>
    </p:embeddedFont>
    <p:embeddedFont>
      <p:font typeface="Century Gothic" panose="020B0502020202020204" pitchFamily="34" charset="0"/>
      <p:regular r:id="rId14"/>
      <p:bold r:id="rId15"/>
      <p:italic r:id="rId16"/>
      <p:boldItalic r:id="rId17"/>
    </p:embeddedFont>
    <p:embeddedFont>
      <p:font typeface="メイリオ" panose="020B0604030504040204" pitchFamily="50" charset="-128"/>
      <p:regular r:id="rId18"/>
      <p:bold r:id="rId19"/>
      <p:italic r:id="rId20"/>
      <p:boldItalic r:id="rId21"/>
    </p:embeddedFont>
    <p:embeddedFont>
      <p:font typeface="游ゴシック" panose="020B0400000000000000" pitchFamily="50" charset="-128"/>
      <p:regular r:id="rId22"/>
      <p:bold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4CDF7"/>
    <a:srgbClr val="4472C4"/>
    <a:srgbClr val="74CAEE"/>
    <a:srgbClr val="FFFFFF"/>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CA1FD-146C-4239-B325-2C58E8737E55}" v="21" dt="2020-01-22T05:39:24.583"/>
    <p1510:client id="{769DB73D-AE54-EF41-D9C5-FD2C6B1AF64C}" v="2" dt="2020-01-22T05:29:56.9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3" autoAdjust="0"/>
    <p:restoredTop sz="95956" autoAdjust="0"/>
  </p:normalViewPr>
  <p:slideViewPr>
    <p:cSldViewPr snapToGrid="0">
      <p:cViewPr varScale="1">
        <p:scale>
          <a:sx n="112" d="100"/>
          <a:sy n="112"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2020/1/22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2020/1/22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2020/1/22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2020/1/22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2020/1/22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2020/1/22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2020/1/22</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2020/1/22</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2020/1/22</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2020/1/22</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2020/1/22</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2020/1/22</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2020/1/22</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233304"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TR</a:t>
            </a:r>
            <a:r>
              <a:rPr kumimoji="1" lang="ja-JP" altLang="en-US" sz="1400" b="1" dirty="0">
                <a:latin typeface="+mn-ea"/>
              </a:rPr>
              <a:t>ストーリーについて</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dirty="0"/>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2847086197"/>
              </p:ext>
            </p:extLst>
          </p:nvPr>
        </p:nvGraphicFramePr>
        <p:xfrm>
          <a:off x="599845" y="969361"/>
          <a:ext cx="6105755" cy="252984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763064">
                  <a:extLst>
                    <a:ext uri="{9D8B030D-6E8A-4147-A177-3AD203B41FA5}">
                      <a16:colId xmlns:a16="http://schemas.microsoft.com/office/drawing/2014/main" val="3224386025"/>
                    </a:ext>
                  </a:extLst>
                </a:gridCol>
                <a:gridCol w="2629586">
                  <a:extLst>
                    <a:ext uri="{9D8B030D-6E8A-4147-A177-3AD203B41FA5}">
                      <a16:colId xmlns:a16="http://schemas.microsoft.com/office/drawing/2014/main" val="2535242023"/>
                    </a:ext>
                  </a:extLst>
                </a:gridCol>
              </a:tblGrid>
              <a:tr h="19015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2019.12.23</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t>2020.01.06</a:t>
                      </a:r>
                      <a:endParaRPr kumimoji="1" lang="ja-JP" altLang="en-US" sz="800" dirty="0"/>
                    </a:p>
                  </a:txBody>
                  <a:tcPr/>
                </a:tc>
                <a:tc>
                  <a:txBody>
                    <a:bodyPr/>
                    <a:lstStyle/>
                    <a:p>
                      <a:r>
                        <a:rPr kumimoji="1" lang="en-US" altLang="ja-JP" sz="800" dirty="0"/>
                        <a:t>Red mine#200</a:t>
                      </a:r>
                      <a:r>
                        <a:rPr kumimoji="1" lang="ja-JP" altLang="en-US" sz="800" dirty="0"/>
                        <a:t>の内容を記載</a:t>
                      </a:r>
                      <a:endParaRPr kumimoji="1" lang="en-US" altLang="ja-JP" sz="800" dirty="0"/>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t>2020.01.07</a:t>
                      </a:r>
                      <a:endParaRPr kumimoji="1" lang="ja-JP" altLang="en-US" sz="800" dirty="0"/>
                    </a:p>
                  </a:txBody>
                  <a:tcPr/>
                </a:tc>
                <a:tc>
                  <a:txBody>
                    <a:bodyPr/>
                    <a:lstStyle/>
                    <a:p>
                      <a:r>
                        <a:rPr kumimoji="1" lang="ja-JP" altLang="en-US" sz="800" b="0" i="0" kern="1200" dirty="0">
                          <a:solidFill>
                            <a:schemeClr val="dk1"/>
                          </a:solidFill>
                          <a:effectLst/>
                          <a:latin typeface="+mn-lt"/>
                          <a:ea typeface="+mn-ea"/>
                          <a:cs typeface="+mn-cs"/>
                        </a:rPr>
                        <a:t>・進化段階が異なる同じ</a:t>
                      </a:r>
                      <a:r>
                        <a:rPr kumimoji="1" lang="en-US" altLang="ja-JP" sz="800" b="0" i="0" kern="1200" dirty="0">
                          <a:solidFill>
                            <a:schemeClr val="dk1"/>
                          </a:solidFill>
                          <a:effectLst/>
                          <a:latin typeface="+mn-lt"/>
                          <a:ea typeface="+mn-ea"/>
                          <a:cs typeface="+mn-cs"/>
                        </a:rPr>
                        <a:t>TR</a:t>
                      </a:r>
                      <a:r>
                        <a:rPr kumimoji="1" lang="ja-JP" altLang="en-US" sz="800" b="0" i="0" kern="1200" dirty="0">
                          <a:solidFill>
                            <a:schemeClr val="dk1"/>
                          </a:solidFill>
                          <a:effectLst/>
                          <a:latin typeface="+mn-lt"/>
                          <a:ea typeface="+mn-ea"/>
                          <a:cs typeface="+mn-cs"/>
                        </a:rPr>
                        <a:t>カードを複数所持していて、進化段階が一番高いカードを分解し、所持しているカードの進化段階が低くなってもクエストの解放状態は残り、継続してプレイできる旨を記載</a:t>
                      </a:r>
                      <a:endParaRPr kumimoji="1" lang="en-US" altLang="ja-JP" sz="800" b="0" i="0" kern="1200" dirty="0">
                        <a:solidFill>
                          <a:schemeClr val="dk1"/>
                        </a:solidFill>
                        <a:effectLst/>
                        <a:latin typeface="+mn-lt"/>
                        <a:ea typeface="+mn-ea"/>
                        <a:cs typeface="+mn-cs"/>
                      </a:endParaRPr>
                    </a:p>
                    <a:p>
                      <a:r>
                        <a:rPr kumimoji="1" lang="ja-JP" altLang="en-US" sz="800" dirty="0"/>
                        <a:t>・クエストのプレイ順制限について記載</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t>2020.01.22</a:t>
                      </a:r>
                      <a:endParaRPr kumimoji="1" lang="ja-JP" altLang="en-US" sz="800" dirty="0"/>
                    </a:p>
                  </a:txBody>
                  <a:tcPr/>
                </a:tc>
                <a:tc>
                  <a:txBody>
                    <a:bodyPr/>
                    <a:lstStyle/>
                    <a:p>
                      <a:r>
                        <a:rPr kumimoji="1" lang="en-US" altLang="ja-JP" sz="800" dirty="0"/>
                        <a:t>p.5~6</a:t>
                      </a:r>
                      <a:r>
                        <a:rPr kumimoji="1" lang="ja-JP" altLang="en-US" sz="800" dirty="0"/>
                        <a:t>   戻るボタンのレイアウトを修正</a:t>
                      </a:r>
                      <a:r>
                        <a:rPr kumimoji="1" lang="en-US" altLang="ja-JP" sz="800" dirty="0">
                          <a:latin typeface="メイリオ" panose="020B0604030504040204" pitchFamily="50" charset="-128"/>
                          <a:ea typeface="+mn-ea"/>
                        </a:rPr>
                        <a:t>(</a:t>
                      </a:r>
                      <a:r>
                        <a:rPr kumimoji="1" lang="ja-JP" altLang="en-US" sz="800" dirty="0">
                          <a:latin typeface="メイリオ" panose="020B0604030504040204" pitchFamily="50" charset="-128"/>
                          <a:ea typeface="+mn-ea"/>
                        </a:rPr>
                        <a:t>鈴木</a:t>
                      </a:r>
                      <a:r>
                        <a:rPr kumimoji="1" lang="en-US" altLang="ja-JP" sz="800" dirty="0">
                          <a:latin typeface="メイリオ" panose="020B0604030504040204" pitchFamily="50" charset="-128"/>
                          <a:ea typeface="+mn-ea"/>
                        </a:rPr>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endParaRPr kumimoji="1" lang="ja-JP" altLang="en-US" sz="800" dirty="0"/>
                    </a:p>
                  </a:txBody>
                  <a:tcPr/>
                </a:tc>
                <a:tc>
                  <a:txBody>
                    <a:bodyPr/>
                    <a:lstStyle/>
                    <a:p>
                      <a:endParaRPr kumimoji="1" lang="en-US" altLang="ja-JP" sz="800" b="0" dirty="0"/>
                    </a:p>
                  </a:txBody>
                  <a:tcPr/>
                </a:tc>
                <a:tc>
                  <a:txBody>
                    <a:bodyPr/>
                    <a:lstStyle/>
                    <a:p>
                      <a:endParaRPr kumimoji="1" lang="en-US" altLang="ja-JP" sz="800" dirty="0"/>
                    </a:p>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176533" y="492062"/>
            <a:ext cx="1800493" cy="307777"/>
          </a:xfrm>
          <a:prstGeom prst="rect">
            <a:avLst/>
          </a:prstGeom>
          <a:noFill/>
        </p:spPr>
        <p:txBody>
          <a:bodyPr wrap="none" rtlCol="0">
            <a:spAutoFit/>
          </a:bodyPr>
          <a:lstStyle/>
          <a:p>
            <a:r>
              <a:rPr kumimoji="1" lang="ja-JP" altLang="en-US" sz="1400" b="1" dirty="0"/>
              <a:t>●</a:t>
            </a:r>
            <a:r>
              <a:rPr kumimoji="1" lang="en-US" altLang="ja-JP" sz="1400" b="1" dirty="0"/>
              <a:t>TR</a:t>
            </a:r>
            <a:r>
              <a:rPr kumimoji="1" lang="ja-JP" altLang="en-US" sz="1400" b="1" dirty="0"/>
              <a:t>ストーリーとは</a:t>
            </a:r>
            <a:endParaRPr kumimoji="1" lang="en-US" altLang="ja-JP" sz="1400" b="1" dirty="0"/>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2</a:t>
            </a:fld>
            <a:endParaRPr kumimoji="1" lang="ja-JP" altLang="en-US"/>
          </a:p>
        </p:txBody>
      </p:sp>
      <p:pic>
        <p:nvPicPr>
          <p:cNvPr id="62" name="図 61" descr="草, 座る, 持つ, 公園 が含まれている画像&#10;&#10;自動的に生成された説明">
            <a:extLst>
              <a:ext uri="{FF2B5EF4-FFF2-40B4-BE49-F238E27FC236}">
                <a16:creationId xmlns:a16="http://schemas.microsoft.com/office/drawing/2014/main" id="{6487B4CB-E3D8-472E-BDFE-0A9ABF226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1" y="2795239"/>
            <a:ext cx="1007760" cy="1788022"/>
          </a:xfrm>
          <a:prstGeom prst="rect">
            <a:avLst/>
          </a:prstGeom>
        </p:spPr>
      </p:pic>
      <p:sp>
        <p:nvSpPr>
          <p:cNvPr id="113" name="正方形/長方形 112">
            <a:extLst>
              <a:ext uri="{FF2B5EF4-FFF2-40B4-BE49-F238E27FC236}">
                <a16:creationId xmlns:a16="http://schemas.microsoft.com/office/drawing/2014/main" id="{5E04A392-EC26-409E-9EAA-8288798F68E5}"/>
              </a:ext>
            </a:extLst>
          </p:cNvPr>
          <p:cNvSpPr/>
          <p:nvPr/>
        </p:nvSpPr>
        <p:spPr>
          <a:xfrm>
            <a:off x="330140" y="4691553"/>
            <a:ext cx="1184182" cy="215444"/>
          </a:xfrm>
          <a:prstGeom prst="rect">
            <a:avLst/>
          </a:prstGeom>
        </p:spPr>
        <p:txBody>
          <a:bodyPr wrap="square">
            <a:spAutoFit/>
          </a:bodyPr>
          <a:lstStyle/>
          <a:p>
            <a:pPr algn="ctr"/>
            <a:r>
              <a:rPr kumimoji="1" lang="ja-JP" altLang="en-US" sz="800" dirty="0"/>
              <a:t>ふれあいトップ画面</a:t>
            </a:r>
            <a:endParaRPr kumimoji="1" lang="en-US" altLang="ja-JP" sz="800" dirty="0"/>
          </a:p>
        </p:txBody>
      </p:sp>
      <p:sp>
        <p:nvSpPr>
          <p:cNvPr id="118" name="正方形/長方形 117">
            <a:extLst>
              <a:ext uri="{FF2B5EF4-FFF2-40B4-BE49-F238E27FC236}">
                <a16:creationId xmlns:a16="http://schemas.microsoft.com/office/drawing/2014/main" id="{97E49831-6954-4797-A849-A922668E2BA9}"/>
              </a:ext>
            </a:extLst>
          </p:cNvPr>
          <p:cNvSpPr/>
          <p:nvPr/>
        </p:nvSpPr>
        <p:spPr>
          <a:xfrm>
            <a:off x="2258230" y="4691553"/>
            <a:ext cx="1758885" cy="215444"/>
          </a:xfrm>
          <a:prstGeom prst="rect">
            <a:avLst/>
          </a:prstGeom>
        </p:spPr>
        <p:txBody>
          <a:bodyPr wrap="square">
            <a:spAutoFit/>
          </a:bodyPr>
          <a:lstStyle/>
          <a:p>
            <a:pPr algn="ctr"/>
            <a:r>
              <a:rPr kumimoji="1" lang="en-US" altLang="ja-JP" sz="800" dirty="0"/>
              <a:t>TR</a:t>
            </a:r>
            <a:r>
              <a:rPr kumimoji="1" lang="ja-JP" altLang="en-US" sz="800" dirty="0"/>
              <a:t>ストーリーカード選択画面</a:t>
            </a:r>
            <a:endParaRPr kumimoji="1" lang="en-US" altLang="ja-JP" sz="800" dirty="0"/>
          </a:p>
        </p:txBody>
      </p:sp>
      <p:sp>
        <p:nvSpPr>
          <p:cNvPr id="119" name="正方形/長方形 118">
            <a:extLst>
              <a:ext uri="{FF2B5EF4-FFF2-40B4-BE49-F238E27FC236}">
                <a16:creationId xmlns:a16="http://schemas.microsoft.com/office/drawing/2014/main" id="{7D19EE2B-77DB-4515-870B-2E410B05518B}"/>
              </a:ext>
            </a:extLst>
          </p:cNvPr>
          <p:cNvSpPr/>
          <p:nvPr/>
        </p:nvSpPr>
        <p:spPr>
          <a:xfrm>
            <a:off x="6950809" y="4691553"/>
            <a:ext cx="1091346" cy="215444"/>
          </a:xfrm>
          <a:prstGeom prst="rect">
            <a:avLst/>
          </a:prstGeom>
        </p:spPr>
        <p:txBody>
          <a:bodyPr wrap="square">
            <a:spAutoFit/>
          </a:bodyPr>
          <a:lstStyle/>
          <a:p>
            <a:pPr algn="ctr"/>
            <a:r>
              <a:rPr kumimoji="1" lang="en-US" altLang="ja-JP" sz="800" dirty="0"/>
              <a:t>TR</a:t>
            </a:r>
            <a:r>
              <a:rPr kumimoji="1" lang="ja-JP" altLang="en-US" sz="800" dirty="0"/>
              <a:t>ストーリー画面</a:t>
            </a:r>
            <a:endParaRPr kumimoji="1" lang="en-US" altLang="ja-JP" sz="800" dirty="0"/>
          </a:p>
        </p:txBody>
      </p:sp>
      <p:sp>
        <p:nvSpPr>
          <p:cNvPr id="290" name="正方形/長方形 289">
            <a:extLst>
              <a:ext uri="{FF2B5EF4-FFF2-40B4-BE49-F238E27FC236}">
                <a16:creationId xmlns:a16="http://schemas.microsoft.com/office/drawing/2014/main" id="{14DB10B1-B0B3-442E-8890-50CA99E4E374}"/>
              </a:ext>
            </a:extLst>
          </p:cNvPr>
          <p:cNvSpPr/>
          <p:nvPr/>
        </p:nvSpPr>
        <p:spPr>
          <a:xfrm>
            <a:off x="4423923" y="4691553"/>
            <a:ext cx="1811148" cy="215444"/>
          </a:xfrm>
          <a:prstGeom prst="rect">
            <a:avLst/>
          </a:prstGeom>
        </p:spPr>
        <p:txBody>
          <a:bodyPr wrap="square">
            <a:spAutoFit/>
          </a:bodyPr>
          <a:lstStyle/>
          <a:p>
            <a:pPr algn="ctr"/>
            <a:r>
              <a:rPr kumimoji="1" lang="en-US" altLang="ja-JP" sz="800" dirty="0"/>
              <a:t>TR</a:t>
            </a:r>
            <a:r>
              <a:rPr kumimoji="1" lang="ja-JP" altLang="en-US" sz="800" dirty="0"/>
              <a:t>ストーリークエスト選択画面</a:t>
            </a:r>
            <a:endParaRPr kumimoji="1" lang="en-US" altLang="ja-JP" sz="800" dirty="0"/>
          </a:p>
        </p:txBody>
      </p:sp>
      <p:cxnSp>
        <p:nvCxnSpPr>
          <p:cNvPr id="294" name="直線矢印コネクタ 293">
            <a:extLst>
              <a:ext uri="{FF2B5EF4-FFF2-40B4-BE49-F238E27FC236}">
                <a16:creationId xmlns:a16="http://schemas.microsoft.com/office/drawing/2014/main" id="{376DF514-FAA9-45F6-93DF-3FC7797A42B8}"/>
              </a:ext>
            </a:extLst>
          </p:cNvPr>
          <p:cNvCxnSpPr>
            <a:cxnSpLocks/>
            <a:stCxn id="131" idx="3"/>
            <a:endCxn id="62" idx="1"/>
          </p:cNvCxnSpPr>
          <p:nvPr/>
        </p:nvCxnSpPr>
        <p:spPr>
          <a:xfrm flipV="1">
            <a:off x="5786580" y="3689250"/>
            <a:ext cx="1185721" cy="4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9B68E22A-D60C-43D8-B65D-24A4AA6FCBF0}"/>
              </a:ext>
            </a:extLst>
          </p:cNvPr>
          <p:cNvSpPr txBox="1"/>
          <p:nvPr/>
        </p:nvSpPr>
        <p:spPr>
          <a:xfrm>
            <a:off x="1371556" y="3437900"/>
            <a:ext cx="368719" cy="246221"/>
          </a:xfrm>
          <a:prstGeom prst="rect">
            <a:avLst/>
          </a:prstGeom>
          <a:noFill/>
        </p:spPr>
        <p:txBody>
          <a:bodyPr wrap="square" rtlCol="0">
            <a:spAutoFit/>
          </a:bodyPr>
          <a:lstStyle/>
          <a:p>
            <a:r>
              <a:rPr kumimoji="1" lang="en-US" altLang="ja-JP" sz="1000" dirty="0">
                <a:latin typeface="+mj-ea"/>
                <a:ea typeface="+mj-ea"/>
              </a:rPr>
              <a:t>FO</a:t>
            </a:r>
            <a:endParaRPr kumimoji="1" lang="ja-JP" altLang="en-US" sz="1000" dirty="0">
              <a:latin typeface="+mj-ea"/>
              <a:ea typeface="+mj-ea"/>
            </a:endParaRPr>
          </a:p>
        </p:txBody>
      </p:sp>
      <p:sp>
        <p:nvSpPr>
          <p:cNvPr id="58" name="テキスト ボックス 57">
            <a:extLst>
              <a:ext uri="{FF2B5EF4-FFF2-40B4-BE49-F238E27FC236}">
                <a16:creationId xmlns:a16="http://schemas.microsoft.com/office/drawing/2014/main" id="{AAB363DC-BB81-4EA5-9CF7-458AB07E4B0D}"/>
              </a:ext>
            </a:extLst>
          </p:cNvPr>
          <p:cNvSpPr txBox="1"/>
          <p:nvPr/>
        </p:nvSpPr>
        <p:spPr>
          <a:xfrm>
            <a:off x="500405" y="812991"/>
            <a:ext cx="4416594" cy="400110"/>
          </a:xfrm>
          <a:prstGeom prst="rect">
            <a:avLst/>
          </a:prstGeom>
          <a:noFill/>
        </p:spPr>
        <p:txBody>
          <a:bodyPr wrap="none" rtlCol="0">
            <a:spAutoFit/>
          </a:bodyPr>
          <a:lstStyle/>
          <a:p>
            <a:r>
              <a:rPr kumimoji="1" lang="ja-JP" altLang="en-US" sz="1000" dirty="0"/>
              <a:t>星</a:t>
            </a:r>
            <a:r>
              <a:rPr kumimoji="1" lang="en-US" altLang="ja-JP" sz="1000" dirty="0"/>
              <a:t>5</a:t>
            </a:r>
            <a:r>
              <a:rPr kumimoji="1" lang="ja-JP" altLang="en-US" sz="1000" dirty="0"/>
              <a:t>の</a:t>
            </a:r>
            <a:r>
              <a:rPr kumimoji="1" lang="en-US" altLang="ja-JP" sz="1000" dirty="0"/>
              <a:t>TR</a:t>
            </a:r>
            <a:r>
              <a:rPr kumimoji="1" lang="ja-JP" altLang="en-US" sz="1000" dirty="0"/>
              <a:t>カードを入手したタイミングで解放される。</a:t>
            </a:r>
            <a:endParaRPr kumimoji="1" lang="en-US" altLang="ja-JP" sz="1000" dirty="0"/>
          </a:p>
          <a:p>
            <a:r>
              <a:rPr kumimoji="1" lang="ja-JP" altLang="en-US" sz="1000" dirty="0"/>
              <a:t>そのカードにかかれたキャラクターがその衣装を着てストーリーを行う。</a:t>
            </a:r>
            <a:endParaRPr kumimoji="1" lang="en-US" altLang="ja-JP" sz="1000" dirty="0"/>
          </a:p>
        </p:txBody>
      </p:sp>
      <p:pic>
        <p:nvPicPr>
          <p:cNvPr id="131" name="図 130">
            <a:extLst>
              <a:ext uri="{FF2B5EF4-FFF2-40B4-BE49-F238E27FC236}">
                <a16:creationId xmlns:a16="http://schemas.microsoft.com/office/drawing/2014/main" id="{9ED6389D-EE25-47FF-BF7B-15DC7D83637C}"/>
              </a:ext>
            </a:extLst>
          </p:cNvPr>
          <p:cNvPicPr>
            <a:picLocks noChangeAspect="1"/>
          </p:cNvPicPr>
          <p:nvPr/>
        </p:nvPicPr>
        <p:blipFill>
          <a:blip r:embed="rId3"/>
          <a:stretch>
            <a:fillRect/>
          </a:stretch>
        </p:blipFill>
        <p:spPr>
          <a:xfrm>
            <a:off x="4790685" y="2809288"/>
            <a:ext cx="995895" cy="1768469"/>
          </a:xfrm>
          <a:prstGeom prst="rect">
            <a:avLst/>
          </a:prstGeom>
        </p:spPr>
      </p:pic>
      <p:pic>
        <p:nvPicPr>
          <p:cNvPr id="2" name="図 1">
            <a:extLst>
              <a:ext uri="{FF2B5EF4-FFF2-40B4-BE49-F238E27FC236}">
                <a16:creationId xmlns:a16="http://schemas.microsoft.com/office/drawing/2014/main" id="{D994488F-7B36-4C53-A931-0FA431C31EB2}"/>
              </a:ext>
            </a:extLst>
          </p:cNvPr>
          <p:cNvPicPr>
            <a:picLocks noChangeAspect="1"/>
          </p:cNvPicPr>
          <p:nvPr/>
        </p:nvPicPr>
        <p:blipFill>
          <a:blip r:embed="rId4"/>
          <a:stretch>
            <a:fillRect/>
          </a:stretch>
        </p:blipFill>
        <p:spPr>
          <a:xfrm>
            <a:off x="2592018" y="2804272"/>
            <a:ext cx="1007759" cy="1775449"/>
          </a:xfrm>
          <a:prstGeom prst="rect">
            <a:avLst/>
          </a:prstGeom>
        </p:spPr>
      </p:pic>
      <p:pic>
        <p:nvPicPr>
          <p:cNvPr id="93" name="図 92">
            <a:extLst>
              <a:ext uri="{FF2B5EF4-FFF2-40B4-BE49-F238E27FC236}">
                <a16:creationId xmlns:a16="http://schemas.microsoft.com/office/drawing/2014/main" id="{D970E71C-A529-421D-A085-7CF3278539AF}"/>
              </a:ext>
            </a:extLst>
          </p:cNvPr>
          <p:cNvPicPr>
            <a:picLocks/>
          </p:cNvPicPr>
          <p:nvPr/>
        </p:nvPicPr>
        <p:blipFill>
          <a:blip r:embed="rId5"/>
          <a:stretch>
            <a:fillRect/>
          </a:stretch>
        </p:blipFill>
        <p:spPr>
          <a:xfrm>
            <a:off x="396775" y="2795729"/>
            <a:ext cx="1005378" cy="1787338"/>
          </a:xfrm>
          <a:prstGeom prst="rect">
            <a:avLst/>
          </a:prstGeom>
        </p:spPr>
      </p:pic>
      <p:sp>
        <p:nvSpPr>
          <p:cNvPr id="122" name="テキスト ボックス 121">
            <a:extLst>
              <a:ext uri="{FF2B5EF4-FFF2-40B4-BE49-F238E27FC236}">
                <a16:creationId xmlns:a16="http://schemas.microsoft.com/office/drawing/2014/main" id="{D2708566-6E1B-4B17-87A0-DB2EA62E8A39}"/>
              </a:ext>
            </a:extLst>
          </p:cNvPr>
          <p:cNvSpPr txBox="1"/>
          <p:nvPr/>
        </p:nvSpPr>
        <p:spPr>
          <a:xfrm>
            <a:off x="17674" y="108237"/>
            <a:ext cx="2233304"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TR</a:t>
            </a:r>
            <a:r>
              <a:rPr kumimoji="1" lang="ja-JP" altLang="en-US" sz="1400" b="1" dirty="0">
                <a:latin typeface="+mn-ea"/>
              </a:rPr>
              <a:t>ストーリーについて</a:t>
            </a:r>
          </a:p>
        </p:txBody>
      </p:sp>
      <p:cxnSp>
        <p:nvCxnSpPr>
          <p:cNvPr id="144" name="直線矢印コネクタ 143">
            <a:extLst>
              <a:ext uri="{FF2B5EF4-FFF2-40B4-BE49-F238E27FC236}">
                <a16:creationId xmlns:a16="http://schemas.microsoft.com/office/drawing/2014/main" id="{E2D86459-575E-41B4-A601-4A8686EFDF67}"/>
              </a:ext>
            </a:extLst>
          </p:cNvPr>
          <p:cNvCxnSpPr>
            <a:cxnSpLocks/>
            <a:stCxn id="2" idx="3"/>
            <a:endCxn id="131" idx="1"/>
          </p:cNvCxnSpPr>
          <p:nvPr/>
        </p:nvCxnSpPr>
        <p:spPr>
          <a:xfrm>
            <a:off x="3599777" y="3691997"/>
            <a:ext cx="1190908" cy="1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a:extLst>
              <a:ext uri="{FF2B5EF4-FFF2-40B4-BE49-F238E27FC236}">
                <a16:creationId xmlns:a16="http://schemas.microsoft.com/office/drawing/2014/main" id="{D5343B09-A29F-4FFE-94D3-A4A269B32BAC}"/>
              </a:ext>
            </a:extLst>
          </p:cNvPr>
          <p:cNvCxnSpPr>
            <a:cxnSpLocks/>
            <a:stCxn id="93" idx="3"/>
            <a:endCxn id="2" idx="1"/>
          </p:cNvCxnSpPr>
          <p:nvPr/>
        </p:nvCxnSpPr>
        <p:spPr>
          <a:xfrm>
            <a:off x="1402153" y="3689398"/>
            <a:ext cx="1189865" cy="2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2AC864CA-47AC-4E64-A88A-5AE0BADF39EF}"/>
              </a:ext>
            </a:extLst>
          </p:cNvPr>
          <p:cNvSpPr/>
          <p:nvPr/>
        </p:nvSpPr>
        <p:spPr>
          <a:xfrm>
            <a:off x="2250574" y="3434116"/>
            <a:ext cx="382163" cy="246221"/>
          </a:xfrm>
          <a:prstGeom prst="rect">
            <a:avLst/>
          </a:prstGeom>
        </p:spPr>
        <p:txBody>
          <a:bodyPr wrap="square">
            <a:spAutoFit/>
          </a:bodyPr>
          <a:lstStyle/>
          <a:p>
            <a:r>
              <a:rPr kumimoji="1" lang="en-US" altLang="ja-JP" sz="1000" dirty="0">
                <a:latin typeface="+mj-ea"/>
              </a:rPr>
              <a:t>FI</a:t>
            </a:r>
            <a:endParaRPr lang="ja-JP" altLang="en-US" sz="1000" dirty="0"/>
          </a:p>
        </p:txBody>
      </p:sp>
      <p:sp>
        <p:nvSpPr>
          <p:cNvPr id="147" name="テキスト ボックス 146">
            <a:extLst>
              <a:ext uri="{FF2B5EF4-FFF2-40B4-BE49-F238E27FC236}">
                <a16:creationId xmlns:a16="http://schemas.microsoft.com/office/drawing/2014/main" id="{4C5878AD-C5F0-4615-B00A-244455BB108E}"/>
              </a:ext>
            </a:extLst>
          </p:cNvPr>
          <p:cNvSpPr txBox="1"/>
          <p:nvPr/>
        </p:nvSpPr>
        <p:spPr>
          <a:xfrm>
            <a:off x="5755695" y="3429966"/>
            <a:ext cx="372152" cy="246221"/>
          </a:xfrm>
          <a:prstGeom prst="rect">
            <a:avLst/>
          </a:prstGeom>
          <a:noFill/>
        </p:spPr>
        <p:txBody>
          <a:bodyPr wrap="square" rtlCol="0">
            <a:spAutoFit/>
          </a:bodyPr>
          <a:lstStyle/>
          <a:p>
            <a:r>
              <a:rPr kumimoji="1" lang="en-US" altLang="ja-JP" sz="1000" dirty="0">
                <a:latin typeface="+mj-ea"/>
                <a:ea typeface="+mj-ea"/>
              </a:rPr>
              <a:t>FO</a:t>
            </a:r>
            <a:endParaRPr kumimoji="1" lang="ja-JP" altLang="en-US" sz="1000" dirty="0">
              <a:latin typeface="+mj-ea"/>
              <a:ea typeface="+mj-ea"/>
            </a:endParaRPr>
          </a:p>
        </p:txBody>
      </p:sp>
      <p:sp>
        <p:nvSpPr>
          <p:cNvPr id="148" name="正方形/長方形 147">
            <a:extLst>
              <a:ext uri="{FF2B5EF4-FFF2-40B4-BE49-F238E27FC236}">
                <a16:creationId xmlns:a16="http://schemas.microsoft.com/office/drawing/2014/main" id="{9E07C151-8EAE-4849-BB9F-AE34E5D9E3C0}"/>
              </a:ext>
            </a:extLst>
          </p:cNvPr>
          <p:cNvSpPr/>
          <p:nvPr/>
        </p:nvSpPr>
        <p:spPr>
          <a:xfrm>
            <a:off x="6631034" y="3429965"/>
            <a:ext cx="319775" cy="246221"/>
          </a:xfrm>
          <a:prstGeom prst="rect">
            <a:avLst/>
          </a:prstGeom>
        </p:spPr>
        <p:txBody>
          <a:bodyPr wrap="square">
            <a:spAutoFit/>
          </a:bodyPr>
          <a:lstStyle/>
          <a:p>
            <a:r>
              <a:rPr kumimoji="1" lang="en-US" altLang="ja-JP" sz="1000" dirty="0">
                <a:latin typeface="+mj-ea"/>
              </a:rPr>
              <a:t>FI</a:t>
            </a:r>
            <a:endParaRPr lang="ja-JP" altLang="en-US" sz="1000" dirty="0"/>
          </a:p>
        </p:txBody>
      </p:sp>
      <p:sp>
        <p:nvSpPr>
          <p:cNvPr id="25" name="テキスト ボックス 24">
            <a:extLst>
              <a:ext uri="{FF2B5EF4-FFF2-40B4-BE49-F238E27FC236}">
                <a16:creationId xmlns:a16="http://schemas.microsoft.com/office/drawing/2014/main" id="{532C86EE-7A3C-4DB6-99E1-8F955F96D269}"/>
              </a:ext>
            </a:extLst>
          </p:cNvPr>
          <p:cNvSpPr txBox="1"/>
          <p:nvPr/>
        </p:nvSpPr>
        <p:spPr>
          <a:xfrm>
            <a:off x="396774" y="1206275"/>
            <a:ext cx="1396536" cy="253916"/>
          </a:xfrm>
          <a:prstGeom prst="rect">
            <a:avLst/>
          </a:prstGeom>
          <a:noFill/>
        </p:spPr>
        <p:txBody>
          <a:bodyPr wrap="none" rtlCol="0">
            <a:spAutoFit/>
          </a:bodyPr>
          <a:lstStyle/>
          <a:p>
            <a:r>
              <a:rPr kumimoji="1" lang="ja-JP" altLang="en-US" sz="1050" b="1" dirty="0"/>
              <a:t>・クエストについて</a:t>
            </a:r>
            <a:endParaRPr kumimoji="1" lang="en-US" altLang="ja-JP" sz="1050" b="1" dirty="0"/>
          </a:p>
        </p:txBody>
      </p:sp>
      <p:sp>
        <p:nvSpPr>
          <p:cNvPr id="26" name="テキスト ボックス 25">
            <a:extLst>
              <a:ext uri="{FF2B5EF4-FFF2-40B4-BE49-F238E27FC236}">
                <a16:creationId xmlns:a16="http://schemas.microsoft.com/office/drawing/2014/main" id="{5083E35A-7181-4493-93CA-DC1E61E99537}"/>
              </a:ext>
            </a:extLst>
          </p:cNvPr>
          <p:cNvSpPr txBox="1"/>
          <p:nvPr/>
        </p:nvSpPr>
        <p:spPr>
          <a:xfrm>
            <a:off x="679762" y="1438027"/>
            <a:ext cx="7130737" cy="1477328"/>
          </a:xfrm>
          <a:prstGeom prst="rect">
            <a:avLst/>
          </a:prstGeom>
          <a:noFill/>
        </p:spPr>
        <p:txBody>
          <a:bodyPr wrap="square" rtlCol="0">
            <a:spAutoFit/>
          </a:bodyPr>
          <a:lstStyle/>
          <a:p>
            <a:r>
              <a:rPr kumimoji="1" lang="en-US" altLang="ja-JP" sz="1000" dirty="0"/>
              <a:t>TR</a:t>
            </a:r>
            <a:r>
              <a:rPr kumimoji="1" lang="ja-JP" altLang="en-US" sz="1000" dirty="0"/>
              <a:t>カード</a:t>
            </a:r>
            <a:r>
              <a:rPr kumimoji="1" lang="en-US" altLang="ja-JP" sz="1000" dirty="0"/>
              <a:t>1</a:t>
            </a:r>
            <a:r>
              <a:rPr kumimoji="1" lang="ja-JP" altLang="en-US" sz="1000" dirty="0"/>
              <a:t>枚につき複数のクエストが存在する。</a:t>
            </a:r>
            <a:endParaRPr kumimoji="1" lang="en-US" altLang="ja-JP" sz="1000" dirty="0"/>
          </a:p>
          <a:p>
            <a:r>
              <a:rPr kumimoji="1" lang="ja-JP" altLang="en-US" sz="1000" dirty="0"/>
              <a:t>初めて入手した際に</a:t>
            </a:r>
            <a:r>
              <a:rPr kumimoji="1" lang="en-US" altLang="ja-JP" sz="1000" dirty="0"/>
              <a:t>1</a:t>
            </a:r>
            <a:r>
              <a:rPr kumimoji="1" lang="ja-JP" altLang="en-US" sz="1000" dirty="0"/>
              <a:t>クエスト解放され、</a:t>
            </a:r>
            <a:r>
              <a:rPr kumimoji="1" lang="en-US" altLang="ja-JP" sz="1000" dirty="0"/>
              <a:t>TR</a:t>
            </a:r>
            <a:r>
              <a:rPr kumimoji="1" lang="ja-JP" altLang="en-US" sz="1000" dirty="0"/>
              <a:t>カードの進化段階に応じて解放されていく。</a:t>
            </a:r>
            <a:endParaRPr kumimoji="1" lang="en-US" altLang="ja-JP" sz="1000" dirty="0"/>
          </a:p>
          <a:p>
            <a:r>
              <a:rPr kumimoji="1" lang="ja-JP" altLang="en-US" sz="1000" dirty="0"/>
              <a:t>ストーリーはアドベンチャーと共通の画面。</a:t>
            </a:r>
            <a:endParaRPr kumimoji="1" lang="en-US" altLang="ja-JP" sz="1000" dirty="0"/>
          </a:p>
          <a:p>
            <a:r>
              <a:rPr lang="ja-JP" altLang="en-US" sz="1000" dirty="0"/>
              <a:t>進化段階が異なる同じ</a:t>
            </a:r>
            <a:r>
              <a:rPr lang="en-US" altLang="ja-JP" sz="1000" dirty="0"/>
              <a:t>TR</a:t>
            </a:r>
            <a:r>
              <a:rPr lang="ja-JP" altLang="en-US" sz="1000" dirty="0"/>
              <a:t>カードを複数所持していて、進化段階が一番高いカードを分解し、</a:t>
            </a:r>
            <a:br>
              <a:rPr lang="ja-JP" altLang="en-US" sz="400" dirty="0"/>
            </a:br>
            <a:r>
              <a:rPr lang="ja-JP" altLang="en-US" sz="1000" dirty="0"/>
              <a:t>所持しているカードの進化段階が低くなってもクエストの解放状態は残り、継続してプレイできる。</a:t>
            </a:r>
            <a:endParaRPr kumimoji="1" lang="en-US" altLang="ja-JP" sz="400" dirty="0"/>
          </a:p>
          <a:p>
            <a:r>
              <a:rPr kumimoji="1" lang="en-US" altLang="ja-JP" sz="1000" dirty="0">
                <a:solidFill>
                  <a:srgbClr val="FF0000"/>
                </a:solidFill>
              </a:rPr>
              <a:t>※</a:t>
            </a:r>
            <a:r>
              <a:rPr kumimoji="1" lang="ja-JP" altLang="en-US" sz="1000" dirty="0"/>
              <a:t>クエストのプレイ順制限の有無は要検討。どちらでも設定できるようにお願いいたします。</a:t>
            </a:r>
            <a:endParaRPr kumimoji="1" lang="en-US" altLang="ja-JP" sz="1000" dirty="0"/>
          </a:p>
          <a:p>
            <a:r>
              <a:rPr kumimoji="1" lang="ja-JP" altLang="en-US" sz="1000" dirty="0"/>
              <a:t>　制限をかける場合は前のクエストをクリアしていないと次のクエストは選べないようにする。</a:t>
            </a:r>
            <a:endParaRPr kumimoji="1" lang="en-US" altLang="ja-JP" sz="800" dirty="0"/>
          </a:p>
          <a:p>
            <a:endParaRPr kumimoji="1" lang="en-US" altLang="ja-JP" sz="1000" dirty="0"/>
          </a:p>
          <a:p>
            <a:endParaRPr kumimoji="1" lang="en-US" altLang="ja-JP" sz="1000" dirty="0"/>
          </a:p>
        </p:txBody>
      </p:sp>
      <p:sp>
        <p:nvSpPr>
          <p:cNvPr id="28" name="テキスト ボックス 27">
            <a:extLst>
              <a:ext uri="{FF2B5EF4-FFF2-40B4-BE49-F238E27FC236}">
                <a16:creationId xmlns:a16="http://schemas.microsoft.com/office/drawing/2014/main" id="{3825223A-F9EA-4573-AC90-A38A8D357C0B}"/>
              </a:ext>
            </a:extLst>
          </p:cNvPr>
          <p:cNvSpPr txBox="1"/>
          <p:nvPr/>
        </p:nvSpPr>
        <p:spPr>
          <a:xfrm>
            <a:off x="91449" y="2552852"/>
            <a:ext cx="1396536" cy="307777"/>
          </a:xfrm>
          <a:prstGeom prst="rect">
            <a:avLst/>
          </a:prstGeom>
          <a:noFill/>
        </p:spPr>
        <p:txBody>
          <a:bodyPr wrap="square" rtlCol="0">
            <a:spAutoFit/>
          </a:bodyPr>
          <a:lstStyle/>
          <a:p>
            <a:r>
              <a:rPr kumimoji="1" lang="ja-JP" altLang="en-US" sz="1400" b="1" dirty="0"/>
              <a:t>●画面遷移図</a:t>
            </a:r>
            <a:endParaRPr kumimoji="1" lang="en-US" altLang="ja-JP" sz="1400" b="1" dirty="0"/>
          </a:p>
        </p:txBody>
      </p:sp>
      <p:pic>
        <p:nvPicPr>
          <p:cNvPr id="6" name="図 5">
            <a:extLst>
              <a:ext uri="{FF2B5EF4-FFF2-40B4-BE49-F238E27FC236}">
                <a16:creationId xmlns:a16="http://schemas.microsoft.com/office/drawing/2014/main" id="{C50760AA-41B1-4B25-9EC5-9CF02A0418EB}"/>
              </a:ext>
            </a:extLst>
          </p:cNvPr>
          <p:cNvPicPr>
            <a:picLocks noChangeAspect="1"/>
          </p:cNvPicPr>
          <p:nvPr/>
        </p:nvPicPr>
        <p:blipFill>
          <a:blip r:embed="rId6"/>
          <a:stretch>
            <a:fillRect/>
          </a:stretch>
        </p:blipFill>
        <p:spPr>
          <a:xfrm>
            <a:off x="3787568" y="4888096"/>
            <a:ext cx="1021777" cy="1787339"/>
          </a:xfrm>
          <a:prstGeom prst="rect">
            <a:avLst/>
          </a:prstGeom>
        </p:spPr>
      </p:pic>
      <p:sp>
        <p:nvSpPr>
          <p:cNvPr id="32" name="正方形/長方形 31">
            <a:extLst>
              <a:ext uri="{FF2B5EF4-FFF2-40B4-BE49-F238E27FC236}">
                <a16:creationId xmlns:a16="http://schemas.microsoft.com/office/drawing/2014/main" id="{E48941A4-6531-43D2-A4AE-F354373ACD42}"/>
              </a:ext>
            </a:extLst>
          </p:cNvPr>
          <p:cNvSpPr/>
          <p:nvPr/>
        </p:nvSpPr>
        <p:spPr>
          <a:xfrm>
            <a:off x="3419013" y="6675435"/>
            <a:ext cx="1758885" cy="215444"/>
          </a:xfrm>
          <a:prstGeom prst="rect">
            <a:avLst/>
          </a:prstGeom>
        </p:spPr>
        <p:txBody>
          <a:bodyPr wrap="square">
            <a:spAutoFit/>
          </a:bodyPr>
          <a:lstStyle/>
          <a:p>
            <a:pPr algn="ctr"/>
            <a:r>
              <a:rPr kumimoji="1" lang="en-US" altLang="ja-JP" sz="800" dirty="0"/>
              <a:t>TR</a:t>
            </a:r>
            <a:r>
              <a:rPr kumimoji="1" lang="ja-JP" altLang="en-US" sz="800" dirty="0"/>
              <a:t>ストーリーカード選択不可画面</a:t>
            </a:r>
            <a:endParaRPr kumimoji="1" lang="en-US" altLang="ja-JP" sz="800" dirty="0"/>
          </a:p>
        </p:txBody>
      </p:sp>
      <p:cxnSp>
        <p:nvCxnSpPr>
          <p:cNvPr id="8" name="コネクタ: カギ線 7">
            <a:extLst>
              <a:ext uri="{FF2B5EF4-FFF2-40B4-BE49-F238E27FC236}">
                <a16:creationId xmlns:a16="http://schemas.microsoft.com/office/drawing/2014/main" id="{A5F7E411-074E-4E2F-8013-495D999EC372}"/>
              </a:ext>
            </a:extLst>
          </p:cNvPr>
          <p:cNvCxnSpPr>
            <a:cxnSpLocks/>
            <a:stCxn id="2" idx="3"/>
            <a:endCxn id="6" idx="0"/>
          </p:cNvCxnSpPr>
          <p:nvPr/>
        </p:nvCxnSpPr>
        <p:spPr>
          <a:xfrm>
            <a:off x="3599777" y="3691997"/>
            <a:ext cx="698680" cy="11960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37" name="図 36">
            <a:extLst>
              <a:ext uri="{FF2B5EF4-FFF2-40B4-BE49-F238E27FC236}">
                <a16:creationId xmlns:a16="http://schemas.microsoft.com/office/drawing/2014/main" id="{4EF86258-AD8C-4C6D-886F-7504732C60BB}"/>
              </a:ext>
            </a:extLst>
          </p:cNvPr>
          <p:cNvPicPr>
            <a:picLocks noChangeAspect="1"/>
          </p:cNvPicPr>
          <p:nvPr/>
        </p:nvPicPr>
        <p:blipFill>
          <a:blip r:embed="rId7"/>
          <a:stretch>
            <a:fillRect/>
          </a:stretch>
        </p:blipFill>
        <p:spPr>
          <a:xfrm>
            <a:off x="5983421" y="4845350"/>
            <a:ext cx="1025320" cy="1787340"/>
          </a:xfrm>
          <a:prstGeom prst="rect">
            <a:avLst/>
          </a:prstGeom>
        </p:spPr>
      </p:pic>
      <p:cxnSp>
        <p:nvCxnSpPr>
          <p:cNvPr id="38" name="コネクタ: カギ線 37">
            <a:extLst>
              <a:ext uri="{FF2B5EF4-FFF2-40B4-BE49-F238E27FC236}">
                <a16:creationId xmlns:a16="http://schemas.microsoft.com/office/drawing/2014/main" id="{0A433DD4-DE41-47D9-A410-655A3BF5FCB5}"/>
              </a:ext>
            </a:extLst>
          </p:cNvPr>
          <p:cNvCxnSpPr>
            <a:cxnSpLocks/>
            <a:stCxn id="131" idx="3"/>
            <a:endCxn id="37" idx="0"/>
          </p:cNvCxnSpPr>
          <p:nvPr/>
        </p:nvCxnSpPr>
        <p:spPr>
          <a:xfrm>
            <a:off x="5786580" y="3693523"/>
            <a:ext cx="709501" cy="11518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2" name="正方形/長方形 41">
            <a:extLst>
              <a:ext uri="{FF2B5EF4-FFF2-40B4-BE49-F238E27FC236}">
                <a16:creationId xmlns:a16="http://schemas.microsoft.com/office/drawing/2014/main" id="{3BDC8A86-0284-4BAF-8655-986A055D9942}"/>
              </a:ext>
            </a:extLst>
          </p:cNvPr>
          <p:cNvSpPr/>
          <p:nvPr/>
        </p:nvSpPr>
        <p:spPr>
          <a:xfrm>
            <a:off x="5590507" y="6675435"/>
            <a:ext cx="1886618" cy="215444"/>
          </a:xfrm>
          <a:prstGeom prst="rect">
            <a:avLst/>
          </a:prstGeom>
        </p:spPr>
        <p:txBody>
          <a:bodyPr wrap="square">
            <a:spAutoFit/>
          </a:bodyPr>
          <a:lstStyle/>
          <a:p>
            <a:pPr algn="ctr"/>
            <a:r>
              <a:rPr kumimoji="1" lang="en-US" altLang="ja-JP" sz="800" dirty="0"/>
              <a:t>TR</a:t>
            </a:r>
            <a:r>
              <a:rPr kumimoji="1" lang="ja-JP" altLang="en-US" sz="800" dirty="0"/>
              <a:t>ストーリークエスト選択不可画面</a:t>
            </a:r>
            <a:endParaRPr kumimoji="1" lang="en-US" altLang="ja-JP" sz="800" dirty="0"/>
          </a:p>
        </p:txBody>
      </p:sp>
    </p:spTree>
    <p:extLst>
      <p:ext uri="{BB962C8B-B14F-4D97-AF65-F5344CB8AC3E}">
        <p14:creationId xmlns:p14="http://schemas.microsoft.com/office/powerpoint/2010/main" val="387342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図 85">
            <a:extLst>
              <a:ext uri="{FF2B5EF4-FFF2-40B4-BE49-F238E27FC236}">
                <a16:creationId xmlns:a16="http://schemas.microsoft.com/office/drawing/2014/main" id="{49D15901-421D-4119-A104-FF7645E7ED03}"/>
              </a:ext>
            </a:extLst>
          </p:cNvPr>
          <p:cNvPicPr>
            <a:picLocks noChangeAspect="1"/>
          </p:cNvPicPr>
          <p:nvPr/>
        </p:nvPicPr>
        <p:blipFill>
          <a:blip r:embed="rId2"/>
          <a:stretch>
            <a:fillRect/>
          </a:stretch>
        </p:blipFill>
        <p:spPr>
          <a:xfrm>
            <a:off x="598088" y="969361"/>
            <a:ext cx="2670673" cy="4691942"/>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65102" y="538799"/>
            <a:ext cx="2771913" cy="307777"/>
          </a:xfrm>
          <a:prstGeom prst="rect">
            <a:avLst/>
          </a:prstGeom>
          <a:noFill/>
        </p:spPr>
        <p:txBody>
          <a:bodyPr wrap="none" rtlCol="0">
            <a:spAutoFit/>
          </a:bodyPr>
          <a:lstStyle/>
          <a:p>
            <a:r>
              <a:rPr kumimoji="1" lang="ja-JP" altLang="en-US" sz="1400" b="1" dirty="0">
                <a:latin typeface="+mj-ea"/>
                <a:ea typeface="+mj-ea"/>
              </a:rPr>
              <a:t>●</a:t>
            </a:r>
            <a:r>
              <a:rPr kumimoji="1" lang="en-US" altLang="ja-JP" sz="1400" b="1" dirty="0">
                <a:latin typeface="+mj-ea"/>
                <a:ea typeface="+mj-ea"/>
              </a:rPr>
              <a:t>TR</a:t>
            </a:r>
            <a:r>
              <a:rPr kumimoji="1" lang="ja-JP" altLang="en-US" sz="1400" b="1" dirty="0">
                <a:latin typeface="+mj-ea"/>
                <a:ea typeface="+mj-ea"/>
              </a:rPr>
              <a:t>ストーリーカード選択画面</a:t>
            </a:r>
            <a:endParaRPr kumimoji="1" lang="en-US" altLang="ja-JP" sz="1400" b="1" dirty="0">
              <a:latin typeface="+mj-ea"/>
              <a:ea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3</a:t>
            </a:fld>
            <a:endParaRPr kumimoji="1" lang="ja-JP" altLang="en-US" dirty="0"/>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66262" y="900635"/>
            <a:ext cx="325730" cy="261610"/>
          </a:xfrm>
          <a:prstGeom prst="rect">
            <a:avLst/>
          </a:prstGeom>
          <a:noFill/>
        </p:spPr>
        <p:txBody>
          <a:bodyPr wrap="none" rtlCol="0">
            <a:spAutoFit/>
          </a:bodyPr>
          <a:lstStyle/>
          <a:p>
            <a:r>
              <a:rPr kumimoji="1" lang="ja-JP" altLang="en-US" sz="1100" dirty="0">
                <a:latin typeface="+mn-ea"/>
              </a:rPr>
              <a:t>１</a:t>
            </a:r>
          </a:p>
        </p:txBody>
      </p:sp>
      <p:sp>
        <p:nvSpPr>
          <p:cNvPr id="59" name="テキスト ボックス 58">
            <a:extLst>
              <a:ext uri="{FF2B5EF4-FFF2-40B4-BE49-F238E27FC236}">
                <a16:creationId xmlns:a16="http://schemas.microsoft.com/office/drawing/2014/main" id="{3EC28486-2018-437C-B5B8-E14B5B46A0D0}"/>
              </a:ext>
            </a:extLst>
          </p:cNvPr>
          <p:cNvSpPr txBox="1"/>
          <p:nvPr/>
        </p:nvSpPr>
        <p:spPr>
          <a:xfrm>
            <a:off x="3497520" y="2203016"/>
            <a:ext cx="272832" cy="261610"/>
          </a:xfrm>
          <a:prstGeom prst="rect">
            <a:avLst/>
          </a:prstGeom>
          <a:noFill/>
        </p:spPr>
        <p:txBody>
          <a:bodyPr wrap="none" rtlCol="0">
            <a:spAutoFit/>
          </a:bodyPr>
          <a:lstStyle/>
          <a:p>
            <a:r>
              <a:rPr kumimoji="1" lang="en-US" altLang="ja-JP" sz="1100" dirty="0">
                <a:latin typeface="+mn-ea"/>
              </a:rPr>
              <a:t>4</a:t>
            </a:r>
            <a:endParaRPr kumimoji="1" lang="ja-JP" altLang="en-US" sz="1100" dirty="0">
              <a:latin typeface="+mn-ea"/>
            </a:endParaRPr>
          </a:p>
        </p:txBody>
      </p:sp>
      <p:sp>
        <p:nvSpPr>
          <p:cNvPr id="60" name="テキスト ボックス 59">
            <a:extLst>
              <a:ext uri="{FF2B5EF4-FFF2-40B4-BE49-F238E27FC236}">
                <a16:creationId xmlns:a16="http://schemas.microsoft.com/office/drawing/2014/main" id="{5EA57AE3-9145-4D96-80E0-A86D9858705E}"/>
              </a:ext>
            </a:extLst>
          </p:cNvPr>
          <p:cNvSpPr txBox="1"/>
          <p:nvPr/>
        </p:nvSpPr>
        <p:spPr>
          <a:xfrm>
            <a:off x="268930" y="3274490"/>
            <a:ext cx="272832" cy="261610"/>
          </a:xfrm>
          <a:prstGeom prst="rect">
            <a:avLst/>
          </a:prstGeom>
          <a:noFill/>
        </p:spPr>
        <p:txBody>
          <a:bodyPr wrap="none" rtlCol="0">
            <a:spAutoFit/>
          </a:bodyPr>
          <a:lstStyle/>
          <a:p>
            <a:r>
              <a:rPr kumimoji="1" lang="en-US" altLang="ja-JP" sz="1100" dirty="0">
                <a:latin typeface="+mn-ea"/>
              </a:rPr>
              <a:t>3</a:t>
            </a:r>
            <a:endParaRPr kumimoji="1" lang="ja-JP" altLang="en-US" sz="1100" dirty="0">
              <a:latin typeface="+mn-ea"/>
            </a:endParaRPr>
          </a:p>
        </p:txBody>
      </p:sp>
      <p:sp>
        <p:nvSpPr>
          <p:cNvPr id="62" name="テキスト ボックス 61">
            <a:extLst>
              <a:ext uri="{FF2B5EF4-FFF2-40B4-BE49-F238E27FC236}">
                <a16:creationId xmlns:a16="http://schemas.microsoft.com/office/drawing/2014/main" id="{444C7FD6-8E84-46AE-8868-42B8D76ADFC2}"/>
              </a:ext>
            </a:extLst>
          </p:cNvPr>
          <p:cNvSpPr txBox="1"/>
          <p:nvPr/>
        </p:nvSpPr>
        <p:spPr>
          <a:xfrm>
            <a:off x="3497520" y="1664669"/>
            <a:ext cx="272832" cy="261610"/>
          </a:xfrm>
          <a:prstGeom prst="rect">
            <a:avLst/>
          </a:prstGeom>
          <a:noFill/>
        </p:spPr>
        <p:txBody>
          <a:bodyPr wrap="none" rtlCol="0">
            <a:spAutoFit/>
          </a:bodyPr>
          <a:lstStyle/>
          <a:p>
            <a:r>
              <a:rPr kumimoji="1" lang="en-US" altLang="ja-JP" sz="1100" dirty="0">
                <a:latin typeface="+mn-ea"/>
              </a:rPr>
              <a:t>2</a:t>
            </a: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007622" y="1031440"/>
            <a:ext cx="458640" cy="23608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38679BF-4F5B-40FF-8C80-65F96E5FF423}"/>
              </a:ext>
            </a:extLst>
          </p:cNvPr>
          <p:cNvCxnSpPr>
            <a:cxnSpLocks/>
            <a:stCxn id="60" idx="3"/>
          </p:cNvCxnSpPr>
          <p:nvPr/>
        </p:nvCxnSpPr>
        <p:spPr>
          <a:xfrm>
            <a:off x="541762" y="3405295"/>
            <a:ext cx="368709" cy="301933"/>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E33688F-A1B7-490D-AE62-7D0B6C9CA561}"/>
              </a:ext>
            </a:extLst>
          </p:cNvPr>
          <p:cNvCxnSpPr>
            <a:cxnSpLocks/>
            <a:stCxn id="62" idx="1"/>
          </p:cNvCxnSpPr>
          <p:nvPr/>
        </p:nvCxnSpPr>
        <p:spPr>
          <a:xfrm flipH="1">
            <a:off x="3086100" y="1795474"/>
            <a:ext cx="411420" cy="130805"/>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extLst>
              <p:ext uri="{D42A27DB-BD31-4B8C-83A1-F6EECF244321}">
                <p14:modId xmlns:p14="http://schemas.microsoft.com/office/powerpoint/2010/main" val="2896713750"/>
              </p:ext>
            </p:extLst>
          </p:nvPr>
        </p:nvGraphicFramePr>
        <p:xfrm>
          <a:off x="3912577" y="1129723"/>
          <a:ext cx="5063364" cy="3426092"/>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ヘッダー</a:t>
                      </a:r>
                    </a:p>
                  </a:txBody>
                  <a:tcPr/>
                </a:tc>
                <a:tc>
                  <a:txBody>
                    <a:bodyPr/>
                    <a:lstStyle/>
                    <a:p>
                      <a:r>
                        <a:rPr kumimoji="1" lang="ja-JP" altLang="en-US" sz="1100" dirty="0"/>
                        <a:t>共通のヘッダー</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背景</a:t>
                      </a:r>
                    </a:p>
                  </a:txBody>
                  <a:tcPr/>
                </a:tc>
                <a:tc>
                  <a:txBody>
                    <a:bodyPr/>
                    <a:lstStyle/>
                    <a:p>
                      <a:r>
                        <a:rPr kumimoji="1" lang="en-US" altLang="ja-JP" sz="1100" dirty="0"/>
                        <a:t>3D</a:t>
                      </a:r>
                      <a:r>
                        <a:rPr kumimoji="1" lang="ja-JP" altLang="en-US" sz="1100" dirty="0"/>
                        <a:t>背景</a:t>
                      </a:r>
                      <a:r>
                        <a:rPr kumimoji="1" lang="en-US" altLang="ja-JP" sz="1100" dirty="0"/>
                        <a:t>/</a:t>
                      </a:r>
                      <a:r>
                        <a:rPr kumimoji="1" lang="ja-JP" altLang="en-US" sz="1100" dirty="0"/>
                        <a:t>脱衣所</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キャラ</a:t>
                      </a:r>
                    </a:p>
                  </a:txBody>
                  <a:tcPr/>
                </a:tc>
                <a:tc>
                  <a:txBody>
                    <a:bodyPr/>
                    <a:lstStyle/>
                    <a:p>
                      <a:r>
                        <a:rPr kumimoji="1" lang="en-US" altLang="ja-JP" sz="1100" dirty="0"/>
                        <a:t>3</a:t>
                      </a:r>
                      <a:r>
                        <a:rPr kumimoji="1" lang="en-US" altLang="ja-JP" sz="1100"/>
                        <a:t>D</a:t>
                      </a:r>
                      <a:r>
                        <a:rPr kumimoji="1" lang="ja-JP" altLang="en-US" sz="1100" dirty="0"/>
                        <a:t>のジャンヌを表示させる</a:t>
                      </a:r>
                      <a:endParaRPr kumimoji="1" lang="en-US" altLang="ja-JP" sz="1100" dirty="0"/>
                    </a:p>
                  </a:txBody>
                  <a:tcPr/>
                </a:tc>
                <a:extLst>
                  <a:ext uri="{0D108BD9-81ED-4DB2-BD59-A6C34878D82A}">
                    <a16:rowId xmlns:a16="http://schemas.microsoft.com/office/drawing/2014/main" val="2037123247"/>
                  </a:ext>
                </a:extLst>
              </a:tr>
              <a:tr h="262163">
                <a:tc>
                  <a:txBody>
                    <a:bodyPr/>
                    <a:lstStyle/>
                    <a:p>
                      <a:pPr algn="ctr"/>
                      <a:r>
                        <a:rPr kumimoji="1" lang="en-US" altLang="ja-JP" sz="1100" dirty="0"/>
                        <a:t>4</a:t>
                      </a:r>
                      <a:endParaRPr kumimoji="1" lang="ja-JP" altLang="en-US" sz="1100" dirty="0"/>
                    </a:p>
                  </a:txBody>
                  <a:tcPr/>
                </a:tc>
                <a:tc>
                  <a:txBody>
                    <a:bodyPr/>
                    <a:lstStyle/>
                    <a:p>
                      <a:r>
                        <a:rPr kumimoji="1" lang="en-US" altLang="ja-JP" sz="1100" dirty="0"/>
                        <a:t>TR</a:t>
                      </a:r>
                      <a:r>
                        <a:rPr kumimoji="1" lang="ja-JP" altLang="en-US" sz="1100" dirty="0"/>
                        <a:t>カード表示</a:t>
                      </a:r>
                    </a:p>
                  </a:txBody>
                  <a:tcPr/>
                </a:tc>
                <a:tc>
                  <a:txBody>
                    <a:bodyPr/>
                    <a:lstStyle/>
                    <a:p>
                      <a:r>
                        <a:rPr kumimoji="1" lang="ja-JP" altLang="en-US" sz="1100" dirty="0"/>
                        <a:t>入手済みの専用ストーリーがある</a:t>
                      </a:r>
                      <a:r>
                        <a:rPr kumimoji="1" lang="en-US" altLang="ja-JP" sz="1100" dirty="0"/>
                        <a:t>TR</a:t>
                      </a:r>
                      <a:r>
                        <a:rPr kumimoji="1" lang="ja-JP" altLang="en-US" sz="1100" dirty="0"/>
                        <a:t>カードを一覧で表示させる。</a:t>
                      </a:r>
                      <a:endParaRPr kumimoji="1" lang="en-US" altLang="ja-JP" sz="1100" dirty="0"/>
                    </a:p>
                    <a:p>
                      <a:r>
                        <a:rPr kumimoji="1" lang="ja-JP" altLang="en-US" sz="1100" b="0" i="0" kern="1200" dirty="0">
                          <a:solidFill>
                            <a:schemeClr val="dk1"/>
                          </a:solidFill>
                          <a:effectLst/>
                          <a:latin typeface="+mn-lt"/>
                          <a:ea typeface="+mn-ea"/>
                          <a:cs typeface="+mn-cs"/>
                        </a:rPr>
                        <a:t>同じカードを複数枚所持している場合、表示させるのは一番進化しているカード</a:t>
                      </a:r>
                      <a:r>
                        <a:rPr kumimoji="1" lang="en-US" altLang="ja-JP" sz="1100" b="0" i="0" kern="1200" dirty="0">
                          <a:solidFill>
                            <a:schemeClr val="dk1"/>
                          </a:solidFill>
                          <a:effectLst/>
                          <a:latin typeface="+mn-lt"/>
                          <a:ea typeface="+mn-ea"/>
                          <a:cs typeface="+mn-cs"/>
                        </a:rPr>
                        <a:t>1</a:t>
                      </a:r>
                      <a:r>
                        <a:rPr kumimoji="1" lang="ja-JP" altLang="en-US" sz="1100" b="0" i="0" kern="1200" dirty="0">
                          <a:solidFill>
                            <a:schemeClr val="dk1"/>
                          </a:solidFill>
                          <a:effectLst/>
                          <a:latin typeface="+mn-lt"/>
                          <a:ea typeface="+mn-ea"/>
                          <a:cs typeface="+mn-cs"/>
                        </a:rPr>
                        <a:t>枚のみを表示させる。</a:t>
                      </a:r>
                      <a:br>
                        <a:rPr lang="ja-JP" altLang="en-US" sz="1100" dirty="0"/>
                      </a:br>
                      <a:r>
                        <a:rPr kumimoji="1" lang="ja-JP" altLang="en-US" sz="1100" dirty="0"/>
                        <a:t>解放前のキャラのカードは</a:t>
                      </a:r>
                      <a:r>
                        <a:rPr kumimoji="1" lang="ja-JP" altLang="en-US" sz="1100" b="0" i="0" kern="1200" dirty="0">
                          <a:solidFill>
                            <a:schemeClr val="dk1"/>
                          </a:solidFill>
                          <a:effectLst/>
                          <a:latin typeface="+mn-lt"/>
                          <a:ea typeface="+mn-ea"/>
                          <a:cs typeface="+mn-cs"/>
                        </a:rPr>
                        <a:t>一覧には表示させるが、上から半透明の黒マスクをかける</a:t>
                      </a:r>
                      <a:endParaRPr kumimoji="1" lang="en-US" altLang="ja-JP" sz="1100" i="0" dirty="0"/>
                    </a:p>
                  </a:txBody>
                  <a:tcPr/>
                </a:tc>
                <a:extLst>
                  <a:ext uri="{0D108BD9-81ED-4DB2-BD59-A6C34878D82A}">
                    <a16:rowId xmlns:a16="http://schemas.microsoft.com/office/drawing/2014/main" val="3027198919"/>
                  </a:ext>
                </a:extLst>
              </a:tr>
              <a:tr h="262163">
                <a:tc>
                  <a:txBody>
                    <a:bodyPr/>
                    <a:lstStyle/>
                    <a:p>
                      <a:pPr algn="ctr"/>
                      <a:r>
                        <a:rPr kumimoji="1" lang="en-US" altLang="ja-JP" sz="1100" dirty="0"/>
                        <a:t>5</a:t>
                      </a:r>
                      <a:endParaRPr kumimoji="1" lang="ja-JP" altLang="en-US" sz="1100" dirty="0"/>
                    </a:p>
                  </a:txBody>
                  <a:tcPr/>
                </a:tc>
                <a:tc>
                  <a:txBody>
                    <a:bodyPr/>
                    <a:lstStyle/>
                    <a:p>
                      <a:r>
                        <a:rPr kumimoji="1" lang="ja-JP" altLang="en-US" sz="1100" dirty="0"/>
                        <a:t>戻るボタン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タップでほかほかタイムトップ画面に遷移</a:t>
                      </a:r>
                    </a:p>
                  </a:txBody>
                  <a:tcPr/>
                </a:tc>
                <a:extLst>
                  <a:ext uri="{0D108BD9-81ED-4DB2-BD59-A6C34878D82A}">
                    <a16:rowId xmlns:a16="http://schemas.microsoft.com/office/drawing/2014/main" val="2755209153"/>
                  </a:ext>
                </a:extLst>
              </a:tr>
              <a:tr h="262163">
                <a:tc>
                  <a:txBody>
                    <a:bodyPr/>
                    <a:lstStyle/>
                    <a:p>
                      <a:pPr algn="ctr"/>
                      <a:r>
                        <a:rPr kumimoji="1" lang="en-US" altLang="ja-JP" sz="1100" dirty="0"/>
                        <a:t>6</a:t>
                      </a:r>
                      <a:endParaRPr kumimoji="1" lang="ja-JP" altLang="en-US" sz="1100" dirty="0"/>
                    </a:p>
                  </a:txBody>
                  <a:tcPr/>
                </a:tc>
                <a:tc>
                  <a:txBody>
                    <a:bodyPr/>
                    <a:lstStyle/>
                    <a:p>
                      <a:r>
                        <a:rPr kumimoji="1" lang="ja-JP" altLang="en-US" sz="1100" dirty="0"/>
                        <a:t>スクロールバー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部隊が表示エリアが入りきらない場合、スクロールバーを表示してスクロールで表示できるようにする</a:t>
                      </a:r>
                    </a:p>
                  </a:txBody>
                  <a:tcPr/>
                </a:tc>
                <a:extLst>
                  <a:ext uri="{0D108BD9-81ED-4DB2-BD59-A6C34878D82A}">
                    <a16:rowId xmlns:a16="http://schemas.microsoft.com/office/drawing/2014/main" val="4057678404"/>
                  </a:ext>
                </a:extLst>
              </a:tr>
              <a:tr h="262163">
                <a:tc>
                  <a:txBody>
                    <a:bodyPr/>
                    <a:lstStyle/>
                    <a:p>
                      <a:pPr algn="ctr"/>
                      <a:r>
                        <a:rPr kumimoji="1" lang="en-US" altLang="ja-JP" sz="1100" dirty="0"/>
                        <a:t>7</a:t>
                      </a:r>
                      <a:endParaRPr kumimoji="1" lang="ja-JP" altLang="en-US" sz="1100" dirty="0"/>
                    </a:p>
                  </a:txBody>
                  <a:tcPr/>
                </a:tc>
                <a:tc>
                  <a:txBody>
                    <a:bodyPr/>
                    <a:lstStyle/>
                    <a:p>
                      <a:r>
                        <a:rPr kumimoji="1" lang="ja-JP" altLang="en-US" sz="1100" dirty="0"/>
                        <a:t>ソート・フィルター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ソートは入手と進化、フィルタはキャラ。</a:t>
                      </a:r>
                      <a:endParaRPr kumimoji="1" lang="en-US" altLang="ja-JP" sz="1100" dirty="0"/>
                    </a:p>
                    <a:p>
                      <a:r>
                        <a:rPr kumimoji="1" lang="ja-JP" altLang="en-US" sz="1100" dirty="0"/>
                        <a:t>複数選択可能。</a:t>
                      </a:r>
                      <a:r>
                        <a:rPr kumimoji="1" lang="en-US" altLang="ja-JP" sz="1100" dirty="0"/>
                        <a:t>OK</a:t>
                      </a:r>
                      <a:r>
                        <a:rPr kumimoji="1" lang="ja-JP" altLang="en-US" sz="1100" dirty="0"/>
                        <a:t>ボタンタップで閉じる。</a:t>
                      </a:r>
                      <a:endParaRPr kumimoji="1" lang="en-US" altLang="ja-JP" sz="1100" dirty="0"/>
                    </a:p>
                    <a:p>
                      <a:r>
                        <a:rPr kumimoji="1" lang="en-US" altLang="ja-JP" sz="1100" dirty="0"/>
                        <a:t>※</a:t>
                      </a:r>
                      <a:r>
                        <a:rPr kumimoji="1" lang="ja-JP" altLang="en-US" sz="1100" dirty="0"/>
                        <a:t>強化画面のものと共通</a:t>
                      </a:r>
                      <a:endParaRPr kumimoji="1" lang="en-US" altLang="ja-JP" sz="1100" dirty="0"/>
                    </a:p>
                  </a:txBody>
                  <a:tcPr/>
                </a:tc>
                <a:extLst>
                  <a:ext uri="{0D108BD9-81ED-4DB2-BD59-A6C34878D82A}">
                    <a16:rowId xmlns:a16="http://schemas.microsoft.com/office/drawing/2014/main" val="3510827856"/>
                  </a:ext>
                </a:extLst>
              </a:tr>
            </a:tbl>
          </a:graphicData>
        </a:graphic>
      </p:graphicFrame>
      <p:sp>
        <p:nvSpPr>
          <p:cNvPr id="66" name="テキスト ボックス 65">
            <a:extLst>
              <a:ext uri="{FF2B5EF4-FFF2-40B4-BE49-F238E27FC236}">
                <a16:creationId xmlns:a16="http://schemas.microsoft.com/office/drawing/2014/main" id="{DC3A2CD1-12A6-40CB-83FE-F0982DFA84CD}"/>
              </a:ext>
            </a:extLst>
          </p:cNvPr>
          <p:cNvSpPr txBox="1"/>
          <p:nvPr/>
        </p:nvSpPr>
        <p:spPr>
          <a:xfrm>
            <a:off x="273536" y="1340557"/>
            <a:ext cx="272832" cy="261610"/>
          </a:xfrm>
          <a:prstGeom prst="rect">
            <a:avLst/>
          </a:prstGeom>
          <a:noFill/>
        </p:spPr>
        <p:txBody>
          <a:bodyPr wrap="square" rtlCol="0">
            <a:spAutoFit/>
          </a:bodyPr>
          <a:lstStyle/>
          <a:p>
            <a:r>
              <a:rPr kumimoji="1" lang="en-US" altLang="ja-JP" sz="1100" dirty="0">
                <a:latin typeface="+mn-ea"/>
              </a:rPr>
              <a:t>5</a:t>
            </a:r>
            <a:endParaRPr kumimoji="1" lang="ja-JP" altLang="en-US" sz="1100" dirty="0">
              <a:latin typeface="+mn-ea"/>
            </a:endParaRPr>
          </a:p>
        </p:txBody>
      </p:sp>
      <p:cxnSp>
        <p:nvCxnSpPr>
          <p:cNvPr id="70" name="直線コネクタ 69">
            <a:extLst>
              <a:ext uri="{FF2B5EF4-FFF2-40B4-BE49-F238E27FC236}">
                <a16:creationId xmlns:a16="http://schemas.microsoft.com/office/drawing/2014/main" id="{F49BA8B5-39F3-4944-B5B8-C366BB1AF692}"/>
              </a:ext>
            </a:extLst>
          </p:cNvPr>
          <p:cNvCxnSpPr>
            <a:cxnSpLocks/>
            <a:stCxn id="66" idx="3"/>
          </p:cNvCxnSpPr>
          <p:nvPr/>
        </p:nvCxnSpPr>
        <p:spPr>
          <a:xfrm>
            <a:off x="546368" y="1471362"/>
            <a:ext cx="272782" cy="17951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38643C-5B8F-4168-97EF-76B89F95F48F}"/>
              </a:ext>
            </a:extLst>
          </p:cNvPr>
          <p:cNvSpPr txBox="1"/>
          <p:nvPr/>
        </p:nvSpPr>
        <p:spPr>
          <a:xfrm>
            <a:off x="3499313" y="3405295"/>
            <a:ext cx="263214" cy="261610"/>
          </a:xfrm>
          <a:prstGeom prst="rect">
            <a:avLst/>
          </a:prstGeom>
          <a:noFill/>
        </p:spPr>
        <p:txBody>
          <a:bodyPr wrap="square" rtlCol="0">
            <a:spAutoFit/>
          </a:bodyPr>
          <a:lstStyle/>
          <a:p>
            <a:r>
              <a:rPr kumimoji="1" lang="en-US" altLang="ja-JP" sz="1100" dirty="0">
                <a:latin typeface="+mn-ea"/>
              </a:rPr>
              <a:t>6</a:t>
            </a:r>
            <a:endParaRPr kumimoji="1" lang="ja-JP" altLang="en-US" sz="1100" dirty="0">
              <a:latin typeface="+mn-ea"/>
            </a:endParaRPr>
          </a:p>
        </p:txBody>
      </p:sp>
      <p:cxnSp>
        <p:nvCxnSpPr>
          <p:cNvPr id="24" name="直線コネクタ 23">
            <a:extLst>
              <a:ext uri="{FF2B5EF4-FFF2-40B4-BE49-F238E27FC236}">
                <a16:creationId xmlns:a16="http://schemas.microsoft.com/office/drawing/2014/main" id="{36F66AB4-69B0-462E-B0C8-6372AEFB52C5}"/>
              </a:ext>
            </a:extLst>
          </p:cNvPr>
          <p:cNvCxnSpPr>
            <a:cxnSpLocks/>
            <a:stCxn id="23" idx="1"/>
          </p:cNvCxnSpPr>
          <p:nvPr/>
        </p:nvCxnSpPr>
        <p:spPr>
          <a:xfrm flipH="1">
            <a:off x="3007622" y="3536100"/>
            <a:ext cx="491691" cy="253590"/>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AC802CA1-2EF8-418C-879B-6A68F9DD94E8}"/>
              </a:ext>
            </a:extLst>
          </p:cNvPr>
          <p:cNvSpPr/>
          <p:nvPr/>
        </p:nvSpPr>
        <p:spPr>
          <a:xfrm>
            <a:off x="2583155" y="2390993"/>
            <a:ext cx="282633" cy="434757"/>
          </a:xfrm>
          <a:prstGeom prst="rect">
            <a:avLst/>
          </a:prstGeom>
          <a:solidFill>
            <a:srgbClr val="0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A200414-C7C8-4326-A3FA-FF02E06D6FA0}"/>
              </a:ext>
            </a:extLst>
          </p:cNvPr>
          <p:cNvSpPr txBox="1"/>
          <p:nvPr/>
        </p:nvSpPr>
        <p:spPr>
          <a:xfrm>
            <a:off x="273536" y="1956156"/>
            <a:ext cx="272832" cy="261610"/>
          </a:xfrm>
          <a:prstGeom prst="rect">
            <a:avLst/>
          </a:prstGeom>
          <a:noFill/>
        </p:spPr>
        <p:txBody>
          <a:bodyPr wrap="square" rtlCol="0">
            <a:spAutoFit/>
          </a:bodyPr>
          <a:lstStyle/>
          <a:p>
            <a:r>
              <a:rPr kumimoji="1" lang="en-US" altLang="ja-JP" sz="1100" dirty="0">
                <a:latin typeface="+mn-ea"/>
              </a:rPr>
              <a:t>7</a:t>
            </a:r>
            <a:endParaRPr kumimoji="1" lang="ja-JP" altLang="en-US" sz="1100" dirty="0">
              <a:latin typeface="+mn-ea"/>
            </a:endParaRPr>
          </a:p>
        </p:txBody>
      </p:sp>
      <p:cxnSp>
        <p:nvCxnSpPr>
          <p:cNvPr id="29" name="直線コネクタ 28">
            <a:extLst>
              <a:ext uri="{FF2B5EF4-FFF2-40B4-BE49-F238E27FC236}">
                <a16:creationId xmlns:a16="http://schemas.microsoft.com/office/drawing/2014/main" id="{19F52E29-DA6C-4C55-8FF5-C79122B7BE55}"/>
              </a:ext>
            </a:extLst>
          </p:cNvPr>
          <p:cNvCxnSpPr>
            <a:cxnSpLocks/>
            <a:stCxn id="28" idx="3"/>
          </p:cNvCxnSpPr>
          <p:nvPr/>
        </p:nvCxnSpPr>
        <p:spPr>
          <a:xfrm>
            <a:off x="546368" y="2086961"/>
            <a:ext cx="900047" cy="82841"/>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A85A85CC-B5A1-4965-89DF-9A3DADB0DB96}"/>
              </a:ext>
            </a:extLst>
          </p:cNvPr>
          <p:cNvCxnSpPr>
            <a:cxnSpLocks/>
            <a:stCxn id="59" idx="1"/>
          </p:cNvCxnSpPr>
          <p:nvPr/>
        </p:nvCxnSpPr>
        <p:spPr>
          <a:xfrm flipH="1">
            <a:off x="2784764" y="2333821"/>
            <a:ext cx="712756" cy="239903"/>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94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7D93DAEA-A27B-4599-A808-014394E7D1CA}"/>
              </a:ext>
            </a:extLst>
          </p:cNvPr>
          <p:cNvPicPr>
            <a:picLocks noChangeAspect="1"/>
          </p:cNvPicPr>
          <p:nvPr/>
        </p:nvPicPr>
        <p:blipFill>
          <a:blip r:embed="rId2"/>
          <a:stretch>
            <a:fillRect/>
          </a:stretch>
        </p:blipFill>
        <p:spPr>
          <a:xfrm>
            <a:off x="598088" y="982638"/>
            <a:ext cx="2674676" cy="4678665"/>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65102" y="538799"/>
            <a:ext cx="3130985" cy="307777"/>
          </a:xfrm>
          <a:prstGeom prst="rect">
            <a:avLst/>
          </a:prstGeom>
          <a:noFill/>
        </p:spPr>
        <p:txBody>
          <a:bodyPr wrap="none" rtlCol="0">
            <a:spAutoFit/>
          </a:bodyPr>
          <a:lstStyle/>
          <a:p>
            <a:r>
              <a:rPr kumimoji="1" lang="ja-JP" altLang="en-US" sz="1400" b="1" dirty="0">
                <a:latin typeface="+mj-ea"/>
                <a:ea typeface="+mj-ea"/>
              </a:rPr>
              <a:t>●</a:t>
            </a:r>
            <a:r>
              <a:rPr kumimoji="1" lang="en-US" altLang="ja-JP" sz="1400" b="1" dirty="0">
                <a:latin typeface="+mj-ea"/>
                <a:ea typeface="+mj-ea"/>
              </a:rPr>
              <a:t>TR</a:t>
            </a:r>
            <a:r>
              <a:rPr kumimoji="1" lang="ja-JP" altLang="en-US" sz="1400" b="1" dirty="0">
                <a:latin typeface="+mj-ea"/>
                <a:ea typeface="+mj-ea"/>
              </a:rPr>
              <a:t>ストーリーカード選択不可画面</a:t>
            </a:r>
            <a:endParaRPr kumimoji="1" lang="en-US" altLang="ja-JP" sz="1400" b="1" dirty="0">
              <a:latin typeface="+mj-ea"/>
              <a:ea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4</a:t>
            </a:fld>
            <a:endParaRPr kumimoji="1" lang="ja-JP" altLang="en-US" dirty="0"/>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66262" y="900635"/>
            <a:ext cx="325730" cy="261610"/>
          </a:xfrm>
          <a:prstGeom prst="rect">
            <a:avLst/>
          </a:prstGeom>
          <a:noFill/>
        </p:spPr>
        <p:txBody>
          <a:bodyPr wrap="none" rtlCol="0">
            <a:spAutoFit/>
          </a:bodyPr>
          <a:lstStyle/>
          <a:p>
            <a:r>
              <a:rPr kumimoji="1" lang="ja-JP" altLang="en-US" sz="1100" dirty="0">
                <a:latin typeface="+mn-ea"/>
              </a:rPr>
              <a:t>１</a:t>
            </a:r>
          </a:p>
        </p:txBody>
      </p:sp>
      <p:sp>
        <p:nvSpPr>
          <p:cNvPr id="60" name="テキスト ボックス 59">
            <a:extLst>
              <a:ext uri="{FF2B5EF4-FFF2-40B4-BE49-F238E27FC236}">
                <a16:creationId xmlns:a16="http://schemas.microsoft.com/office/drawing/2014/main" id="{5EA57AE3-9145-4D96-80E0-A86D9858705E}"/>
              </a:ext>
            </a:extLst>
          </p:cNvPr>
          <p:cNvSpPr txBox="1"/>
          <p:nvPr/>
        </p:nvSpPr>
        <p:spPr>
          <a:xfrm>
            <a:off x="268930" y="3049337"/>
            <a:ext cx="272832" cy="261610"/>
          </a:xfrm>
          <a:prstGeom prst="rect">
            <a:avLst/>
          </a:prstGeom>
          <a:noFill/>
        </p:spPr>
        <p:txBody>
          <a:bodyPr wrap="square" rtlCol="0">
            <a:spAutoFit/>
          </a:bodyPr>
          <a:lstStyle/>
          <a:p>
            <a:r>
              <a:rPr kumimoji="1" lang="en-US" altLang="ja-JP" sz="1100" dirty="0">
                <a:latin typeface="+mn-ea"/>
              </a:rPr>
              <a:t>4</a:t>
            </a:r>
            <a:endParaRPr kumimoji="1" lang="ja-JP" altLang="en-US" sz="1100" dirty="0">
              <a:latin typeface="+mn-ea"/>
            </a:endParaRP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007622" y="1031440"/>
            <a:ext cx="458640" cy="23608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38679BF-4F5B-40FF-8C80-65F96E5FF423}"/>
              </a:ext>
            </a:extLst>
          </p:cNvPr>
          <p:cNvCxnSpPr>
            <a:cxnSpLocks/>
            <a:stCxn id="60" idx="3"/>
          </p:cNvCxnSpPr>
          <p:nvPr/>
        </p:nvCxnSpPr>
        <p:spPr>
          <a:xfrm>
            <a:off x="541762" y="318014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extLst>
              <p:ext uri="{D42A27DB-BD31-4B8C-83A1-F6EECF244321}">
                <p14:modId xmlns:p14="http://schemas.microsoft.com/office/powerpoint/2010/main" val="945784039"/>
              </p:ext>
            </p:extLst>
          </p:nvPr>
        </p:nvGraphicFramePr>
        <p:xfrm>
          <a:off x="3912577" y="1129723"/>
          <a:ext cx="5063364" cy="1472289"/>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マスク</a:t>
                      </a:r>
                    </a:p>
                  </a:txBody>
                  <a:tcPr/>
                </a:tc>
                <a:tc>
                  <a:txBody>
                    <a:bodyPr/>
                    <a:lstStyle/>
                    <a:p>
                      <a:r>
                        <a:rPr kumimoji="1" lang="ja-JP" altLang="en-US" sz="1100" dirty="0"/>
                        <a:t>半透明のマスク</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共通ダイアログ</a:t>
                      </a:r>
                    </a:p>
                  </a:txBody>
                  <a:tcPr/>
                </a:tc>
                <a:tc>
                  <a:txBody>
                    <a:bodyPr/>
                    <a:lstStyle/>
                    <a:p>
                      <a:r>
                        <a:rPr kumimoji="1" lang="ja-JP" altLang="en-US" sz="1100" dirty="0"/>
                        <a:t>共通のダイアログを表示</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説明テキスト</a:t>
                      </a:r>
                    </a:p>
                  </a:txBody>
                  <a:tcPr/>
                </a:tc>
                <a:tc>
                  <a:txBody>
                    <a:bodyPr/>
                    <a:lstStyle/>
                    <a:p>
                      <a:r>
                        <a:rPr kumimoji="1" lang="ja-JP" altLang="en-US" sz="1100" dirty="0"/>
                        <a:t>左図の通り</a:t>
                      </a:r>
                      <a:endParaRPr kumimoji="1" lang="en-US" altLang="ja-JP" sz="1100" dirty="0"/>
                    </a:p>
                  </a:txBody>
                  <a:tcPr/>
                </a:tc>
                <a:extLst>
                  <a:ext uri="{0D108BD9-81ED-4DB2-BD59-A6C34878D82A}">
                    <a16:rowId xmlns:a16="http://schemas.microsoft.com/office/drawing/2014/main" val="2037123247"/>
                  </a:ext>
                </a:extLst>
              </a:tr>
              <a:tr h="262163">
                <a:tc>
                  <a:txBody>
                    <a:bodyPr/>
                    <a:lstStyle/>
                    <a:p>
                      <a:pPr algn="ctr"/>
                      <a:r>
                        <a:rPr kumimoji="1" lang="en-US" altLang="ja-JP" sz="1100" dirty="0"/>
                        <a:t>4</a:t>
                      </a:r>
                      <a:endParaRPr kumimoji="1" lang="ja-JP" altLang="en-US" sz="1100" dirty="0"/>
                    </a:p>
                  </a:txBody>
                  <a:tcPr/>
                </a:tc>
                <a:tc>
                  <a:txBody>
                    <a:bodyPr/>
                    <a:lstStyle/>
                    <a:p>
                      <a:r>
                        <a:rPr kumimoji="1" lang="en-US" altLang="ja-JP" sz="1100" dirty="0"/>
                        <a:t>OK</a:t>
                      </a:r>
                      <a:r>
                        <a:rPr kumimoji="1" lang="ja-JP" altLang="en-US" sz="1100" dirty="0"/>
                        <a:t>ボタン</a:t>
                      </a:r>
                    </a:p>
                  </a:txBody>
                  <a:tcPr/>
                </a:tc>
                <a:tc>
                  <a:txBody>
                    <a:bodyPr/>
                    <a:lstStyle/>
                    <a:p>
                      <a:r>
                        <a:rPr kumimoji="1" lang="ja-JP" altLang="en-US" sz="1100" dirty="0"/>
                        <a:t>タップでウィンドウを閉じて</a:t>
                      </a:r>
                      <a:r>
                        <a:rPr kumimoji="1" lang="en-US" altLang="ja-JP" sz="1100" b="0" kern="1200" dirty="0">
                          <a:solidFill>
                            <a:schemeClr val="dk1"/>
                          </a:solidFill>
                          <a:latin typeface="+mj-ea"/>
                          <a:ea typeface="+mn-ea"/>
                          <a:cs typeface="+mn-cs"/>
                        </a:rPr>
                        <a:t>TR</a:t>
                      </a:r>
                      <a:r>
                        <a:rPr kumimoji="1" lang="ja-JP" altLang="en-US" sz="1100" b="0" kern="1200" dirty="0">
                          <a:solidFill>
                            <a:schemeClr val="dk1"/>
                          </a:solidFill>
                          <a:latin typeface="+mj-ea"/>
                          <a:ea typeface="+mn-ea"/>
                          <a:cs typeface="+mn-cs"/>
                        </a:rPr>
                        <a:t>ストーリーカード選択画面に戻る</a:t>
                      </a:r>
                      <a:endParaRPr kumimoji="1" lang="en-US" altLang="ja-JP" sz="1100" b="0" dirty="0"/>
                    </a:p>
                  </a:txBody>
                  <a:tcPr/>
                </a:tc>
                <a:extLst>
                  <a:ext uri="{0D108BD9-81ED-4DB2-BD59-A6C34878D82A}">
                    <a16:rowId xmlns:a16="http://schemas.microsoft.com/office/drawing/2014/main" val="3027198919"/>
                  </a:ext>
                </a:extLst>
              </a:tr>
            </a:tbl>
          </a:graphicData>
        </a:graphic>
      </p:graphicFrame>
      <p:sp>
        <p:nvSpPr>
          <p:cNvPr id="23" name="テキスト ボックス 22">
            <a:extLst>
              <a:ext uri="{FF2B5EF4-FFF2-40B4-BE49-F238E27FC236}">
                <a16:creationId xmlns:a16="http://schemas.microsoft.com/office/drawing/2014/main" id="{C338643C-5B8F-4168-97EF-76B89F95F48F}"/>
              </a:ext>
            </a:extLst>
          </p:cNvPr>
          <p:cNvSpPr txBox="1"/>
          <p:nvPr/>
        </p:nvSpPr>
        <p:spPr>
          <a:xfrm>
            <a:off x="3499313" y="2252844"/>
            <a:ext cx="263214" cy="261610"/>
          </a:xfrm>
          <a:prstGeom prst="rect">
            <a:avLst/>
          </a:prstGeom>
          <a:noFill/>
        </p:spPr>
        <p:txBody>
          <a:bodyPr wrap="square" rtlCol="0">
            <a:spAutoFit/>
          </a:bodyPr>
          <a:lstStyle/>
          <a:p>
            <a:r>
              <a:rPr kumimoji="1" lang="en-US" altLang="ja-JP" sz="1100" dirty="0">
                <a:latin typeface="+mn-ea"/>
              </a:rPr>
              <a:t>2</a:t>
            </a:r>
            <a:endParaRPr kumimoji="1" lang="ja-JP" altLang="en-US" sz="1100" dirty="0">
              <a:latin typeface="+mn-ea"/>
            </a:endParaRPr>
          </a:p>
        </p:txBody>
      </p:sp>
      <p:cxnSp>
        <p:nvCxnSpPr>
          <p:cNvPr id="24" name="直線コネクタ 23">
            <a:extLst>
              <a:ext uri="{FF2B5EF4-FFF2-40B4-BE49-F238E27FC236}">
                <a16:creationId xmlns:a16="http://schemas.microsoft.com/office/drawing/2014/main" id="{36F66AB4-69B0-462E-B0C8-6372AEFB52C5}"/>
              </a:ext>
            </a:extLst>
          </p:cNvPr>
          <p:cNvCxnSpPr>
            <a:cxnSpLocks/>
            <a:stCxn id="23" idx="1"/>
          </p:cNvCxnSpPr>
          <p:nvPr/>
        </p:nvCxnSpPr>
        <p:spPr>
          <a:xfrm flipH="1">
            <a:off x="2809875" y="2383649"/>
            <a:ext cx="689438" cy="31192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870ABF7-24C0-41E6-A424-F18518DF5F67}"/>
              </a:ext>
            </a:extLst>
          </p:cNvPr>
          <p:cNvSpPr txBox="1"/>
          <p:nvPr/>
        </p:nvSpPr>
        <p:spPr>
          <a:xfrm>
            <a:off x="268930" y="2406617"/>
            <a:ext cx="272832" cy="261610"/>
          </a:xfrm>
          <a:prstGeom prst="rect">
            <a:avLst/>
          </a:prstGeom>
          <a:noFill/>
        </p:spPr>
        <p:txBody>
          <a:bodyPr wrap="square" rtlCol="0">
            <a:spAutoFit/>
          </a:bodyPr>
          <a:lstStyle/>
          <a:p>
            <a:r>
              <a:rPr kumimoji="1" lang="en-US" altLang="ja-JP" sz="1100" dirty="0">
                <a:latin typeface="+mn-ea"/>
              </a:rPr>
              <a:t>3</a:t>
            </a:r>
            <a:endParaRPr kumimoji="1" lang="ja-JP" altLang="en-US" sz="1100" dirty="0">
              <a:latin typeface="+mn-ea"/>
            </a:endParaRPr>
          </a:p>
        </p:txBody>
      </p:sp>
      <p:cxnSp>
        <p:nvCxnSpPr>
          <p:cNvPr id="35" name="直線コネクタ 34">
            <a:extLst>
              <a:ext uri="{FF2B5EF4-FFF2-40B4-BE49-F238E27FC236}">
                <a16:creationId xmlns:a16="http://schemas.microsoft.com/office/drawing/2014/main" id="{01D2CE08-3DC8-42BF-A035-AB05AC95093E}"/>
              </a:ext>
            </a:extLst>
          </p:cNvPr>
          <p:cNvCxnSpPr>
            <a:cxnSpLocks/>
            <a:stCxn id="34" idx="3"/>
          </p:cNvCxnSpPr>
          <p:nvPr/>
        </p:nvCxnSpPr>
        <p:spPr>
          <a:xfrm>
            <a:off x="541762" y="253742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37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E0786137-60A1-41CA-BBFD-5C9D54B33A61}"/>
              </a:ext>
            </a:extLst>
          </p:cNvPr>
          <p:cNvPicPr>
            <a:picLocks noChangeAspect="1"/>
          </p:cNvPicPr>
          <p:nvPr/>
        </p:nvPicPr>
        <p:blipFill>
          <a:blip r:embed="rId2"/>
          <a:stretch>
            <a:fillRect/>
          </a:stretch>
        </p:blipFill>
        <p:spPr>
          <a:xfrm>
            <a:off x="675987" y="1129723"/>
            <a:ext cx="2576043" cy="4591738"/>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83922" y="538799"/>
            <a:ext cx="2592376" cy="307777"/>
          </a:xfrm>
          <a:prstGeom prst="rect">
            <a:avLst/>
          </a:prstGeom>
          <a:noFill/>
        </p:spPr>
        <p:txBody>
          <a:bodyPr wrap="none" rtlCol="0">
            <a:spAutoFit/>
          </a:bodyPr>
          <a:lstStyle/>
          <a:p>
            <a:r>
              <a:rPr kumimoji="1" lang="ja-JP" altLang="en-US" sz="1400" b="1" dirty="0">
                <a:latin typeface="+mj-ea"/>
                <a:ea typeface="+mj-ea"/>
              </a:rPr>
              <a:t>●</a:t>
            </a:r>
            <a:r>
              <a:rPr kumimoji="1" lang="en-US" altLang="ja-JP" sz="1400" b="1" dirty="0">
                <a:latin typeface="+mj-ea"/>
                <a:ea typeface="+mj-ea"/>
              </a:rPr>
              <a:t>TR</a:t>
            </a:r>
            <a:r>
              <a:rPr kumimoji="1" lang="ja-JP" altLang="en-US" sz="1400" b="1" dirty="0">
                <a:latin typeface="+mj-ea"/>
                <a:ea typeface="+mj-ea"/>
              </a:rPr>
              <a:t>デートクエスト選択画面</a:t>
            </a:r>
            <a:endParaRPr kumimoji="1" lang="en-US" altLang="ja-JP" sz="1400" b="1" dirty="0">
              <a:latin typeface="+mj-ea"/>
              <a:ea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5</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47542" y="948634"/>
            <a:ext cx="325730" cy="261610"/>
          </a:xfrm>
          <a:prstGeom prst="rect">
            <a:avLst/>
          </a:prstGeom>
          <a:noFill/>
        </p:spPr>
        <p:txBody>
          <a:bodyPr wrap="none" rtlCol="0">
            <a:spAutoFit/>
          </a:bodyPr>
          <a:lstStyle/>
          <a:p>
            <a:r>
              <a:rPr kumimoji="1" lang="ja-JP" altLang="en-US" sz="1100" dirty="0">
                <a:latin typeface="+mn-ea"/>
              </a:rPr>
              <a:t>１</a:t>
            </a:r>
          </a:p>
        </p:txBody>
      </p:sp>
      <p:sp>
        <p:nvSpPr>
          <p:cNvPr id="59" name="テキスト ボックス 58">
            <a:extLst>
              <a:ext uri="{FF2B5EF4-FFF2-40B4-BE49-F238E27FC236}">
                <a16:creationId xmlns:a16="http://schemas.microsoft.com/office/drawing/2014/main" id="{3EC28486-2018-437C-B5B8-E14B5B46A0D0}"/>
              </a:ext>
            </a:extLst>
          </p:cNvPr>
          <p:cNvSpPr txBox="1"/>
          <p:nvPr/>
        </p:nvSpPr>
        <p:spPr>
          <a:xfrm>
            <a:off x="3478800" y="2203016"/>
            <a:ext cx="272832" cy="261610"/>
          </a:xfrm>
          <a:prstGeom prst="rect">
            <a:avLst/>
          </a:prstGeom>
          <a:noFill/>
        </p:spPr>
        <p:txBody>
          <a:bodyPr wrap="none" rtlCol="0">
            <a:spAutoFit/>
          </a:bodyPr>
          <a:lstStyle/>
          <a:p>
            <a:r>
              <a:rPr kumimoji="1" lang="en-US" altLang="ja-JP" sz="1100" dirty="0">
                <a:latin typeface="+mn-ea"/>
              </a:rPr>
              <a:t>4</a:t>
            </a:r>
            <a:endParaRPr kumimoji="1" lang="ja-JP" altLang="en-US" sz="1100" dirty="0">
              <a:latin typeface="+mn-ea"/>
            </a:endParaRPr>
          </a:p>
        </p:txBody>
      </p:sp>
      <p:sp>
        <p:nvSpPr>
          <p:cNvPr id="62" name="テキスト ボックス 61">
            <a:extLst>
              <a:ext uri="{FF2B5EF4-FFF2-40B4-BE49-F238E27FC236}">
                <a16:creationId xmlns:a16="http://schemas.microsoft.com/office/drawing/2014/main" id="{444C7FD6-8E84-46AE-8868-42B8D76ADFC2}"/>
              </a:ext>
            </a:extLst>
          </p:cNvPr>
          <p:cNvSpPr txBox="1"/>
          <p:nvPr/>
        </p:nvSpPr>
        <p:spPr>
          <a:xfrm>
            <a:off x="3472995" y="1602527"/>
            <a:ext cx="272832" cy="261610"/>
          </a:xfrm>
          <a:prstGeom prst="rect">
            <a:avLst/>
          </a:prstGeom>
          <a:noFill/>
        </p:spPr>
        <p:txBody>
          <a:bodyPr wrap="none" rtlCol="0">
            <a:spAutoFit/>
          </a:bodyPr>
          <a:lstStyle/>
          <a:p>
            <a:r>
              <a:rPr kumimoji="1" lang="en-US" altLang="ja-JP" sz="1100" dirty="0">
                <a:latin typeface="+mn-ea"/>
              </a:rPr>
              <a:t>2</a:t>
            </a: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221065" y="1079439"/>
            <a:ext cx="226477" cy="222848"/>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A85A85CC-B5A1-4965-89DF-9A3DADB0DB96}"/>
              </a:ext>
            </a:extLst>
          </p:cNvPr>
          <p:cNvCxnSpPr>
            <a:cxnSpLocks/>
            <a:stCxn id="59" idx="1"/>
          </p:cNvCxnSpPr>
          <p:nvPr/>
        </p:nvCxnSpPr>
        <p:spPr>
          <a:xfrm flipH="1">
            <a:off x="3080296" y="2333821"/>
            <a:ext cx="398504" cy="19614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E33688F-A1B7-490D-AE62-7D0B6C9CA561}"/>
              </a:ext>
            </a:extLst>
          </p:cNvPr>
          <p:cNvCxnSpPr>
            <a:cxnSpLocks/>
          </p:cNvCxnSpPr>
          <p:nvPr/>
        </p:nvCxnSpPr>
        <p:spPr>
          <a:xfrm flipH="1">
            <a:off x="3080295" y="1725939"/>
            <a:ext cx="392700" cy="198871"/>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extLst>
              <p:ext uri="{D42A27DB-BD31-4B8C-83A1-F6EECF244321}">
                <p14:modId xmlns:p14="http://schemas.microsoft.com/office/powerpoint/2010/main" val="1138980506"/>
              </p:ext>
            </p:extLst>
          </p:nvPr>
        </p:nvGraphicFramePr>
        <p:xfrm>
          <a:off x="3912577" y="1129723"/>
          <a:ext cx="5063364" cy="2401929"/>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ヘッダー</a:t>
                      </a:r>
                    </a:p>
                  </a:txBody>
                  <a:tcPr/>
                </a:tc>
                <a:tc>
                  <a:txBody>
                    <a:bodyPr/>
                    <a:lstStyle/>
                    <a:p>
                      <a:r>
                        <a:rPr kumimoji="1" lang="ja-JP" altLang="en-US" sz="1100" dirty="0"/>
                        <a:t>共通のヘッダー</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背景</a:t>
                      </a:r>
                    </a:p>
                  </a:txBody>
                  <a:tcPr/>
                </a:tc>
                <a:tc>
                  <a:txBody>
                    <a:bodyPr/>
                    <a:lstStyle/>
                    <a:p>
                      <a:r>
                        <a:rPr kumimoji="1" lang="en-US" altLang="ja-JP" sz="1100" dirty="0"/>
                        <a:t>3D</a:t>
                      </a:r>
                      <a:r>
                        <a:rPr kumimoji="1" lang="ja-JP" altLang="en-US" sz="1100" dirty="0"/>
                        <a:t>背景</a:t>
                      </a:r>
                      <a:r>
                        <a:rPr kumimoji="1" lang="en-US" altLang="ja-JP" sz="1100" dirty="0"/>
                        <a:t>/</a:t>
                      </a:r>
                      <a:r>
                        <a:rPr kumimoji="1" lang="ja-JP" altLang="en-US" sz="1100" dirty="0"/>
                        <a:t>ほかほかトップ画面と同じでいいかも</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スクロールバー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部隊が表示エリアが入りきらない場合、スクロールバーを表示してスクロールで表示できるようにする</a:t>
                      </a:r>
                    </a:p>
                  </a:txBody>
                  <a:tcPr/>
                </a:tc>
                <a:extLst>
                  <a:ext uri="{0D108BD9-81ED-4DB2-BD59-A6C34878D82A}">
                    <a16:rowId xmlns:a16="http://schemas.microsoft.com/office/drawing/2014/main" val="1505291617"/>
                  </a:ext>
                </a:extLst>
              </a:tr>
              <a:tr h="262163">
                <a:tc>
                  <a:txBody>
                    <a:bodyPr/>
                    <a:lstStyle/>
                    <a:p>
                      <a:pPr algn="ctr"/>
                      <a:r>
                        <a:rPr kumimoji="1" lang="en-US" altLang="ja-JP" sz="1100" dirty="0"/>
                        <a:t>4</a:t>
                      </a:r>
                      <a:endParaRPr kumimoji="1" lang="ja-JP" altLang="en-US" sz="1100" dirty="0"/>
                    </a:p>
                  </a:txBody>
                  <a:tcPr/>
                </a:tc>
                <a:tc>
                  <a:txBody>
                    <a:bodyPr/>
                    <a:lstStyle/>
                    <a:p>
                      <a:r>
                        <a:rPr kumimoji="1" lang="ja-JP" altLang="en-US" sz="1100" dirty="0"/>
                        <a:t>クエスト一覧</a:t>
                      </a:r>
                    </a:p>
                  </a:txBody>
                  <a:tcPr/>
                </a:tc>
                <a:tc>
                  <a:txBody>
                    <a:bodyPr/>
                    <a:lstStyle/>
                    <a:p>
                      <a:r>
                        <a:rPr kumimoji="1" lang="ja-JP" altLang="en-US" sz="1100" b="0" i="0" kern="1200" dirty="0">
                          <a:solidFill>
                            <a:schemeClr val="dk1"/>
                          </a:solidFill>
                          <a:effectLst/>
                          <a:latin typeface="+mn-lt"/>
                          <a:ea typeface="+mn-ea"/>
                          <a:cs typeface="+mn-cs"/>
                        </a:rPr>
                        <a:t>メインストーリー以外のその他のクエスト選択画面の表示に合わせる</a:t>
                      </a:r>
                      <a:endParaRPr kumimoji="1" lang="en-US" altLang="ja-JP" sz="1100" b="0" i="0" kern="1200" dirty="0">
                        <a:solidFill>
                          <a:schemeClr val="dk1"/>
                        </a:solidFill>
                        <a:effectLst/>
                        <a:latin typeface="+mn-lt"/>
                        <a:ea typeface="+mn-ea"/>
                        <a:cs typeface="+mn-cs"/>
                      </a:endParaRPr>
                    </a:p>
                    <a:p>
                      <a:r>
                        <a:rPr kumimoji="1" lang="ja-JP" altLang="en-US" sz="1100" b="0" i="0" kern="1200" dirty="0">
                          <a:solidFill>
                            <a:schemeClr val="dk1"/>
                          </a:solidFill>
                          <a:effectLst/>
                          <a:latin typeface="+mn-lt"/>
                          <a:ea typeface="+mn-ea"/>
                          <a:cs typeface="+mn-cs"/>
                        </a:rPr>
                        <a:t>前のクエストをクリアしていない場合マスクをかけ、選択できない様にする</a:t>
                      </a:r>
                      <a:endParaRPr kumimoji="1" lang="en-US" altLang="ja-JP" sz="1100" b="0" i="0" kern="1200" dirty="0">
                        <a:solidFill>
                          <a:schemeClr val="dk1"/>
                        </a:solidFill>
                        <a:effectLst/>
                        <a:latin typeface="+mn-lt"/>
                        <a:ea typeface="+mn-ea"/>
                        <a:cs typeface="+mn-cs"/>
                      </a:endParaRPr>
                    </a:p>
                    <a:p>
                      <a:r>
                        <a:rPr kumimoji="1" lang="ja-JP" altLang="en-US" sz="1100" dirty="0"/>
                        <a:t>タップで該当のキャラクエスト画面に遷移</a:t>
                      </a:r>
                      <a:endParaRPr kumimoji="1" lang="en-US" altLang="ja-JP" sz="1100" dirty="0"/>
                    </a:p>
                  </a:txBody>
                  <a:tcPr/>
                </a:tc>
                <a:extLst>
                  <a:ext uri="{0D108BD9-81ED-4DB2-BD59-A6C34878D82A}">
                    <a16:rowId xmlns:a16="http://schemas.microsoft.com/office/drawing/2014/main" val="3027198919"/>
                  </a:ext>
                </a:extLst>
              </a:tr>
              <a:tr h="262163">
                <a:tc>
                  <a:txBody>
                    <a:bodyPr/>
                    <a:lstStyle/>
                    <a:p>
                      <a:pPr algn="ctr"/>
                      <a:r>
                        <a:rPr kumimoji="1" lang="en-US" altLang="ja-JP" sz="1100" dirty="0"/>
                        <a:t>5</a:t>
                      </a:r>
                      <a:endParaRPr kumimoji="1" lang="ja-JP" altLang="en-US" sz="1100" dirty="0"/>
                    </a:p>
                  </a:txBody>
                  <a:tcPr/>
                </a:tc>
                <a:tc>
                  <a:txBody>
                    <a:bodyPr/>
                    <a:lstStyle/>
                    <a:p>
                      <a:r>
                        <a:rPr kumimoji="1" lang="ja-JP" altLang="en-US" sz="1100" dirty="0"/>
                        <a:t>戻るボタン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タップでほかほかキャラ選択画面に遷移</a:t>
                      </a:r>
                    </a:p>
                  </a:txBody>
                  <a:tcPr/>
                </a:tc>
                <a:extLst>
                  <a:ext uri="{0D108BD9-81ED-4DB2-BD59-A6C34878D82A}">
                    <a16:rowId xmlns:a16="http://schemas.microsoft.com/office/drawing/2014/main" val="2755209153"/>
                  </a:ext>
                </a:extLst>
              </a:tr>
            </a:tbl>
          </a:graphicData>
        </a:graphic>
      </p:graphicFrame>
      <p:sp>
        <p:nvSpPr>
          <p:cNvPr id="66" name="テキスト ボックス 65">
            <a:extLst>
              <a:ext uri="{FF2B5EF4-FFF2-40B4-BE49-F238E27FC236}">
                <a16:creationId xmlns:a16="http://schemas.microsoft.com/office/drawing/2014/main" id="{DC3A2CD1-12A6-40CB-83FE-F0982DFA84CD}"/>
              </a:ext>
            </a:extLst>
          </p:cNvPr>
          <p:cNvSpPr txBox="1"/>
          <p:nvPr/>
        </p:nvSpPr>
        <p:spPr>
          <a:xfrm>
            <a:off x="281156" y="1551129"/>
            <a:ext cx="272832" cy="261610"/>
          </a:xfrm>
          <a:prstGeom prst="rect">
            <a:avLst/>
          </a:prstGeom>
          <a:noFill/>
        </p:spPr>
        <p:txBody>
          <a:bodyPr wrap="square" rtlCol="0">
            <a:spAutoFit/>
          </a:bodyPr>
          <a:lstStyle/>
          <a:p>
            <a:r>
              <a:rPr kumimoji="1" lang="en-US" altLang="ja-JP" sz="1100" dirty="0">
                <a:latin typeface="+mn-ea"/>
              </a:rPr>
              <a:t>5</a:t>
            </a:r>
            <a:endParaRPr kumimoji="1" lang="ja-JP" altLang="en-US" sz="1100" dirty="0">
              <a:latin typeface="+mn-ea"/>
            </a:endParaRPr>
          </a:p>
        </p:txBody>
      </p:sp>
      <p:cxnSp>
        <p:nvCxnSpPr>
          <p:cNvPr id="70" name="直線コネクタ 69">
            <a:extLst>
              <a:ext uri="{FF2B5EF4-FFF2-40B4-BE49-F238E27FC236}">
                <a16:creationId xmlns:a16="http://schemas.microsoft.com/office/drawing/2014/main" id="{F49BA8B5-39F3-4944-B5B8-C366BB1AF692}"/>
              </a:ext>
            </a:extLst>
          </p:cNvPr>
          <p:cNvCxnSpPr>
            <a:cxnSpLocks/>
            <a:stCxn id="66" idx="3"/>
          </p:cNvCxnSpPr>
          <p:nvPr/>
        </p:nvCxnSpPr>
        <p:spPr>
          <a:xfrm>
            <a:off x="553988" y="1681934"/>
            <a:ext cx="245928" cy="135849"/>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64922F8A-7571-4A10-B1E4-795090510FB7}"/>
              </a:ext>
            </a:extLst>
          </p:cNvPr>
          <p:cNvSpPr txBox="1"/>
          <p:nvPr/>
        </p:nvSpPr>
        <p:spPr>
          <a:xfrm>
            <a:off x="268930" y="2924215"/>
            <a:ext cx="272832" cy="261610"/>
          </a:xfrm>
          <a:prstGeom prst="rect">
            <a:avLst/>
          </a:prstGeom>
          <a:noFill/>
        </p:spPr>
        <p:txBody>
          <a:bodyPr wrap="none" rtlCol="0">
            <a:spAutoFit/>
          </a:bodyPr>
          <a:lstStyle/>
          <a:p>
            <a:r>
              <a:rPr kumimoji="1" lang="en-US" altLang="ja-JP" sz="1100" dirty="0">
                <a:latin typeface="+mn-ea"/>
              </a:rPr>
              <a:t>4</a:t>
            </a:r>
            <a:endParaRPr kumimoji="1" lang="ja-JP" altLang="en-US" sz="1100" dirty="0">
              <a:latin typeface="+mn-ea"/>
            </a:endParaRPr>
          </a:p>
        </p:txBody>
      </p:sp>
      <p:cxnSp>
        <p:nvCxnSpPr>
          <p:cNvPr id="74" name="直線コネクタ 73">
            <a:extLst>
              <a:ext uri="{FF2B5EF4-FFF2-40B4-BE49-F238E27FC236}">
                <a16:creationId xmlns:a16="http://schemas.microsoft.com/office/drawing/2014/main" id="{3647ED14-015B-4520-9925-1A6D11535B97}"/>
              </a:ext>
            </a:extLst>
          </p:cNvPr>
          <p:cNvCxnSpPr>
            <a:cxnSpLocks/>
            <a:stCxn id="72" idx="3"/>
          </p:cNvCxnSpPr>
          <p:nvPr/>
        </p:nvCxnSpPr>
        <p:spPr>
          <a:xfrm>
            <a:off x="541762" y="3055020"/>
            <a:ext cx="368709" cy="301933"/>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788D574-C08A-4DF5-8FC6-B4832C148C89}"/>
              </a:ext>
            </a:extLst>
          </p:cNvPr>
          <p:cNvSpPr txBox="1"/>
          <p:nvPr/>
        </p:nvSpPr>
        <p:spPr>
          <a:xfrm>
            <a:off x="818967" y="4304181"/>
            <a:ext cx="724083" cy="246221"/>
          </a:xfrm>
          <a:prstGeom prst="rect">
            <a:avLst/>
          </a:prstGeom>
          <a:noFill/>
        </p:spPr>
        <p:txBody>
          <a:bodyPr wrap="square" rtlCol="0">
            <a:spAutoFit/>
          </a:bodyPr>
          <a:lstStyle/>
          <a:p>
            <a:r>
              <a:rPr kumimoji="1" lang="en-US" altLang="ja-JP" sz="1000" dirty="0">
                <a:solidFill>
                  <a:schemeClr val="bg1"/>
                </a:solidFill>
              </a:rPr>
              <a:t>clear</a:t>
            </a:r>
            <a:endParaRPr kumimoji="1" lang="ja-JP" altLang="en-US" sz="1000" dirty="0">
              <a:solidFill>
                <a:schemeClr val="bg1"/>
              </a:solidFill>
            </a:endParaRPr>
          </a:p>
        </p:txBody>
      </p:sp>
      <p:sp>
        <p:nvSpPr>
          <p:cNvPr id="19" name="テキスト ボックス 18">
            <a:extLst>
              <a:ext uri="{FF2B5EF4-FFF2-40B4-BE49-F238E27FC236}">
                <a16:creationId xmlns:a16="http://schemas.microsoft.com/office/drawing/2014/main" id="{51960AE4-7336-48CA-A677-80DD830E1232}"/>
              </a:ext>
            </a:extLst>
          </p:cNvPr>
          <p:cNvSpPr txBox="1"/>
          <p:nvPr/>
        </p:nvSpPr>
        <p:spPr>
          <a:xfrm>
            <a:off x="818966" y="3793276"/>
            <a:ext cx="724083" cy="246221"/>
          </a:xfrm>
          <a:prstGeom prst="rect">
            <a:avLst/>
          </a:prstGeom>
          <a:noFill/>
        </p:spPr>
        <p:txBody>
          <a:bodyPr wrap="square" rtlCol="0">
            <a:spAutoFit/>
          </a:bodyPr>
          <a:lstStyle/>
          <a:p>
            <a:r>
              <a:rPr kumimoji="1" lang="en-US" altLang="ja-JP" sz="1000" dirty="0">
                <a:solidFill>
                  <a:schemeClr val="bg1"/>
                </a:solidFill>
              </a:rPr>
              <a:t>clear</a:t>
            </a:r>
            <a:endParaRPr kumimoji="1" lang="ja-JP" altLang="en-US" sz="1000" dirty="0">
              <a:solidFill>
                <a:schemeClr val="bg1"/>
              </a:solidFill>
            </a:endParaRPr>
          </a:p>
        </p:txBody>
      </p:sp>
      <p:sp>
        <p:nvSpPr>
          <p:cNvPr id="6" name="四角形: 角を丸くする 5">
            <a:extLst>
              <a:ext uri="{FF2B5EF4-FFF2-40B4-BE49-F238E27FC236}">
                <a16:creationId xmlns:a16="http://schemas.microsoft.com/office/drawing/2014/main" id="{4AB11DB7-61BA-4A54-8B02-CB75041DE7A2}"/>
              </a:ext>
            </a:extLst>
          </p:cNvPr>
          <p:cNvSpPr/>
          <p:nvPr/>
        </p:nvSpPr>
        <p:spPr>
          <a:xfrm>
            <a:off x="799916" y="2175182"/>
            <a:ext cx="2125785" cy="434590"/>
          </a:xfrm>
          <a:prstGeom prst="roundRect">
            <a:avLst>
              <a:gd name="adj" fmla="val 16667"/>
            </a:avLst>
          </a:prstGeom>
          <a:solidFill>
            <a:srgbClr val="0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E2EA4A4-97E5-4F45-9B4E-5EF5922E643B}"/>
              </a:ext>
            </a:extLst>
          </p:cNvPr>
          <p:cNvSpPr txBox="1"/>
          <p:nvPr/>
        </p:nvSpPr>
        <p:spPr>
          <a:xfrm>
            <a:off x="871163" y="3224672"/>
            <a:ext cx="724083" cy="246221"/>
          </a:xfrm>
          <a:prstGeom prst="rect">
            <a:avLst/>
          </a:prstGeom>
          <a:noFill/>
        </p:spPr>
        <p:txBody>
          <a:bodyPr wrap="square" rtlCol="0">
            <a:spAutoFit/>
          </a:bodyPr>
          <a:lstStyle/>
          <a:p>
            <a:r>
              <a:rPr kumimoji="1" lang="en-US" altLang="ja-JP" sz="1000" dirty="0">
                <a:solidFill>
                  <a:schemeClr val="bg1"/>
                </a:solidFill>
              </a:rPr>
              <a:t>clear</a:t>
            </a:r>
            <a:endParaRPr kumimoji="1" lang="ja-JP" altLang="en-US" sz="1000" dirty="0">
              <a:solidFill>
                <a:schemeClr val="bg1"/>
              </a:solidFill>
            </a:endParaRPr>
          </a:p>
        </p:txBody>
      </p:sp>
    </p:spTree>
    <p:extLst>
      <p:ext uri="{BB962C8B-B14F-4D97-AF65-F5344CB8AC3E}">
        <p14:creationId xmlns:p14="http://schemas.microsoft.com/office/powerpoint/2010/main" val="30740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9E4832-73EA-47A1-8D6D-CFFD3B2C0AB0}"/>
              </a:ext>
            </a:extLst>
          </p:cNvPr>
          <p:cNvPicPr>
            <a:picLocks noChangeAspect="1"/>
          </p:cNvPicPr>
          <p:nvPr/>
        </p:nvPicPr>
        <p:blipFill>
          <a:blip r:embed="rId2"/>
          <a:stretch>
            <a:fillRect/>
          </a:stretch>
        </p:blipFill>
        <p:spPr>
          <a:xfrm>
            <a:off x="599787" y="969362"/>
            <a:ext cx="2635744" cy="4691942"/>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65102" y="538799"/>
            <a:ext cx="2951449" cy="307777"/>
          </a:xfrm>
          <a:prstGeom prst="rect">
            <a:avLst/>
          </a:prstGeom>
          <a:noFill/>
        </p:spPr>
        <p:txBody>
          <a:bodyPr wrap="none" rtlCol="0">
            <a:spAutoFit/>
          </a:bodyPr>
          <a:lstStyle/>
          <a:p>
            <a:r>
              <a:rPr kumimoji="1" lang="ja-JP" altLang="en-US" sz="1400" b="1" dirty="0">
                <a:latin typeface="+mj-ea"/>
              </a:rPr>
              <a:t>●</a:t>
            </a:r>
            <a:r>
              <a:rPr kumimoji="1" lang="en-US" altLang="ja-JP" sz="1400" b="1" dirty="0">
                <a:latin typeface="+mj-ea"/>
              </a:rPr>
              <a:t>TR</a:t>
            </a:r>
            <a:r>
              <a:rPr kumimoji="1" lang="ja-JP" altLang="en-US" sz="1400" b="1" dirty="0">
                <a:latin typeface="+mj-ea"/>
              </a:rPr>
              <a:t>デートクエスト選択不可画面</a:t>
            </a:r>
            <a:endParaRPr kumimoji="1" lang="en-US" altLang="ja-JP" sz="1400" b="1" dirty="0">
              <a:latin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6</a:t>
            </a:fld>
            <a:endParaRPr kumimoji="1" lang="ja-JP" altLang="en-US" dirty="0"/>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66262" y="900635"/>
            <a:ext cx="325730" cy="261610"/>
          </a:xfrm>
          <a:prstGeom prst="rect">
            <a:avLst/>
          </a:prstGeom>
          <a:noFill/>
        </p:spPr>
        <p:txBody>
          <a:bodyPr wrap="none" rtlCol="0">
            <a:spAutoFit/>
          </a:bodyPr>
          <a:lstStyle/>
          <a:p>
            <a:r>
              <a:rPr kumimoji="1" lang="ja-JP" altLang="en-US" sz="1100" dirty="0">
                <a:latin typeface="+mn-ea"/>
              </a:rPr>
              <a:t>１</a:t>
            </a:r>
          </a:p>
        </p:txBody>
      </p:sp>
      <p:sp>
        <p:nvSpPr>
          <p:cNvPr id="60" name="テキスト ボックス 59">
            <a:extLst>
              <a:ext uri="{FF2B5EF4-FFF2-40B4-BE49-F238E27FC236}">
                <a16:creationId xmlns:a16="http://schemas.microsoft.com/office/drawing/2014/main" id="{5EA57AE3-9145-4D96-80E0-A86D9858705E}"/>
              </a:ext>
            </a:extLst>
          </p:cNvPr>
          <p:cNvSpPr txBox="1"/>
          <p:nvPr/>
        </p:nvSpPr>
        <p:spPr>
          <a:xfrm>
            <a:off x="268930" y="3049337"/>
            <a:ext cx="272832" cy="261610"/>
          </a:xfrm>
          <a:prstGeom prst="rect">
            <a:avLst/>
          </a:prstGeom>
          <a:noFill/>
        </p:spPr>
        <p:txBody>
          <a:bodyPr wrap="square" rtlCol="0">
            <a:spAutoFit/>
          </a:bodyPr>
          <a:lstStyle/>
          <a:p>
            <a:r>
              <a:rPr kumimoji="1" lang="en-US" altLang="ja-JP" sz="1100" dirty="0">
                <a:latin typeface="+mn-ea"/>
              </a:rPr>
              <a:t>4</a:t>
            </a:r>
            <a:endParaRPr kumimoji="1" lang="ja-JP" altLang="en-US" sz="1100" dirty="0">
              <a:latin typeface="+mn-ea"/>
            </a:endParaRP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007622" y="1031440"/>
            <a:ext cx="458640" cy="23608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38679BF-4F5B-40FF-8C80-65F96E5FF423}"/>
              </a:ext>
            </a:extLst>
          </p:cNvPr>
          <p:cNvCxnSpPr>
            <a:cxnSpLocks/>
            <a:stCxn id="60" idx="3"/>
          </p:cNvCxnSpPr>
          <p:nvPr/>
        </p:nvCxnSpPr>
        <p:spPr>
          <a:xfrm>
            <a:off x="541762" y="318014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nvGraphicFramePr>
        <p:xfrm>
          <a:off x="3912577" y="1129723"/>
          <a:ext cx="5063364" cy="1472289"/>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マスク</a:t>
                      </a:r>
                    </a:p>
                  </a:txBody>
                  <a:tcPr/>
                </a:tc>
                <a:tc>
                  <a:txBody>
                    <a:bodyPr/>
                    <a:lstStyle/>
                    <a:p>
                      <a:r>
                        <a:rPr kumimoji="1" lang="ja-JP" altLang="en-US" sz="1100" dirty="0"/>
                        <a:t>半透明のマスク</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共通ダイアログ</a:t>
                      </a:r>
                    </a:p>
                  </a:txBody>
                  <a:tcPr/>
                </a:tc>
                <a:tc>
                  <a:txBody>
                    <a:bodyPr/>
                    <a:lstStyle/>
                    <a:p>
                      <a:r>
                        <a:rPr kumimoji="1" lang="ja-JP" altLang="en-US" sz="1100" dirty="0"/>
                        <a:t>共通のダイアログを表示</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説明テキスト</a:t>
                      </a:r>
                    </a:p>
                  </a:txBody>
                  <a:tcPr/>
                </a:tc>
                <a:tc>
                  <a:txBody>
                    <a:bodyPr/>
                    <a:lstStyle/>
                    <a:p>
                      <a:r>
                        <a:rPr kumimoji="1" lang="ja-JP" altLang="en-US" sz="1100" dirty="0"/>
                        <a:t>左図の通り</a:t>
                      </a:r>
                      <a:endParaRPr kumimoji="1" lang="en-US" altLang="ja-JP" sz="1100" dirty="0"/>
                    </a:p>
                  </a:txBody>
                  <a:tcPr/>
                </a:tc>
                <a:extLst>
                  <a:ext uri="{0D108BD9-81ED-4DB2-BD59-A6C34878D82A}">
                    <a16:rowId xmlns:a16="http://schemas.microsoft.com/office/drawing/2014/main" val="2037123247"/>
                  </a:ext>
                </a:extLst>
              </a:tr>
              <a:tr h="262163">
                <a:tc>
                  <a:txBody>
                    <a:bodyPr/>
                    <a:lstStyle/>
                    <a:p>
                      <a:pPr algn="ctr"/>
                      <a:r>
                        <a:rPr kumimoji="1" lang="en-US" altLang="ja-JP" sz="1100" dirty="0"/>
                        <a:t>4</a:t>
                      </a:r>
                      <a:endParaRPr kumimoji="1" lang="ja-JP" altLang="en-US" sz="1100" dirty="0"/>
                    </a:p>
                  </a:txBody>
                  <a:tcPr/>
                </a:tc>
                <a:tc>
                  <a:txBody>
                    <a:bodyPr/>
                    <a:lstStyle/>
                    <a:p>
                      <a:r>
                        <a:rPr kumimoji="1" lang="en-US" altLang="ja-JP" sz="1100" dirty="0"/>
                        <a:t>OK</a:t>
                      </a:r>
                      <a:r>
                        <a:rPr kumimoji="1" lang="ja-JP" altLang="en-US" sz="1100" dirty="0"/>
                        <a:t>ボタン</a:t>
                      </a:r>
                    </a:p>
                  </a:txBody>
                  <a:tcPr/>
                </a:tc>
                <a:tc>
                  <a:txBody>
                    <a:bodyPr/>
                    <a:lstStyle/>
                    <a:p>
                      <a:r>
                        <a:rPr kumimoji="1" lang="ja-JP" altLang="en-US" sz="1100" dirty="0"/>
                        <a:t>タップでウィンドウを閉じて</a:t>
                      </a:r>
                      <a:r>
                        <a:rPr kumimoji="1" lang="en-US" altLang="ja-JP" sz="1100" b="0" kern="1200" dirty="0">
                          <a:solidFill>
                            <a:schemeClr val="dk1"/>
                          </a:solidFill>
                          <a:latin typeface="+mj-ea"/>
                          <a:ea typeface="+mn-ea"/>
                          <a:cs typeface="+mn-cs"/>
                        </a:rPr>
                        <a:t>TR</a:t>
                      </a:r>
                      <a:r>
                        <a:rPr kumimoji="1" lang="ja-JP" altLang="en-US" sz="1100" b="0" kern="1200" dirty="0">
                          <a:solidFill>
                            <a:schemeClr val="dk1"/>
                          </a:solidFill>
                          <a:latin typeface="+mj-ea"/>
                          <a:ea typeface="+mn-ea"/>
                          <a:cs typeface="+mn-cs"/>
                        </a:rPr>
                        <a:t>ストーリーカード選択画面に戻る</a:t>
                      </a:r>
                      <a:endParaRPr kumimoji="1" lang="en-US" altLang="ja-JP" sz="1100" b="0" dirty="0"/>
                    </a:p>
                  </a:txBody>
                  <a:tcPr/>
                </a:tc>
                <a:extLst>
                  <a:ext uri="{0D108BD9-81ED-4DB2-BD59-A6C34878D82A}">
                    <a16:rowId xmlns:a16="http://schemas.microsoft.com/office/drawing/2014/main" val="3027198919"/>
                  </a:ext>
                </a:extLst>
              </a:tr>
            </a:tbl>
          </a:graphicData>
        </a:graphic>
      </p:graphicFrame>
      <p:sp>
        <p:nvSpPr>
          <p:cNvPr id="23" name="テキスト ボックス 22">
            <a:extLst>
              <a:ext uri="{FF2B5EF4-FFF2-40B4-BE49-F238E27FC236}">
                <a16:creationId xmlns:a16="http://schemas.microsoft.com/office/drawing/2014/main" id="{C338643C-5B8F-4168-97EF-76B89F95F48F}"/>
              </a:ext>
            </a:extLst>
          </p:cNvPr>
          <p:cNvSpPr txBox="1"/>
          <p:nvPr/>
        </p:nvSpPr>
        <p:spPr>
          <a:xfrm>
            <a:off x="3499313" y="2252844"/>
            <a:ext cx="263214" cy="261610"/>
          </a:xfrm>
          <a:prstGeom prst="rect">
            <a:avLst/>
          </a:prstGeom>
          <a:noFill/>
        </p:spPr>
        <p:txBody>
          <a:bodyPr wrap="square" rtlCol="0">
            <a:spAutoFit/>
          </a:bodyPr>
          <a:lstStyle/>
          <a:p>
            <a:r>
              <a:rPr kumimoji="1" lang="en-US" altLang="ja-JP" sz="1100" dirty="0">
                <a:latin typeface="+mn-ea"/>
              </a:rPr>
              <a:t>2</a:t>
            </a:r>
            <a:endParaRPr kumimoji="1" lang="ja-JP" altLang="en-US" sz="1100" dirty="0">
              <a:latin typeface="+mn-ea"/>
            </a:endParaRPr>
          </a:p>
        </p:txBody>
      </p:sp>
      <p:cxnSp>
        <p:nvCxnSpPr>
          <p:cNvPr id="24" name="直線コネクタ 23">
            <a:extLst>
              <a:ext uri="{FF2B5EF4-FFF2-40B4-BE49-F238E27FC236}">
                <a16:creationId xmlns:a16="http://schemas.microsoft.com/office/drawing/2014/main" id="{36F66AB4-69B0-462E-B0C8-6372AEFB52C5}"/>
              </a:ext>
            </a:extLst>
          </p:cNvPr>
          <p:cNvCxnSpPr>
            <a:cxnSpLocks/>
            <a:stCxn id="23" idx="1"/>
          </p:cNvCxnSpPr>
          <p:nvPr/>
        </p:nvCxnSpPr>
        <p:spPr>
          <a:xfrm flipH="1">
            <a:off x="2809875" y="2383649"/>
            <a:ext cx="689438" cy="31192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870ABF7-24C0-41E6-A424-F18518DF5F67}"/>
              </a:ext>
            </a:extLst>
          </p:cNvPr>
          <p:cNvSpPr txBox="1"/>
          <p:nvPr/>
        </p:nvSpPr>
        <p:spPr>
          <a:xfrm>
            <a:off x="268930" y="2406617"/>
            <a:ext cx="272832" cy="261610"/>
          </a:xfrm>
          <a:prstGeom prst="rect">
            <a:avLst/>
          </a:prstGeom>
          <a:noFill/>
        </p:spPr>
        <p:txBody>
          <a:bodyPr wrap="square" rtlCol="0">
            <a:spAutoFit/>
          </a:bodyPr>
          <a:lstStyle/>
          <a:p>
            <a:r>
              <a:rPr kumimoji="1" lang="en-US" altLang="ja-JP" sz="1100" dirty="0">
                <a:latin typeface="+mn-ea"/>
              </a:rPr>
              <a:t>3</a:t>
            </a:r>
            <a:endParaRPr kumimoji="1" lang="ja-JP" altLang="en-US" sz="1100" dirty="0">
              <a:latin typeface="+mn-ea"/>
            </a:endParaRPr>
          </a:p>
        </p:txBody>
      </p:sp>
      <p:cxnSp>
        <p:nvCxnSpPr>
          <p:cNvPr id="35" name="直線コネクタ 34">
            <a:extLst>
              <a:ext uri="{FF2B5EF4-FFF2-40B4-BE49-F238E27FC236}">
                <a16:creationId xmlns:a16="http://schemas.microsoft.com/office/drawing/2014/main" id="{01D2CE08-3DC8-42BF-A035-AB05AC95093E}"/>
              </a:ext>
            </a:extLst>
          </p:cNvPr>
          <p:cNvCxnSpPr>
            <a:cxnSpLocks/>
            <a:stCxn id="34" idx="3"/>
          </p:cNvCxnSpPr>
          <p:nvPr/>
        </p:nvCxnSpPr>
        <p:spPr>
          <a:xfrm>
            <a:off x="541762" y="253742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7750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B4947-C264-4DCE-9C20-6E2FA14A5CCE}">
  <ds:schemaRefs>
    <ds:schemaRef ds:uri="http://schemas.microsoft.com/sharepoint/v3/contenttype/forms"/>
  </ds:schemaRefs>
</ds:datastoreItem>
</file>

<file path=customXml/itemProps2.xml><?xml version="1.0" encoding="utf-8"?>
<ds:datastoreItem xmlns:ds="http://schemas.openxmlformats.org/officeDocument/2006/customXml" ds:itemID="{EEC9B797-B4FD-4DDC-92DB-0008B754A91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EBC56B4-3171-4B1B-A0C7-EEAE80F9D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9344</TotalTime>
  <Words>693</Words>
  <Application>Microsoft Office PowerPoint</Application>
  <PresentationFormat>画面に合わせる (4:3)</PresentationFormat>
  <Paragraphs>156</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Century Gothic</vt:lpstr>
      <vt:lpstr>メイリオ</vt:lpstr>
      <vt:lpstr>Arial</vt:lpstr>
      <vt:lpstr>Bahnschrift Condensed</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 </cp:lastModifiedBy>
  <cp:revision>260</cp:revision>
  <dcterms:created xsi:type="dcterms:W3CDTF">2019-06-27T02:30:15Z</dcterms:created>
  <dcterms:modified xsi:type="dcterms:W3CDTF">2020-01-22T05:44:44Z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