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6"/>
  </p:notesMasterIdLst>
  <p:sldIdLst>
    <p:sldId id="270" r:id="rId5"/>
    <p:sldId id="25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embeddedFontLst>
    <p:embeddedFont>
      <p:font typeface="メイリオ" panose="020B0604030504040204" pitchFamily="50" charset="-128"/>
      <p:regular r:id="rId17"/>
      <p:bold r:id="rId18"/>
      <p:italic r:id="rId19"/>
      <p:boldItalic r:id="rId20"/>
    </p:embeddedFont>
    <p:embeddedFont>
      <p:font typeface="游ゴシック" panose="020B0400000000000000" pitchFamily="50" charset="-128"/>
      <p:regular r:id="rId21"/>
      <p:bold r:id="rId22"/>
    </p:embeddedFont>
    <p:embeddedFont>
      <p:font typeface="Bahnschrift Condensed" panose="020B0502040204020203" pitchFamily="34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CB975-163A-4FD8-9931-CC823603156B}" v="205" dt="2019-12-17T08:27:27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10936"/>
              </p:ext>
            </p:extLst>
          </p:nvPr>
        </p:nvGraphicFramePr>
        <p:xfrm>
          <a:off x="599845" y="969361"/>
          <a:ext cx="620014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2019.12.16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2019.12.17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/>
                        <a:t>獲得済ミッションについての追記。（</a:t>
                      </a:r>
                      <a:r>
                        <a:rPr kumimoji="1" lang="en-US" altLang="ja-JP" sz="800" dirty="0"/>
                        <a:t>P.7</a:t>
                      </a:r>
                      <a:r>
                        <a:rPr kumimoji="1" lang="ja-JP" altLang="en-US" sz="800" dirty="0"/>
                        <a:t> ）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ギブアップ画面のボタンを減らした。（</a:t>
                      </a:r>
                      <a:r>
                        <a:rPr kumimoji="1" lang="en-US" altLang="ja-JP" sz="800" dirty="0"/>
                        <a:t>P.9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サウンドに関する情報追記。（</a:t>
                      </a:r>
                      <a:r>
                        <a:rPr kumimoji="1" lang="en-US" altLang="ja-JP" sz="800" dirty="0"/>
                        <a:t>P.2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F3B588DA-E54A-4FCA-B936-48CB78E4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3985"/>
            <a:ext cx="2331398" cy="413888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bt300.</a:t>
            </a:r>
            <a:r>
              <a:rPr kumimoji="1" lang="ja-JP" altLang="en-US" sz="1400" b="1" dirty="0"/>
              <a:t>コンティニュー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44315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343131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コンティニュー価格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57974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06.</a:t>
            </a:r>
            <a:r>
              <a:rPr kumimoji="1" lang="ja-JP" altLang="en-US" sz="700" dirty="0"/>
              <a:t>敗北ボタン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87260" y="3679769"/>
            <a:ext cx="1626227" cy="5308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作成続行不能というテキスト。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コンティニューを促すテキスト。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コンティニュー価格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コンティニューにかかる値段の表示。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4976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サブ見出し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2995990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以下所持クリスタル情報を表すテキスト。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18F527A-C187-4DA1-BDA4-20C6D0B53E8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87538" y="280080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C0FB50C-185F-4946-8F46-44896D8C601C}"/>
              </a:ext>
            </a:extLst>
          </p:cNvPr>
          <p:cNvSpPr txBox="1"/>
          <p:nvPr/>
        </p:nvSpPr>
        <p:spPr>
          <a:xfrm>
            <a:off x="3213487" y="270078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サブ見出し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95BA8C-2B43-4ED5-9112-BD505014D77C}"/>
              </a:ext>
            </a:extLst>
          </p:cNvPr>
          <p:cNvSpPr txBox="1"/>
          <p:nvPr/>
        </p:nvSpPr>
        <p:spPr>
          <a:xfrm>
            <a:off x="3213487" y="3070032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05.</a:t>
            </a:r>
            <a:r>
              <a:rPr kumimoji="1" lang="ja-JP" altLang="en-US" sz="700" dirty="0"/>
              <a:t>所持クリスタル状況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9D7AE27-AA51-419D-91FA-37377C04E42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128012" y="3170060"/>
            <a:ext cx="1085475" cy="41431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69B5C81-4082-49EE-9366-6BBB94AE47E5}"/>
              </a:ext>
            </a:extLst>
          </p:cNvPr>
          <p:cNvSpPr txBox="1"/>
          <p:nvPr/>
        </p:nvSpPr>
        <p:spPr>
          <a:xfrm>
            <a:off x="3213487" y="3910446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07.</a:t>
            </a:r>
            <a:r>
              <a:rPr kumimoji="1" lang="ja-JP" altLang="en-US" sz="700" dirty="0"/>
              <a:t>復活ボタン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847A4F5-DDA5-4B53-85C4-5BF817D3559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562161" y="4010474"/>
            <a:ext cx="651326" cy="29557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B6FB7E-AC2F-4C6C-A80D-E1BB26BE9BFD}"/>
              </a:ext>
            </a:extLst>
          </p:cNvPr>
          <p:cNvSpPr txBox="1"/>
          <p:nvPr/>
        </p:nvSpPr>
        <p:spPr>
          <a:xfrm>
            <a:off x="4197118" y="339021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05.</a:t>
            </a:r>
            <a:r>
              <a:rPr kumimoji="1" lang="ja-JP" altLang="en-US" sz="1000" b="1" dirty="0"/>
              <a:t>所持クリスタル状況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949A64-F41D-4E6C-A9B1-A1449DB1DD7A}"/>
              </a:ext>
            </a:extLst>
          </p:cNvPr>
          <p:cNvSpPr txBox="1"/>
          <p:nvPr/>
        </p:nvSpPr>
        <p:spPr>
          <a:xfrm>
            <a:off x="4458488" y="363643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現在の所持数と使用後の数を表示、</a:t>
            </a:r>
            <a:endParaRPr kumimoji="1" lang="en-US" altLang="ja-JP" sz="1000" dirty="0"/>
          </a:p>
          <a:p>
            <a:r>
              <a:rPr kumimoji="1" lang="ja-JP" altLang="en-US" sz="1000" dirty="0"/>
              <a:t>不足している場合は、現在の数値を赤く表示し、</a:t>
            </a:r>
            <a:endParaRPr kumimoji="1" lang="en-US" altLang="ja-JP" sz="1000" dirty="0"/>
          </a:p>
          <a:p>
            <a:r>
              <a:rPr kumimoji="1" lang="ja-JP" altLang="en-US" sz="1000" dirty="0"/>
              <a:t>変更後を「クリスタルが不足しています」と</a:t>
            </a:r>
            <a:endParaRPr kumimoji="1" lang="en-US" altLang="ja-JP" sz="1000" dirty="0"/>
          </a:p>
          <a:p>
            <a:r>
              <a:rPr kumimoji="1" lang="ja-JP" altLang="en-US" sz="1000" dirty="0"/>
              <a:t>表示する。</a:t>
            </a:r>
            <a:endParaRPr kumimoji="1" lang="en-US" altLang="ja-JP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7284A2-8805-4C59-9E5D-D59C28CD4B48}"/>
              </a:ext>
            </a:extLst>
          </p:cNvPr>
          <p:cNvSpPr txBox="1"/>
          <p:nvPr/>
        </p:nvSpPr>
        <p:spPr>
          <a:xfrm>
            <a:off x="4197118" y="445097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06.</a:t>
            </a:r>
            <a:r>
              <a:rPr kumimoji="1" lang="ja-JP" altLang="en-US" sz="1000" b="1" dirty="0"/>
              <a:t>敗北ボタン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52A532-6E15-4DB3-8E21-67FC59A4C1FF}"/>
              </a:ext>
            </a:extLst>
          </p:cNvPr>
          <p:cNvSpPr txBox="1"/>
          <p:nvPr/>
        </p:nvSpPr>
        <p:spPr>
          <a:xfrm>
            <a:off x="4458488" y="4697194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ウィンドウを閉じ、通常の敗北処理を行う。</a:t>
            </a:r>
            <a:endParaRPr kumimoji="1" lang="en-US" altLang="ja-JP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0C2371-5509-4C7C-9568-D2A70E66692D}"/>
              </a:ext>
            </a:extLst>
          </p:cNvPr>
          <p:cNvSpPr txBox="1"/>
          <p:nvPr/>
        </p:nvSpPr>
        <p:spPr>
          <a:xfrm>
            <a:off x="4197911" y="502142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07.</a:t>
            </a:r>
            <a:r>
              <a:rPr kumimoji="1" lang="ja-JP" altLang="en-US" sz="1000" b="1" dirty="0"/>
              <a:t>復活ボタン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79373AD-4854-42B9-BE05-0A645B14BBAA}"/>
              </a:ext>
            </a:extLst>
          </p:cNvPr>
          <p:cNvSpPr txBox="1"/>
          <p:nvPr/>
        </p:nvSpPr>
        <p:spPr>
          <a:xfrm>
            <a:off x="4459281" y="5267650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クリスタルを使用し、コンティニュー処理をお小茄子。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486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C1DB4CF1-417F-4380-9F8B-06428445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36" y="976103"/>
            <a:ext cx="2324572" cy="412676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bt310.</a:t>
            </a:r>
            <a:r>
              <a:rPr kumimoji="1" lang="ja-JP" altLang="en-US" sz="1400" b="1" dirty="0"/>
              <a:t>コンティニュー結果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867887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767859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2782923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2682895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260397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ＯＫボタン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113472" y="3360425"/>
            <a:ext cx="1100015" cy="52958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作成続行！というテキスト。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コンティニューを行った旨のテキスト表示。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03.OK</a:t>
            </a:r>
            <a:r>
              <a:rPr kumimoji="1" lang="ja-JP" altLang="en-US" sz="1000" b="1" dirty="0"/>
              <a:t>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ウィンドウを閉じてコンティニュー後のバトル再開となる。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1383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バトル内でのサブメニューとコンティニューに関する仕様。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E665B-F15B-4ACE-9E06-8C49B6541F25}"/>
              </a:ext>
            </a:extLst>
          </p:cNvPr>
          <p:cNvSpPr txBox="1"/>
          <p:nvPr/>
        </p:nvSpPr>
        <p:spPr>
          <a:xfrm>
            <a:off x="415418" y="121558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●バトルメニュー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F57DB-1850-4A6A-8536-C3311AC654BA}"/>
              </a:ext>
            </a:extLst>
          </p:cNvPr>
          <p:cNvSpPr txBox="1"/>
          <p:nvPr/>
        </p:nvSpPr>
        <p:spPr>
          <a:xfrm>
            <a:off x="591845" y="1541040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バトルメニューには以下の項目が存在する。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D11C79-2E64-4FF0-93A5-175C9658AFF5}"/>
              </a:ext>
            </a:extLst>
          </p:cNvPr>
          <p:cNvSpPr txBox="1"/>
          <p:nvPr/>
        </p:nvSpPr>
        <p:spPr>
          <a:xfrm>
            <a:off x="688588" y="190225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○ミッション確認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E599F0-A2FC-4372-8CE5-36F852EE0046}"/>
              </a:ext>
            </a:extLst>
          </p:cNvPr>
          <p:cNvSpPr txBox="1"/>
          <p:nvPr/>
        </p:nvSpPr>
        <p:spPr>
          <a:xfrm>
            <a:off x="688588" y="2529654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○サウンド設定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FAAB71-1AFA-4F35-A7F3-6380B8698524}"/>
              </a:ext>
            </a:extLst>
          </p:cNvPr>
          <p:cNvSpPr txBox="1"/>
          <p:nvPr/>
        </p:nvSpPr>
        <p:spPr>
          <a:xfrm>
            <a:off x="688588" y="51964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○撤退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ED23F3-36BE-46C8-8274-4400A0DD55DC}"/>
              </a:ext>
            </a:extLst>
          </p:cNvPr>
          <p:cNvSpPr txBox="1"/>
          <p:nvPr/>
        </p:nvSpPr>
        <p:spPr>
          <a:xfrm>
            <a:off x="890894" y="2192762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本クエストのミッションの状況を確認するウィンドウ。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15A9FD-AAAF-48E2-AB2E-6CA008A3F71D}"/>
              </a:ext>
            </a:extLst>
          </p:cNvPr>
          <p:cNvSpPr txBox="1"/>
          <p:nvPr/>
        </p:nvSpPr>
        <p:spPr>
          <a:xfrm>
            <a:off x="890894" y="2806653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ゲームのサウンド設定を行うウィンドウ。</a:t>
            </a:r>
            <a:endParaRPr kumimoji="1" lang="en-US" altLang="ja-JP" sz="1000" dirty="0"/>
          </a:p>
          <a:p>
            <a:r>
              <a:rPr kumimoji="1" lang="ja-JP" altLang="en-US" sz="1000" dirty="0"/>
              <a:t>ここでの設定は</a:t>
            </a:r>
            <a:r>
              <a:rPr kumimoji="1" lang="ja-JP" altLang="en-US" sz="1000" b="1" dirty="0"/>
              <a:t>全ゲームに影響</a:t>
            </a:r>
            <a:r>
              <a:rPr kumimoji="1" lang="ja-JP" altLang="en-US" sz="1000" dirty="0"/>
              <a:t>する。ゲーム内で設定された分類を記載しておく。</a:t>
            </a:r>
            <a:endParaRPr kumimoji="1"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AC7B9B-4F0B-4BEF-B122-7ABD10A0EBDE}"/>
              </a:ext>
            </a:extLst>
          </p:cNvPr>
          <p:cNvSpPr txBox="1"/>
          <p:nvPr/>
        </p:nvSpPr>
        <p:spPr>
          <a:xfrm>
            <a:off x="890894" y="5488220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バトルを途中であきらめて強制終了しホームにもどる。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29943-FC83-405F-9654-1B09C357C9E9}"/>
              </a:ext>
            </a:extLst>
          </p:cNvPr>
          <p:cNvSpPr txBox="1"/>
          <p:nvPr/>
        </p:nvSpPr>
        <p:spPr>
          <a:xfrm>
            <a:off x="912163" y="329272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 err="1"/>
              <a:t>BGM</a:t>
            </a:r>
            <a:endParaRPr kumimoji="1" lang="ja-JP" altLang="en-US" sz="1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E74FF-B742-43CE-B83F-53874CDB27B1}"/>
              </a:ext>
            </a:extLst>
          </p:cNvPr>
          <p:cNvSpPr txBox="1"/>
          <p:nvPr/>
        </p:nvSpPr>
        <p:spPr>
          <a:xfrm>
            <a:off x="1114469" y="3583235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BGM</a:t>
            </a:r>
            <a:r>
              <a:rPr kumimoji="1" lang="ja-JP" altLang="en-US" sz="1000" dirty="0"/>
              <a:t>、ジングル、（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BGM</a:t>
            </a:r>
            <a:endParaRPr kumimoji="1"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85AAA2-65A9-4CE7-ADEA-A116AEB5093C}"/>
              </a:ext>
            </a:extLst>
          </p:cNvPr>
          <p:cNvSpPr txBox="1"/>
          <p:nvPr/>
        </p:nvSpPr>
        <p:spPr>
          <a:xfrm>
            <a:off x="912163" y="3876238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/>
              <a:t>SE</a:t>
            </a:r>
            <a:endParaRPr kumimoji="1" lang="ja-JP" altLang="en-US" sz="1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5AE11C-D6C5-41F8-B423-D9F3117B93E0}"/>
              </a:ext>
            </a:extLst>
          </p:cNvPr>
          <p:cNvSpPr txBox="1"/>
          <p:nvPr/>
        </p:nvSpPr>
        <p:spPr>
          <a:xfrm>
            <a:off x="1114469" y="4166746"/>
            <a:ext cx="5283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システム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、ゲーム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、エフェクト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、環境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Ambiebce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7CCE40-8C6E-43F3-89B4-1816315EB5C4}"/>
              </a:ext>
            </a:extLst>
          </p:cNvPr>
          <p:cNvSpPr txBox="1"/>
          <p:nvPr/>
        </p:nvSpPr>
        <p:spPr>
          <a:xfrm>
            <a:off x="936388" y="4532232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/>
              <a:t>VOICE</a:t>
            </a:r>
            <a:endParaRPr kumimoji="1" lang="ja-JP" altLang="en-US" sz="1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76210-B777-422E-9B25-1E42290C87F8}"/>
              </a:ext>
            </a:extLst>
          </p:cNvPr>
          <p:cNvSpPr txBox="1"/>
          <p:nvPr/>
        </p:nvSpPr>
        <p:spPr>
          <a:xfrm>
            <a:off x="1138694" y="4822740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ボイス、（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Voiice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35110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●一時停止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3818787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バトルメニューを開くとき、バトル内の時間については全て停止させる。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（止められない状況のときは</a:t>
            </a:r>
            <a:r>
              <a:rPr kumimoji="1" lang="en-US" altLang="ja-JP" sz="1000" dirty="0"/>
              <a:t>UI</a:t>
            </a:r>
            <a:r>
              <a:rPr kumimoji="1" lang="ja-JP" altLang="en-US" sz="1000" dirty="0"/>
              <a:t>が出ていない想定）</a:t>
            </a:r>
            <a:endParaRPr kumimoji="1" lang="en-US" altLang="ja-JP" sz="1000" dirty="0"/>
          </a:p>
          <a:p>
            <a:r>
              <a:rPr kumimoji="1" lang="ja-JP" altLang="en-US" sz="1000" dirty="0"/>
              <a:t>コンティニューについても同様。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AC7A1A-E7D8-4A7D-9584-0257C53FBCCA}"/>
              </a:ext>
            </a:extLst>
          </p:cNvPr>
          <p:cNvSpPr txBox="1"/>
          <p:nvPr/>
        </p:nvSpPr>
        <p:spPr>
          <a:xfrm>
            <a:off x="415418" y="5686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●コンティニュー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E313A-AE5C-4216-81EA-5EF9D6DF1F34}"/>
              </a:ext>
            </a:extLst>
          </p:cNvPr>
          <p:cNvSpPr txBox="1"/>
          <p:nvPr/>
        </p:nvSpPr>
        <p:spPr>
          <a:xfrm>
            <a:off x="688588" y="893167"/>
            <a:ext cx="6189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部隊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が</a:t>
            </a:r>
            <a:r>
              <a:rPr kumimoji="1" lang="en-US" altLang="ja-JP" sz="1000" dirty="0"/>
              <a:t>0</a:t>
            </a:r>
            <a:r>
              <a:rPr kumimoji="1" lang="ja-JP" altLang="en-US" sz="1000" dirty="0"/>
              <a:t>になった際、クリスタルを使用することで、部隊を復帰させバトルを続行することができる。</a:t>
            </a:r>
            <a:endParaRPr kumimoji="1"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350969-1D4C-4638-8D8E-0731A19AB1D3}"/>
              </a:ext>
            </a:extLst>
          </p:cNvPr>
          <p:cNvSpPr txBox="1"/>
          <p:nvPr/>
        </p:nvSpPr>
        <p:spPr>
          <a:xfrm>
            <a:off x="688588" y="11625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○部隊の状態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1B111C-FE8F-438D-B83C-5B87518237D3}"/>
              </a:ext>
            </a:extLst>
          </p:cNvPr>
          <p:cNvSpPr txBox="1"/>
          <p:nvPr/>
        </p:nvSpPr>
        <p:spPr>
          <a:xfrm>
            <a:off x="890894" y="1439531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今までのバトルのバフ、支援兵器の状態はそのままで、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のみ回復し続行する。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キズナメーター、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カードについてのメーターも引継ぎのみとする。</a:t>
            </a:r>
            <a:endParaRPr kumimoji="1" lang="en-US" altLang="ja-JP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517E160-AF4E-4343-B660-92E719FF7726}"/>
              </a:ext>
            </a:extLst>
          </p:cNvPr>
          <p:cNvSpPr/>
          <p:nvPr/>
        </p:nvSpPr>
        <p:spPr>
          <a:xfrm>
            <a:off x="5929780" y="1301031"/>
            <a:ext cx="2889849" cy="1201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本ゲームにおいて、キズナメーターや</a:t>
            </a:r>
            <a:r>
              <a:rPr kumimoji="1" lang="en-US" altLang="ja-JP" sz="1000" dirty="0">
                <a:solidFill>
                  <a:schemeClr val="tx1"/>
                </a:solidFill>
              </a:rPr>
              <a:t>TR</a:t>
            </a:r>
            <a:r>
              <a:rPr kumimoji="1" lang="ja-JP" altLang="en-US" sz="1000" dirty="0">
                <a:solidFill>
                  <a:schemeClr val="tx1"/>
                </a:solidFill>
              </a:rPr>
              <a:t>メーターが最大になるボーナスを適用すると、強力になりすぎる可能性があるため、現状では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これらは戦闘前の状態を引き継ぐのみとする。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5C0ABA8-E4F2-4A66-B249-BC88A5748016}"/>
              </a:ext>
            </a:extLst>
          </p:cNvPr>
          <p:cNvSpPr txBox="1"/>
          <p:nvPr/>
        </p:nvSpPr>
        <p:spPr>
          <a:xfrm>
            <a:off x="688588" y="19089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○怪獣の状態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BFEADB-15D9-4EBA-87C3-08C90499E29E}"/>
              </a:ext>
            </a:extLst>
          </p:cNvPr>
          <p:cNvSpPr txBox="1"/>
          <p:nvPr/>
        </p:nvSpPr>
        <p:spPr>
          <a:xfrm>
            <a:off x="890894" y="2139784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こちらは全てのパラメータをそのまま引き継ぐのみとする。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デバフ、バフの解除等は行われない。</a:t>
            </a:r>
            <a:endParaRPr kumimoji="1"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1AE166-CCE8-47AD-BBA7-3C441E759317}"/>
              </a:ext>
            </a:extLst>
          </p:cNvPr>
          <p:cNvSpPr txBox="1"/>
          <p:nvPr/>
        </p:nvSpPr>
        <p:spPr>
          <a:xfrm>
            <a:off x="688588" y="276221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○コンティニュー価格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6D333C-BAA8-448B-85DD-76DE082C721E}"/>
              </a:ext>
            </a:extLst>
          </p:cNvPr>
          <p:cNvSpPr txBox="1"/>
          <p:nvPr/>
        </p:nvSpPr>
        <p:spPr>
          <a:xfrm>
            <a:off x="890894" y="299301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コンティニューはクリスタルのみで行え、</a:t>
            </a:r>
            <a:r>
              <a:rPr kumimoji="1" lang="en-US" altLang="ja-JP" sz="1000" dirty="0"/>
              <a:t>300</a:t>
            </a:r>
            <a:r>
              <a:rPr kumimoji="1" lang="ja-JP" altLang="en-US" sz="1000" dirty="0"/>
              <a:t>クリスタルで行える。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（要調整）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908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600101A5-5746-4576-A97D-ED5B5340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24" y="4867731"/>
            <a:ext cx="899440" cy="15967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●フロー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  <a:endParaRPr kumimoji="1" lang="en-US" altLang="ja-JP" sz="10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/>
              <a:t>　（メニュー）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1427748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バトル中</a:t>
            </a:r>
          </a:p>
        </p:txBody>
      </p:sp>
      <p:pic>
        <p:nvPicPr>
          <p:cNvPr id="5" name="図 4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9D932B5E-FC38-42B9-9B25-102E7F48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31" y="721699"/>
            <a:ext cx="902811" cy="1596763"/>
          </a:xfrm>
          <a:prstGeom prst="rect">
            <a:avLst/>
          </a:prstGeom>
        </p:spPr>
      </p:pic>
      <p:pic>
        <p:nvPicPr>
          <p:cNvPr id="22" name="図 21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EFFC4530-3716-46AA-A373-31841123A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699"/>
            <a:ext cx="899442" cy="1596763"/>
          </a:xfrm>
          <a:prstGeom prst="rect">
            <a:avLst/>
          </a:prstGeom>
        </p:spPr>
      </p:pic>
      <p:pic>
        <p:nvPicPr>
          <p:cNvPr id="25" name="図 2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AC5D804-BA9A-4BE9-A2B1-07CEBBAD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94715"/>
            <a:ext cx="899442" cy="1596763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9DC4897D-40F1-4E77-9C32-DD2AD98AE170}"/>
              </a:ext>
            </a:extLst>
          </p:cNvPr>
          <p:cNvSpPr/>
          <p:nvPr/>
        </p:nvSpPr>
        <p:spPr>
          <a:xfrm>
            <a:off x="3515300" y="1366191"/>
            <a:ext cx="307777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stCxn id="23" idx="3"/>
            <a:endCxn id="5" idx="1"/>
          </p:cNvCxnSpPr>
          <p:nvPr/>
        </p:nvCxnSpPr>
        <p:spPr>
          <a:xfrm>
            <a:off x="1446269" y="1520081"/>
            <a:ext cx="57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815DB3-F413-4ABF-8AA9-35E0461647F7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 flipV="1">
            <a:off x="2919842" y="1520080"/>
            <a:ext cx="595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791D361-23BB-40A6-BB51-2560C8798152}"/>
              </a:ext>
            </a:extLst>
          </p:cNvPr>
          <p:cNvCxnSpPr>
            <a:cxnSpLocks/>
            <a:stCxn id="33" idx="6"/>
            <a:endCxn id="22" idx="1"/>
          </p:cNvCxnSpPr>
          <p:nvPr/>
        </p:nvCxnSpPr>
        <p:spPr>
          <a:xfrm>
            <a:off x="3823077" y="1520080"/>
            <a:ext cx="748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457B112-5F6B-4A5C-A4DE-AB5A840B456B}"/>
              </a:ext>
            </a:extLst>
          </p:cNvPr>
          <p:cNvCxnSpPr>
            <a:cxnSpLocks/>
            <a:stCxn id="33" idx="6"/>
            <a:endCxn id="25" idx="1"/>
          </p:cNvCxnSpPr>
          <p:nvPr/>
        </p:nvCxnSpPr>
        <p:spPr>
          <a:xfrm>
            <a:off x="3823077" y="1520080"/>
            <a:ext cx="748923" cy="207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0">
            <a:extLst>
              <a:ext uri="{FF2B5EF4-FFF2-40B4-BE49-F238E27FC236}">
                <a16:creationId xmlns:a16="http://schemas.microsoft.com/office/drawing/2014/main" id="{005AD28A-EE43-4427-9072-2088F4882801}"/>
              </a:ext>
            </a:extLst>
          </p:cNvPr>
          <p:cNvCxnSpPr>
            <a:cxnSpLocks/>
            <a:stCxn id="33" idx="6"/>
            <a:endCxn id="3" idx="1"/>
          </p:cNvCxnSpPr>
          <p:nvPr/>
        </p:nvCxnSpPr>
        <p:spPr>
          <a:xfrm>
            <a:off x="3823077" y="1520080"/>
            <a:ext cx="761047" cy="4146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BD4121-73D7-464B-9E17-544BDBA84CA9}"/>
              </a:ext>
            </a:extLst>
          </p:cNvPr>
          <p:cNvSpPr txBox="1"/>
          <p:nvPr/>
        </p:nvSpPr>
        <p:spPr>
          <a:xfrm>
            <a:off x="3848725" y="1258470"/>
            <a:ext cx="7232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ミッション確認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6D5468-D624-4A28-8EDF-F32B4D61D89D}"/>
              </a:ext>
            </a:extLst>
          </p:cNvPr>
          <p:cNvSpPr txBox="1"/>
          <p:nvPr/>
        </p:nvSpPr>
        <p:spPr>
          <a:xfrm>
            <a:off x="3925669" y="3336667"/>
            <a:ext cx="646331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サウンド設定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9B4A700-E3B1-4E04-B002-272C00DEA609}"/>
              </a:ext>
            </a:extLst>
          </p:cNvPr>
          <p:cNvSpPr txBox="1"/>
          <p:nvPr/>
        </p:nvSpPr>
        <p:spPr>
          <a:xfrm>
            <a:off x="4248834" y="5401232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撤退</a:t>
            </a:r>
          </a:p>
        </p:txBody>
      </p: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5796185" y="5434587"/>
            <a:ext cx="984178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撤退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A3A2619-CC15-4A48-9405-9CFA03ED6F6D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>
            <a:off x="5483564" y="5666111"/>
            <a:ext cx="3126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C6A17BE-F8D2-4290-B2C5-214E73B027F0}"/>
              </a:ext>
            </a:extLst>
          </p:cNvPr>
          <p:cNvSpPr txBox="1"/>
          <p:nvPr/>
        </p:nvSpPr>
        <p:spPr>
          <a:xfrm>
            <a:off x="5849692" y="4775398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バトル中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265A69-09B6-4C57-9068-8B00D2A1564B}"/>
              </a:ext>
            </a:extLst>
          </p:cNvPr>
          <p:cNvSpPr txBox="1"/>
          <p:nvPr/>
        </p:nvSpPr>
        <p:spPr>
          <a:xfrm>
            <a:off x="5849692" y="5104992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フェードアウト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V="1">
            <a:off x="6288274" y="5289658"/>
            <a:ext cx="0" cy="1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F77DC95-9CEA-49EA-B97F-CCE987D864A7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6288274" y="4960064"/>
            <a:ext cx="0" cy="1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6304769" y="5308899"/>
            <a:ext cx="229550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486543-49F6-4ECA-988B-B731F1769F05}"/>
              </a:ext>
            </a:extLst>
          </p:cNvPr>
          <p:cNvSpPr txBox="1"/>
          <p:nvPr/>
        </p:nvSpPr>
        <p:spPr>
          <a:xfrm>
            <a:off x="6736337" y="5712972"/>
            <a:ext cx="2423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N</a:t>
            </a:r>
            <a:endParaRPr lang="ja-JP" altLang="en-US" dirty="0"/>
          </a:p>
        </p:txBody>
      </p:sp>
      <p:cxnSp>
        <p:nvCxnSpPr>
          <p:cNvPr id="82" name="直線矢印コネクタ 40">
            <a:extLst>
              <a:ext uri="{FF2B5EF4-FFF2-40B4-BE49-F238E27FC236}">
                <a16:creationId xmlns:a16="http://schemas.microsoft.com/office/drawing/2014/main" id="{3BE47619-4EA0-4562-A1F7-8D1DD47B1D84}"/>
              </a:ext>
            </a:extLst>
          </p:cNvPr>
          <p:cNvCxnSpPr>
            <a:cxnSpLocks/>
            <a:stCxn id="64" idx="3"/>
            <a:endCxn id="5" idx="0"/>
          </p:cNvCxnSpPr>
          <p:nvPr/>
        </p:nvCxnSpPr>
        <p:spPr>
          <a:xfrm flipH="1" flipV="1">
            <a:off x="2468437" y="721699"/>
            <a:ext cx="4311926" cy="4944414"/>
          </a:xfrm>
          <a:prstGeom prst="bentConnector4">
            <a:avLst>
              <a:gd name="adj1" fmla="val -14305"/>
              <a:gd name="adj2" fmla="val 104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471442" y="3593097"/>
            <a:ext cx="192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71442" y="1520081"/>
            <a:ext cx="1921396" cy="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1983368" y="2318462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bt200.</a:t>
            </a:r>
            <a:r>
              <a:rPr lang="ja-JP" altLang="en-US" dirty="0">
                <a:latin typeface="+mn-ea"/>
              </a:rPr>
              <a:t>バトルメニュー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38F705E-9B1B-4C61-A8C0-E1AFB3929096}"/>
              </a:ext>
            </a:extLst>
          </p:cNvPr>
          <p:cNvSpPr/>
          <p:nvPr/>
        </p:nvSpPr>
        <p:spPr>
          <a:xfrm>
            <a:off x="4533640" y="2319930"/>
            <a:ext cx="970137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" dirty="0">
                <a:latin typeface="+mn-ea"/>
              </a:rPr>
              <a:t>bt210.ミッション確認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5D0F858-538F-48FF-A7CB-9A77BD1D504B}"/>
              </a:ext>
            </a:extLst>
          </p:cNvPr>
          <p:cNvSpPr/>
          <p:nvPr/>
        </p:nvSpPr>
        <p:spPr>
          <a:xfrm>
            <a:off x="4539777" y="4396604"/>
            <a:ext cx="8931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bt220.</a:t>
            </a:r>
            <a:r>
              <a:rPr kumimoji="1" lang="ja-JP" altLang="en-US" sz="600" dirty="0">
                <a:latin typeface="+mn-ea"/>
              </a:rPr>
              <a:t>サウンド設定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9E76AE2-213B-4E0D-94EF-4C6322D2DC28}"/>
              </a:ext>
            </a:extLst>
          </p:cNvPr>
          <p:cNvSpPr/>
          <p:nvPr/>
        </p:nvSpPr>
        <p:spPr>
          <a:xfrm>
            <a:off x="4621075" y="6477847"/>
            <a:ext cx="81624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bt230.</a:t>
            </a:r>
            <a:r>
              <a:rPr kumimoji="1" lang="ja-JP" altLang="en-US" sz="600" dirty="0">
                <a:latin typeface="+mn-ea"/>
              </a:rPr>
              <a:t>ギブアップ</a:t>
            </a:r>
          </a:p>
        </p:txBody>
      </p:sp>
    </p:spTree>
    <p:extLst>
      <p:ext uri="{BB962C8B-B14F-4D97-AF65-F5344CB8AC3E}">
        <p14:creationId xmlns:p14="http://schemas.microsoft.com/office/powerpoint/2010/main" val="6151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C5BFB487-41B3-4C06-AECA-37F4983F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45" y="1463574"/>
            <a:ext cx="899442" cy="159676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●フロー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（コンティニュー）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2169623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部隊</a:t>
            </a:r>
            <a:r>
              <a:rPr lang="en-US" altLang="ja-JP" dirty="0"/>
              <a:t>HP0</a:t>
            </a:r>
            <a:endParaRPr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1446269" y="2261955"/>
            <a:ext cx="102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3672559" y="2030429"/>
            <a:ext cx="984178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コンティニュー？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10" idx="3"/>
            <a:endCxn id="64" idx="1"/>
          </p:cNvCxnSpPr>
          <p:nvPr/>
        </p:nvCxnSpPr>
        <p:spPr>
          <a:xfrm>
            <a:off x="3369987" y="2261955"/>
            <a:ext cx="302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4572000" y="2062505"/>
            <a:ext cx="229550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486543-49F6-4ECA-988B-B731F1769F05}"/>
              </a:ext>
            </a:extLst>
          </p:cNvPr>
          <p:cNvSpPr txBox="1"/>
          <p:nvPr/>
        </p:nvSpPr>
        <p:spPr>
          <a:xfrm>
            <a:off x="4273075" y="2493480"/>
            <a:ext cx="2423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N</a:t>
            </a:r>
            <a:endParaRPr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  <a:stCxn id="64" idx="3"/>
            <a:endCxn id="19" idx="1"/>
          </p:cNvCxnSpPr>
          <p:nvPr/>
        </p:nvCxnSpPr>
        <p:spPr>
          <a:xfrm>
            <a:off x="4656737" y="2261955"/>
            <a:ext cx="59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64" idx="2"/>
            <a:endCxn id="48" idx="1"/>
          </p:cNvCxnSpPr>
          <p:nvPr/>
        </p:nvCxnSpPr>
        <p:spPr>
          <a:xfrm rot="16200000" flipH="1">
            <a:off x="3923404" y="2734723"/>
            <a:ext cx="912119" cy="429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2435198" y="3060337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bt300.</a:t>
            </a:r>
            <a:r>
              <a:rPr lang="ja-JP" altLang="en-US" dirty="0">
                <a:latin typeface="+mn-ea"/>
              </a:rPr>
              <a:t>コンティニュー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AEA8AE5-5E7D-4E97-B54F-02DDDE13A980}"/>
              </a:ext>
            </a:extLst>
          </p:cNvPr>
          <p:cNvSpPr txBox="1"/>
          <p:nvPr/>
        </p:nvSpPr>
        <p:spPr>
          <a:xfrm>
            <a:off x="4594279" y="3313266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敗北演出</a:t>
            </a:r>
          </a:p>
        </p:txBody>
      </p:sp>
      <p:pic>
        <p:nvPicPr>
          <p:cNvPr id="19" name="図 1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EB5E80D-48C2-47C1-8159-93C0A23E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0" y="1463574"/>
            <a:ext cx="899442" cy="159676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259B4A-7A44-4E29-B817-B7A78C6976BA}"/>
              </a:ext>
            </a:extLst>
          </p:cNvPr>
          <p:cNvSpPr txBox="1"/>
          <p:nvPr/>
        </p:nvSpPr>
        <p:spPr>
          <a:xfrm>
            <a:off x="5138978" y="3067127"/>
            <a:ext cx="112402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bt310.</a:t>
            </a:r>
            <a:r>
              <a:rPr lang="ja-JP" altLang="en-US" dirty="0">
                <a:latin typeface="+mn-ea"/>
              </a:rPr>
              <a:t>コンティニュー結果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C02CF84-B661-4929-A6C7-7D676F1F8B5D}"/>
              </a:ext>
            </a:extLst>
          </p:cNvPr>
          <p:cNvSpPr txBox="1"/>
          <p:nvPr/>
        </p:nvSpPr>
        <p:spPr>
          <a:xfrm>
            <a:off x="6801442" y="2168335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A30A310-3E28-4BE1-BD65-986FAA073BB2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 flipV="1">
            <a:off x="6150712" y="2260668"/>
            <a:ext cx="650730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bt200.</a:t>
            </a:r>
            <a:r>
              <a:rPr kumimoji="1" lang="ja-JP" altLang="en-US" sz="1400" b="1" dirty="0"/>
              <a:t>バトルメニュー</a:t>
            </a:r>
          </a:p>
        </p:txBody>
      </p:sp>
      <p:pic>
        <p:nvPicPr>
          <p:cNvPr id="21" name="図 20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00659505-9B6C-49A7-9ABF-C1DAB257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9361"/>
            <a:ext cx="2339333" cy="413747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クエスト情報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170367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機能ボタン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65825" y="2170367"/>
            <a:ext cx="947662" cy="9266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54968" y="2170367"/>
            <a:ext cx="958519" cy="157455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197083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323659" y="3297111"/>
            <a:ext cx="889828" cy="102736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  <a:endParaRPr kumimoji="1" lang="en-US" altLang="ja-JP" sz="10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クエスト情報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ステージ名とクエスト名を表示する。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機能ボタン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2365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バトルメニューの各機能のボタン。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  <a:p>
            <a:r>
              <a:rPr kumimoji="1" lang="ja-JP" altLang="en-US" sz="1000" dirty="0"/>
              <a:t>　・ミッション確認</a:t>
            </a:r>
            <a:endParaRPr kumimoji="1" lang="en-US" altLang="ja-JP" sz="1000" dirty="0"/>
          </a:p>
          <a:p>
            <a:r>
              <a:rPr kumimoji="1" lang="ja-JP" altLang="en-US" sz="1000" dirty="0"/>
              <a:t>　・サウンド設定</a:t>
            </a:r>
            <a:endParaRPr kumimoji="1" lang="en-US" altLang="ja-JP" sz="1000" dirty="0"/>
          </a:p>
          <a:p>
            <a:r>
              <a:rPr kumimoji="1" lang="ja-JP" altLang="en-US" sz="1000" dirty="0"/>
              <a:t>　・撤退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ウィンドウを閉じてバトルにもどるボタン。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533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21A4E178-D27E-4B40-808E-5FB57264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1" y="963985"/>
            <a:ext cx="2329563" cy="413563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bt210.</a:t>
            </a:r>
            <a:r>
              <a:rPr kumimoji="1" lang="ja-JP" altLang="en-US" sz="1400" b="1" dirty="0"/>
              <a:t>ミッション確認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459102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359074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786565" y="2170367"/>
            <a:ext cx="1426922" cy="44716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ミッション情報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975868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06770" y="4075896"/>
            <a:ext cx="806717" cy="1000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ミッション</a:t>
            </a:r>
            <a:r>
              <a:rPr kumimoji="1" lang="ja-JP" altLang="en-US" sz="1000" dirty="0"/>
              <a:t>確認</a:t>
            </a:r>
            <a:r>
              <a:rPr kumimoji="1" lang="ja-JP" altLang="en-US" sz="1000"/>
              <a:t>と</a:t>
            </a:r>
            <a:r>
              <a:rPr kumimoji="1" lang="ja-JP" altLang="en-US" sz="1000" dirty="0"/>
              <a:t>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ミッション情報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3390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通常ミッションを表示する。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クリア済のものは達成マークをつける。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クリア済の隠しミッションがあれば、</a:t>
            </a:r>
            <a:endParaRPr kumimoji="1" lang="en-US" altLang="ja-JP" sz="1000" dirty="0"/>
          </a:p>
          <a:p>
            <a:r>
              <a:rPr kumimoji="1" lang="ja-JP" altLang="en-US" sz="1000" dirty="0"/>
              <a:t>スクロールバーとともに表示する。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これらの情報はバトル開始時のもので、</a:t>
            </a:r>
            <a:endParaRPr kumimoji="1" lang="en-US" altLang="ja-JP" sz="1000" dirty="0"/>
          </a:p>
          <a:p>
            <a:r>
              <a:rPr kumimoji="1" lang="ja-JP" altLang="en-US" sz="1000" dirty="0"/>
              <a:t>今回新たに獲得したミッションについては考慮しない。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97118" y="3180316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58488" y="3426537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0D94C5-DF1E-4EE6-8F45-7F398A10B667}"/>
              </a:ext>
            </a:extLst>
          </p:cNvPr>
          <p:cNvSpPr txBox="1"/>
          <p:nvPr/>
        </p:nvSpPr>
        <p:spPr>
          <a:xfrm>
            <a:off x="4130433" y="39189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・類似画面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9157D7-5C18-40CD-A4B0-79705FE24BD7}"/>
              </a:ext>
            </a:extLst>
          </p:cNvPr>
          <p:cNvSpPr txBox="1"/>
          <p:nvPr/>
        </p:nvSpPr>
        <p:spPr>
          <a:xfrm>
            <a:off x="4320102" y="4196319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本画面の表示物は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ステージ選択仕様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の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/>
              <a:t>st110b.</a:t>
            </a:r>
            <a:r>
              <a:rPr kumimoji="1" lang="ja-JP" altLang="en-US" sz="1000" b="1" dirty="0"/>
              <a:t>ミッション確認ウィンドウ</a:t>
            </a:r>
            <a:endParaRPr kumimoji="1" lang="en-US" altLang="ja-JP" sz="1000" b="1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と同様となる。（ボタンの表示が違うが）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FA8FAC8-6DB0-4ED0-970C-7481C6E7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6" y="963985"/>
            <a:ext cx="2330603" cy="413747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bt220.</a:t>
            </a:r>
            <a:r>
              <a:rPr kumimoji="1" lang="ja-JP" altLang="en-US" sz="1400" b="1" dirty="0"/>
              <a:t>サウンド設定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0829" y="2170367"/>
            <a:ext cx="1902658" cy="34975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268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02.ON/OFF</a:t>
            </a:r>
            <a:r>
              <a:rPr kumimoji="1" lang="ja-JP" altLang="en-US" sz="700" dirty="0"/>
              <a:t>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7769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112674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680477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780505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サウンド設定というテキスト。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02.ON/OFF</a:t>
            </a:r>
            <a:r>
              <a:rPr kumimoji="1" lang="ja-JP" altLang="en-US" sz="1000" b="1" dirty="0"/>
              <a:t>ボタン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ボリュームによらず、強制的にミュートするボタン。</a:t>
            </a:r>
            <a:endParaRPr kumimoji="1" lang="en-US" altLang="ja-JP" sz="1000" dirty="0"/>
          </a:p>
          <a:p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にすると後述のボリュームバーからツマミがなくなる。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28810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ボリュームバー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534327"/>
            <a:ext cx="3797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～</a:t>
            </a:r>
            <a:r>
              <a:rPr kumimoji="1" lang="en-US" altLang="ja-JP" sz="1000" dirty="0"/>
              <a:t>100</a:t>
            </a:r>
            <a:r>
              <a:rPr kumimoji="1" lang="ja-JP" altLang="en-US" sz="1000" dirty="0"/>
              <a:t>％で音量を調整する。初期値は中央で</a:t>
            </a:r>
            <a:r>
              <a:rPr kumimoji="1" lang="en-US" altLang="ja-JP" sz="1000" dirty="0"/>
              <a:t>50%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と上記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状態は別物とする。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</a:t>
            </a:r>
            <a:r>
              <a:rPr kumimoji="1" lang="en-US" altLang="ja-JP" sz="1000" dirty="0"/>
              <a:t>0%</a:t>
            </a:r>
            <a:r>
              <a:rPr kumimoji="1" lang="ja-JP" altLang="en-US" sz="1000" dirty="0"/>
              <a:t>にしたからといってミュートが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になるわけではない）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23659" y="1739874"/>
            <a:ext cx="889828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639846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608535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ボリュームバー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793390" y="2588835"/>
            <a:ext cx="420097" cy="1197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D46196-14F0-45CF-870C-96B378673EA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93389" y="2708563"/>
            <a:ext cx="420098" cy="24764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46F738-1618-4A25-AC1A-7F37331C769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62880" y="2708563"/>
            <a:ext cx="450607" cy="65100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DA3C479-ABFD-455E-97BE-00FF32C67E50}"/>
              </a:ext>
            </a:extLst>
          </p:cNvPr>
          <p:cNvSpPr/>
          <p:nvPr/>
        </p:nvSpPr>
        <p:spPr>
          <a:xfrm>
            <a:off x="4331101" y="4504776"/>
            <a:ext cx="2889849" cy="9273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音量とミュートの関係がわかりにくかったり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実装が複雑になる場合は要相談。</a:t>
            </a:r>
          </a:p>
        </p:txBody>
      </p:sp>
    </p:spTree>
    <p:extLst>
      <p:ext uri="{BB962C8B-B14F-4D97-AF65-F5344CB8AC3E}">
        <p14:creationId xmlns:p14="http://schemas.microsoft.com/office/powerpoint/2010/main" val="40452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A529E106-BEE5-4ECF-B183-C26FAC572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5" y="960884"/>
            <a:ext cx="2330602" cy="413747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bt230.</a:t>
            </a:r>
            <a:r>
              <a:rPr kumimoji="1" lang="ja-JP" altLang="en-US" sz="1400" b="1" dirty="0"/>
              <a:t>ギブアップ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303253" y="2348294"/>
            <a:ext cx="910234" cy="19789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248266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604903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704931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撤退というテキスト。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ギブアップ内容のテキスト表示。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263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ギブアップボタン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7252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バトルをやめて終了するボタン。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6505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011275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095873" y="2000098"/>
            <a:ext cx="1117614" cy="525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900070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946518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ギブアップボタン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639683" y="3046546"/>
            <a:ext cx="573804" cy="26480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FFE3478-0A46-4300-9C25-AAF61A4CC787}"/>
              </a:ext>
            </a:extLst>
          </p:cNvPr>
          <p:cNvSpPr txBox="1"/>
          <p:nvPr/>
        </p:nvSpPr>
        <p:spPr>
          <a:xfrm>
            <a:off x="4130433" y="35037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・終了時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A432989-A8B0-4DB3-A843-FD6A66DCC3CB}"/>
              </a:ext>
            </a:extLst>
          </p:cNvPr>
          <p:cNvSpPr txBox="1"/>
          <p:nvPr/>
        </p:nvSpPr>
        <p:spPr>
          <a:xfrm>
            <a:off x="4320102" y="3781057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終了した場合はウィンドウを閉じ、画面をフェードアウトして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そのままバトルを終了する。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バトル中に減った数値等は保持し、その他は破棄する。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（キズナポイントはバトル後減る想定）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遷移先はホーム画面。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5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341F8-73B8-49A1-B736-240000B1E86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296febf-2773-4faf-ae76-6dee2362d0d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2BCD03-8628-452D-8DAD-C0573FF8A9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4CBC9-501C-472F-9806-F864F1D97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4368</TotalTime>
  <Words>1137</Words>
  <Application>Microsoft Office PowerPoint</Application>
  <PresentationFormat>画面に合わせる (4:3)</PresentationFormat>
  <Paragraphs>218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Bahnschrift Condensed</vt:lpstr>
      <vt:lpstr>Century Gothic</vt:lpstr>
      <vt:lpstr>Arial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232</cp:revision>
  <dcterms:created xsi:type="dcterms:W3CDTF">2019-06-27T02:30:15Z</dcterms:created>
  <dcterms:modified xsi:type="dcterms:W3CDTF">2019-12-17T08:28:13Z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