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3"/>
  </p:notesMasterIdLst>
  <p:sldIdLst>
    <p:sldId id="270" r:id="rId5"/>
    <p:sldId id="256" r:id="rId6"/>
    <p:sldId id="271" r:id="rId7"/>
    <p:sldId id="272" r:id="rId8"/>
    <p:sldId id="273" r:id="rId9"/>
    <p:sldId id="276" r:id="rId10"/>
    <p:sldId id="274" r:id="rId11"/>
    <p:sldId id="275" r:id="rId12"/>
  </p:sldIdLst>
  <p:sldSz cx="9144000" cy="6858000" type="screen4x3"/>
  <p:notesSz cx="6858000" cy="9144000"/>
  <p:embeddedFontLst>
    <p:embeddedFont>
      <p:font typeface="メイリオ" panose="020B0604030504040204" pitchFamily="50" charset="-128"/>
      <p:regular r:id="rId14"/>
      <p:bold r:id="rId15"/>
      <p:italic r:id="rId16"/>
      <p:boldItalic r:id="rId17"/>
    </p:embeddedFont>
    <p:embeddedFont>
      <p:font typeface="游ゴシック" panose="020B0400000000000000" pitchFamily="50" charset="-128"/>
      <p:regular r:id="rId18"/>
      <p:bold r:id="rId19"/>
    </p:embeddedFont>
    <p:embeddedFont>
      <p:font typeface="Bahnschrift Condensed" panose="020B0502040204020203" pitchFamily="34" charset="0"/>
      <p:regular r:id="rId20"/>
      <p:bold r:id="rId21"/>
    </p:embeddedFont>
    <p:embeddedFont>
      <p:font typeface="Century Gothic" panose="020B050202020202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22BCF8-6D0E-4EB9-AFBC-DFA658389DDC}" v="1904" dt="2019-12-11T03:46:00.74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9" autoAdjust="0"/>
    <p:restoredTop sz="94660"/>
  </p:normalViewPr>
  <p:slideViewPr>
    <p:cSldViewPr snapToGrid="0">
      <p:cViewPr>
        <p:scale>
          <a:sx n="100" d="100"/>
          <a:sy n="100" d="100"/>
        </p:scale>
        <p:origin x="74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2019/12/11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2019/12/11</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2019/12/11</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2019/12/11</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2019/12/11</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2019/12/11</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2019/12/11</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2019/12/11</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261884" cy="307777"/>
          </a:xfrm>
          <a:prstGeom prst="rect">
            <a:avLst/>
          </a:prstGeom>
          <a:noFill/>
        </p:spPr>
        <p:txBody>
          <a:bodyPr wrap="none" rtlCol="0">
            <a:spAutoFit/>
          </a:bodyPr>
          <a:lstStyle/>
          <a:p>
            <a:r>
              <a:rPr kumimoji="1" lang="ja-JP" altLang="en-US" sz="1400" b="1" dirty="0">
                <a:latin typeface="+mn-ea"/>
              </a:rPr>
              <a:t>■キャラ仕様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3063143440"/>
              </p:ext>
            </p:extLst>
          </p:nvPr>
        </p:nvGraphicFramePr>
        <p:xfrm>
          <a:off x="599845" y="969361"/>
          <a:ext cx="6200140" cy="192024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2019.12.11</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261884" cy="307777"/>
          </a:xfrm>
          <a:prstGeom prst="rect">
            <a:avLst/>
          </a:prstGeom>
          <a:noFill/>
        </p:spPr>
        <p:txBody>
          <a:bodyPr wrap="none" rtlCol="0">
            <a:spAutoFit/>
          </a:bodyPr>
          <a:lstStyle/>
          <a:p>
            <a:r>
              <a:rPr kumimoji="1" lang="ja-JP" altLang="en-US" sz="1400" b="1" dirty="0">
                <a:latin typeface="+mn-ea"/>
              </a:rPr>
              <a:t>■キャラ仕様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723275" cy="307777"/>
          </a:xfrm>
          <a:prstGeom prst="rect">
            <a:avLst/>
          </a:prstGeom>
          <a:noFill/>
        </p:spPr>
        <p:txBody>
          <a:bodyPr wrap="none" rtlCol="0">
            <a:spAutoFit/>
          </a:bodyPr>
          <a:lstStyle/>
          <a:p>
            <a:r>
              <a:rPr kumimoji="1" lang="ja-JP" altLang="en-US" sz="1400" b="1" dirty="0"/>
              <a:t>●概要</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1467068" cy="246221"/>
          </a:xfrm>
          <a:prstGeom prst="rect">
            <a:avLst/>
          </a:prstGeom>
          <a:noFill/>
        </p:spPr>
        <p:txBody>
          <a:bodyPr wrap="none" rtlCol="0">
            <a:spAutoFit/>
          </a:bodyPr>
          <a:lstStyle/>
          <a:p>
            <a:r>
              <a:rPr kumimoji="1" lang="ja-JP" altLang="en-US" sz="1000" dirty="0"/>
              <a:t>キャラに関する仕様。</a:t>
            </a:r>
            <a:endParaRPr kumimoji="1" lang="en-US" altLang="ja-JP" sz="1000" dirty="0"/>
          </a:p>
        </p:txBody>
      </p:sp>
      <p:sp>
        <p:nvSpPr>
          <p:cNvPr id="7" name="テキスト ボックス 6">
            <a:extLst>
              <a:ext uri="{FF2B5EF4-FFF2-40B4-BE49-F238E27FC236}">
                <a16:creationId xmlns:a16="http://schemas.microsoft.com/office/drawing/2014/main" id="{BB2A0291-E07B-4056-A008-419421ACD288}"/>
              </a:ext>
            </a:extLst>
          </p:cNvPr>
          <p:cNvSpPr txBox="1"/>
          <p:nvPr/>
        </p:nvSpPr>
        <p:spPr>
          <a:xfrm>
            <a:off x="415419" y="1154353"/>
            <a:ext cx="1620957" cy="307777"/>
          </a:xfrm>
          <a:prstGeom prst="rect">
            <a:avLst/>
          </a:prstGeom>
          <a:noFill/>
        </p:spPr>
        <p:txBody>
          <a:bodyPr wrap="none" rtlCol="0">
            <a:spAutoFit/>
          </a:bodyPr>
          <a:lstStyle/>
          <a:p>
            <a:r>
              <a:rPr kumimoji="1" lang="ja-JP" altLang="en-US" sz="1400" b="1" dirty="0"/>
              <a:t>●キャラについて</a:t>
            </a:r>
          </a:p>
        </p:txBody>
      </p:sp>
      <p:sp>
        <p:nvSpPr>
          <p:cNvPr id="8" name="テキスト ボックス 7">
            <a:extLst>
              <a:ext uri="{FF2B5EF4-FFF2-40B4-BE49-F238E27FC236}">
                <a16:creationId xmlns:a16="http://schemas.microsoft.com/office/drawing/2014/main" id="{AA2889D7-7773-4CDD-B238-0E06C6EB3A75}"/>
              </a:ext>
            </a:extLst>
          </p:cNvPr>
          <p:cNvSpPr txBox="1"/>
          <p:nvPr/>
        </p:nvSpPr>
        <p:spPr>
          <a:xfrm>
            <a:off x="591845" y="1462130"/>
            <a:ext cx="5827236" cy="553998"/>
          </a:xfrm>
          <a:prstGeom prst="rect">
            <a:avLst/>
          </a:prstGeom>
          <a:noFill/>
        </p:spPr>
        <p:txBody>
          <a:bodyPr wrap="none" rtlCol="0">
            <a:spAutoFit/>
          </a:bodyPr>
          <a:lstStyle/>
          <a:p>
            <a:r>
              <a:rPr kumimoji="1" lang="ja-JP" altLang="en-US" sz="1000" dirty="0"/>
              <a:t>本ゲームにおいてキャラは基本的にはメインストーリーの進行によって増えていく。</a:t>
            </a:r>
            <a:endParaRPr kumimoji="1" lang="en-US" altLang="ja-JP" sz="1000" dirty="0"/>
          </a:p>
          <a:p>
            <a:r>
              <a:rPr kumimoji="1" lang="ja-JP" altLang="en-US" sz="1000" dirty="0"/>
              <a:t>キャラにはストーリーや画面上にのみ表示されるキャラと、実際プレイヤーが選択して</a:t>
            </a:r>
            <a:endParaRPr kumimoji="1" lang="en-US" altLang="ja-JP" sz="1000" dirty="0"/>
          </a:p>
          <a:p>
            <a:r>
              <a:rPr kumimoji="1" lang="ja-JP" altLang="en-US" sz="1000" dirty="0"/>
              <a:t>ゲーム中に使えるキャラがあるが、ここではゲーム中に仕様で斬るキャラについて主に記載する。</a:t>
            </a:r>
            <a:endParaRPr kumimoji="1" lang="en-US" altLang="ja-JP" sz="1000" dirty="0"/>
          </a:p>
        </p:txBody>
      </p:sp>
      <p:sp>
        <p:nvSpPr>
          <p:cNvPr id="9" name="テキスト ボックス 8">
            <a:extLst>
              <a:ext uri="{FF2B5EF4-FFF2-40B4-BE49-F238E27FC236}">
                <a16:creationId xmlns:a16="http://schemas.microsoft.com/office/drawing/2014/main" id="{C392644F-7FA5-4282-9B5B-B7BB5EE4AF6D}"/>
              </a:ext>
            </a:extLst>
          </p:cNvPr>
          <p:cNvSpPr txBox="1"/>
          <p:nvPr/>
        </p:nvSpPr>
        <p:spPr>
          <a:xfrm>
            <a:off x="411113" y="2087804"/>
            <a:ext cx="1441420" cy="307777"/>
          </a:xfrm>
          <a:prstGeom prst="rect">
            <a:avLst/>
          </a:prstGeom>
          <a:noFill/>
        </p:spPr>
        <p:txBody>
          <a:bodyPr wrap="none" rtlCol="0">
            <a:spAutoFit/>
          </a:bodyPr>
          <a:lstStyle/>
          <a:p>
            <a:r>
              <a:rPr kumimoji="1" lang="ja-JP" altLang="en-US" sz="1400" b="1" dirty="0"/>
              <a:t>●キャラリスト</a:t>
            </a:r>
          </a:p>
        </p:txBody>
      </p:sp>
      <p:sp>
        <p:nvSpPr>
          <p:cNvPr id="10" name="テキスト ボックス 9">
            <a:extLst>
              <a:ext uri="{FF2B5EF4-FFF2-40B4-BE49-F238E27FC236}">
                <a16:creationId xmlns:a16="http://schemas.microsoft.com/office/drawing/2014/main" id="{EC2E864B-E4CC-4341-9A36-8F15E3E2A075}"/>
              </a:ext>
            </a:extLst>
          </p:cNvPr>
          <p:cNvSpPr txBox="1"/>
          <p:nvPr/>
        </p:nvSpPr>
        <p:spPr>
          <a:xfrm>
            <a:off x="591845" y="2385461"/>
            <a:ext cx="5057795" cy="553998"/>
          </a:xfrm>
          <a:prstGeom prst="rect">
            <a:avLst/>
          </a:prstGeom>
          <a:noFill/>
        </p:spPr>
        <p:txBody>
          <a:bodyPr wrap="none" rtlCol="0">
            <a:spAutoFit/>
          </a:bodyPr>
          <a:lstStyle/>
          <a:p>
            <a:r>
              <a:rPr kumimoji="1" lang="ja-JP" altLang="en-US" sz="1000" dirty="0"/>
              <a:t>リストとしては全てのキャラがまとまったものとなっている。</a:t>
            </a:r>
            <a:endParaRPr kumimoji="1" lang="en-US" altLang="ja-JP" sz="1000" dirty="0"/>
          </a:p>
          <a:p>
            <a:r>
              <a:rPr kumimoji="1" lang="ja-JP" altLang="en-US" sz="1000" dirty="0"/>
              <a:t>これは将来的には、全てのキャラがバトルに参加可能になる含みも残すためである。</a:t>
            </a:r>
            <a:endParaRPr kumimoji="1" lang="en-US" altLang="ja-JP" sz="1000" dirty="0"/>
          </a:p>
          <a:p>
            <a:r>
              <a:rPr kumimoji="1" lang="ja-JP" altLang="en-US" sz="1000" dirty="0"/>
              <a:t>また、大きな分類として、各キャラに設定された兵科についても記載しておく。</a:t>
            </a:r>
            <a:endParaRPr kumimoji="1" lang="en-US" altLang="ja-JP" sz="1000" dirty="0"/>
          </a:p>
        </p:txBody>
      </p:sp>
      <p:graphicFrame>
        <p:nvGraphicFramePr>
          <p:cNvPr id="2" name="表 2">
            <a:extLst>
              <a:ext uri="{FF2B5EF4-FFF2-40B4-BE49-F238E27FC236}">
                <a16:creationId xmlns:a16="http://schemas.microsoft.com/office/drawing/2014/main" id="{0BB09A87-26E4-4D86-AE3C-D9DD36421EA7}"/>
              </a:ext>
            </a:extLst>
          </p:cNvPr>
          <p:cNvGraphicFramePr>
            <a:graphicFrameLocks noGrp="1"/>
          </p:cNvGraphicFramePr>
          <p:nvPr>
            <p:extLst>
              <p:ext uri="{D42A27DB-BD31-4B8C-83A1-F6EECF244321}">
                <p14:modId xmlns:p14="http://schemas.microsoft.com/office/powerpoint/2010/main" val="1932765555"/>
              </p:ext>
            </p:extLst>
          </p:nvPr>
        </p:nvGraphicFramePr>
        <p:xfrm>
          <a:off x="648616" y="3009286"/>
          <a:ext cx="2946083" cy="3413760"/>
        </p:xfrm>
        <a:graphic>
          <a:graphicData uri="http://schemas.openxmlformats.org/drawingml/2006/table">
            <a:tbl>
              <a:tblPr firstRow="1" bandRow="1">
                <a:tableStyleId>{5C22544A-7EE6-4342-B048-85BDC9FD1C3A}</a:tableStyleId>
              </a:tblPr>
              <a:tblGrid>
                <a:gridCol w="379730">
                  <a:extLst>
                    <a:ext uri="{9D8B030D-6E8A-4147-A177-3AD203B41FA5}">
                      <a16:colId xmlns:a16="http://schemas.microsoft.com/office/drawing/2014/main" val="3801579940"/>
                    </a:ext>
                  </a:extLst>
                </a:gridCol>
                <a:gridCol w="505143">
                  <a:extLst>
                    <a:ext uri="{9D8B030D-6E8A-4147-A177-3AD203B41FA5}">
                      <a16:colId xmlns:a16="http://schemas.microsoft.com/office/drawing/2014/main" val="2803432399"/>
                    </a:ext>
                  </a:extLst>
                </a:gridCol>
                <a:gridCol w="1132205">
                  <a:extLst>
                    <a:ext uri="{9D8B030D-6E8A-4147-A177-3AD203B41FA5}">
                      <a16:colId xmlns:a16="http://schemas.microsoft.com/office/drawing/2014/main" val="2112723808"/>
                    </a:ext>
                  </a:extLst>
                </a:gridCol>
                <a:gridCol w="929005">
                  <a:extLst>
                    <a:ext uri="{9D8B030D-6E8A-4147-A177-3AD203B41FA5}">
                      <a16:colId xmlns:a16="http://schemas.microsoft.com/office/drawing/2014/main" val="2588917992"/>
                    </a:ext>
                  </a:extLst>
                </a:gridCol>
              </a:tblGrid>
              <a:tr h="132556">
                <a:tc>
                  <a:txBody>
                    <a:bodyPr/>
                    <a:lstStyle/>
                    <a:p>
                      <a:r>
                        <a:rPr kumimoji="1" lang="en-US" altLang="ja-JP" sz="800" dirty="0">
                          <a:latin typeface="+mn-ea"/>
                          <a:ea typeface="+mn-ea"/>
                        </a:rPr>
                        <a:t>No.</a:t>
                      </a:r>
                      <a:endParaRPr kumimoji="1" lang="ja-JP" altLang="en-US" sz="800" dirty="0">
                        <a:latin typeface="+mn-ea"/>
                        <a:ea typeface="+mn-ea"/>
                      </a:endParaRPr>
                    </a:p>
                  </a:txBody>
                  <a:tcPr/>
                </a:tc>
                <a:tc>
                  <a:txBody>
                    <a:bodyPr/>
                    <a:lstStyle/>
                    <a:p>
                      <a:r>
                        <a:rPr kumimoji="1" lang="en-US" altLang="ja-JP" sz="800" dirty="0">
                          <a:latin typeface="+mn-ea"/>
                          <a:ea typeface="+mn-ea"/>
                        </a:rPr>
                        <a:t>ID</a:t>
                      </a:r>
                      <a:endParaRPr kumimoji="1" lang="ja-JP" altLang="en-US" sz="800" dirty="0">
                        <a:latin typeface="+mn-ea"/>
                        <a:ea typeface="+mn-ea"/>
                      </a:endParaRPr>
                    </a:p>
                  </a:txBody>
                  <a:tcPr/>
                </a:tc>
                <a:tc>
                  <a:txBody>
                    <a:bodyPr/>
                    <a:lstStyle/>
                    <a:p>
                      <a:r>
                        <a:rPr kumimoji="1" lang="ja-JP" altLang="en-US" sz="800" dirty="0">
                          <a:latin typeface="+mn-ea"/>
                          <a:ea typeface="+mn-ea"/>
                        </a:rPr>
                        <a:t>キャラ</a:t>
                      </a:r>
                    </a:p>
                  </a:txBody>
                  <a:tcPr/>
                </a:tc>
                <a:tc>
                  <a:txBody>
                    <a:bodyPr/>
                    <a:lstStyle/>
                    <a:p>
                      <a:r>
                        <a:rPr kumimoji="1" lang="ja-JP" altLang="en-US" sz="800" dirty="0">
                          <a:latin typeface="+mn-ea"/>
                          <a:ea typeface="+mn-ea"/>
                        </a:rPr>
                        <a:t>兵科</a:t>
                      </a:r>
                    </a:p>
                  </a:txBody>
                  <a:tcPr/>
                </a:tc>
                <a:extLst>
                  <a:ext uri="{0D108BD9-81ED-4DB2-BD59-A6C34878D82A}">
                    <a16:rowId xmlns:a16="http://schemas.microsoft.com/office/drawing/2014/main" val="3182731133"/>
                  </a:ext>
                </a:extLst>
              </a:tr>
              <a:tr h="132556">
                <a:tc>
                  <a:txBody>
                    <a:bodyPr/>
                    <a:lstStyle/>
                    <a:p>
                      <a:r>
                        <a:rPr kumimoji="1" lang="en-US" altLang="ja-JP" sz="800" dirty="0">
                          <a:latin typeface="+mn-ea"/>
                          <a:ea typeface="+mn-ea"/>
                        </a:rPr>
                        <a:t>1</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en-US" altLang="ja-JP" sz="800" dirty="0">
                          <a:latin typeface="+mn-ea"/>
                          <a:ea typeface="+mn-ea"/>
                        </a:rPr>
                        <a:t>ch001</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ja-JP" altLang="en-US" sz="800" dirty="0">
                          <a:latin typeface="+mn-ea"/>
                          <a:ea typeface="+mn-ea"/>
                        </a:rPr>
                        <a:t>黒木ジャンヌ</a:t>
                      </a:r>
                    </a:p>
                  </a:txBody>
                  <a:tcPr>
                    <a:solidFill>
                      <a:schemeClr val="accent2">
                        <a:lumMod val="60000"/>
                        <a:lumOff val="40000"/>
                      </a:schemeClr>
                    </a:solidFill>
                  </a:tcPr>
                </a:tc>
                <a:tc>
                  <a:txBody>
                    <a:bodyPr/>
                    <a:lstStyle/>
                    <a:p>
                      <a:r>
                        <a:rPr kumimoji="1" lang="ja-JP" altLang="en-US" sz="800" dirty="0">
                          <a:latin typeface="+mn-ea"/>
                          <a:ea typeface="+mn-ea"/>
                        </a:rPr>
                        <a:t>－</a:t>
                      </a:r>
                    </a:p>
                  </a:txBody>
                  <a:tcPr>
                    <a:solidFill>
                      <a:schemeClr val="accent2">
                        <a:lumMod val="60000"/>
                        <a:lumOff val="40000"/>
                      </a:schemeClr>
                    </a:solidFill>
                  </a:tcPr>
                </a:tc>
                <a:extLst>
                  <a:ext uri="{0D108BD9-81ED-4DB2-BD59-A6C34878D82A}">
                    <a16:rowId xmlns:a16="http://schemas.microsoft.com/office/drawing/2014/main" val="117325061"/>
                  </a:ext>
                </a:extLst>
              </a:tr>
              <a:tr h="132556">
                <a:tc>
                  <a:txBody>
                    <a:bodyPr/>
                    <a:lstStyle/>
                    <a:p>
                      <a:r>
                        <a:rPr kumimoji="1" lang="en-US" altLang="ja-JP" sz="800" dirty="0">
                          <a:latin typeface="+mn-ea"/>
                          <a:ea typeface="+mn-ea"/>
                        </a:rPr>
                        <a:t>2</a:t>
                      </a:r>
                      <a:endParaRPr kumimoji="1" lang="ja-JP" altLang="en-US" sz="800" dirty="0">
                        <a:latin typeface="+mn-ea"/>
                        <a:ea typeface="+mn-ea"/>
                      </a:endParaRPr>
                    </a:p>
                  </a:txBody>
                  <a:tcPr/>
                </a:tc>
                <a:tc>
                  <a:txBody>
                    <a:bodyPr/>
                    <a:lstStyle/>
                    <a:p>
                      <a:r>
                        <a:rPr kumimoji="1" lang="en-US" altLang="ja-JP" sz="800" dirty="0">
                          <a:latin typeface="+mn-ea"/>
                          <a:ea typeface="+mn-ea"/>
                        </a:rPr>
                        <a:t>ch002</a:t>
                      </a:r>
                      <a:endParaRPr kumimoji="1" lang="ja-JP" altLang="en-US" sz="800" dirty="0">
                        <a:latin typeface="+mn-ea"/>
                        <a:ea typeface="+mn-ea"/>
                      </a:endParaRPr>
                    </a:p>
                  </a:txBody>
                  <a:tcPr/>
                </a:tc>
                <a:tc>
                  <a:txBody>
                    <a:bodyPr/>
                    <a:lstStyle/>
                    <a:p>
                      <a:r>
                        <a:rPr kumimoji="1" lang="ja-JP" altLang="en-US" sz="800" dirty="0">
                          <a:latin typeface="+mn-ea"/>
                          <a:ea typeface="+mn-ea"/>
                        </a:rPr>
                        <a:t>水谷凛子</a:t>
                      </a:r>
                    </a:p>
                  </a:txBody>
                  <a:tcPr/>
                </a:tc>
                <a:tc>
                  <a:txBody>
                    <a:bodyPr/>
                    <a:lstStyle/>
                    <a:p>
                      <a:r>
                        <a:rPr kumimoji="1" lang="ja-JP" altLang="en-US" sz="800" dirty="0">
                          <a:latin typeface="+mn-ea"/>
                          <a:ea typeface="+mn-ea"/>
                        </a:rPr>
                        <a:t>陸戦隊</a:t>
                      </a:r>
                    </a:p>
                  </a:txBody>
                  <a:tcPr/>
                </a:tc>
                <a:extLst>
                  <a:ext uri="{0D108BD9-81ED-4DB2-BD59-A6C34878D82A}">
                    <a16:rowId xmlns:a16="http://schemas.microsoft.com/office/drawing/2014/main" val="1258953732"/>
                  </a:ext>
                </a:extLst>
              </a:tr>
              <a:tr h="132556">
                <a:tc>
                  <a:txBody>
                    <a:bodyPr/>
                    <a:lstStyle/>
                    <a:p>
                      <a:r>
                        <a:rPr kumimoji="1" lang="en-US" altLang="ja-JP" sz="800" dirty="0">
                          <a:latin typeface="+mn-ea"/>
                          <a:ea typeface="+mn-ea"/>
                        </a:rPr>
                        <a:t>3</a:t>
                      </a:r>
                      <a:endParaRPr kumimoji="1" lang="ja-JP" altLang="en-US" sz="800" dirty="0">
                        <a:latin typeface="+mn-ea"/>
                        <a:ea typeface="+mn-ea"/>
                      </a:endParaRPr>
                    </a:p>
                  </a:txBody>
                  <a:tcPr/>
                </a:tc>
                <a:tc>
                  <a:txBody>
                    <a:bodyPr/>
                    <a:lstStyle/>
                    <a:p>
                      <a:r>
                        <a:rPr kumimoji="1" lang="en-US" altLang="ja-JP" sz="800" dirty="0">
                          <a:latin typeface="+mn-ea"/>
                          <a:ea typeface="+mn-ea"/>
                        </a:rPr>
                        <a:t>ch003</a:t>
                      </a:r>
                      <a:endParaRPr kumimoji="1" lang="ja-JP" altLang="en-US" sz="800" dirty="0">
                        <a:latin typeface="+mn-ea"/>
                        <a:ea typeface="+mn-ea"/>
                      </a:endParaRPr>
                    </a:p>
                  </a:txBody>
                  <a:tcPr/>
                </a:tc>
                <a:tc>
                  <a:txBody>
                    <a:bodyPr/>
                    <a:lstStyle/>
                    <a:p>
                      <a:r>
                        <a:rPr kumimoji="1" lang="ja-JP" altLang="en-US" sz="800" dirty="0">
                          <a:latin typeface="+mn-ea"/>
                          <a:ea typeface="+mn-ea"/>
                        </a:rPr>
                        <a:t>ＪＫ</a:t>
                      </a:r>
                    </a:p>
                  </a:txBody>
                  <a:tcPr/>
                </a:tc>
                <a:tc>
                  <a:txBody>
                    <a:bodyPr/>
                    <a:lstStyle/>
                    <a:p>
                      <a:r>
                        <a:rPr kumimoji="1" lang="ja-JP" altLang="en-US" sz="800" dirty="0">
                          <a:latin typeface="+mn-ea"/>
                          <a:ea typeface="+mn-ea"/>
                        </a:rPr>
                        <a:t>情報部</a:t>
                      </a:r>
                    </a:p>
                  </a:txBody>
                  <a:tcPr/>
                </a:tc>
                <a:extLst>
                  <a:ext uri="{0D108BD9-81ED-4DB2-BD59-A6C34878D82A}">
                    <a16:rowId xmlns:a16="http://schemas.microsoft.com/office/drawing/2014/main" val="1668303278"/>
                  </a:ext>
                </a:extLst>
              </a:tr>
              <a:tr h="132556">
                <a:tc>
                  <a:txBody>
                    <a:bodyPr/>
                    <a:lstStyle/>
                    <a:p>
                      <a:r>
                        <a:rPr kumimoji="1" lang="en-US" altLang="ja-JP" sz="800" dirty="0">
                          <a:latin typeface="+mn-ea"/>
                          <a:ea typeface="+mn-ea"/>
                        </a:rPr>
                        <a:t>4</a:t>
                      </a:r>
                      <a:endParaRPr kumimoji="1" lang="ja-JP" altLang="en-US" sz="800" dirty="0">
                        <a:latin typeface="+mn-ea"/>
                        <a:ea typeface="+mn-ea"/>
                      </a:endParaRPr>
                    </a:p>
                  </a:txBody>
                  <a:tcPr/>
                </a:tc>
                <a:tc>
                  <a:txBody>
                    <a:bodyPr/>
                    <a:lstStyle/>
                    <a:p>
                      <a:r>
                        <a:rPr kumimoji="1" lang="en-US" altLang="ja-JP" sz="800" dirty="0">
                          <a:latin typeface="+mn-ea"/>
                          <a:ea typeface="+mn-ea"/>
                        </a:rPr>
                        <a:t>ch004</a:t>
                      </a:r>
                    </a:p>
                  </a:txBody>
                  <a:tcPr/>
                </a:tc>
                <a:tc>
                  <a:txBody>
                    <a:bodyPr/>
                    <a:lstStyle/>
                    <a:p>
                      <a:r>
                        <a:rPr kumimoji="1" lang="ja-JP" altLang="en-US" sz="800" dirty="0">
                          <a:latin typeface="+mn-ea"/>
                          <a:ea typeface="+mn-ea"/>
                        </a:rPr>
                        <a:t>真崎シュナイツ</a:t>
                      </a:r>
                    </a:p>
                  </a:txBody>
                  <a:tcPr/>
                </a:tc>
                <a:tc>
                  <a:txBody>
                    <a:bodyPr/>
                    <a:lstStyle/>
                    <a:p>
                      <a:r>
                        <a:rPr kumimoji="1" lang="ja-JP" altLang="en-US" sz="800" dirty="0">
                          <a:latin typeface="+mn-ea"/>
                          <a:ea typeface="+mn-ea"/>
                        </a:rPr>
                        <a:t>陸戦隊</a:t>
                      </a:r>
                    </a:p>
                  </a:txBody>
                  <a:tcPr/>
                </a:tc>
                <a:extLst>
                  <a:ext uri="{0D108BD9-81ED-4DB2-BD59-A6C34878D82A}">
                    <a16:rowId xmlns:a16="http://schemas.microsoft.com/office/drawing/2014/main" val="3167458401"/>
                  </a:ext>
                </a:extLst>
              </a:tr>
              <a:tr h="132556">
                <a:tc>
                  <a:txBody>
                    <a:bodyPr/>
                    <a:lstStyle/>
                    <a:p>
                      <a:r>
                        <a:rPr kumimoji="1" lang="en-US" altLang="ja-JP" sz="800" dirty="0">
                          <a:latin typeface="+mn-ea"/>
                          <a:ea typeface="+mn-ea"/>
                        </a:rPr>
                        <a:t>5</a:t>
                      </a:r>
                      <a:endParaRPr kumimoji="1" lang="ja-JP" altLang="en-US" sz="800" dirty="0">
                        <a:latin typeface="+mn-ea"/>
                        <a:ea typeface="+mn-ea"/>
                      </a:endParaRPr>
                    </a:p>
                  </a:txBody>
                  <a:tcPr/>
                </a:tc>
                <a:tc>
                  <a:txBody>
                    <a:bodyPr/>
                    <a:lstStyle/>
                    <a:p>
                      <a:r>
                        <a:rPr kumimoji="1" lang="en-US" altLang="ja-JP" sz="800" dirty="0">
                          <a:latin typeface="+mn-ea"/>
                          <a:ea typeface="+mn-ea"/>
                        </a:rPr>
                        <a:t>ch005</a:t>
                      </a:r>
                    </a:p>
                  </a:txBody>
                  <a:tcPr/>
                </a:tc>
                <a:tc>
                  <a:txBody>
                    <a:bodyPr/>
                    <a:lstStyle/>
                    <a:p>
                      <a:r>
                        <a:rPr kumimoji="1" lang="ja-JP" altLang="en-US" sz="800" dirty="0">
                          <a:latin typeface="+mn-ea"/>
                          <a:ea typeface="+mn-ea"/>
                        </a:rPr>
                        <a:t>リリアン・バスキア</a:t>
                      </a:r>
                      <a:endParaRPr kumimoji="1" lang="en-US" altLang="ja-JP" sz="800" dirty="0">
                        <a:latin typeface="+mn-ea"/>
                        <a:ea typeface="+mn-ea"/>
                      </a:endParaRPr>
                    </a:p>
                  </a:txBody>
                  <a:tcPr/>
                </a:tc>
                <a:tc>
                  <a:txBody>
                    <a:bodyPr/>
                    <a:lstStyle/>
                    <a:p>
                      <a:r>
                        <a:rPr kumimoji="1" lang="ja-JP" altLang="en-US" sz="800" dirty="0">
                          <a:latin typeface="+mn-ea"/>
                          <a:ea typeface="+mn-ea"/>
                        </a:rPr>
                        <a:t>陸戦隊</a:t>
                      </a:r>
                    </a:p>
                  </a:txBody>
                  <a:tcPr/>
                </a:tc>
                <a:extLst>
                  <a:ext uri="{0D108BD9-81ED-4DB2-BD59-A6C34878D82A}">
                    <a16:rowId xmlns:a16="http://schemas.microsoft.com/office/drawing/2014/main" val="1151867615"/>
                  </a:ext>
                </a:extLst>
              </a:tr>
              <a:tr h="132556">
                <a:tc>
                  <a:txBody>
                    <a:bodyPr/>
                    <a:lstStyle/>
                    <a:p>
                      <a:r>
                        <a:rPr kumimoji="1" lang="en-US" altLang="ja-JP" sz="800" dirty="0">
                          <a:latin typeface="+mn-ea"/>
                          <a:ea typeface="+mn-ea"/>
                        </a:rPr>
                        <a:t>6</a:t>
                      </a:r>
                      <a:endParaRPr kumimoji="1" lang="ja-JP" altLang="en-US" sz="800" dirty="0">
                        <a:latin typeface="+mn-ea"/>
                        <a:ea typeface="+mn-ea"/>
                      </a:endParaRPr>
                    </a:p>
                  </a:txBody>
                  <a:tcPr/>
                </a:tc>
                <a:tc>
                  <a:txBody>
                    <a:bodyPr/>
                    <a:lstStyle/>
                    <a:p>
                      <a:r>
                        <a:rPr kumimoji="1" lang="en-US" altLang="ja-JP" sz="800" dirty="0">
                          <a:latin typeface="+mn-ea"/>
                          <a:ea typeface="+mn-ea"/>
                        </a:rPr>
                        <a:t>ch006</a:t>
                      </a:r>
                      <a:endParaRPr kumimoji="1" lang="ja-JP" altLang="en-US" sz="800" dirty="0">
                        <a:latin typeface="+mn-ea"/>
                        <a:ea typeface="+mn-ea"/>
                      </a:endParaRPr>
                    </a:p>
                  </a:txBody>
                  <a:tcPr/>
                </a:tc>
                <a:tc>
                  <a:txBody>
                    <a:bodyPr/>
                    <a:lstStyle/>
                    <a:p>
                      <a:r>
                        <a:rPr kumimoji="1" lang="ja-JP" altLang="en-US" sz="800" dirty="0">
                          <a:latin typeface="+mn-ea"/>
                          <a:ea typeface="+mn-ea"/>
                        </a:rPr>
                        <a:t>君島レイコ</a:t>
                      </a:r>
                    </a:p>
                  </a:txBody>
                  <a:tcPr/>
                </a:tc>
                <a:tc>
                  <a:txBody>
                    <a:bodyPr/>
                    <a:lstStyle/>
                    <a:p>
                      <a:r>
                        <a:rPr kumimoji="1" lang="ja-JP" altLang="en-US" sz="800" dirty="0">
                          <a:latin typeface="+mn-ea"/>
                          <a:ea typeface="+mn-ea"/>
                        </a:rPr>
                        <a:t>砲術戦闘科</a:t>
                      </a:r>
                    </a:p>
                  </a:txBody>
                  <a:tcPr/>
                </a:tc>
                <a:extLst>
                  <a:ext uri="{0D108BD9-81ED-4DB2-BD59-A6C34878D82A}">
                    <a16:rowId xmlns:a16="http://schemas.microsoft.com/office/drawing/2014/main" val="2689750981"/>
                  </a:ext>
                </a:extLst>
              </a:tr>
              <a:tr h="132556">
                <a:tc>
                  <a:txBody>
                    <a:bodyPr/>
                    <a:lstStyle/>
                    <a:p>
                      <a:r>
                        <a:rPr kumimoji="1" lang="en-US" altLang="ja-JP" sz="800" dirty="0">
                          <a:latin typeface="+mn-ea"/>
                          <a:ea typeface="+mn-ea"/>
                        </a:rPr>
                        <a:t>7</a:t>
                      </a:r>
                      <a:endParaRPr kumimoji="1" lang="ja-JP" altLang="en-US" sz="800" dirty="0">
                        <a:latin typeface="+mn-ea"/>
                        <a:ea typeface="+mn-ea"/>
                      </a:endParaRPr>
                    </a:p>
                  </a:txBody>
                  <a:tcPr/>
                </a:tc>
                <a:tc>
                  <a:txBody>
                    <a:bodyPr/>
                    <a:lstStyle/>
                    <a:p>
                      <a:r>
                        <a:rPr kumimoji="1" lang="en-US" altLang="ja-JP" sz="800" dirty="0">
                          <a:latin typeface="+mn-ea"/>
                          <a:ea typeface="+mn-ea"/>
                        </a:rPr>
                        <a:t>ch007</a:t>
                      </a:r>
                      <a:endParaRPr kumimoji="1" lang="ja-JP" altLang="en-US" sz="800" dirty="0">
                        <a:latin typeface="+mn-ea"/>
                        <a:ea typeface="+mn-ea"/>
                      </a:endParaRPr>
                    </a:p>
                  </a:txBody>
                  <a:tcPr/>
                </a:tc>
                <a:tc>
                  <a:txBody>
                    <a:bodyPr/>
                    <a:lstStyle/>
                    <a:p>
                      <a:r>
                        <a:rPr kumimoji="1" lang="ja-JP" altLang="en-US" sz="800" dirty="0">
                          <a:latin typeface="+mn-ea"/>
                          <a:ea typeface="+mn-ea"/>
                        </a:rPr>
                        <a:t>エミリー・グリーン</a:t>
                      </a:r>
                    </a:p>
                  </a:txBody>
                  <a:tcPr/>
                </a:tc>
                <a:tc>
                  <a:txBody>
                    <a:bodyPr/>
                    <a:lstStyle/>
                    <a:p>
                      <a:r>
                        <a:rPr kumimoji="1" lang="ja-JP" altLang="en-US" sz="800" dirty="0">
                          <a:latin typeface="+mn-ea"/>
                          <a:ea typeface="+mn-ea"/>
                        </a:rPr>
                        <a:t>砲術戦闘科</a:t>
                      </a:r>
                    </a:p>
                  </a:txBody>
                  <a:tcPr/>
                </a:tc>
                <a:extLst>
                  <a:ext uri="{0D108BD9-81ED-4DB2-BD59-A6C34878D82A}">
                    <a16:rowId xmlns:a16="http://schemas.microsoft.com/office/drawing/2014/main" val="438372600"/>
                  </a:ext>
                </a:extLst>
              </a:tr>
              <a:tr h="132556">
                <a:tc>
                  <a:txBody>
                    <a:bodyPr/>
                    <a:lstStyle/>
                    <a:p>
                      <a:r>
                        <a:rPr kumimoji="1" lang="en-US" altLang="ja-JP" sz="800" dirty="0">
                          <a:latin typeface="+mn-ea"/>
                          <a:ea typeface="+mn-ea"/>
                        </a:rPr>
                        <a:t>8</a:t>
                      </a:r>
                      <a:endParaRPr kumimoji="1" lang="ja-JP" altLang="en-US" sz="800" dirty="0">
                        <a:latin typeface="+mn-ea"/>
                        <a:ea typeface="+mn-ea"/>
                      </a:endParaRPr>
                    </a:p>
                  </a:txBody>
                  <a:tcPr/>
                </a:tc>
                <a:tc>
                  <a:txBody>
                    <a:bodyPr/>
                    <a:lstStyle/>
                    <a:p>
                      <a:r>
                        <a:rPr kumimoji="1" lang="en-US" altLang="ja-JP" sz="800" dirty="0">
                          <a:latin typeface="+mn-ea"/>
                          <a:ea typeface="+mn-ea"/>
                        </a:rPr>
                        <a:t>ch008</a:t>
                      </a:r>
                      <a:endParaRPr kumimoji="1" lang="ja-JP" altLang="en-US" sz="800" dirty="0">
                        <a:latin typeface="+mn-ea"/>
                        <a:ea typeface="+mn-ea"/>
                      </a:endParaRPr>
                    </a:p>
                  </a:txBody>
                  <a:tcPr/>
                </a:tc>
                <a:tc>
                  <a:txBody>
                    <a:bodyPr/>
                    <a:lstStyle/>
                    <a:p>
                      <a:r>
                        <a:rPr kumimoji="1" lang="ja-JP" altLang="en-US" sz="800" dirty="0">
                          <a:latin typeface="+mn-ea"/>
                          <a:ea typeface="+mn-ea"/>
                        </a:rPr>
                        <a:t>月宮あずさ</a:t>
                      </a:r>
                    </a:p>
                  </a:txBody>
                  <a:tcPr/>
                </a:tc>
                <a:tc>
                  <a:txBody>
                    <a:bodyPr/>
                    <a:lstStyle/>
                    <a:p>
                      <a:r>
                        <a:rPr kumimoji="1" lang="ja-JP" altLang="en-US" sz="800" dirty="0">
                          <a:latin typeface="+mn-ea"/>
                          <a:ea typeface="+mn-ea"/>
                        </a:rPr>
                        <a:t>音楽部</a:t>
                      </a:r>
                    </a:p>
                  </a:txBody>
                  <a:tcPr/>
                </a:tc>
                <a:extLst>
                  <a:ext uri="{0D108BD9-81ED-4DB2-BD59-A6C34878D82A}">
                    <a16:rowId xmlns:a16="http://schemas.microsoft.com/office/drawing/2014/main" val="1719743826"/>
                  </a:ext>
                </a:extLst>
              </a:tr>
              <a:tr h="132556">
                <a:tc>
                  <a:txBody>
                    <a:bodyPr/>
                    <a:lstStyle/>
                    <a:p>
                      <a:r>
                        <a:rPr kumimoji="1" lang="en-US" altLang="ja-JP" sz="800" dirty="0">
                          <a:latin typeface="+mn-ea"/>
                          <a:ea typeface="+mn-ea"/>
                        </a:rPr>
                        <a:t>9</a:t>
                      </a:r>
                      <a:endParaRPr kumimoji="1" lang="ja-JP" altLang="en-US" sz="800" dirty="0">
                        <a:latin typeface="+mn-ea"/>
                        <a:ea typeface="+mn-ea"/>
                      </a:endParaRPr>
                    </a:p>
                  </a:txBody>
                  <a:tcPr/>
                </a:tc>
                <a:tc>
                  <a:txBody>
                    <a:bodyPr/>
                    <a:lstStyle/>
                    <a:p>
                      <a:r>
                        <a:rPr kumimoji="1" lang="en-US" altLang="ja-JP" sz="800" dirty="0">
                          <a:latin typeface="+mn-ea"/>
                          <a:ea typeface="+mn-ea"/>
                        </a:rPr>
                        <a:t>ch009</a:t>
                      </a:r>
                      <a:endParaRPr kumimoji="1" lang="ja-JP" altLang="en-US" sz="800" dirty="0">
                        <a:latin typeface="+mn-ea"/>
                        <a:ea typeface="+mn-ea"/>
                      </a:endParaRPr>
                    </a:p>
                  </a:txBody>
                  <a:tcPr/>
                </a:tc>
                <a:tc>
                  <a:txBody>
                    <a:bodyPr/>
                    <a:lstStyle/>
                    <a:p>
                      <a:r>
                        <a:rPr kumimoji="1" lang="ja-JP" altLang="en-US" sz="800" dirty="0">
                          <a:latin typeface="+mn-ea"/>
                          <a:ea typeface="+mn-ea"/>
                        </a:rPr>
                        <a:t>赤城結羽子</a:t>
                      </a:r>
                    </a:p>
                  </a:txBody>
                  <a:tcPr/>
                </a:tc>
                <a:tc>
                  <a:txBody>
                    <a:bodyPr/>
                    <a:lstStyle/>
                    <a:p>
                      <a:r>
                        <a:rPr kumimoji="1" lang="ja-JP" altLang="en-US" sz="800" dirty="0">
                          <a:latin typeface="+mn-ea"/>
                          <a:ea typeface="+mn-ea"/>
                        </a:rPr>
                        <a:t>音楽部</a:t>
                      </a:r>
                    </a:p>
                  </a:txBody>
                  <a:tcPr/>
                </a:tc>
                <a:extLst>
                  <a:ext uri="{0D108BD9-81ED-4DB2-BD59-A6C34878D82A}">
                    <a16:rowId xmlns:a16="http://schemas.microsoft.com/office/drawing/2014/main" val="695808722"/>
                  </a:ext>
                </a:extLst>
              </a:tr>
              <a:tr h="132556">
                <a:tc>
                  <a:txBody>
                    <a:bodyPr/>
                    <a:lstStyle/>
                    <a:p>
                      <a:r>
                        <a:rPr kumimoji="1" lang="en-US" altLang="ja-JP" sz="800" dirty="0">
                          <a:latin typeface="+mn-ea"/>
                          <a:ea typeface="+mn-ea"/>
                        </a:rPr>
                        <a:t>10</a:t>
                      </a:r>
                      <a:endParaRPr kumimoji="1" lang="ja-JP" altLang="en-US" sz="800" dirty="0">
                        <a:latin typeface="+mn-ea"/>
                        <a:ea typeface="+mn-ea"/>
                      </a:endParaRPr>
                    </a:p>
                  </a:txBody>
                  <a:tcPr/>
                </a:tc>
                <a:tc>
                  <a:txBody>
                    <a:bodyPr/>
                    <a:lstStyle/>
                    <a:p>
                      <a:r>
                        <a:rPr kumimoji="1" lang="en-US" altLang="ja-JP" sz="800" dirty="0">
                          <a:latin typeface="+mn-ea"/>
                          <a:ea typeface="+mn-ea"/>
                        </a:rPr>
                        <a:t>ch010</a:t>
                      </a:r>
                      <a:endParaRPr kumimoji="1" lang="ja-JP" altLang="en-US" sz="800" dirty="0">
                        <a:latin typeface="+mn-ea"/>
                        <a:ea typeface="+mn-ea"/>
                      </a:endParaRPr>
                    </a:p>
                  </a:txBody>
                  <a:tcPr/>
                </a:tc>
                <a:tc>
                  <a:txBody>
                    <a:bodyPr/>
                    <a:lstStyle/>
                    <a:p>
                      <a:r>
                        <a:rPr kumimoji="1" lang="ja-JP" altLang="en-US" sz="800" dirty="0">
                          <a:latin typeface="+mn-ea"/>
                          <a:ea typeface="+mn-ea"/>
                        </a:rPr>
                        <a:t>波湖</a:t>
                      </a:r>
                    </a:p>
                  </a:txBody>
                  <a:tcPr/>
                </a:tc>
                <a:tc>
                  <a:txBody>
                    <a:bodyPr/>
                    <a:lstStyle/>
                    <a:p>
                      <a:r>
                        <a:rPr kumimoji="1" lang="ja-JP" altLang="en-US" sz="800" dirty="0">
                          <a:latin typeface="+mn-ea"/>
                          <a:ea typeface="+mn-ea"/>
                        </a:rPr>
                        <a:t>衛生科</a:t>
                      </a:r>
                    </a:p>
                  </a:txBody>
                  <a:tcPr/>
                </a:tc>
                <a:extLst>
                  <a:ext uri="{0D108BD9-81ED-4DB2-BD59-A6C34878D82A}">
                    <a16:rowId xmlns:a16="http://schemas.microsoft.com/office/drawing/2014/main" val="742490803"/>
                  </a:ext>
                </a:extLst>
              </a:tr>
              <a:tr h="132556">
                <a:tc>
                  <a:txBody>
                    <a:bodyPr/>
                    <a:lstStyle/>
                    <a:p>
                      <a:r>
                        <a:rPr kumimoji="1" lang="en-US" altLang="ja-JP" sz="800" dirty="0">
                          <a:latin typeface="+mn-ea"/>
                          <a:ea typeface="+mn-ea"/>
                        </a:rPr>
                        <a:t>11</a:t>
                      </a:r>
                      <a:endParaRPr kumimoji="1" lang="ja-JP" altLang="en-US" sz="800" dirty="0">
                        <a:latin typeface="+mn-ea"/>
                        <a:ea typeface="+mn-ea"/>
                      </a:endParaRPr>
                    </a:p>
                  </a:txBody>
                  <a:tcPr/>
                </a:tc>
                <a:tc>
                  <a:txBody>
                    <a:bodyPr/>
                    <a:lstStyle/>
                    <a:p>
                      <a:r>
                        <a:rPr kumimoji="1" lang="en-US" altLang="ja-JP" sz="800" dirty="0">
                          <a:latin typeface="+mn-ea"/>
                          <a:ea typeface="+mn-ea"/>
                        </a:rPr>
                        <a:t>ch011</a:t>
                      </a:r>
                      <a:endParaRPr kumimoji="1" lang="ja-JP" altLang="en-US" sz="800" dirty="0">
                        <a:latin typeface="+mn-ea"/>
                        <a:ea typeface="+mn-ea"/>
                      </a:endParaRPr>
                    </a:p>
                  </a:txBody>
                  <a:tcPr/>
                </a:tc>
                <a:tc>
                  <a:txBody>
                    <a:bodyPr/>
                    <a:lstStyle/>
                    <a:p>
                      <a:r>
                        <a:rPr kumimoji="1" lang="ja-JP" altLang="en-US" sz="800" dirty="0">
                          <a:latin typeface="+mn-ea"/>
                          <a:ea typeface="+mn-ea"/>
                        </a:rPr>
                        <a:t>ラーラ</a:t>
                      </a:r>
                    </a:p>
                  </a:txBody>
                  <a:tcPr/>
                </a:tc>
                <a:tc>
                  <a:txBody>
                    <a:bodyPr/>
                    <a:lstStyle/>
                    <a:p>
                      <a:r>
                        <a:rPr kumimoji="1" lang="ja-JP" altLang="en-US" sz="800" dirty="0">
                          <a:latin typeface="+mn-ea"/>
                          <a:ea typeface="+mn-ea"/>
                        </a:rPr>
                        <a:t>情報部</a:t>
                      </a:r>
                    </a:p>
                  </a:txBody>
                  <a:tcPr/>
                </a:tc>
                <a:extLst>
                  <a:ext uri="{0D108BD9-81ED-4DB2-BD59-A6C34878D82A}">
                    <a16:rowId xmlns:a16="http://schemas.microsoft.com/office/drawing/2014/main" val="3967678693"/>
                  </a:ext>
                </a:extLst>
              </a:tr>
              <a:tr h="132556">
                <a:tc>
                  <a:txBody>
                    <a:bodyPr/>
                    <a:lstStyle/>
                    <a:p>
                      <a:r>
                        <a:rPr kumimoji="1" lang="en-US" altLang="ja-JP" sz="800" dirty="0">
                          <a:latin typeface="+mn-ea"/>
                          <a:ea typeface="+mn-ea"/>
                        </a:rPr>
                        <a:t>12</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en-US" altLang="ja-JP" sz="800" dirty="0">
                          <a:latin typeface="+mn-ea"/>
                          <a:ea typeface="+mn-ea"/>
                        </a:rPr>
                        <a:t>ch012</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ja-JP" altLang="en-US" sz="800" dirty="0">
                          <a:latin typeface="+mn-ea"/>
                          <a:ea typeface="+mn-ea"/>
                        </a:rPr>
                        <a:t>平密竜子</a:t>
                      </a:r>
                    </a:p>
                  </a:txBody>
                  <a:tcPr>
                    <a:solidFill>
                      <a:schemeClr val="accent2">
                        <a:lumMod val="40000"/>
                        <a:lumOff val="60000"/>
                      </a:schemeClr>
                    </a:solidFill>
                  </a:tcPr>
                </a:tc>
                <a:tc>
                  <a:txBody>
                    <a:bodyPr/>
                    <a:lstStyle/>
                    <a:p>
                      <a:r>
                        <a:rPr kumimoji="1" lang="ja-JP" altLang="en-US" sz="800" dirty="0">
                          <a:latin typeface="+mn-ea"/>
                          <a:ea typeface="+mn-ea"/>
                        </a:rPr>
                        <a:t>防衛上級開発局</a:t>
                      </a:r>
                    </a:p>
                  </a:txBody>
                  <a:tcPr>
                    <a:solidFill>
                      <a:schemeClr val="accent2">
                        <a:lumMod val="40000"/>
                        <a:lumOff val="60000"/>
                      </a:schemeClr>
                    </a:solidFill>
                  </a:tcPr>
                </a:tc>
                <a:extLst>
                  <a:ext uri="{0D108BD9-81ED-4DB2-BD59-A6C34878D82A}">
                    <a16:rowId xmlns:a16="http://schemas.microsoft.com/office/drawing/2014/main" val="631474188"/>
                  </a:ext>
                </a:extLst>
              </a:tr>
              <a:tr h="132556">
                <a:tc>
                  <a:txBody>
                    <a:bodyPr/>
                    <a:lstStyle/>
                    <a:p>
                      <a:r>
                        <a:rPr kumimoji="1" lang="en-US" altLang="ja-JP" sz="800" dirty="0">
                          <a:latin typeface="+mn-ea"/>
                          <a:ea typeface="+mn-ea"/>
                        </a:rPr>
                        <a:t>13</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en-US" altLang="ja-JP" sz="800" dirty="0">
                          <a:latin typeface="+mn-ea"/>
                          <a:ea typeface="+mn-ea"/>
                        </a:rPr>
                        <a:t>ch013</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ja-JP" altLang="en-US" sz="800" dirty="0">
                          <a:latin typeface="+mn-ea"/>
                          <a:ea typeface="+mn-ea"/>
                        </a:rPr>
                        <a:t>平密日芽</a:t>
                      </a:r>
                    </a:p>
                  </a:txBody>
                  <a:tcPr>
                    <a:solidFill>
                      <a:schemeClr val="accent2">
                        <a:lumMod val="60000"/>
                        <a:lumOff val="40000"/>
                      </a:schemeClr>
                    </a:solidFill>
                  </a:tcPr>
                </a:tc>
                <a:tc>
                  <a:txBody>
                    <a:bodyPr/>
                    <a:lstStyle/>
                    <a:p>
                      <a:r>
                        <a:rPr kumimoji="1" lang="ja-JP" altLang="en-US" sz="800" dirty="0">
                          <a:latin typeface="+mn-ea"/>
                          <a:ea typeface="+mn-ea"/>
                        </a:rPr>
                        <a:t>装備計画部</a:t>
                      </a:r>
                    </a:p>
                  </a:txBody>
                  <a:tcPr>
                    <a:solidFill>
                      <a:schemeClr val="accent2">
                        <a:lumMod val="60000"/>
                        <a:lumOff val="40000"/>
                      </a:schemeClr>
                    </a:solidFill>
                  </a:tcPr>
                </a:tc>
                <a:extLst>
                  <a:ext uri="{0D108BD9-81ED-4DB2-BD59-A6C34878D82A}">
                    <a16:rowId xmlns:a16="http://schemas.microsoft.com/office/drawing/2014/main" val="3848659528"/>
                  </a:ext>
                </a:extLst>
              </a:tr>
              <a:tr h="132556">
                <a:tc>
                  <a:txBody>
                    <a:bodyPr/>
                    <a:lstStyle/>
                    <a:p>
                      <a:r>
                        <a:rPr kumimoji="1" lang="en-US" altLang="ja-JP" sz="800" dirty="0">
                          <a:latin typeface="+mn-ea"/>
                          <a:ea typeface="+mn-ea"/>
                        </a:rPr>
                        <a:t>14</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en-US" altLang="ja-JP" sz="800" dirty="0">
                          <a:latin typeface="+mn-ea"/>
                          <a:ea typeface="+mn-ea"/>
                        </a:rPr>
                        <a:t>ch014</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ja-JP" altLang="en-US" sz="800" dirty="0">
                          <a:latin typeface="+mn-ea"/>
                          <a:ea typeface="+mn-ea"/>
                        </a:rPr>
                        <a:t>鉄輪翔子</a:t>
                      </a:r>
                    </a:p>
                  </a:txBody>
                  <a:tcPr>
                    <a:solidFill>
                      <a:schemeClr val="accent2">
                        <a:lumMod val="40000"/>
                        <a:lumOff val="60000"/>
                      </a:schemeClr>
                    </a:solidFill>
                  </a:tcPr>
                </a:tc>
                <a:tc>
                  <a:txBody>
                    <a:bodyPr/>
                    <a:lstStyle/>
                    <a:p>
                      <a:r>
                        <a:rPr kumimoji="1" lang="ja-JP" altLang="en-US" sz="800" dirty="0">
                          <a:latin typeface="+mn-ea"/>
                          <a:ea typeface="+mn-ea"/>
                        </a:rPr>
                        <a:t>機甲特科</a:t>
                      </a:r>
                    </a:p>
                  </a:txBody>
                  <a:tcPr>
                    <a:solidFill>
                      <a:schemeClr val="accent2">
                        <a:lumMod val="40000"/>
                        <a:lumOff val="60000"/>
                      </a:schemeClr>
                    </a:solidFill>
                  </a:tcPr>
                </a:tc>
                <a:extLst>
                  <a:ext uri="{0D108BD9-81ED-4DB2-BD59-A6C34878D82A}">
                    <a16:rowId xmlns:a16="http://schemas.microsoft.com/office/drawing/2014/main" val="3259278814"/>
                  </a:ext>
                </a:extLst>
              </a:tr>
              <a:tr h="132556">
                <a:tc>
                  <a:txBody>
                    <a:bodyPr/>
                    <a:lstStyle/>
                    <a:p>
                      <a:r>
                        <a:rPr kumimoji="1" lang="en-US" altLang="ja-JP" sz="800" dirty="0">
                          <a:latin typeface="+mn-ea"/>
                          <a:ea typeface="+mn-ea"/>
                        </a:rPr>
                        <a:t>15 </a:t>
                      </a:r>
                    </a:p>
                  </a:txBody>
                  <a:tcPr>
                    <a:solidFill>
                      <a:schemeClr val="accent2">
                        <a:lumMod val="60000"/>
                        <a:lumOff val="40000"/>
                      </a:schemeClr>
                    </a:solidFill>
                  </a:tcPr>
                </a:tc>
                <a:tc>
                  <a:txBody>
                    <a:bodyPr/>
                    <a:lstStyle/>
                    <a:p>
                      <a:r>
                        <a:rPr kumimoji="1" lang="en-US" altLang="ja-JP" sz="800" dirty="0">
                          <a:latin typeface="+mn-ea"/>
                          <a:ea typeface="+mn-ea"/>
                        </a:rPr>
                        <a:t>ch015</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ja-JP" altLang="en-US" sz="800" dirty="0">
                          <a:latin typeface="+mn-ea"/>
                          <a:ea typeface="+mn-ea"/>
                        </a:rPr>
                        <a:t>五月今日子</a:t>
                      </a:r>
                    </a:p>
                  </a:txBody>
                  <a:tcPr>
                    <a:solidFill>
                      <a:schemeClr val="accent2">
                        <a:lumMod val="60000"/>
                        <a:lumOff val="40000"/>
                      </a:schemeClr>
                    </a:solidFill>
                  </a:tcPr>
                </a:tc>
                <a:tc>
                  <a:txBody>
                    <a:bodyPr/>
                    <a:lstStyle/>
                    <a:p>
                      <a:r>
                        <a:rPr kumimoji="1" lang="ja-JP" altLang="en-US" sz="800" dirty="0">
                          <a:latin typeface="+mn-ea"/>
                          <a:ea typeface="+mn-ea"/>
                        </a:rPr>
                        <a:t>機甲特科</a:t>
                      </a:r>
                    </a:p>
                  </a:txBody>
                  <a:tcPr>
                    <a:solidFill>
                      <a:schemeClr val="accent2">
                        <a:lumMod val="60000"/>
                        <a:lumOff val="40000"/>
                      </a:schemeClr>
                    </a:solidFill>
                  </a:tcPr>
                </a:tc>
                <a:extLst>
                  <a:ext uri="{0D108BD9-81ED-4DB2-BD59-A6C34878D82A}">
                    <a16:rowId xmlns:a16="http://schemas.microsoft.com/office/drawing/2014/main" val="748797919"/>
                  </a:ext>
                </a:extLst>
              </a:tr>
            </a:tbl>
          </a:graphicData>
        </a:graphic>
      </p:graphicFrame>
      <p:graphicFrame>
        <p:nvGraphicFramePr>
          <p:cNvPr id="13" name="表 2">
            <a:extLst>
              <a:ext uri="{FF2B5EF4-FFF2-40B4-BE49-F238E27FC236}">
                <a16:creationId xmlns:a16="http://schemas.microsoft.com/office/drawing/2014/main" id="{1EDAD3E9-D948-4892-A26D-5F27B5FC3CE0}"/>
              </a:ext>
            </a:extLst>
          </p:cNvPr>
          <p:cNvGraphicFramePr>
            <a:graphicFrameLocks noGrp="1"/>
          </p:cNvGraphicFramePr>
          <p:nvPr>
            <p:extLst>
              <p:ext uri="{D42A27DB-BD31-4B8C-83A1-F6EECF244321}">
                <p14:modId xmlns:p14="http://schemas.microsoft.com/office/powerpoint/2010/main" val="1644210303"/>
              </p:ext>
            </p:extLst>
          </p:nvPr>
        </p:nvGraphicFramePr>
        <p:xfrm>
          <a:off x="3890848" y="3009286"/>
          <a:ext cx="2946083" cy="853440"/>
        </p:xfrm>
        <a:graphic>
          <a:graphicData uri="http://schemas.openxmlformats.org/drawingml/2006/table">
            <a:tbl>
              <a:tblPr firstRow="1" bandRow="1">
                <a:tableStyleId>{5C22544A-7EE6-4342-B048-85BDC9FD1C3A}</a:tableStyleId>
              </a:tblPr>
              <a:tblGrid>
                <a:gridCol w="379730">
                  <a:extLst>
                    <a:ext uri="{9D8B030D-6E8A-4147-A177-3AD203B41FA5}">
                      <a16:colId xmlns:a16="http://schemas.microsoft.com/office/drawing/2014/main" val="3801579940"/>
                    </a:ext>
                  </a:extLst>
                </a:gridCol>
                <a:gridCol w="505143">
                  <a:extLst>
                    <a:ext uri="{9D8B030D-6E8A-4147-A177-3AD203B41FA5}">
                      <a16:colId xmlns:a16="http://schemas.microsoft.com/office/drawing/2014/main" val="2803432399"/>
                    </a:ext>
                  </a:extLst>
                </a:gridCol>
                <a:gridCol w="1132205">
                  <a:extLst>
                    <a:ext uri="{9D8B030D-6E8A-4147-A177-3AD203B41FA5}">
                      <a16:colId xmlns:a16="http://schemas.microsoft.com/office/drawing/2014/main" val="2112723808"/>
                    </a:ext>
                  </a:extLst>
                </a:gridCol>
                <a:gridCol w="929005">
                  <a:extLst>
                    <a:ext uri="{9D8B030D-6E8A-4147-A177-3AD203B41FA5}">
                      <a16:colId xmlns:a16="http://schemas.microsoft.com/office/drawing/2014/main" val="2588917992"/>
                    </a:ext>
                  </a:extLst>
                </a:gridCol>
              </a:tblGrid>
              <a:tr h="132556">
                <a:tc>
                  <a:txBody>
                    <a:bodyPr/>
                    <a:lstStyle/>
                    <a:p>
                      <a:r>
                        <a:rPr kumimoji="1" lang="en-US" altLang="ja-JP" sz="800" dirty="0">
                          <a:latin typeface="+mn-ea"/>
                          <a:ea typeface="+mn-ea"/>
                        </a:rPr>
                        <a:t>No.</a:t>
                      </a:r>
                      <a:endParaRPr kumimoji="1" lang="ja-JP" altLang="en-US" sz="800" dirty="0">
                        <a:latin typeface="+mn-ea"/>
                        <a:ea typeface="+mn-ea"/>
                      </a:endParaRPr>
                    </a:p>
                  </a:txBody>
                  <a:tcPr/>
                </a:tc>
                <a:tc>
                  <a:txBody>
                    <a:bodyPr/>
                    <a:lstStyle/>
                    <a:p>
                      <a:r>
                        <a:rPr kumimoji="1" lang="en-US" altLang="ja-JP" sz="800" dirty="0">
                          <a:latin typeface="+mn-ea"/>
                          <a:ea typeface="+mn-ea"/>
                        </a:rPr>
                        <a:t>ID</a:t>
                      </a:r>
                      <a:endParaRPr kumimoji="1" lang="ja-JP" altLang="en-US" sz="800" dirty="0">
                        <a:latin typeface="+mn-ea"/>
                        <a:ea typeface="+mn-ea"/>
                      </a:endParaRPr>
                    </a:p>
                  </a:txBody>
                  <a:tcPr/>
                </a:tc>
                <a:tc>
                  <a:txBody>
                    <a:bodyPr/>
                    <a:lstStyle/>
                    <a:p>
                      <a:r>
                        <a:rPr kumimoji="1" lang="ja-JP" altLang="en-US" sz="800" dirty="0">
                          <a:latin typeface="+mn-ea"/>
                          <a:ea typeface="+mn-ea"/>
                        </a:rPr>
                        <a:t>キャラ</a:t>
                      </a:r>
                    </a:p>
                  </a:txBody>
                  <a:tcPr/>
                </a:tc>
                <a:tc>
                  <a:txBody>
                    <a:bodyPr/>
                    <a:lstStyle/>
                    <a:p>
                      <a:r>
                        <a:rPr kumimoji="1" lang="ja-JP" altLang="en-US" sz="800" dirty="0">
                          <a:latin typeface="+mn-ea"/>
                          <a:ea typeface="+mn-ea"/>
                        </a:rPr>
                        <a:t>兵科</a:t>
                      </a:r>
                    </a:p>
                  </a:txBody>
                  <a:tcPr/>
                </a:tc>
                <a:extLst>
                  <a:ext uri="{0D108BD9-81ED-4DB2-BD59-A6C34878D82A}">
                    <a16:rowId xmlns:a16="http://schemas.microsoft.com/office/drawing/2014/main" val="3182731133"/>
                  </a:ext>
                </a:extLst>
              </a:tr>
              <a:tr h="132556">
                <a:tc>
                  <a:txBody>
                    <a:bodyPr/>
                    <a:lstStyle/>
                    <a:p>
                      <a:r>
                        <a:rPr kumimoji="1" lang="en-US" altLang="ja-JP" sz="800" dirty="0">
                          <a:latin typeface="+mn-ea"/>
                          <a:ea typeface="+mn-ea"/>
                        </a:rPr>
                        <a:t>16</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en-US" altLang="ja-JP" sz="800" dirty="0">
                          <a:latin typeface="+mn-ea"/>
                          <a:ea typeface="+mn-ea"/>
                        </a:rPr>
                        <a:t>ch901</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ja-JP" altLang="en-US" sz="800" dirty="0">
                          <a:latin typeface="+mn-ea"/>
                          <a:ea typeface="+mn-ea"/>
                        </a:rPr>
                        <a:t>マーダ</a:t>
                      </a:r>
                    </a:p>
                  </a:txBody>
                  <a:tcPr>
                    <a:solidFill>
                      <a:schemeClr val="accent2">
                        <a:lumMod val="60000"/>
                        <a:lumOff val="40000"/>
                      </a:schemeClr>
                    </a:solidFill>
                  </a:tcPr>
                </a:tc>
                <a:tc>
                  <a:txBody>
                    <a:bodyPr/>
                    <a:lstStyle/>
                    <a:p>
                      <a:r>
                        <a:rPr kumimoji="1" lang="ja-JP" altLang="en-US" sz="800" dirty="0">
                          <a:latin typeface="+mn-ea"/>
                          <a:ea typeface="+mn-ea"/>
                        </a:rPr>
                        <a:t>－</a:t>
                      </a:r>
                    </a:p>
                  </a:txBody>
                  <a:tcPr>
                    <a:solidFill>
                      <a:schemeClr val="accent2">
                        <a:lumMod val="60000"/>
                        <a:lumOff val="40000"/>
                      </a:schemeClr>
                    </a:solidFill>
                  </a:tcPr>
                </a:tc>
                <a:extLst>
                  <a:ext uri="{0D108BD9-81ED-4DB2-BD59-A6C34878D82A}">
                    <a16:rowId xmlns:a16="http://schemas.microsoft.com/office/drawing/2014/main" val="117325061"/>
                  </a:ext>
                </a:extLst>
              </a:tr>
              <a:tr h="132556">
                <a:tc>
                  <a:txBody>
                    <a:bodyPr/>
                    <a:lstStyle/>
                    <a:p>
                      <a:r>
                        <a:rPr kumimoji="1" lang="en-US" altLang="ja-JP" sz="800" dirty="0">
                          <a:latin typeface="+mn-ea"/>
                          <a:ea typeface="+mn-ea"/>
                        </a:rPr>
                        <a:t>17</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en-US" altLang="ja-JP" sz="800" dirty="0">
                          <a:latin typeface="+mn-ea"/>
                          <a:ea typeface="+mn-ea"/>
                        </a:rPr>
                        <a:t>ch902</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ja-JP" altLang="en-US" sz="800" dirty="0">
                          <a:latin typeface="+mn-ea"/>
                          <a:ea typeface="+mn-ea"/>
                        </a:rPr>
                        <a:t>田中良蔵</a:t>
                      </a:r>
                    </a:p>
                  </a:txBody>
                  <a:tcPr>
                    <a:solidFill>
                      <a:schemeClr val="accent2">
                        <a:lumMod val="40000"/>
                        <a:lumOff val="60000"/>
                      </a:schemeClr>
                    </a:solidFill>
                  </a:tcPr>
                </a:tc>
                <a:tc>
                  <a:txBody>
                    <a:bodyPr/>
                    <a:lstStyle/>
                    <a:p>
                      <a:r>
                        <a:rPr kumimoji="1" lang="ja-JP" altLang="en-US" sz="800" dirty="0">
                          <a:latin typeface="+mn-ea"/>
                          <a:ea typeface="+mn-ea"/>
                        </a:rPr>
                        <a:t>－</a:t>
                      </a:r>
                    </a:p>
                  </a:txBody>
                  <a:tcPr>
                    <a:solidFill>
                      <a:schemeClr val="accent2">
                        <a:lumMod val="40000"/>
                        <a:lumOff val="60000"/>
                      </a:schemeClr>
                    </a:solidFill>
                  </a:tcPr>
                </a:tc>
                <a:extLst>
                  <a:ext uri="{0D108BD9-81ED-4DB2-BD59-A6C34878D82A}">
                    <a16:rowId xmlns:a16="http://schemas.microsoft.com/office/drawing/2014/main" val="1258953732"/>
                  </a:ext>
                </a:extLst>
              </a:tr>
              <a:tr h="132556">
                <a:tc>
                  <a:txBody>
                    <a:bodyPr/>
                    <a:lstStyle/>
                    <a:p>
                      <a:r>
                        <a:rPr kumimoji="1" lang="en-US" altLang="ja-JP" sz="800" dirty="0">
                          <a:latin typeface="+mn-ea"/>
                          <a:ea typeface="+mn-ea"/>
                        </a:rPr>
                        <a:t>18</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en-US" altLang="ja-JP" sz="800" dirty="0">
                          <a:latin typeface="+mn-ea"/>
                          <a:ea typeface="+mn-ea"/>
                        </a:rPr>
                        <a:t>ch903</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ja-JP" altLang="en-US" sz="800" dirty="0">
                          <a:latin typeface="+mn-ea"/>
                          <a:ea typeface="+mn-ea"/>
                        </a:rPr>
                        <a:t>五味直輔</a:t>
                      </a:r>
                    </a:p>
                  </a:txBody>
                  <a:tcPr>
                    <a:solidFill>
                      <a:schemeClr val="accent2">
                        <a:lumMod val="60000"/>
                        <a:lumOff val="40000"/>
                      </a:schemeClr>
                    </a:solidFill>
                  </a:tcPr>
                </a:tc>
                <a:tc>
                  <a:txBody>
                    <a:bodyPr/>
                    <a:lstStyle/>
                    <a:p>
                      <a:r>
                        <a:rPr kumimoji="1" lang="ja-JP" altLang="en-US" sz="800" dirty="0">
                          <a:latin typeface="+mn-ea"/>
                          <a:ea typeface="+mn-ea"/>
                        </a:rPr>
                        <a:t>－</a:t>
                      </a:r>
                    </a:p>
                  </a:txBody>
                  <a:tcPr>
                    <a:solidFill>
                      <a:schemeClr val="accent2">
                        <a:lumMod val="60000"/>
                        <a:lumOff val="40000"/>
                      </a:schemeClr>
                    </a:solidFill>
                  </a:tcPr>
                </a:tc>
                <a:extLst>
                  <a:ext uri="{0D108BD9-81ED-4DB2-BD59-A6C34878D82A}">
                    <a16:rowId xmlns:a16="http://schemas.microsoft.com/office/drawing/2014/main" val="1668303278"/>
                  </a:ext>
                </a:extLst>
              </a:tr>
            </a:tbl>
          </a:graphicData>
        </a:graphic>
      </p:graphicFrame>
      <p:sp>
        <p:nvSpPr>
          <p:cNvPr id="4" name="四角形: 角を丸くする 3">
            <a:extLst>
              <a:ext uri="{FF2B5EF4-FFF2-40B4-BE49-F238E27FC236}">
                <a16:creationId xmlns:a16="http://schemas.microsoft.com/office/drawing/2014/main" id="{A9768370-F5D2-48FC-ACFF-2A7895353828}"/>
              </a:ext>
            </a:extLst>
          </p:cNvPr>
          <p:cNvSpPr/>
          <p:nvPr/>
        </p:nvSpPr>
        <p:spPr>
          <a:xfrm>
            <a:off x="3890848" y="3956087"/>
            <a:ext cx="2652827" cy="654013"/>
          </a:xfrm>
          <a:prstGeom prst="roundRect">
            <a:avLst>
              <a:gd name="adj" fmla="val 14851"/>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オレンジのキャラについては</a:t>
            </a:r>
            <a:endParaRPr kumimoji="1" lang="en-US" altLang="ja-JP" sz="1000" dirty="0">
              <a:solidFill>
                <a:schemeClr val="tx1"/>
              </a:solidFill>
            </a:endParaRPr>
          </a:p>
          <a:p>
            <a:r>
              <a:rPr kumimoji="1" lang="ja-JP" altLang="en-US" sz="1000" dirty="0">
                <a:solidFill>
                  <a:schemeClr val="tx1"/>
                </a:solidFill>
              </a:rPr>
              <a:t>前述のストーリー等のみの参加キャラであったり、初期リリースでは登場しないキャラとなる。となる。</a:t>
            </a:r>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261884" cy="307777"/>
          </a:xfrm>
          <a:prstGeom prst="rect">
            <a:avLst/>
          </a:prstGeom>
          <a:noFill/>
        </p:spPr>
        <p:txBody>
          <a:bodyPr wrap="none" rtlCol="0">
            <a:spAutoFit/>
          </a:bodyPr>
          <a:lstStyle/>
          <a:p>
            <a:r>
              <a:rPr kumimoji="1" lang="ja-JP" altLang="en-US" sz="1400" b="1" dirty="0">
                <a:latin typeface="+mn-ea"/>
              </a:rPr>
              <a:t>■キャラ仕様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3</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723275" cy="307777"/>
          </a:xfrm>
          <a:prstGeom prst="rect">
            <a:avLst/>
          </a:prstGeom>
          <a:noFill/>
        </p:spPr>
        <p:txBody>
          <a:bodyPr wrap="none" rtlCol="0">
            <a:spAutoFit/>
          </a:bodyPr>
          <a:lstStyle/>
          <a:p>
            <a:r>
              <a:rPr kumimoji="1" lang="ja-JP" altLang="en-US" sz="1400" b="1" dirty="0"/>
              <a:t>●兵科</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4416594" cy="553998"/>
          </a:xfrm>
          <a:prstGeom prst="rect">
            <a:avLst/>
          </a:prstGeom>
          <a:noFill/>
        </p:spPr>
        <p:txBody>
          <a:bodyPr wrap="none" rtlCol="0">
            <a:spAutoFit/>
          </a:bodyPr>
          <a:lstStyle/>
          <a:p>
            <a:r>
              <a:rPr kumimoji="1" lang="ja-JP" altLang="en-US" sz="1000" dirty="0">
                <a:latin typeface="+mn-ea"/>
              </a:rPr>
              <a:t>キャラが所属するカテゴリー。</a:t>
            </a:r>
            <a:endParaRPr kumimoji="1" lang="en-US" altLang="ja-JP" sz="1000" dirty="0">
              <a:latin typeface="+mn-ea"/>
            </a:endParaRPr>
          </a:p>
          <a:p>
            <a:r>
              <a:rPr kumimoji="1" lang="ja-JP" altLang="en-US" sz="1000" dirty="0">
                <a:latin typeface="+mn-ea"/>
              </a:rPr>
              <a:t>ゲーム的には、支援兵器の開発と使用、装備可能武器の設定に関係する。</a:t>
            </a:r>
            <a:endParaRPr kumimoji="1" lang="en-US" altLang="ja-JP" sz="1000" dirty="0">
              <a:latin typeface="+mn-ea"/>
            </a:endParaRPr>
          </a:p>
          <a:p>
            <a:r>
              <a:rPr kumimoji="1" lang="ja-JP" altLang="en-US" sz="1000" dirty="0">
                <a:latin typeface="+mn-ea"/>
              </a:rPr>
              <a:t>（</a:t>
            </a:r>
            <a:r>
              <a:rPr kumimoji="1" lang="en-US" altLang="ja-JP" sz="1000" dirty="0">
                <a:latin typeface="+mn-ea"/>
              </a:rPr>
              <a:t>ID</a:t>
            </a:r>
            <a:r>
              <a:rPr kumimoji="1" lang="ja-JP" altLang="en-US" sz="1000" dirty="0">
                <a:latin typeface="+mn-ea"/>
              </a:rPr>
              <a:t>は</a:t>
            </a:r>
            <a:r>
              <a:rPr lang="en-US" altLang="ja-JP" sz="1000" b="1" dirty="0">
                <a:solidFill>
                  <a:srgbClr val="FF0000"/>
                </a:solidFill>
                <a:latin typeface="+mn-ea"/>
              </a:rPr>
              <a:t>m</a:t>
            </a:r>
            <a:r>
              <a:rPr lang="ja-JP" altLang="ja-JP" sz="1000" dirty="0">
                <a:solidFill>
                  <a:srgbClr val="222222"/>
                </a:solidFill>
                <a:latin typeface="+mn-ea"/>
              </a:rPr>
              <a:t>ilitary </a:t>
            </a:r>
            <a:r>
              <a:rPr lang="ja-JP" altLang="ja-JP" sz="1000" b="1" dirty="0">
                <a:solidFill>
                  <a:srgbClr val="FF0000"/>
                </a:solidFill>
                <a:latin typeface="+mn-ea"/>
              </a:rPr>
              <a:t>d</a:t>
            </a:r>
            <a:r>
              <a:rPr lang="ja-JP" altLang="ja-JP" sz="1000" dirty="0">
                <a:solidFill>
                  <a:srgbClr val="222222"/>
                </a:solidFill>
                <a:latin typeface="+mn-ea"/>
              </a:rPr>
              <a:t>epartment</a:t>
            </a:r>
            <a:r>
              <a:rPr lang="ja-JP" altLang="ja-JP" sz="100" dirty="0">
                <a:latin typeface="+mn-ea"/>
              </a:rPr>
              <a:t> </a:t>
            </a:r>
            <a:r>
              <a:rPr kumimoji="1" lang="ja-JP" altLang="en-US" sz="1000" dirty="0">
                <a:latin typeface="+mn-ea"/>
              </a:rPr>
              <a:t>から）</a:t>
            </a:r>
            <a:endParaRPr lang="ja-JP" altLang="ja-JP" sz="800" dirty="0">
              <a:latin typeface="+mn-ea"/>
            </a:endParaRPr>
          </a:p>
        </p:txBody>
      </p:sp>
      <p:graphicFrame>
        <p:nvGraphicFramePr>
          <p:cNvPr id="2" name="表 2">
            <a:extLst>
              <a:ext uri="{FF2B5EF4-FFF2-40B4-BE49-F238E27FC236}">
                <a16:creationId xmlns:a16="http://schemas.microsoft.com/office/drawing/2014/main" id="{0BB09A87-26E4-4D86-AE3C-D9DD36421EA7}"/>
              </a:ext>
            </a:extLst>
          </p:cNvPr>
          <p:cNvGraphicFramePr>
            <a:graphicFrameLocks noGrp="1"/>
          </p:cNvGraphicFramePr>
          <p:nvPr>
            <p:extLst>
              <p:ext uri="{D42A27DB-BD31-4B8C-83A1-F6EECF244321}">
                <p14:modId xmlns:p14="http://schemas.microsoft.com/office/powerpoint/2010/main" val="3671511081"/>
              </p:ext>
            </p:extLst>
          </p:nvPr>
        </p:nvGraphicFramePr>
        <p:xfrm>
          <a:off x="591845" y="1549430"/>
          <a:ext cx="1858328" cy="1920240"/>
        </p:xfrm>
        <a:graphic>
          <a:graphicData uri="http://schemas.openxmlformats.org/drawingml/2006/table">
            <a:tbl>
              <a:tblPr firstRow="1" bandRow="1">
                <a:tableStyleId>{5C22544A-7EE6-4342-B048-85BDC9FD1C3A}</a:tableStyleId>
              </a:tblPr>
              <a:tblGrid>
                <a:gridCol w="379730">
                  <a:extLst>
                    <a:ext uri="{9D8B030D-6E8A-4147-A177-3AD203B41FA5}">
                      <a16:colId xmlns:a16="http://schemas.microsoft.com/office/drawing/2014/main" val="3801579940"/>
                    </a:ext>
                  </a:extLst>
                </a:gridCol>
                <a:gridCol w="549593">
                  <a:extLst>
                    <a:ext uri="{9D8B030D-6E8A-4147-A177-3AD203B41FA5}">
                      <a16:colId xmlns:a16="http://schemas.microsoft.com/office/drawing/2014/main" val="2803432399"/>
                    </a:ext>
                  </a:extLst>
                </a:gridCol>
                <a:gridCol w="929005">
                  <a:extLst>
                    <a:ext uri="{9D8B030D-6E8A-4147-A177-3AD203B41FA5}">
                      <a16:colId xmlns:a16="http://schemas.microsoft.com/office/drawing/2014/main" val="2112723808"/>
                    </a:ext>
                  </a:extLst>
                </a:gridCol>
              </a:tblGrid>
              <a:tr h="132556">
                <a:tc>
                  <a:txBody>
                    <a:bodyPr/>
                    <a:lstStyle/>
                    <a:p>
                      <a:r>
                        <a:rPr kumimoji="1" lang="en-US" altLang="ja-JP" sz="800" dirty="0"/>
                        <a:t>No.</a:t>
                      </a:r>
                      <a:endParaRPr kumimoji="1" lang="ja-JP" altLang="en-US" sz="800" dirty="0">
                        <a:latin typeface="+mn-ea"/>
                        <a:ea typeface="+mn-ea"/>
                      </a:endParaRPr>
                    </a:p>
                  </a:txBody>
                  <a:tcPr/>
                </a:tc>
                <a:tc>
                  <a:txBody>
                    <a:bodyPr/>
                    <a:lstStyle/>
                    <a:p>
                      <a:r>
                        <a:rPr kumimoji="1" lang="en-US" altLang="ja-JP" sz="800" dirty="0"/>
                        <a:t>ID</a:t>
                      </a:r>
                      <a:endParaRPr kumimoji="1" lang="ja-JP" altLang="en-US" sz="800" dirty="0">
                        <a:latin typeface="+mn-ea"/>
                        <a:ea typeface="+mn-ea"/>
                      </a:endParaRPr>
                    </a:p>
                  </a:txBody>
                  <a:tcPr/>
                </a:tc>
                <a:tc>
                  <a:txBody>
                    <a:bodyPr/>
                    <a:lstStyle/>
                    <a:p>
                      <a:r>
                        <a:rPr kumimoji="1" lang="ja-JP" altLang="en-US" sz="800" dirty="0"/>
                        <a:t>兵科</a:t>
                      </a:r>
                      <a:endParaRPr kumimoji="1" lang="ja-JP" altLang="en-US" sz="800" dirty="0">
                        <a:latin typeface="+mn-ea"/>
                        <a:ea typeface="+mn-ea"/>
                      </a:endParaRPr>
                    </a:p>
                  </a:txBody>
                  <a:tcPr/>
                </a:tc>
                <a:extLst>
                  <a:ext uri="{0D108BD9-81ED-4DB2-BD59-A6C34878D82A}">
                    <a16:rowId xmlns:a16="http://schemas.microsoft.com/office/drawing/2014/main" val="3182731133"/>
                  </a:ext>
                </a:extLst>
              </a:tr>
              <a:tr h="132556">
                <a:tc>
                  <a:txBody>
                    <a:bodyPr/>
                    <a:lstStyle/>
                    <a:p>
                      <a:r>
                        <a:rPr kumimoji="1" lang="en-US" altLang="ja-JP" sz="800" dirty="0"/>
                        <a:t>1</a:t>
                      </a:r>
                      <a:endParaRPr kumimoji="1" lang="ja-JP" altLang="en-US" sz="800" dirty="0">
                        <a:latin typeface="+mn-ea"/>
                        <a:ea typeface="+mn-ea"/>
                      </a:endParaRPr>
                    </a:p>
                  </a:txBody>
                  <a:tcPr/>
                </a:tc>
                <a:tc>
                  <a:txBody>
                    <a:bodyPr/>
                    <a:lstStyle/>
                    <a:p>
                      <a:r>
                        <a:rPr kumimoji="1" lang="en-US" altLang="ja-JP" sz="800" dirty="0"/>
                        <a:t>md001</a:t>
                      </a:r>
                      <a:endParaRPr kumimoji="1" lang="ja-JP" altLang="en-US" sz="800" dirty="0">
                        <a:latin typeface="+mn-ea"/>
                        <a:ea typeface="+mn-ea"/>
                      </a:endParaRPr>
                    </a:p>
                  </a:txBody>
                  <a:tcPr/>
                </a:tc>
                <a:tc>
                  <a:txBody>
                    <a:bodyPr/>
                    <a:lstStyle/>
                    <a:p>
                      <a:r>
                        <a:rPr kumimoji="1" lang="ja-JP" altLang="en-US" sz="800" dirty="0">
                          <a:latin typeface="+mn-ea"/>
                          <a:ea typeface="+mn-ea"/>
                        </a:rPr>
                        <a:t>陸戦隊</a:t>
                      </a:r>
                    </a:p>
                  </a:txBody>
                  <a:tcPr/>
                </a:tc>
                <a:extLst>
                  <a:ext uri="{0D108BD9-81ED-4DB2-BD59-A6C34878D82A}">
                    <a16:rowId xmlns:a16="http://schemas.microsoft.com/office/drawing/2014/main" val="117325061"/>
                  </a:ext>
                </a:extLst>
              </a:tr>
              <a:tr h="132556">
                <a:tc>
                  <a:txBody>
                    <a:bodyPr/>
                    <a:lstStyle/>
                    <a:p>
                      <a:r>
                        <a:rPr kumimoji="1" lang="en-US" altLang="ja-JP" sz="800" dirty="0"/>
                        <a:t>2</a:t>
                      </a:r>
                      <a:endParaRPr kumimoji="1" lang="ja-JP" altLang="en-US" sz="800" dirty="0">
                        <a:latin typeface="+mn-ea"/>
                        <a:ea typeface="+mn-ea"/>
                      </a:endParaRPr>
                    </a:p>
                  </a:txBody>
                  <a:tcPr/>
                </a:tc>
                <a:tc>
                  <a:txBody>
                    <a:bodyPr/>
                    <a:lstStyle/>
                    <a:p>
                      <a:r>
                        <a:rPr kumimoji="1" lang="en-US" altLang="ja-JP" sz="800" dirty="0"/>
                        <a:t>md002</a:t>
                      </a:r>
                      <a:endParaRPr kumimoji="1" lang="ja-JP" altLang="en-US" sz="800" dirty="0">
                        <a:latin typeface="+mn-ea"/>
                        <a:ea typeface="+mn-ea"/>
                      </a:endParaRPr>
                    </a:p>
                  </a:txBody>
                  <a:tcPr/>
                </a:tc>
                <a:tc>
                  <a:txBody>
                    <a:bodyPr/>
                    <a:lstStyle/>
                    <a:p>
                      <a:r>
                        <a:rPr kumimoji="1" lang="ja-JP" altLang="en-US" sz="800" dirty="0"/>
                        <a:t>情報部</a:t>
                      </a:r>
                      <a:endParaRPr kumimoji="1" lang="ja-JP" altLang="en-US" sz="800" dirty="0">
                        <a:latin typeface="+mn-ea"/>
                        <a:ea typeface="+mn-ea"/>
                      </a:endParaRPr>
                    </a:p>
                  </a:txBody>
                  <a:tcPr/>
                </a:tc>
                <a:extLst>
                  <a:ext uri="{0D108BD9-81ED-4DB2-BD59-A6C34878D82A}">
                    <a16:rowId xmlns:a16="http://schemas.microsoft.com/office/drawing/2014/main" val="1258953732"/>
                  </a:ext>
                </a:extLst>
              </a:tr>
              <a:tr h="132556">
                <a:tc>
                  <a:txBody>
                    <a:bodyPr/>
                    <a:lstStyle/>
                    <a:p>
                      <a:r>
                        <a:rPr kumimoji="1" lang="en-US" altLang="ja-JP" sz="800" dirty="0"/>
                        <a:t>3</a:t>
                      </a:r>
                      <a:endParaRPr kumimoji="1" lang="ja-JP" altLang="en-US" sz="800" dirty="0">
                        <a:latin typeface="+mn-ea"/>
                        <a:ea typeface="+mn-ea"/>
                      </a:endParaRPr>
                    </a:p>
                  </a:txBody>
                  <a:tcPr/>
                </a:tc>
                <a:tc>
                  <a:txBody>
                    <a:bodyPr/>
                    <a:lstStyle/>
                    <a:p>
                      <a:r>
                        <a:rPr kumimoji="1" lang="en-US" altLang="ja-JP" sz="800" dirty="0"/>
                        <a:t>md003</a:t>
                      </a:r>
                      <a:endParaRPr kumimoji="1" lang="ja-JP" altLang="en-US" sz="800" dirty="0">
                        <a:latin typeface="+mn-ea"/>
                        <a:ea typeface="+mn-ea"/>
                      </a:endParaRPr>
                    </a:p>
                  </a:txBody>
                  <a:tcPr/>
                </a:tc>
                <a:tc>
                  <a:txBody>
                    <a:bodyPr/>
                    <a:lstStyle/>
                    <a:p>
                      <a:r>
                        <a:rPr kumimoji="1" lang="ja-JP" altLang="en-US" sz="800" dirty="0">
                          <a:latin typeface="+mn-ea"/>
                          <a:ea typeface="+mn-ea"/>
                        </a:rPr>
                        <a:t>砲術戦闘科</a:t>
                      </a:r>
                    </a:p>
                  </a:txBody>
                  <a:tcPr/>
                </a:tc>
                <a:extLst>
                  <a:ext uri="{0D108BD9-81ED-4DB2-BD59-A6C34878D82A}">
                    <a16:rowId xmlns:a16="http://schemas.microsoft.com/office/drawing/2014/main" val="1668303278"/>
                  </a:ext>
                </a:extLst>
              </a:tr>
              <a:tr h="132556">
                <a:tc>
                  <a:txBody>
                    <a:bodyPr/>
                    <a:lstStyle/>
                    <a:p>
                      <a:r>
                        <a:rPr kumimoji="1" lang="en-US" altLang="ja-JP" sz="800" dirty="0"/>
                        <a:t>4</a:t>
                      </a:r>
                      <a:endParaRPr kumimoji="1" lang="ja-JP" altLang="en-US" sz="800" dirty="0">
                        <a:latin typeface="+mn-ea"/>
                        <a:ea typeface="+mn-ea"/>
                      </a:endParaRPr>
                    </a:p>
                  </a:txBody>
                  <a:tcPr/>
                </a:tc>
                <a:tc>
                  <a:txBody>
                    <a:bodyPr/>
                    <a:lstStyle/>
                    <a:p>
                      <a:r>
                        <a:rPr kumimoji="1" lang="en-US" altLang="ja-JP" sz="800" dirty="0"/>
                        <a:t>md004</a:t>
                      </a:r>
                      <a:endParaRPr kumimoji="1" lang="en-US" altLang="ja-JP" sz="800" dirty="0">
                        <a:latin typeface="+mn-ea"/>
                        <a:ea typeface="+mn-ea"/>
                      </a:endParaRPr>
                    </a:p>
                  </a:txBody>
                  <a:tcPr/>
                </a:tc>
                <a:tc>
                  <a:txBody>
                    <a:bodyPr/>
                    <a:lstStyle/>
                    <a:p>
                      <a:r>
                        <a:rPr kumimoji="1" lang="ja-JP" altLang="en-US" sz="800" dirty="0"/>
                        <a:t>音楽部</a:t>
                      </a:r>
                      <a:endParaRPr kumimoji="1" lang="ja-JP" altLang="en-US" sz="800" dirty="0">
                        <a:latin typeface="+mn-ea"/>
                        <a:ea typeface="+mn-ea"/>
                      </a:endParaRPr>
                    </a:p>
                  </a:txBody>
                  <a:tcPr/>
                </a:tc>
                <a:extLst>
                  <a:ext uri="{0D108BD9-81ED-4DB2-BD59-A6C34878D82A}">
                    <a16:rowId xmlns:a16="http://schemas.microsoft.com/office/drawing/2014/main" val="3167458401"/>
                  </a:ext>
                </a:extLst>
              </a:tr>
              <a:tr h="132556">
                <a:tc>
                  <a:txBody>
                    <a:bodyPr/>
                    <a:lstStyle/>
                    <a:p>
                      <a:r>
                        <a:rPr kumimoji="1" lang="en-US" altLang="ja-JP" sz="800" dirty="0"/>
                        <a:t>5</a:t>
                      </a:r>
                      <a:endParaRPr kumimoji="1" lang="ja-JP" altLang="en-US" sz="800" dirty="0">
                        <a:latin typeface="+mn-ea"/>
                        <a:ea typeface="+mn-ea"/>
                      </a:endParaRPr>
                    </a:p>
                  </a:txBody>
                  <a:tcPr/>
                </a:tc>
                <a:tc>
                  <a:txBody>
                    <a:bodyPr/>
                    <a:lstStyle/>
                    <a:p>
                      <a:r>
                        <a:rPr kumimoji="1" lang="en-US" altLang="ja-JP" sz="800" dirty="0"/>
                        <a:t>md005</a:t>
                      </a:r>
                      <a:endParaRPr kumimoji="1" lang="en-US" altLang="ja-JP" sz="800" dirty="0">
                        <a:latin typeface="+mn-ea"/>
                        <a:ea typeface="+mn-ea"/>
                      </a:endParaRPr>
                    </a:p>
                  </a:txBody>
                  <a:tcPr/>
                </a:tc>
                <a:tc>
                  <a:txBody>
                    <a:bodyPr/>
                    <a:lstStyle/>
                    <a:p>
                      <a:r>
                        <a:rPr kumimoji="1" lang="ja-JP" altLang="en-US" sz="800" dirty="0"/>
                        <a:t>衛生科</a:t>
                      </a:r>
                      <a:endParaRPr kumimoji="1" lang="en-US" altLang="ja-JP" sz="800" dirty="0">
                        <a:latin typeface="+mn-ea"/>
                        <a:ea typeface="+mn-ea"/>
                      </a:endParaRPr>
                    </a:p>
                  </a:txBody>
                  <a:tcPr/>
                </a:tc>
                <a:extLst>
                  <a:ext uri="{0D108BD9-81ED-4DB2-BD59-A6C34878D82A}">
                    <a16:rowId xmlns:a16="http://schemas.microsoft.com/office/drawing/2014/main" val="1151867615"/>
                  </a:ext>
                </a:extLst>
              </a:tr>
              <a:tr h="132556">
                <a:tc>
                  <a:txBody>
                    <a:bodyPr/>
                    <a:lstStyle/>
                    <a:p>
                      <a:r>
                        <a:rPr kumimoji="1" lang="en-US" altLang="ja-JP" sz="800" dirty="0"/>
                        <a:t>6</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en-US" altLang="ja-JP" sz="800" dirty="0"/>
                        <a:t>md006</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ja-JP" altLang="en-US" sz="800" dirty="0"/>
                        <a:t>防衛上級開発局</a:t>
                      </a:r>
                      <a:endParaRPr kumimoji="1" lang="ja-JP" altLang="en-US" sz="800" dirty="0">
                        <a:latin typeface="+mn-ea"/>
                        <a:ea typeface="+mn-ea"/>
                      </a:endParaRPr>
                    </a:p>
                  </a:txBody>
                  <a:tcPr>
                    <a:solidFill>
                      <a:schemeClr val="accent2">
                        <a:lumMod val="40000"/>
                        <a:lumOff val="60000"/>
                      </a:schemeClr>
                    </a:solidFill>
                  </a:tcPr>
                </a:tc>
                <a:extLst>
                  <a:ext uri="{0D108BD9-81ED-4DB2-BD59-A6C34878D82A}">
                    <a16:rowId xmlns:a16="http://schemas.microsoft.com/office/drawing/2014/main" val="2689750981"/>
                  </a:ext>
                </a:extLst>
              </a:tr>
              <a:tr h="132556">
                <a:tc>
                  <a:txBody>
                    <a:bodyPr/>
                    <a:lstStyle/>
                    <a:p>
                      <a:r>
                        <a:rPr kumimoji="1" lang="en-US" altLang="ja-JP" sz="800" dirty="0"/>
                        <a:t>7</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en-US" altLang="ja-JP" sz="800" dirty="0"/>
                        <a:t>md007</a:t>
                      </a:r>
                      <a:endParaRPr kumimoji="1" lang="ja-JP" altLang="en-US" sz="800" dirty="0">
                        <a:latin typeface="+mn-ea"/>
                        <a:ea typeface="+mn-ea"/>
                      </a:endParaRPr>
                    </a:p>
                  </a:txBody>
                  <a:tcPr>
                    <a:solidFill>
                      <a:schemeClr val="accent2">
                        <a:lumMod val="60000"/>
                        <a:lumOff val="40000"/>
                      </a:schemeClr>
                    </a:solidFill>
                  </a:tcPr>
                </a:tc>
                <a:tc>
                  <a:txBody>
                    <a:bodyPr/>
                    <a:lstStyle/>
                    <a:p>
                      <a:r>
                        <a:rPr kumimoji="1" lang="ja-JP" altLang="en-US" sz="800" dirty="0"/>
                        <a:t>装備計画部</a:t>
                      </a:r>
                      <a:endParaRPr kumimoji="1" lang="ja-JP" altLang="en-US" sz="800" dirty="0">
                        <a:latin typeface="+mn-ea"/>
                        <a:ea typeface="+mn-ea"/>
                      </a:endParaRPr>
                    </a:p>
                  </a:txBody>
                  <a:tcPr>
                    <a:solidFill>
                      <a:schemeClr val="accent2">
                        <a:lumMod val="60000"/>
                        <a:lumOff val="40000"/>
                      </a:schemeClr>
                    </a:solidFill>
                  </a:tcPr>
                </a:tc>
                <a:extLst>
                  <a:ext uri="{0D108BD9-81ED-4DB2-BD59-A6C34878D82A}">
                    <a16:rowId xmlns:a16="http://schemas.microsoft.com/office/drawing/2014/main" val="438372600"/>
                  </a:ext>
                </a:extLst>
              </a:tr>
              <a:tr h="132556">
                <a:tc>
                  <a:txBody>
                    <a:bodyPr/>
                    <a:lstStyle/>
                    <a:p>
                      <a:r>
                        <a:rPr kumimoji="1" lang="en-US" altLang="ja-JP" sz="800" dirty="0"/>
                        <a:t>8</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en-US" altLang="ja-JP" sz="800" dirty="0"/>
                        <a:t>md008</a:t>
                      </a:r>
                      <a:endParaRPr kumimoji="1" lang="ja-JP" altLang="en-US" sz="800" dirty="0">
                        <a:latin typeface="+mn-ea"/>
                        <a:ea typeface="+mn-ea"/>
                      </a:endParaRPr>
                    </a:p>
                  </a:txBody>
                  <a:tcPr>
                    <a:solidFill>
                      <a:schemeClr val="accent2">
                        <a:lumMod val="40000"/>
                        <a:lumOff val="60000"/>
                      </a:schemeClr>
                    </a:solidFill>
                  </a:tcPr>
                </a:tc>
                <a:tc>
                  <a:txBody>
                    <a:bodyPr/>
                    <a:lstStyle/>
                    <a:p>
                      <a:r>
                        <a:rPr kumimoji="1" lang="ja-JP" altLang="en-US" sz="800" dirty="0"/>
                        <a:t>機甲特科</a:t>
                      </a:r>
                      <a:endParaRPr kumimoji="1" lang="ja-JP" altLang="en-US" sz="800" dirty="0">
                        <a:latin typeface="+mn-ea"/>
                        <a:ea typeface="+mn-ea"/>
                      </a:endParaRPr>
                    </a:p>
                  </a:txBody>
                  <a:tcPr>
                    <a:solidFill>
                      <a:schemeClr val="accent2">
                        <a:lumMod val="40000"/>
                        <a:lumOff val="60000"/>
                      </a:schemeClr>
                    </a:solidFill>
                  </a:tcPr>
                </a:tc>
                <a:extLst>
                  <a:ext uri="{0D108BD9-81ED-4DB2-BD59-A6C34878D82A}">
                    <a16:rowId xmlns:a16="http://schemas.microsoft.com/office/drawing/2014/main" val="1719743826"/>
                  </a:ext>
                </a:extLst>
              </a:tr>
            </a:tbl>
          </a:graphicData>
        </a:graphic>
      </p:graphicFrame>
      <p:sp>
        <p:nvSpPr>
          <p:cNvPr id="18" name="四角形: 角を丸くする 17">
            <a:extLst>
              <a:ext uri="{FF2B5EF4-FFF2-40B4-BE49-F238E27FC236}">
                <a16:creationId xmlns:a16="http://schemas.microsoft.com/office/drawing/2014/main" id="{89394911-2469-47E0-8A6C-B0D92BFC208B}"/>
              </a:ext>
            </a:extLst>
          </p:cNvPr>
          <p:cNvSpPr/>
          <p:nvPr/>
        </p:nvSpPr>
        <p:spPr>
          <a:xfrm>
            <a:off x="2800142" y="1525855"/>
            <a:ext cx="2652827" cy="654013"/>
          </a:xfrm>
          <a:prstGeom prst="roundRect">
            <a:avLst>
              <a:gd name="adj" fmla="val 14851"/>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オレンジは初期リリースの</a:t>
            </a:r>
            <a:endParaRPr kumimoji="1" lang="en-US" altLang="ja-JP" sz="1000" dirty="0">
              <a:solidFill>
                <a:schemeClr val="tx1"/>
              </a:solidFill>
            </a:endParaRPr>
          </a:p>
          <a:p>
            <a:r>
              <a:rPr kumimoji="1" lang="ja-JP" altLang="en-US" sz="1000" dirty="0">
                <a:solidFill>
                  <a:schemeClr val="tx1"/>
                </a:solidFill>
              </a:rPr>
              <a:t>使用キャラのものとしては登場しない。</a:t>
            </a:r>
          </a:p>
        </p:txBody>
      </p:sp>
      <p:sp>
        <p:nvSpPr>
          <p:cNvPr id="19" name="テキスト ボックス 18">
            <a:extLst>
              <a:ext uri="{FF2B5EF4-FFF2-40B4-BE49-F238E27FC236}">
                <a16:creationId xmlns:a16="http://schemas.microsoft.com/office/drawing/2014/main" id="{332C02AF-C5C1-4565-A1C0-E8B5A5A9AF19}"/>
              </a:ext>
            </a:extLst>
          </p:cNvPr>
          <p:cNvSpPr txBox="1"/>
          <p:nvPr/>
        </p:nvSpPr>
        <p:spPr>
          <a:xfrm>
            <a:off x="415419" y="3618526"/>
            <a:ext cx="1800493" cy="307777"/>
          </a:xfrm>
          <a:prstGeom prst="rect">
            <a:avLst/>
          </a:prstGeom>
          <a:noFill/>
        </p:spPr>
        <p:txBody>
          <a:bodyPr wrap="none" rtlCol="0">
            <a:spAutoFit/>
          </a:bodyPr>
          <a:lstStyle/>
          <a:p>
            <a:r>
              <a:rPr kumimoji="1" lang="ja-JP" altLang="en-US" sz="1400" b="1" dirty="0"/>
              <a:t>●キャラの使用用途</a:t>
            </a:r>
          </a:p>
        </p:txBody>
      </p:sp>
      <p:sp>
        <p:nvSpPr>
          <p:cNvPr id="20" name="テキスト ボックス 19">
            <a:extLst>
              <a:ext uri="{FF2B5EF4-FFF2-40B4-BE49-F238E27FC236}">
                <a16:creationId xmlns:a16="http://schemas.microsoft.com/office/drawing/2014/main" id="{8C50DBD1-48F2-4FC7-B394-C54B26B8594B}"/>
              </a:ext>
            </a:extLst>
          </p:cNvPr>
          <p:cNvSpPr txBox="1"/>
          <p:nvPr/>
        </p:nvSpPr>
        <p:spPr>
          <a:xfrm>
            <a:off x="591845" y="3921958"/>
            <a:ext cx="6981398" cy="861774"/>
          </a:xfrm>
          <a:prstGeom prst="rect">
            <a:avLst/>
          </a:prstGeom>
          <a:noFill/>
        </p:spPr>
        <p:txBody>
          <a:bodyPr wrap="none" rtlCol="0">
            <a:spAutoFit/>
          </a:bodyPr>
          <a:lstStyle/>
          <a:p>
            <a:r>
              <a:rPr kumimoji="1" lang="ja-JP" altLang="en-US" sz="1000" dirty="0">
                <a:latin typeface="+mn-ea"/>
              </a:rPr>
              <a:t>キャラはゲームのバトルを行うためには必ず設定しなくてはならない。</a:t>
            </a:r>
            <a:endParaRPr kumimoji="1" lang="en-US" altLang="ja-JP" sz="1000" dirty="0">
              <a:latin typeface="+mn-ea"/>
            </a:endParaRPr>
          </a:p>
          <a:p>
            <a:r>
              <a:rPr kumimoji="1" lang="ja-JP" altLang="en-US" sz="1000" dirty="0">
                <a:latin typeface="+mn-ea"/>
              </a:rPr>
              <a:t>バトルを行う「部隊」という単位に３名（＋増援１名）設定するが、</a:t>
            </a:r>
            <a:endParaRPr kumimoji="1" lang="en-US" altLang="ja-JP" sz="1000" dirty="0">
              <a:latin typeface="+mn-ea"/>
            </a:endParaRPr>
          </a:p>
          <a:p>
            <a:r>
              <a:rPr kumimoji="1" lang="ja-JP" altLang="en-US" sz="1000" dirty="0">
                <a:latin typeface="+mn-ea"/>
              </a:rPr>
              <a:t>その際、キャラに対して、ＴＲカード、武器をセットすることで、部隊の強さが決定する。</a:t>
            </a:r>
            <a:endParaRPr kumimoji="1" lang="en-US" altLang="ja-JP" sz="1000" dirty="0">
              <a:latin typeface="+mn-ea"/>
            </a:endParaRPr>
          </a:p>
          <a:p>
            <a:endParaRPr kumimoji="1" lang="en-US" altLang="ja-JP" sz="1000" dirty="0">
              <a:latin typeface="+mn-ea"/>
            </a:endParaRPr>
          </a:p>
          <a:p>
            <a:r>
              <a:rPr kumimoji="1" lang="ja-JP" altLang="en-US" sz="1000" dirty="0">
                <a:latin typeface="+mn-ea"/>
              </a:rPr>
              <a:t>部隊の主要な能力はＴＲカードや武器による比重が大きいが、キャラについてもバトルに影響するパラメータを持つ。</a:t>
            </a:r>
            <a:endParaRPr kumimoji="1" lang="en-US" altLang="ja-JP" sz="1000" dirty="0">
              <a:latin typeface="+mn-ea"/>
            </a:endParaRPr>
          </a:p>
        </p:txBody>
      </p:sp>
    </p:spTree>
    <p:extLst>
      <p:ext uri="{BB962C8B-B14F-4D97-AF65-F5344CB8AC3E}">
        <p14:creationId xmlns:p14="http://schemas.microsoft.com/office/powerpoint/2010/main" val="201324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261884" cy="307777"/>
          </a:xfrm>
          <a:prstGeom prst="rect">
            <a:avLst/>
          </a:prstGeom>
          <a:noFill/>
        </p:spPr>
        <p:txBody>
          <a:bodyPr wrap="none" rtlCol="0">
            <a:spAutoFit/>
          </a:bodyPr>
          <a:lstStyle/>
          <a:p>
            <a:r>
              <a:rPr kumimoji="1" lang="ja-JP" altLang="en-US" sz="1400" b="1" dirty="0">
                <a:latin typeface="+mn-ea"/>
              </a:rPr>
              <a:t>■キャラ仕様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339102" cy="307777"/>
          </a:xfrm>
          <a:prstGeom prst="rect">
            <a:avLst/>
          </a:prstGeom>
          <a:noFill/>
        </p:spPr>
        <p:txBody>
          <a:bodyPr wrap="none" rtlCol="0">
            <a:spAutoFit/>
          </a:bodyPr>
          <a:lstStyle/>
          <a:p>
            <a:r>
              <a:rPr kumimoji="1" lang="ja-JP" altLang="en-US" sz="1400" b="1" dirty="0"/>
              <a:t>●キャラが持つパラメータ</a:t>
            </a:r>
          </a:p>
        </p:txBody>
      </p:sp>
      <p:graphicFrame>
        <p:nvGraphicFramePr>
          <p:cNvPr id="10" name="表 2">
            <a:extLst>
              <a:ext uri="{FF2B5EF4-FFF2-40B4-BE49-F238E27FC236}">
                <a16:creationId xmlns:a16="http://schemas.microsoft.com/office/drawing/2014/main" id="{6EFC3FD5-8ACC-4058-A304-43788593A5DA}"/>
              </a:ext>
            </a:extLst>
          </p:cNvPr>
          <p:cNvGraphicFramePr>
            <a:graphicFrameLocks noGrp="1"/>
          </p:cNvGraphicFramePr>
          <p:nvPr>
            <p:extLst>
              <p:ext uri="{D42A27DB-BD31-4B8C-83A1-F6EECF244321}">
                <p14:modId xmlns:p14="http://schemas.microsoft.com/office/powerpoint/2010/main" val="3599929377"/>
              </p:ext>
            </p:extLst>
          </p:nvPr>
        </p:nvGraphicFramePr>
        <p:xfrm>
          <a:off x="857562" y="1153823"/>
          <a:ext cx="6581795" cy="2926080"/>
        </p:xfrm>
        <a:graphic>
          <a:graphicData uri="http://schemas.openxmlformats.org/drawingml/2006/table">
            <a:tbl>
              <a:tblPr firstRow="1" bandRow="1">
                <a:tableStyleId>{5C22544A-7EE6-4342-B048-85BDC9FD1C3A}</a:tableStyleId>
              </a:tblPr>
              <a:tblGrid>
                <a:gridCol w="427355">
                  <a:extLst>
                    <a:ext uri="{9D8B030D-6E8A-4147-A177-3AD203B41FA5}">
                      <a16:colId xmlns:a16="http://schemas.microsoft.com/office/drawing/2014/main" val="419480900"/>
                    </a:ext>
                  </a:extLst>
                </a:gridCol>
                <a:gridCol w="1233805">
                  <a:extLst>
                    <a:ext uri="{9D8B030D-6E8A-4147-A177-3AD203B41FA5}">
                      <a16:colId xmlns:a16="http://schemas.microsoft.com/office/drawing/2014/main" val="1828289792"/>
                    </a:ext>
                  </a:extLst>
                </a:gridCol>
                <a:gridCol w="4920635">
                  <a:extLst>
                    <a:ext uri="{9D8B030D-6E8A-4147-A177-3AD203B41FA5}">
                      <a16:colId xmlns:a16="http://schemas.microsoft.com/office/drawing/2014/main" val="3935094572"/>
                    </a:ext>
                  </a:extLst>
                </a:gridCol>
              </a:tblGrid>
              <a:tr h="168275">
                <a:tc>
                  <a:txBody>
                    <a:bodyPr/>
                    <a:lstStyle/>
                    <a:p>
                      <a:r>
                        <a:rPr kumimoji="1" lang="en-US" altLang="ja-JP" sz="1000" dirty="0">
                          <a:latin typeface="+mn-ea"/>
                          <a:ea typeface="+mn-ea"/>
                        </a:rPr>
                        <a:t>No.</a:t>
                      </a:r>
                      <a:endParaRPr kumimoji="1" lang="ja-JP" altLang="en-US" sz="1000" dirty="0">
                        <a:latin typeface="+mn-ea"/>
                        <a:ea typeface="+mn-ea"/>
                      </a:endParaRPr>
                    </a:p>
                  </a:txBody>
                  <a:tcPr/>
                </a:tc>
                <a:tc>
                  <a:txBody>
                    <a:bodyPr/>
                    <a:lstStyle/>
                    <a:p>
                      <a:r>
                        <a:rPr kumimoji="1" lang="ja-JP" altLang="en-US" sz="1000" dirty="0">
                          <a:latin typeface="+mn-ea"/>
                          <a:ea typeface="+mn-ea"/>
                        </a:rPr>
                        <a:t>項目名</a:t>
                      </a:r>
                    </a:p>
                  </a:txBody>
                  <a:tcPr/>
                </a:tc>
                <a:tc>
                  <a:txBody>
                    <a:bodyPr/>
                    <a:lstStyle/>
                    <a:p>
                      <a:r>
                        <a:rPr kumimoji="1" lang="ja-JP" altLang="en-US" sz="1000" dirty="0">
                          <a:latin typeface="+mn-ea"/>
                          <a:ea typeface="+mn-ea"/>
                        </a:rPr>
                        <a:t>概要</a:t>
                      </a:r>
                    </a:p>
                  </a:txBody>
                  <a:tcPr/>
                </a:tc>
                <a:extLst>
                  <a:ext uri="{0D108BD9-81ED-4DB2-BD59-A6C34878D82A}">
                    <a16:rowId xmlns:a16="http://schemas.microsoft.com/office/drawing/2014/main" val="1382172733"/>
                  </a:ext>
                </a:extLst>
              </a:tr>
              <a:tr h="168275">
                <a:tc>
                  <a:txBody>
                    <a:bodyPr/>
                    <a:lstStyle/>
                    <a:p>
                      <a:r>
                        <a:rPr kumimoji="1" lang="en-US" altLang="ja-JP" sz="1000" dirty="0">
                          <a:latin typeface="+mn-ea"/>
                          <a:ea typeface="+mn-ea"/>
                        </a:rPr>
                        <a:t>1</a:t>
                      </a:r>
                      <a:endParaRPr kumimoji="1" lang="ja-JP" altLang="en-US" sz="1000" dirty="0">
                        <a:latin typeface="+mn-ea"/>
                        <a:ea typeface="+mn-ea"/>
                      </a:endParaRPr>
                    </a:p>
                  </a:txBody>
                  <a:tcPr/>
                </a:tc>
                <a:tc>
                  <a:txBody>
                    <a:bodyPr/>
                    <a:lstStyle/>
                    <a:p>
                      <a:r>
                        <a:rPr kumimoji="1" lang="en-US" altLang="ja-JP" sz="1000" dirty="0">
                          <a:latin typeface="+mn-ea"/>
                          <a:ea typeface="+mn-ea"/>
                        </a:rPr>
                        <a:t>ID</a:t>
                      </a:r>
                      <a:endParaRPr kumimoji="1" lang="ja-JP" altLang="en-US" sz="1000" dirty="0">
                        <a:latin typeface="+mn-ea"/>
                        <a:ea typeface="+mn-ea"/>
                      </a:endParaRPr>
                    </a:p>
                  </a:txBody>
                  <a:tcPr/>
                </a:tc>
                <a:tc>
                  <a:txBody>
                    <a:bodyPr/>
                    <a:lstStyle/>
                    <a:p>
                      <a:r>
                        <a:rPr kumimoji="1" lang="ja-JP" altLang="en-US" sz="1000" dirty="0">
                          <a:latin typeface="+mn-ea"/>
                          <a:ea typeface="+mn-ea"/>
                        </a:rPr>
                        <a:t>カードの</a:t>
                      </a:r>
                      <a:r>
                        <a:rPr kumimoji="1" lang="en-US" altLang="ja-JP" sz="1000" dirty="0">
                          <a:latin typeface="+mn-ea"/>
                          <a:ea typeface="+mn-ea"/>
                        </a:rPr>
                        <a:t>ID</a:t>
                      </a:r>
                      <a:r>
                        <a:rPr kumimoji="1" lang="ja-JP" altLang="en-US" sz="1000" dirty="0">
                          <a:latin typeface="+mn-ea"/>
                          <a:ea typeface="+mn-ea"/>
                        </a:rPr>
                        <a:t>。</a:t>
                      </a:r>
                    </a:p>
                  </a:txBody>
                  <a:tcPr/>
                </a:tc>
                <a:extLst>
                  <a:ext uri="{0D108BD9-81ED-4DB2-BD59-A6C34878D82A}">
                    <a16:rowId xmlns:a16="http://schemas.microsoft.com/office/drawing/2014/main" val="2124541258"/>
                  </a:ext>
                </a:extLst>
              </a:tr>
              <a:tr h="168275">
                <a:tc>
                  <a:txBody>
                    <a:bodyPr/>
                    <a:lstStyle/>
                    <a:p>
                      <a:r>
                        <a:rPr kumimoji="1" lang="en-US" altLang="ja-JP" sz="1000" dirty="0">
                          <a:latin typeface="+mn-ea"/>
                          <a:ea typeface="+mn-ea"/>
                        </a:rPr>
                        <a:t>2</a:t>
                      </a:r>
                      <a:endParaRPr kumimoji="1" lang="ja-JP" altLang="en-US" sz="1000" dirty="0">
                        <a:latin typeface="+mn-ea"/>
                        <a:ea typeface="+mn-ea"/>
                      </a:endParaRPr>
                    </a:p>
                  </a:txBody>
                  <a:tcPr/>
                </a:tc>
                <a:tc>
                  <a:txBody>
                    <a:bodyPr/>
                    <a:lstStyle/>
                    <a:p>
                      <a:r>
                        <a:rPr kumimoji="1" lang="ja-JP" altLang="en-US" sz="1000" dirty="0">
                          <a:latin typeface="+mn-ea"/>
                          <a:ea typeface="+mn-ea"/>
                        </a:rPr>
                        <a:t>キャラ名</a:t>
                      </a:r>
                    </a:p>
                  </a:txBody>
                  <a:tcPr/>
                </a:tc>
                <a:tc>
                  <a:txBody>
                    <a:bodyPr/>
                    <a:lstStyle/>
                    <a:p>
                      <a:r>
                        <a:rPr kumimoji="1" lang="ja-JP" altLang="en-US" sz="1000" dirty="0">
                          <a:latin typeface="+mn-ea"/>
                          <a:ea typeface="+mn-ea"/>
                        </a:rPr>
                        <a:t>カード個別の識別</a:t>
                      </a:r>
                      <a:r>
                        <a:rPr kumimoji="1" lang="en-US" altLang="ja-JP" sz="1000" dirty="0">
                          <a:latin typeface="+mn-ea"/>
                          <a:ea typeface="+mn-ea"/>
                        </a:rPr>
                        <a:t>ID</a:t>
                      </a:r>
                      <a:r>
                        <a:rPr kumimoji="1" lang="ja-JP" altLang="en-US" sz="1000" dirty="0">
                          <a:latin typeface="+mn-ea"/>
                          <a:ea typeface="+mn-ea"/>
                        </a:rPr>
                        <a:t>。</a:t>
                      </a:r>
                    </a:p>
                  </a:txBody>
                  <a:tcPr/>
                </a:tc>
                <a:extLst>
                  <a:ext uri="{0D108BD9-81ED-4DB2-BD59-A6C34878D82A}">
                    <a16:rowId xmlns:a16="http://schemas.microsoft.com/office/drawing/2014/main" val="2875513446"/>
                  </a:ext>
                </a:extLst>
              </a:tr>
              <a:tr h="168275">
                <a:tc>
                  <a:txBody>
                    <a:bodyPr/>
                    <a:lstStyle/>
                    <a:p>
                      <a:r>
                        <a:rPr kumimoji="1" lang="en-US" altLang="ja-JP" sz="1000" dirty="0">
                          <a:latin typeface="+mn-ea"/>
                          <a:ea typeface="+mn-ea"/>
                        </a:rPr>
                        <a:t>3</a:t>
                      </a:r>
                      <a:endParaRPr kumimoji="1" lang="ja-JP" altLang="en-US" sz="1000" dirty="0">
                        <a:latin typeface="+mn-ea"/>
                        <a:ea typeface="+mn-ea"/>
                      </a:endParaRPr>
                    </a:p>
                  </a:txBody>
                  <a:tcPr/>
                </a:tc>
                <a:tc>
                  <a:txBody>
                    <a:bodyPr/>
                    <a:lstStyle/>
                    <a:p>
                      <a:r>
                        <a:rPr kumimoji="1" lang="ja-JP" altLang="en-US" sz="1000" dirty="0">
                          <a:latin typeface="+mn-ea"/>
                          <a:ea typeface="+mn-ea"/>
                        </a:rPr>
                        <a:t>兵科</a:t>
                      </a:r>
                      <a:r>
                        <a:rPr kumimoji="1" lang="en-US" altLang="ja-JP" sz="1000" dirty="0">
                          <a:latin typeface="+mn-ea"/>
                          <a:ea typeface="+mn-ea"/>
                        </a:rPr>
                        <a:t>ID</a:t>
                      </a:r>
                      <a:endParaRPr kumimoji="1" lang="ja-JP" altLang="en-US" sz="1000" dirty="0">
                        <a:latin typeface="+mn-ea"/>
                        <a:ea typeface="+mn-ea"/>
                      </a:endParaRPr>
                    </a:p>
                  </a:txBody>
                  <a:tcPr/>
                </a:tc>
                <a:tc>
                  <a:txBody>
                    <a:bodyPr/>
                    <a:lstStyle/>
                    <a:p>
                      <a:r>
                        <a:rPr kumimoji="1" lang="ja-JP" altLang="en-US" sz="1000" dirty="0">
                          <a:latin typeface="+mn-ea"/>
                          <a:ea typeface="+mn-ea"/>
                        </a:rPr>
                        <a:t>カードの名称。</a:t>
                      </a:r>
                    </a:p>
                  </a:txBody>
                  <a:tcPr/>
                </a:tc>
                <a:extLst>
                  <a:ext uri="{0D108BD9-81ED-4DB2-BD59-A6C34878D82A}">
                    <a16:rowId xmlns:a16="http://schemas.microsoft.com/office/drawing/2014/main" val="2062865179"/>
                  </a:ext>
                </a:extLst>
              </a:tr>
              <a:tr h="168275">
                <a:tc>
                  <a:txBody>
                    <a:bodyPr/>
                    <a:lstStyle/>
                    <a:p>
                      <a:r>
                        <a:rPr kumimoji="1" lang="en-US" altLang="ja-JP" sz="1000" dirty="0">
                          <a:latin typeface="+mn-ea"/>
                          <a:ea typeface="+mn-ea"/>
                        </a:rPr>
                        <a:t>4</a:t>
                      </a:r>
                    </a:p>
                  </a:txBody>
                  <a:tcPr/>
                </a:tc>
                <a:tc>
                  <a:txBody>
                    <a:bodyPr/>
                    <a:lstStyle/>
                    <a:p>
                      <a:r>
                        <a:rPr kumimoji="1" lang="en-US" altLang="ja-JP" sz="1000" dirty="0">
                          <a:latin typeface="+mn-ea"/>
                          <a:ea typeface="+mn-ea"/>
                        </a:rPr>
                        <a:t>HP</a:t>
                      </a:r>
                      <a:r>
                        <a:rPr kumimoji="1" lang="ja-JP" altLang="en-US" sz="1000" dirty="0">
                          <a:latin typeface="+mn-ea"/>
                          <a:ea typeface="+mn-ea"/>
                        </a:rPr>
                        <a:t>基礎値</a:t>
                      </a:r>
                    </a:p>
                  </a:txBody>
                  <a:tcPr/>
                </a:tc>
                <a:tc>
                  <a:txBody>
                    <a:bodyPr/>
                    <a:lstStyle/>
                    <a:p>
                      <a:r>
                        <a:rPr kumimoji="1" lang="en-US" altLang="ja-JP" sz="1000" dirty="0">
                          <a:latin typeface="+mn-ea"/>
                          <a:ea typeface="+mn-ea"/>
                        </a:rPr>
                        <a:t>HP</a:t>
                      </a:r>
                      <a:r>
                        <a:rPr kumimoji="1" lang="ja-JP" altLang="en-US" sz="1000" dirty="0">
                          <a:latin typeface="+mn-ea"/>
                          <a:ea typeface="+mn-ea"/>
                        </a:rPr>
                        <a:t>の基礎値。</a:t>
                      </a:r>
                    </a:p>
                  </a:txBody>
                  <a:tcPr/>
                </a:tc>
                <a:extLst>
                  <a:ext uri="{0D108BD9-81ED-4DB2-BD59-A6C34878D82A}">
                    <a16:rowId xmlns:a16="http://schemas.microsoft.com/office/drawing/2014/main" val="1810347208"/>
                  </a:ext>
                </a:extLst>
              </a:tr>
              <a:tr h="168275">
                <a:tc>
                  <a:txBody>
                    <a:bodyPr/>
                    <a:lstStyle/>
                    <a:p>
                      <a:r>
                        <a:rPr kumimoji="1" lang="en-US" altLang="ja-JP" sz="1000" dirty="0">
                          <a:latin typeface="+mn-ea"/>
                          <a:ea typeface="+mn-ea"/>
                        </a:rPr>
                        <a:t>5</a:t>
                      </a:r>
                      <a:endParaRPr kumimoji="1" lang="ja-JP" altLang="en-US" sz="1000" dirty="0">
                        <a:latin typeface="+mn-ea"/>
                        <a:ea typeface="+mn-ea"/>
                      </a:endParaRPr>
                    </a:p>
                  </a:txBody>
                  <a:tcPr/>
                </a:tc>
                <a:tc>
                  <a:txBody>
                    <a:bodyPr/>
                    <a:lstStyle/>
                    <a:p>
                      <a:r>
                        <a:rPr kumimoji="1" lang="en-US" altLang="ja-JP" sz="1000" dirty="0" err="1">
                          <a:latin typeface="+mn-ea"/>
                          <a:ea typeface="+mn-ea"/>
                        </a:rPr>
                        <a:t>ATK</a:t>
                      </a:r>
                      <a:r>
                        <a:rPr kumimoji="1" lang="ja-JP" altLang="en-US" sz="1000" dirty="0">
                          <a:latin typeface="+mn-ea"/>
                          <a:ea typeface="+mn-ea"/>
                        </a:rPr>
                        <a:t>基礎値</a:t>
                      </a:r>
                    </a:p>
                  </a:txBody>
                  <a:tcPr/>
                </a:tc>
                <a:tc>
                  <a:txBody>
                    <a:bodyPr/>
                    <a:lstStyle/>
                    <a:p>
                      <a:r>
                        <a:rPr kumimoji="1" lang="en-US" altLang="ja-JP" sz="1000" dirty="0" err="1">
                          <a:latin typeface="+mn-ea"/>
                          <a:ea typeface="+mn-ea"/>
                        </a:rPr>
                        <a:t>ATK</a:t>
                      </a:r>
                      <a:r>
                        <a:rPr kumimoji="1" lang="ja-JP" altLang="en-US" sz="1000" dirty="0">
                          <a:latin typeface="+mn-ea"/>
                          <a:ea typeface="+mn-ea"/>
                        </a:rPr>
                        <a:t>の基礎値。</a:t>
                      </a:r>
                    </a:p>
                  </a:txBody>
                  <a:tcPr/>
                </a:tc>
                <a:extLst>
                  <a:ext uri="{0D108BD9-81ED-4DB2-BD59-A6C34878D82A}">
                    <a16:rowId xmlns:a16="http://schemas.microsoft.com/office/drawing/2014/main" val="2306162591"/>
                  </a:ext>
                </a:extLst>
              </a:tr>
              <a:tr h="168275">
                <a:tc>
                  <a:txBody>
                    <a:bodyPr/>
                    <a:lstStyle/>
                    <a:p>
                      <a:r>
                        <a:rPr kumimoji="1" lang="en-US" altLang="ja-JP" sz="1000" dirty="0">
                          <a:latin typeface="+mn-ea"/>
                          <a:ea typeface="+mn-ea"/>
                        </a:rPr>
                        <a:t>6</a:t>
                      </a:r>
                      <a:endParaRPr kumimoji="1" lang="ja-JP" altLang="en-US" sz="1000" dirty="0">
                        <a:latin typeface="+mn-ea"/>
                        <a:ea typeface="+mn-ea"/>
                      </a:endParaRPr>
                    </a:p>
                  </a:txBody>
                  <a:tcPr/>
                </a:tc>
                <a:tc>
                  <a:txBody>
                    <a:bodyPr/>
                    <a:lstStyle/>
                    <a:p>
                      <a:r>
                        <a:rPr kumimoji="1" lang="en-US" altLang="ja-JP" sz="1000" dirty="0">
                          <a:latin typeface="+mn-ea"/>
                          <a:ea typeface="+mn-ea"/>
                        </a:rPr>
                        <a:t>DEF</a:t>
                      </a:r>
                      <a:r>
                        <a:rPr kumimoji="1" lang="ja-JP" altLang="en-US" sz="1000" dirty="0">
                          <a:latin typeface="+mn-ea"/>
                          <a:ea typeface="+mn-ea"/>
                        </a:rPr>
                        <a:t>基礎値</a:t>
                      </a:r>
                    </a:p>
                  </a:txBody>
                  <a:tcPr/>
                </a:tc>
                <a:tc>
                  <a:txBody>
                    <a:bodyPr/>
                    <a:lstStyle/>
                    <a:p>
                      <a:r>
                        <a:rPr kumimoji="1" lang="en-US" altLang="ja-JP" sz="1000" dirty="0">
                          <a:latin typeface="+mn-ea"/>
                          <a:ea typeface="+mn-ea"/>
                        </a:rPr>
                        <a:t>DEF</a:t>
                      </a:r>
                      <a:r>
                        <a:rPr kumimoji="1" lang="ja-JP" altLang="en-US" sz="1000" dirty="0">
                          <a:latin typeface="+mn-ea"/>
                          <a:ea typeface="+mn-ea"/>
                        </a:rPr>
                        <a:t>の基礎値。</a:t>
                      </a:r>
                    </a:p>
                  </a:txBody>
                  <a:tcPr/>
                </a:tc>
                <a:extLst>
                  <a:ext uri="{0D108BD9-81ED-4DB2-BD59-A6C34878D82A}">
                    <a16:rowId xmlns:a16="http://schemas.microsoft.com/office/drawing/2014/main" val="1966798379"/>
                  </a:ext>
                </a:extLst>
              </a:tr>
              <a:tr h="168275">
                <a:tc>
                  <a:txBody>
                    <a:bodyPr/>
                    <a:lstStyle/>
                    <a:p>
                      <a:r>
                        <a:rPr kumimoji="1" lang="en-US" altLang="ja-JP" sz="1000" dirty="0">
                          <a:latin typeface="+mn-ea"/>
                          <a:ea typeface="+mn-ea"/>
                        </a:rPr>
                        <a:t>7</a:t>
                      </a:r>
                      <a:endParaRPr kumimoji="1" lang="ja-JP" altLang="en-US" sz="1000" dirty="0">
                        <a:latin typeface="+mn-ea"/>
                        <a:ea typeface="+mn-ea"/>
                      </a:endParaRPr>
                    </a:p>
                  </a:txBody>
                  <a:tcPr/>
                </a:tc>
                <a:tc>
                  <a:txBody>
                    <a:bodyPr/>
                    <a:lstStyle/>
                    <a:p>
                      <a:r>
                        <a:rPr kumimoji="1" lang="en-US" altLang="ja-JP" sz="1000" dirty="0">
                          <a:latin typeface="+mn-ea"/>
                          <a:ea typeface="+mn-ea"/>
                        </a:rPr>
                        <a:t>SPD</a:t>
                      </a:r>
                      <a:r>
                        <a:rPr kumimoji="1" lang="ja-JP" altLang="en-US" sz="1000" dirty="0">
                          <a:latin typeface="+mn-ea"/>
                          <a:ea typeface="+mn-ea"/>
                        </a:rPr>
                        <a:t>基礎値</a:t>
                      </a:r>
                    </a:p>
                  </a:txBody>
                  <a:tcPr/>
                </a:tc>
                <a:tc>
                  <a:txBody>
                    <a:bodyPr/>
                    <a:lstStyle/>
                    <a:p>
                      <a:r>
                        <a:rPr kumimoji="1" lang="en-US" altLang="ja-JP" sz="1000" dirty="0">
                          <a:latin typeface="+mn-ea"/>
                          <a:ea typeface="+mn-ea"/>
                        </a:rPr>
                        <a:t>SPD</a:t>
                      </a:r>
                      <a:r>
                        <a:rPr kumimoji="1" lang="ja-JP" altLang="en-US" sz="1000" dirty="0">
                          <a:latin typeface="+mn-ea"/>
                          <a:ea typeface="+mn-ea"/>
                        </a:rPr>
                        <a:t>の基礎値。</a:t>
                      </a:r>
                      <a:endParaRPr kumimoji="1" lang="en-US" altLang="ja-JP" sz="1000" dirty="0">
                        <a:latin typeface="+mn-ea"/>
                        <a:ea typeface="+mn-ea"/>
                      </a:endParaRPr>
                    </a:p>
                  </a:txBody>
                  <a:tcPr/>
                </a:tc>
                <a:extLst>
                  <a:ext uri="{0D108BD9-81ED-4DB2-BD59-A6C34878D82A}">
                    <a16:rowId xmlns:a16="http://schemas.microsoft.com/office/drawing/2014/main" val="1691054897"/>
                  </a:ext>
                </a:extLst>
              </a:tr>
              <a:tr h="168275">
                <a:tc>
                  <a:txBody>
                    <a:bodyPr/>
                    <a:lstStyle/>
                    <a:p>
                      <a:r>
                        <a:rPr kumimoji="1" lang="en-US" altLang="ja-JP" sz="1000" dirty="0">
                          <a:latin typeface="+mn-ea"/>
                          <a:ea typeface="+mn-ea"/>
                        </a:rPr>
                        <a:t>8</a:t>
                      </a:r>
                      <a:endParaRPr kumimoji="1" lang="ja-JP" altLang="en-US" sz="1000" dirty="0">
                        <a:latin typeface="+mn-ea"/>
                        <a:ea typeface="+mn-ea"/>
                      </a:endParaRPr>
                    </a:p>
                  </a:txBody>
                  <a:tcPr/>
                </a:tc>
                <a:tc>
                  <a:txBody>
                    <a:bodyPr/>
                    <a:lstStyle/>
                    <a:p>
                      <a:r>
                        <a:rPr kumimoji="1" lang="ja-JP" altLang="en-US" sz="1000" dirty="0">
                          <a:latin typeface="+mn-ea"/>
                          <a:ea typeface="+mn-ea"/>
                        </a:rPr>
                        <a:t>装備可能武器</a:t>
                      </a:r>
                    </a:p>
                  </a:txBody>
                  <a:tcPr/>
                </a:tc>
                <a:tc>
                  <a:txBody>
                    <a:bodyPr/>
                    <a:lstStyle/>
                    <a:p>
                      <a:r>
                        <a:rPr kumimoji="1" lang="ja-JP" altLang="en-US" sz="1000" dirty="0">
                          <a:latin typeface="+mn-ea"/>
                          <a:ea typeface="+mn-ea"/>
                        </a:rPr>
                        <a:t>装備可能武器の種類。（複数あり）</a:t>
                      </a:r>
                    </a:p>
                  </a:txBody>
                  <a:tcPr/>
                </a:tc>
                <a:extLst>
                  <a:ext uri="{0D108BD9-81ED-4DB2-BD59-A6C34878D82A}">
                    <a16:rowId xmlns:a16="http://schemas.microsoft.com/office/drawing/2014/main" val="2036020726"/>
                  </a:ext>
                </a:extLst>
              </a:tr>
              <a:tr h="168275">
                <a:tc>
                  <a:txBody>
                    <a:bodyPr/>
                    <a:lstStyle/>
                    <a:p>
                      <a:r>
                        <a:rPr kumimoji="1" lang="en-US" altLang="ja-JP" sz="1000" dirty="0">
                          <a:latin typeface="+mn-ea"/>
                          <a:ea typeface="+mn-ea"/>
                        </a:rPr>
                        <a:t>13</a:t>
                      </a:r>
                      <a:endParaRPr kumimoji="1" lang="ja-JP" altLang="en-US" sz="1000" dirty="0">
                        <a:latin typeface="+mn-ea"/>
                        <a:ea typeface="+mn-ea"/>
                      </a:endParaRPr>
                    </a:p>
                  </a:txBody>
                  <a:tcPr/>
                </a:tc>
                <a:tc>
                  <a:txBody>
                    <a:bodyPr/>
                    <a:lstStyle/>
                    <a:p>
                      <a:r>
                        <a:rPr kumimoji="1" lang="ja-JP" altLang="en-US" sz="1000" dirty="0">
                          <a:latin typeface="+mn-ea"/>
                          <a:ea typeface="+mn-ea"/>
                        </a:rPr>
                        <a:t>得意怪獣分類</a:t>
                      </a:r>
                    </a:p>
                  </a:txBody>
                  <a:tcPr/>
                </a:tc>
                <a:tc>
                  <a:txBody>
                    <a:bodyPr/>
                    <a:lstStyle/>
                    <a:p>
                      <a:r>
                        <a:rPr kumimoji="1" lang="ja-JP" altLang="en-US" sz="1000" dirty="0">
                          <a:latin typeface="+mn-ea"/>
                          <a:ea typeface="+mn-ea"/>
                        </a:rPr>
                        <a:t>得意怪獣の種類。（複数あり、ない場合もある）</a:t>
                      </a:r>
                    </a:p>
                  </a:txBody>
                  <a:tcPr/>
                </a:tc>
                <a:extLst>
                  <a:ext uri="{0D108BD9-81ED-4DB2-BD59-A6C34878D82A}">
                    <a16:rowId xmlns:a16="http://schemas.microsoft.com/office/drawing/2014/main" val="3277634944"/>
                  </a:ext>
                </a:extLst>
              </a:tr>
              <a:tr h="168275">
                <a:tc>
                  <a:txBody>
                    <a:bodyPr/>
                    <a:lstStyle/>
                    <a:p>
                      <a:r>
                        <a:rPr kumimoji="1" lang="en-US" altLang="ja-JP" sz="1000" dirty="0">
                          <a:latin typeface="+mn-ea"/>
                          <a:ea typeface="+mn-ea"/>
                        </a:rPr>
                        <a:t>14</a:t>
                      </a:r>
                      <a:endParaRPr kumimoji="1" lang="ja-JP" altLang="en-US" sz="1000" dirty="0">
                        <a:latin typeface="+mn-ea"/>
                        <a:ea typeface="+mn-ea"/>
                      </a:endParaRPr>
                    </a:p>
                  </a:txBody>
                  <a:tcPr/>
                </a:tc>
                <a:tc>
                  <a:txBody>
                    <a:bodyPr/>
                    <a:lstStyle/>
                    <a:p>
                      <a:r>
                        <a:rPr kumimoji="1" lang="ja-JP" altLang="en-US" sz="1000" dirty="0">
                          <a:latin typeface="+mn-ea"/>
                          <a:ea typeface="+mn-ea"/>
                        </a:rPr>
                        <a:t>苦手怪獣分類</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n-ea"/>
                          <a:ea typeface="+mn-ea"/>
                        </a:rPr>
                        <a:t>苦手怪獣の種類。（複数あり、ない場合もある）</a:t>
                      </a:r>
                    </a:p>
                  </a:txBody>
                  <a:tcPr/>
                </a:tc>
                <a:extLst>
                  <a:ext uri="{0D108BD9-81ED-4DB2-BD59-A6C34878D82A}">
                    <a16:rowId xmlns:a16="http://schemas.microsoft.com/office/drawing/2014/main" val="4286848283"/>
                  </a:ext>
                </a:extLst>
              </a:tr>
              <a:tr h="168275">
                <a:tc>
                  <a:txBody>
                    <a:bodyPr/>
                    <a:lstStyle/>
                    <a:p>
                      <a:r>
                        <a:rPr kumimoji="1" lang="en-US" altLang="ja-JP" sz="1000" dirty="0">
                          <a:latin typeface="+mn-ea"/>
                          <a:ea typeface="+mn-ea"/>
                        </a:rPr>
                        <a:t>15</a:t>
                      </a:r>
                      <a:endParaRPr kumimoji="1" lang="ja-JP" altLang="en-US" sz="1000" dirty="0">
                        <a:latin typeface="+mn-ea"/>
                        <a:ea typeface="+mn-ea"/>
                      </a:endParaRPr>
                    </a:p>
                  </a:txBody>
                  <a:tcPr/>
                </a:tc>
                <a:tc>
                  <a:txBody>
                    <a:bodyPr/>
                    <a:lstStyle/>
                    <a:p>
                      <a:r>
                        <a:rPr kumimoji="1" lang="ja-JP" altLang="en-US" sz="1000" dirty="0">
                          <a:latin typeface="+mn-ea"/>
                          <a:ea typeface="+mn-ea"/>
                        </a:rPr>
                        <a:t>プレゼント効果</a:t>
                      </a:r>
                    </a:p>
                  </a:txBody>
                  <a:tcPr/>
                </a:tc>
                <a:tc>
                  <a:txBody>
                    <a:bodyPr/>
                    <a:lstStyle/>
                    <a:p>
                      <a:r>
                        <a:rPr kumimoji="1" lang="ja-JP" altLang="en-US" sz="1000" dirty="0">
                          <a:latin typeface="+mn-ea"/>
                          <a:ea typeface="+mn-ea"/>
                        </a:rPr>
                        <a:t>各ジャンルのプレゼントの効果率。</a:t>
                      </a:r>
                    </a:p>
                  </a:txBody>
                  <a:tcPr/>
                </a:tc>
                <a:extLst>
                  <a:ext uri="{0D108BD9-81ED-4DB2-BD59-A6C34878D82A}">
                    <a16:rowId xmlns:a16="http://schemas.microsoft.com/office/drawing/2014/main" val="2460753149"/>
                  </a:ext>
                </a:extLst>
              </a:tr>
            </a:tbl>
          </a:graphicData>
        </a:graphic>
      </p:graphicFrame>
      <p:sp>
        <p:nvSpPr>
          <p:cNvPr id="11" name="テキスト ボックス 10">
            <a:extLst>
              <a:ext uri="{FF2B5EF4-FFF2-40B4-BE49-F238E27FC236}">
                <a16:creationId xmlns:a16="http://schemas.microsoft.com/office/drawing/2014/main" id="{166B9FB8-421B-4952-B2BD-B97EBEC69E2C}"/>
              </a:ext>
            </a:extLst>
          </p:cNvPr>
          <p:cNvSpPr txBox="1"/>
          <p:nvPr/>
        </p:nvSpPr>
        <p:spPr>
          <a:xfrm>
            <a:off x="857562" y="4110681"/>
            <a:ext cx="5057795" cy="400110"/>
          </a:xfrm>
          <a:prstGeom prst="rect">
            <a:avLst/>
          </a:prstGeom>
          <a:noFill/>
        </p:spPr>
        <p:txBody>
          <a:bodyPr wrap="none" rtlCol="0">
            <a:spAutoFit/>
          </a:bodyPr>
          <a:lstStyle/>
          <a:p>
            <a:r>
              <a:rPr kumimoji="1" lang="en-US" altLang="ja-JP" sz="1000" dirty="0">
                <a:latin typeface="+mn-ea"/>
              </a:rPr>
              <a:t>※</a:t>
            </a:r>
            <a:r>
              <a:rPr kumimoji="1" lang="ja-JP" altLang="en-US" sz="1000" dirty="0">
                <a:latin typeface="+mn-ea"/>
              </a:rPr>
              <a:t>初期想定では、リーダー効果とスキルを所持している想定だったが、</a:t>
            </a:r>
            <a:endParaRPr kumimoji="1" lang="en-US" altLang="ja-JP" sz="1000" dirty="0">
              <a:latin typeface="+mn-ea"/>
            </a:endParaRPr>
          </a:p>
          <a:p>
            <a:r>
              <a:rPr kumimoji="1" lang="ja-JP" altLang="en-US" sz="1000" dirty="0">
                <a:latin typeface="+mn-ea"/>
              </a:rPr>
              <a:t>　キャラは変動がない、かつＴＲカードの価値を高めるためキャラからは削除した。</a:t>
            </a:r>
            <a:endParaRPr lang="ja-JP" altLang="ja-JP" sz="800" dirty="0">
              <a:latin typeface="+mn-ea"/>
            </a:endParaRPr>
          </a:p>
        </p:txBody>
      </p:sp>
      <p:sp>
        <p:nvSpPr>
          <p:cNvPr id="13" name="テキスト ボックス 12">
            <a:extLst>
              <a:ext uri="{FF2B5EF4-FFF2-40B4-BE49-F238E27FC236}">
                <a16:creationId xmlns:a16="http://schemas.microsoft.com/office/drawing/2014/main" id="{6973F34A-CF2B-4B79-AB73-CD56BDF8F4D3}"/>
              </a:ext>
            </a:extLst>
          </p:cNvPr>
          <p:cNvSpPr txBox="1"/>
          <p:nvPr/>
        </p:nvSpPr>
        <p:spPr>
          <a:xfrm>
            <a:off x="648616" y="847600"/>
            <a:ext cx="1415772" cy="276999"/>
          </a:xfrm>
          <a:prstGeom prst="rect">
            <a:avLst/>
          </a:prstGeom>
          <a:noFill/>
        </p:spPr>
        <p:txBody>
          <a:bodyPr wrap="none" rtlCol="0">
            <a:spAutoFit/>
          </a:bodyPr>
          <a:lstStyle/>
          <a:p>
            <a:r>
              <a:rPr kumimoji="1" lang="ja-JP" altLang="en-US" sz="1200" b="1" dirty="0"/>
              <a:t>○固定パラメータ</a:t>
            </a:r>
          </a:p>
        </p:txBody>
      </p:sp>
      <p:sp>
        <p:nvSpPr>
          <p:cNvPr id="14" name="テキスト ボックス 13">
            <a:extLst>
              <a:ext uri="{FF2B5EF4-FFF2-40B4-BE49-F238E27FC236}">
                <a16:creationId xmlns:a16="http://schemas.microsoft.com/office/drawing/2014/main" id="{7A7004F6-E599-4C10-B6A1-D61406F05855}"/>
              </a:ext>
            </a:extLst>
          </p:cNvPr>
          <p:cNvSpPr txBox="1"/>
          <p:nvPr/>
        </p:nvSpPr>
        <p:spPr>
          <a:xfrm>
            <a:off x="648616" y="4541569"/>
            <a:ext cx="1415772" cy="276999"/>
          </a:xfrm>
          <a:prstGeom prst="rect">
            <a:avLst/>
          </a:prstGeom>
          <a:noFill/>
        </p:spPr>
        <p:txBody>
          <a:bodyPr wrap="none" rtlCol="0">
            <a:spAutoFit/>
          </a:bodyPr>
          <a:lstStyle/>
          <a:p>
            <a:r>
              <a:rPr kumimoji="1" lang="ja-JP" altLang="en-US" sz="1200" b="1" dirty="0"/>
              <a:t>○可変パラメータ</a:t>
            </a:r>
          </a:p>
        </p:txBody>
      </p:sp>
      <p:graphicFrame>
        <p:nvGraphicFramePr>
          <p:cNvPr id="15" name="表 2">
            <a:extLst>
              <a:ext uri="{FF2B5EF4-FFF2-40B4-BE49-F238E27FC236}">
                <a16:creationId xmlns:a16="http://schemas.microsoft.com/office/drawing/2014/main" id="{70C795DA-FD55-485A-89A0-778A166B85FD}"/>
              </a:ext>
            </a:extLst>
          </p:cNvPr>
          <p:cNvGraphicFramePr>
            <a:graphicFrameLocks noGrp="1"/>
          </p:cNvGraphicFramePr>
          <p:nvPr>
            <p:extLst>
              <p:ext uri="{D42A27DB-BD31-4B8C-83A1-F6EECF244321}">
                <p14:modId xmlns:p14="http://schemas.microsoft.com/office/powerpoint/2010/main" val="2151833094"/>
              </p:ext>
            </p:extLst>
          </p:nvPr>
        </p:nvGraphicFramePr>
        <p:xfrm>
          <a:off x="857562" y="4856161"/>
          <a:ext cx="6581795" cy="731520"/>
        </p:xfrm>
        <a:graphic>
          <a:graphicData uri="http://schemas.openxmlformats.org/drawingml/2006/table">
            <a:tbl>
              <a:tblPr firstRow="1" bandRow="1">
                <a:tableStyleId>{5C22544A-7EE6-4342-B048-85BDC9FD1C3A}</a:tableStyleId>
              </a:tblPr>
              <a:tblGrid>
                <a:gridCol w="427355">
                  <a:extLst>
                    <a:ext uri="{9D8B030D-6E8A-4147-A177-3AD203B41FA5}">
                      <a16:colId xmlns:a16="http://schemas.microsoft.com/office/drawing/2014/main" val="419480900"/>
                    </a:ext>
                  </a:extLst>
                </a:gridCol>
                <a:gridCol w="1233805">
                  <a:extLst>
                    <a:ext uri="{9D8B030D-6E8A-4147-A177-3AD203B41FA5}">
                      <a16:colId xmlns:a16="http://schemas.microsoft.com/office/drawing/2014/main" val="1828289792"/>
                    </a:ext>
                  </a:extLst>
                </a:gridCol>
                <a:gridCol w="4920635">
                  <a:extLst>
                    <a:ext uri="{9D8B030D-6E8A-4147-A177-3AD203B41FA5}">
                      <a16:colId xmlns:a16="http://schemas.microsoft.com/office/drawing/2014/main" val="3935094572"/>
                    </a:ext>
                  </a:extLst>
                </a:gridCol>
              </a:tblGrid>
              <a:tr h="168275">
                <a:tc>
                  <a:txBody>
                    <a:bodyPr/>
                    <a:lstStyle/>
                    <a:p>
                      <a:r>
                        <a:rPr kumimoji="1" lang="en-US" altLang="ja-JP" sz="1000" dirty="0"/>
                        <a:t>No.</a:t>
                      </a:r>
                      <a:endParaRPr kumimoji="1" lang="ja-JP" altLang="en-US" sz="1000" dirty="0"/>
                    </a:p>
                  </a:txBody>
                  <a:tcPr/>
                </a:tc>
                <a:tc>
                  <a:txBody>
                    <a:bodyPr/>
                    <a:lstStyle/>
                    <a:p>
                      <a:r>
                        <a:rPr kumimoji="1" lang="ja-JP" altLang="en-US" sz="1000" dirty="0"/>
                        <a:t>項目名</a:t>
                      </a:r>
                    </a:p>
                  </a:txBody>
                  <a:tcPr/>
                </a:tc>
                <a:tc>
                  <a:txBody>
                    <a:bodyPr/>
                    <a:lstStyle/>
                    <a:p>
                      <a:r>
                        <a:rPr kumimoji="1" lang="ja-JP" altLang="en-US" sz="1000" dirty="0"/>
                        <a:t>概要</a:t>
                      </a:r>
                    </a:p>
                  </a:txBody>
                  <a:tcPr/>
                </a:tc>
                <a:extLst>
                  <a:ext uri="{0D108BD9-81ED-4DB2-BD59-A6C34878D82A}">
                    <a16:rowId xmlns:a16="http://schemas.microsoft.com/office/drawing/2014/main" val="1382172733"/>
                  </a:ext>
                </a:extLst>
              </a:tr>
              <a:tr h="168275">
                <a:tc>
                  <a:txBody>
                    <a:bodyPr/>
                    <a:lstStyle/>
                    <a:p>
                      <a:r>
                        <a:rPr kumimoji="1" lang="en-US" altLang="ja-JP" sz="1000" dirty="0"/>
                        <a:t>1</a:t>
                      </a:r>
                      <a:endParaRPr kumimoji="1" lang="ja-JP" altLang="en-US" sz="1000" dirty="0"/>
                    </a:p>
                  </a:txBody>
                  <a:tcPr/>
                </a:tc>
                <a:tc>
                  <a:txBody>
                    <a:bodyPr/>
                    <a:lstStyle/>
                    <a:p>
                      <a:r>
                        <a:rPr kumimoji="1" lang="ja-JP" altLang="en-US" sz="1000" dirty="0"/>
                        <a:t>キズナポイント</a:t>
                      </a:r>
                    </a:p>
                  </a:txBody>
                  <a:tcPr/>
                </a:tc>
                <a:tc>
                  <a:txBody>
                    <a:bodyPr/>
                    <a:lstStyle/>
                    <a:p>
                      <a:r>
                        <a:rPr kumimoji="1" lang="ja-JP" altLang="en-US" sz="1000" dirty="0"/>
                        <a:t>各キャラとのキズナ値。</a:t>
                      </a:r>
                    </a:p>
                  </a:txBody>
                  <a:tcPr/>
                </a:tc>
                <a:extLst>
                  <a:ext uri="{0D108BD9-81ED-4DB2-BD59-A6C34878D82A}">
                    <a16:rowId xmlns:a16="http://schemas.microsoft.com/office/drawing/2014/main" val="2124541258"/>
                  </a:ext>
                </a:extLst>
              </a:tr>
              <a:tr h="168275">
                <a:tc>
                  <a:txBody>
                    <a:bodyPr/>
                    <a:lstStyle/>
                    <a:p>
                      <a:r>
                        <a:rPr kumimoji="1" lang="en-US" altLang="ja-JP" sz="1000" dirty="0"/>
                        <a:t>2</a:t>
                      </a:r>
                      <a:endParaRPr kumimoji="1" lang="ja-JP" altLang="en-US" sz="1000" dirty="0"/>
                    </a:p>
                  </a:txBody>
                  <a:tcPr/>
                </a:tc>
                <a:tc>
                  <a:txBody>
                    <a:bodyPr/>
                    <a:lstStyle/>
                    <a:p>
                      <a:r>
                        <a:rPr kumimoji="1" lang="ja-JP" altLang="en-US" sz="1000" dirty="0"/>
                        <a:t>一番風呂ポイント</a:t>
                      </a:r>
                    </a:p>
                  </a:txBody>
                  <a:tcPr/>
                </a:tc>
                <a:tc>
                  <a:txBody>
                    <a:bodyPr/>
                    <a:lstStyle/>
                    <a:p>
                      <a:r>
                        <a:rPr kumimoji="1" lang="ja-JP" altLang="en-US" sz="1000" dirty="0"/>
                        <a:t>一番風呂の際の友好度。</a:t>
                      </a:r>
                    </a:p>
                  </a:txBody>
                  <a:tcPr/>
                </a:tc>
                <a:extLst>
                  <a:ext uri="{0D108BD9-81ED-4DB2-BD59-A6C34878D82A}">
                    <a16:rowId xmlns:a16="http://schemas.microsoft.com/office/drawing/2014/main" val="2875513446"/>
                  </a:ext>
                </a:extLst>
              </a:tr>
            </a:tbl>
          </a:graphicData>
        </a:graphic>
      </p:graphicFrame>
      <p:sp>
        <p:nvSpPr>
          <p:cNvPr id="16" name="テキスト ボックス 15">
            <a:extLst>
              <a:ext uri="{FF2B5EF4-FFF2-40B4-BE49-F238E27FC236}">
                <a16:creationId xmlns:a16="http://schemas.microsoft.com/office/drawing/2014/main" id="{05F0D2F8-1632-44A0-B2B7-4B445A239E15}"/>
              </a:ext>
            </a:extLst>
          </p:cNvPr>
          <p:cNvSpPr txBox="1"/>
          <p:nvPr/>
        </p:nvSpPr>
        <p:spPr>
          <a:xfrm>
            <a:off x="857562" y="5625274"/>
            <a:ext cx="4031873" cy="246221"/>
          </a:xfrm>
          <a:prstGeom prst="rect">
            <a:avLst/>
          </a:prstGeom>
          <a:noFill/>
        </p:spPr>
        <p:txBody>
          <a:bodyPr wrap="none" rtlCol="0">
            <a:spAutoFit/>
          </a:bodyPr>
          <a:lstStyle/>
          <a:p>
            <a:r>
              <a:rPr kumimoji="1" lang="en-US" altLang="ja-JP" sz="1000" dirty="0">
                <a:latin typeface="+mn-ea"/>
              </a:rPr>
              <a:t>※</a:t>
            </a:r>
            <a:r>
              <a:rPr kumimoji="1" lang="ja-JP" altLang="en-US" sz="1000" dirty="0">
                <a:latin typeface="+mn-ea"/>
              </a:rPr>
              <a:t>ＴＲカードや武器は部隊が持つものとしたのでここからは削除。</a:t>
            </a:r>
            <a:endParaRPr lang="ja-JP" altLang="ja-JP" sz="800" dirty="0">
              <a:latin typeface="+mn-ea"/>
            </a:endParaRPr>
          </a:p>
        </p:txBody>
      </p:sp>
    </p:spTree>
    <p:extLst>
      <p:ext uri="{BB962C8B-B14F-4D97-AF65-F5344CB8AC3E}">
        <p14:creationId xmlns:p14="http://schemas.microsoft.com/office/powerpoint/2010/main" val="206104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261884" cy="307777"/>
          </a:xfrm>
          <a:prstGeom prst="rect">
            <a:avLst/>
          </a:prstGeom>
          <a:noFill/>
        </p:spPr>
        <p:txBody>
          <a:bodyPr wrap="none" rtlCol="0">
            <a:spAutoFit/>
          </a:bodyPr>
          <a:lstStyle/>
          <a:p>
            <a:r>
              <a:rPr kumimoji="1" lang="ja-JP" altLang="en-US" sz="1400" b="1" dirty="0">
                <a:latin typeface="+mn-ea"/>
              </a:rPr>
              <a:t>■キャラ仕様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11" name="テキスト ボックス 10">
            <a:extLst>
              <a:ext uri="{FF2B5EF4-FFF2-40B4-BE49-F238E27FC236}">
                <a16:creationId xmlns:a16="http://schemas.microsoft.com/office/drawing/2014/main" id="{166B9FB8-421B-4952-B2BD-B97EBEC69E2C}"/>
              </a:ext>
            </a:extLst>
          </p:cNvPr>
          <p:cNvSpPr txBox="1"/>
          <p:nvPr/>
        </p:nvSpPr>
        <p:spPr>
          <a:xfrm>
            <a:off x="1029012" y="3027561"/>
            <a:ext cx="5468164" cy="707886"/>
          </a:xfrm>
          <a:prstGeom prst="rect">
            <a:avLst/>
          </a:prstGeom>
          <a:noFill/>
        </p:spPr>
        <p:txBody>
          <a:bodyPr wrap="none" rtlCol="0">
            <a:spAutoFit/>
          </a:bodyPr>
          <a:lstStyle/>
          <a:p>
            <a:r>
              <a:rPr kumimoji="1" lang="ja-JP" altLang="en-US" sz="1000" dirty="0">
                <a:latin typeface="+mn-ea"/>
              </a:rPr>
              <a:t>上式の効果値については、ＴＲカードや結晶の効果によって加算がある場合の値となる。</a:t>
            </a:r>
            <a:endParaRPr kumimoji="1" lang="en-US" altLang="ja-JP" sz="1000" dirty="0">
              <a:latin typeface="+mn-ea"/>
            </a:endParaRPr>
          </a:p>
          <a:p>
            <a:r>
              <a:rPr kumimoji="1" lang="ja-JP" altLang="en-US" sz="1000" dirty="0">
                <a:latin typeface="+mn-ea"/>
              </a:rPr>
              <a:t>複数の効果がある場合については、</a:t>
            </a:r>
            <a:r>
              <a:rPr kumimoji="1" lang="ja-JP" altLang="en-US" sz="800" dirty="0">
                <a:latin typeface="+mn-ea"/>
              </a:rPr>
              <a:t>上昇率は加算となる。</a:t>
            </a:r>
            <a:endParaRPr kumimoji="1" lang="en-US" altLang="ja-JP" sz="800" dirty="0">
              <a:latin typeface="+mn-ea"/>
            </a:endParaRPr>
          </a:p>
          <a:p>
            <a:r>
              <a:rPr kumimoji="1" lang="en-US" altLang="ja-JP" sz="1000" dirty="0" err="1">
                <a:latin typeface="+mn-ea"/>
              </a:rPr>
              <a:t>ATK</a:t>
            </a:r>
            <a:r>
              <a:rPr kumimoji="1" lang="ja-JP" altLang="en-US" sz="1000" dirty="0">
                <a:latin typeface="+mn-ea"/>
              </a:rPr>
              <a:t>に対して</a:t>
            </a:r>
            <a:r>
              <a:rPr kumimoji="1" lang="en-US" altLang="ja-JP" sz="1000" dirty="0">
                <a:latin typeface="+mn-ea"/>
              </a:rPr>
              <a:t>1.2</a:t>
            </a:r>
            <a:r>
              <a:rPr kumimoji="1" lang="ja-JP" altLang="en-US" sz="1000" dirty="0">
                <a:latin typeface="+mn-ea"/>
              </a:rPr>
              <a:t>倍、</a:t>
            </a:r>
            <a:r>
              <a:rPr kumimoji="1" lang="en-US" altLang="ja-JP" sz="1000" dirty="0">
                <a:latin typeface="+mn-ea"/>
              </a:rPr>
              <a:t>1.5</a:t>
            </a:r>
            <a:r>
              <a:rPr kumimoji="1" lang="ja-JP" altLang="en-US" sz="1000" dirty="0">
                <a:latin typeface="+mn-ea"/>
              </a:rPr>
              <a:t>倍の効果があればその効果は</a:t>
            </a:r>
            <a:r>
              <a:rPr kumimoji="1" lang="en-US" altLang="ja-JP" sz="1000" dirty="0">
                <a:latin typeface="+mn-ea"/>
              </a:rPr>
              <a:t>1+</a:t>
            </a:r>
            <a:r>
              <a:rPr kumimoji="1" lang="ja-JP" altLang="en-US" sz="1000" dirty="0">
                <a:latin typeface="+mn-ea"/>
              </a:rPr>
              <a:t>（</a:t>
            </a:r>
            <a:r>
              <a:rPr kumimoji="1" lang="en-US" altLang="ja-JP" sz="1000" dirty="0">
                <a:latin typeface="+mn-ea"/>
              </a:rPr>
              <a:t>0.2+0.5</a:t>
            </a:r>
            <a:r>
              <a:rPr kumimoji="1" lang="ja-JP" altLang="en-US" sz="1000" dirty="0">
                <a:latin typeface="+mn-ea"/>
              </a:rPr>
              <a:t>）＝</a:t>
            </a:r>
            <a:r>
              <a:rPr kumimoji="1" lang="en-US" altLang="ja-JP" sz="1000" dirty="0">
                <a:latin typeface="+mn-ea"/>
              </a:rPr>
              <a:t>1.7</a:t>
            </a:r>
            <a:r>
              <a:rPr kumimoji="1" lang="ja-JP" altLang="en-US" sz="1000" dirty="0">
                <a:latin typeface="+mn-ea"/>
              </a:rPr>
              <a:t>倍になる想定。</a:t>
            </a:r>
            <a:endParaRPr kumimoji="1" lang="en-US" altLang="ja-JP" sz="1000" dirty="0">
              <a:latin typeface="+mn-ea"/>
            </a:endParaRPr>
          </a:p>
          <a:p>
            <a:r>
              <a:rPr kumimoji="1" lang="ja-JP" altLang="en-US" sz="1000" dirty="0">
                <a:latin typeface="+mn-ea"/>
              </a:rPr>
              <a:t>また直値加算タイプの場合もある。</a:t>
            </a:r>
            <a:endParaRPr kumimoji="1" lang="en-US" altLang="ja-JP" sz="1000" dirty="0">
              <a:latin typeface="+mn-ea"/>
            </a:endParaRPr>
          </a:p>
        </p:txBody>
      </p:sp>
      <p:sp>
        <p:nvSpPr>
          <p:cNvPr id="13" name="テキスト ボックス 12">
            <a:extLst>
              <a:ext uri="{FF2B5EF4-FFF2-40B4-BE49-F238E27FC236}">
                <a16:creationId xmlns:a16="http://schemas.microsoft.com/office/drawing/2014/main" id="{6973F34A-CF2B-4B79-AB73-CD56BDF8F4D3}"/>
              </a:ext>
            </a:extLst>
          </p:cNvPr>
          <p:cNvSpPr txBox="1"/>
          <p:nvPr/>
        </p:nvSpPr>
        <p:spPr>
          <a:xfrm>
            <a:off x="648616" y="527143"/>
            <a:ext cx="2031325" cy="276999"/>
          </a:xfrm>
          <a:prstGeom prst="rect">
            <a:avLst/>
          </a:prstGeom>
          <a:noFill/>
        </p:spPr>
        <p:txBody>
          <a:bodyPr wrap="none" rtlCol="0">
            <a:spAutoFit/>
          </a:bodyPr>
          <a:lstStyle/>
          <a:p>
            <a:r>
              <a:rPr kumimoji="1" lang="ja-JP" altLang="en-US" sz="1200" b="1" dirty="0"/>
              <a:t>○基本パラメータについて</a:t>
            </a:r>
          </a:p>
        </p:txBody>
      </p:sp>
      <p:sp>
        <p:nvSpPr>
          <p:cNvPr id="12" name="テキスト ボックス 11">
            <a:extLst>
              <a:ext uri="{FF2B5EF4-FFF2-40B4-BE49-F238E27FC236}">
                <a16:creationId xmlns:a16="http://schemas.microsoft.com/office/drawing/2014/main" id="{EB715316-F6AD-4D19-8056-1D6BFB1D7CC1}"/>
              </a:ext>
            </a:extLst>
          </p:cNvPr>
          <p:cNvSpPr txBox="1"/>
          <p:nvPr/>
        </p:nvSpPr>
        <p:spPr>
          <a:xfrm>
            <a:off x="857562" y="814340"/>
            <a:ext cx="7622600" cy="1938992"/>
          </a:xfrm>
          <a:prstGeom prst="rect">
            <a:avLst/>
          </a:prstGeom>
          <a:noFill/>
        </p:spPr>
        <p:txBody>
          <a:bodyPr wrap="none" rtlCol="0">
            <a:spAutoFit/>
          </a:bodyPr>
          <a:lstStyle/>
          <a:p>
            <a:r>
              <a:rPr kumimoji="1" lang="ja-JP" altLang="en-US" sz="1000" dirty="0">
                <a:latin typeface="+mn-ea"/>
              </a:rPr>
              <a:t>基本パラメータとは</a:t>
            </a:r>
            <a:r>
              <a:rPr kumimoji="1" lang="en-US" altLang="ja-JP" sz="1000" dirty="0">
                <a:latin typeface="+mn-ea"/>
              </a:rPr>
              <a:t>HP</a:t>
            </a:r>
            <a:r>
              <a:rPr kumimoji="1" lang="ja-JP" altLang="en-US" sz="1000" dirty="0">
                <a:latin typeface="+mn-ea"/>
              </a:rPr>
              <a:t>、</a:t>
            </a:r>
            <a:r>
              <a:rPr kumimoji="1" lang="en-US" altLang="ja-JP" sz="1000" dirty="0" err="1">
                <a:latin typeface="+mn-ea"/>
              </a:rPr>
              <a:t>ATK</a:t>
            </a:r>
            <a:r>
              <a:rPr kumimoji="1" lang="ja-JP" altLang="en-US" sz="1000" dirty="0">
                <a:latin typeface="+mn-ea"/>
              </a:rPr>
              <a:t>、</a:t>
            </a:r>
            <a:r>
              <a:rPr kumimoji="1" lang="en-US" altLang="ja-JP" sz="1000" dirty="0">
                <a:latin typeface="+mn-ea"/>
              </a:rPr>
              <a:t>DEF</a:t>
            </a:r>
            <a:r>
              <a:rPr kumimoji="1" lang="ja-JP" altLang="en-US" sz="1000" dirty="0">
                <a:latin typeface="+mn-ea"/>
              </a:rPr>
              <a:t>、</a:t>
            </a:r>
            <a:r>
              <a:rPr kumimoji="1" lang="en-US" altLang="ja-JP" sz="1000" dirty="0">
                <a:latin typeface="+mn-ea"/>
              </a:rPr>
              <a:t>SPD</a:t>
            </a:r>
            <a:r>
              <a:rPr kumimoji="1" lang="ja-JP" altLang="en-US" sz="1000" dirty="0">
                <a:latin typeface="+mn-ea"/>
              </a:rPr>
              <a:t>のことで、バトルの基本となる各パラメータの総称となる。</a:t>
            </a:r>
            <a:endParaRPr kumimoji="1" lang="en-US" altLang="ja-JP" sz="1000" dirty="0">
              <a:latin typeface="+mn-ea"/>
            </a:endParaRPr>
          </a:p>
          <a:p>
            <a:r>
              <a:rPr kumimoji="1" lang="ja-JP" altLang="en-US" sz="1000" dirty="0">
                <a:latin typeface="+mn-ea"/>
              </a:rPr>
              <a:t>バトルに使用するパラメータについては、キャラのパラメータに各項目で得られた数値を加算したものを基準として作成される。</a:t>
            </a:r>
            <a:endParaRPr kumimoji="1" lang="en-US" altLang="ja-JP" sz="1000" dirty="0">
              <a:latin typeface="+mn-ea"/>
            </a:endParaRPr>
          </a:p>
          <a:p>
            <a:endParaRPr kumimoji="1" lang="en-US" altLang="ja-JP" sz="1000" dirty="0">
              <a:latin typeface="+mn-ea"/>
            </a:endParaRPr>
          </a:p>
          <a:p>
            <a:r>
              <a:rPr kumimoji="1" lang="ja-JP" altLang="en-US" sz="1000" dirty="0">
                <a:latin typeface="+mn-ea"/>
              </a:rPr>
              <a:t>各パラメータは基本的には以下で算出する。（</a:t>
            </a:r>
            <a:r>
              <a:rPr kumimoji="1" lang="en-US" altLang="ja-JP" sz="1000" dirty="0">
                <a:latin typeface="+mn-ea"/>
              </a:rPr>
              <a:t>※HP</a:t>
            </a:r>
            <a:r>
              <a:rPr kumimoji="1" lang="ja-JP" altLang="en-US" sz="1000" dirty="0">
                <a:latin typeface="+mn-ea"/>
              </a:rPr>
              <a:t>のみ異なる）</a:t>
            </a:r>
            <a:endParaRPr kumimoji="1" lang="en-US" altLang="ja-JP" sz="1000" dirty="0">
              <a:latin typeface="+mn-ea"/>
            </a:endParaRPr>
          </a:p>
          <a:p>
            <a:endParaRPr kumimoji="1" lang="en-US" altLang="ja-JP" sz="1000" dirty="0">
              <a:latin typeface="+mn-ea"/>
            </a:endParaRPr>
          </a:p>
          <a:p>
            <a:r>
              <a:rPr kumimoji="1" lang="ja-JP" altLang="en-US" sz="1000" b="1" dirty="0">
                <a:solidFill>
                  <a:srgbClr val="00B050"/>
                </a:solidFill>
                <a:latin typeface="+mn-ea"/>
              </a:rPr>
              <a:t>［キャラパラメータ］＝</a:t>
            </a:r>
            <a:endParaRPr kumimoji="1" lang="en-US" altLang="ja-JP" sz="1000" b="1" dirty="0">
              <a:solidFill>
                <a:srgbClr val="00B050"/>
              </a:solidFill>
              <a:latin typeface="+mn-ea"/>
            </a:endParaRPr>
          </a:p>
          <a:p>
            <a:endParaRPr kumimoji="1" lang="en-US" altLang="ja-JP" sz="1000" b="1" dirty="0">
              <a:solidFill>
                <a:srgbClr val="00B050"/>
              </a:solidFill>
              <a:latin typeface="+mn-ea"/>
            </a:endParaRPr>
          </a:p>
          <a:p>
            <a:r>
              <a:rPr kumimoji="1" lang="ja-JP" altLang="en-US" sz="1000" b="1" dirty="0">
                <a:solidFill>
                  <a:srgbClr val="00B050"/>
                </a:solidFill>
                <a:latin typeface="+mn-ea"/>
              </a:rPr>
              <a:t>（</a:t>
            </a:r>
            <a:r>
              <a:rPr kumimoji="1" lang="ja-JP" altLang="en-US" sz="1000" b="1" dirty="0">
                <a:solidFill>
                  <a:srgbClr val="FF0000"/>
                </a:solidFill>
                <a:latin typeface="+mn-ea"/>
              </a:rPr>
              <a:t>［キャラ基本パラメータ］</a:t>
            </a:r>
            <a:r>
              <a:rPr kumimoji="1" lang="ja-JP" altLang="en-US" sz="1000" b="1" dirty="0">
                <a:solidFill>
                  <a:srgbClr val="00B050"/>
                </a:solidFill>
                <a:latin typeface="+mn-ea"/>
              </a:rPr>
              <a:t>＋</a:t>
            </a:r>
            <a:r>
              <a:rPr kumimoji="1" lang="ja-JP" altLang="en-US" sz="1000" b="1" dirty="0">
                <a:solidFill>
                  <a:schemeClr val="accent5">
                    <a:lumMod val="75000"/>
                  </a:schemeClr>
                </a:solidFill>
                <a:latin typeface="+mn-ea"/>
              </a:rPr>
              <a:t>（［</a:t>
            </a:r>
            <a:r>
              <a:rPr kumimoji="1" lang="en-US" altLang="ja-JP" sz="1000" b="1" dirty="0">
                <a:solidFill>
                  <a:schemeClr val="accent5">
                    <a:lumMod val="75000"/>
                  </a:schemeClr>
                </a:solidFill>
                <a:latin typeface="+mn-ea"/>
              </a:rPr>
              <a:t>TR</a:t>
            </a:r>
            <a:r>
              <a:rPr kumimoji="1" lang="ja-JP" altLang="en-US" sz="1000" b="1" dirty="0">
                <a:solidFill>
                  <a:schemeClr val="accent5">
                    <a:lumMod val="75000"/>
                  </a:schemeClr>
                </a:solidFill>
                <a:latin typeface="+mn-ea"/>
              </a:rPr>
              <a:t>カードパラメータ］</a:t>
            </a:r>
            <a:r>
              <a:rPr kumimoji="1" lang="en-US" altLang="ja-JP" sz="1000" b="1" dirty="0">
                <a:solidFill>
                  <a:schemeClr val="accent5">
                    <a:lumMod val="75000"/>
                  </a:schemeClr>
                </a:solidFill>
                <a:latin typeface="+mn-ea"/>
              </a:rPr>
              <a:t>×</a:t>
            </a:r>
            <a:r>
              <a:rPr kumimoji="1" lang="ja-JP" altLang="en-US" sz="1000" b="1" dirty="0">
                <a:solidFill>
                  <a:schemeClr val="accent5">
                    <a:lumMod val="75000"/>
                  </a:schemeClr>
                </a:solidFill>
                <a:latin typeface="+mn-ea"/>
              </a:rPr>
              <a:t>［キャラボーナス］）＋［武器パラメータ］</a:t>
            </a:r>
            <a:r>
              <a:rPr kumimoji="1" lang="ja-JP" altLang="en-US" sz="1000" b="1" dirty="0">
                <a:solidFill>
                  <a:srgbClr val="00B050"/>
                </a:solidFill>
                <a:latin typeface="+mn-ea"/>
              </a:rPr>
              <a:t>）</a:t>
            </a:r>
            <a:r>
              <a:rPr kumimoji="1" lang="en-US" altLang="ja-JP" sz="1000" b="1" dirty="0">
                <a:solidFill>
                  <a:srgbClr val="00B050"/>
                </a:solidFill>
                <a:latin typeface="+mn-ea"/>
              </a:rPr>
              <a:t>×</a:t>
            </a:r>
            <a:r>
              <a:rPr kumimoji="1" lang="ja-JP" altLang="en-US" sz="1000" b="1" dirty="0">
                <a:solidFill>
                  <a:srgbClr val="00B050"/>
                </a:solidFill>
                <a:latin typeface="+mn-ea"/>
              </a:rPr>
              <a:t>［効果値合計］</a:t>
            </a:r>
            <a:endParaRPr kumimoji="1" lang="en-US" altLang="ja-JP" sz="1000" b="1" dirty="0">
              <a:solidFill>
                <a:srgbClr val="00B050"/>
              </a:solidFill>
              <a:latin typeface="+mn-ea"/>
            </a:endParaRPr>
          </a:p>
          <a:p>
            <a:endParaRPr kumimoji="1" lang="en-US" altLang="ja-JP" sz="1000" dirty="0">
              <a:latin typeface="+mn-ea"/>
            </a:endParaRPr>
          </a:p>
          <a:p>
            <a:r>
              <a:rPr kumimoji="1" lang="ja-JP" altLang="en-US" sz="1000" dirty="0">
                <a:latin typeface="+mn-ea"/>
              </a:rPr>
              <a:t>キャラ詳細等の表示のには、</a:t>
            </a:r>
            <a:endParaRPr kumimoji="1" lang="en-US" altLang="ja-JP" sz="1000" dirty="0">
              <a:latin typeface="+mn-ea"/>
            </a:endParaRPr>
          </a:p>
          <a:p>
            <a:endParaRPr kumimoji="1" lang="en-US" altLang="ja-JP" sz="1000" dirty="0">
              <a:latin typeface="+mn-ea"/>
            </a:endParaRPr>
          </a:p>
          <a:p>
            <a:r>
              <a:rPr kumimoji="1" lang="en-US" altLang="ja-JP" sz="1000" dirty="0">
                <a:solidFill>
                  <a:srgbClr val="FF0000"/>
                </a:solidFill>
                <a:latin typeface="+mn-ea"/>
              </a:rPr>
              <a:t>999,999</a:t>
            </a:r>
            <a:r>
              <a:rPr kumimoji="1" lang="ja-JP" altLang="en-US" sz="1000" dirty="0">
                <a:latin typeface="+mn-ea"/>
              </a:rPr>
              <a:t>（</a:t>
            </a:r>
            <a:r>
              <a:rPr kumimoji="1" lang="en-US" altLang="ja-JP" sz="1000" dirty="0">
                <a:solidFill>
                  <a:schemeClr val="accent5">
                    <a:lumMod val="75000"/>
                  </a:schemeClr>
                </a:solidFill>
                <a:latin typeface="+mn-ea"/>
              </a:rPr>
              <a:t>+999,999</a:t>
            </a:r>
            <a:r>
              <a:rPr kumimoji="1" lang="ja-JP" altLang="en-US" sz="1000" dirty="0">
                <a:latin typeface="+mn-ea"/>
              </a:rPr>
              <a:t>）というように↑の色的に←のように表示する。</a:t>
            </a:r>
            <a:endParaRPr kumimoji="1" lang="en-US" altLang="ja-JP" sz="1000" dirty="0">
              <a:latin typeface="+mn-ea"/>
            </a:endParaRPr>
          </a:p>
        </p:txBody>
      </p:sp>
      <p:sp>
        <p:nvSpPr>
          <p:cNvPr id="17" name="テキスト ボックス 16">
            <a:extLst>
              <a:ext uri="{FF2B5EF4-FFF2-40B4-BE49-F238E27FC236}">
                <a16:creationId xmlns:a16="http://schemas.microsoft.com/office/drawing/2014/main" id="{7EAA5208-26DB-45A1-8238-E9DDB18061EC}"/>
              </a:ext>
            </a:extLst>
          </p:cNvPr>
          <p:cNvSpPr txBox="1"/>
          <p:nvPr/>
        </p:nvSpPr>
        <p:spPr>
          <a:xfrm>
            <a:off x="857562" y="2747319"/>
            <a:ext cx="1415772" cy="276999"/>
          </a:xfrm>
          <a:prstGeom prst="rect">
            <a:avLst/>
          </a:prstGeom>
          <a:noFill/>
        </p:spPr>
        <p:txBody>
          <a:bodyPr wrap="none" rtlCol="0">
            <a:spAutoFit/>
          </a:bodyPr>
          <a:lstStyle/>
          <a:p>
            <a:r>
              <a:rPr kumimoji="1" lang="ja-JP" altLang="en-US" sz="1200" b="1" dirty="0"/>
              <a:t>・効果値について</a:t>
            </a:r>
          </a:p>
        </p:txBody>
      </p:sp>
      <p:sp>
        <p:nvSpPr>
          <p:cNvPr id="18" name="テキスト ボックス 17">
            <a:extLst>
              <a:ext uri="{FF2B5EF4-FFF2-40B4-BE49-F238E27FC236}">
                <a16:creationId xmlns:a16="http://schemas.microsoft.com/office/drawing/2014/main" id="{0B057B03-A064-4DBE-8037-C4104DD60C7C}"/>
              </a:ext>
            </a:extLst>
          </p:cNvPr>
          <p:cNvSpPr txBox="1"/>
          <p:nvPr/>
        </p:nvSpPr>
        <p:spPr>
          <a:xfrm>
            <a:off x="857562" y="3825523"/>
            <a:ext cx="2031325" cy="276999"/>
          </a:xfrm>
          <a:prstGeom prst="rect">
            <a:avLst/>
          </a:prstGeom>
          <a:noFill/>
        </p:spPr>
        <p:txBody>
          <a:bodyPr wrap="none" rtlCol="0">
            <a:spAutoFit/>
          </a:bodyPr>
          <a:lstStyle/>
          <a:p>
            <a:r>
              <a:rPr kumimoji="1" lang="ja-JP" altLang="en-US" sz="1200" b="1" dirty="0"/>
              <a:t>・ＴＲや武器にかかる効果</a:t>
            </a:r>
            <a:endParaRPr kumimoji="1" lang="en-US" altLang="ja-JP" sz="1200" b="1" dirty="0"/>
          </a:p>
        </p:txBody>
      </p:sp>
      <p:sp>
        <p:nvSpPr>
          <p:cNvPr id="20" name="テキスト ボックス 19">
            <a:extLst>
              <a:ext uri="{FF2B5EF4-FFF2-40B4-BE49-F238E27FC236}">
                <a16:creationId xmlns:a16="http://schemas.microsoft.com/office/drawing/2014/main" id="{F695776B-2EEC-4DA4-84A3-6B93E7B3A164}"/>
              </a:ext>
            </a:extLst>
          </p:cNvPr>
          <p:cNvSpPr txBox="1"/>
          <p:nvPr/>
        </p:nvSpPr>
        <p:spPr>
          <a:xfrm>
            <a:off x="1029012" y="4102522"/>
            <a:ext cx="6340197" cy="246221"/>
          </a:xfrm>
          <a:prstGeom prst="rect">
            <a:avLst/>
          </a:prstGeom>
          <a:noFill/>
        </p:spPr>
        <p:txBody>
          <a:bodyPr wrap="none" rtlCol="0">
            <a:spAutoFit/>
          </a:bodyPr>
          <a:lstStyle/>
          <a:p>
            <a:r>
              <a:rPr kumimoji="1" lang="ja-JP" altLang="en-US" sz="1000" dirty="0">
                <a:latin typeface="+mn-ea"/>
              </a:rPr>
              <a:t>限定的にＴＲや武器にのみかかる効果については、先にその効果の影響を加味し上式に加えるようにする。</a:t>
            </a:r>
            <a:endParaRPr kumimoji="1" lang="en-US" altLang="ja-JP" sz="1000" dirty="0">
              <a:latin typeface="+mn-ea"/>
            </a:endParaRPr>
          </a:p>
        </p:txBody>
      </p:sp>
      <p:sp>
        <p:nvSpPr>
          <p:cNvPr id="2" name="四角形: 角を丸くする 1">
            <a:extLst>
              <a:ext uri="{FF2B5EF4-FFF2-40B4-BE49-F238E27FC236}">
                <a16:creationId xmlns:a16="http://schemas.microsoft.com/office/drawing/2014/main" id="{FAE45B00-32BE-4E07-A9A9-CACE8811A5DA}"/>
              </a:ext>
            </a:extLst>
          </p:cNvPr>
          <p:cNvSpPr/>
          <p:nvPr/>
        </p:nvSpPr>
        <p:spPr>
          <a:xfrm>
            <a:off x="1029012" y="4434364"/>
            <a:ext cx="2114550" cy="709320"/>
          </a:xfrm>
          <a:prstGeom prst="roundRect">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sz="1000" dirty="0">
                <a:solidFill>
                  <a:schemeClr val="tx1"/>
                </a:solidFill>
              </a:rPr>
              <a:t>Redmine#169</a:t>
            </a:r>
          </a:p>
          <a:p>
            <a:r>
              <a:rPr kumimoji="1" lang="ja-JP" altLang="en-US" sz="1000" dirty="0">
                <a:solidFill>
                  <a:schemeClr val="tx1"/>
                </a:solidFill>
              </a:rPr>
              <a:t>の最初の質問の想定で正しい。</a:t>
            </a:r>
          </a:p>
        </p:txBody>
      </p:sp>
      <p:sp>
        <p:nvSpPr>
          <p:cNvPr id="21" name="テキスト ボックス 20">
            <a:extLst>
              <a:ext uri="{FF2B5EF4-FFF2-40B4-BE49-F238E27FC236}">
                <a16:creationId xmlns:a16="http://schemas.microsoft.com/office/drawing/2014/main" id="{7C3AF49F-CC20-4AC3-9AC4-729D634D8878}"/>
              </a:ext>
            </a:extLst>
          </p:cNvPr>
          <p:cNvSpPr txBox="1"/>
          <p:nvPr/>
        </p:nvSpPr>
        <p:spPr>
          <a:xfrm>
            <a:off x="743262" y="5313212"/>
            <a:ext cx="1144865" cy="276999"/>
          </a:xfrm>
          <a:prstGeom prst="rect">
            <a:avLst/>
          </a:prstGeom>
          <a:noFill/>
        </p:spPr>
        <p:txBody>
          <a:bodyPr wrap="none" rtlCol="0">
            <a:spAutoFit/>
          </a:bodyPr>
          <a:lstStyle/>
          <a:p>
            <a:r>
              <a:rPr kumimoji="1" lang="ja-JP" altLang="en-US" sz="1200" b="1" dirty="0"/>
              <a:t>・</a:t>
            </a:r>
            <a:r>
              <a:rPr kumimoji="1" lang="en-US" altLang="ja-JP" sz="1200" b="1" dirty="0"/>
              <a:t>HP</a:t>
            </a:r>
            <a:r>
              <a:rPr kumimoji="1" lang="ja-JP" altLang="en-US" sz="1200" b="1" dirty="0"/>
              <a:t>について</a:t>
            </a:r>
          </a:p>
        </p:txBody>
      </p:sp>
      <p:sp>
        <p:nvSpPr>
          <p:cNvPr id="22" name="テキスト ボックス 21">
            <a:extLst>
              <a:ext uri="{FF2B5EF4-FFF2-40B4-BE49-F238E27FC236}">
                <a16:creationId xmlns:a16="http://schemas.microsoft.com/office/drawing/2014/main" id="{AC60F644-D678-4AB6-AFC9-D04DA004F55B}"/>
              </a:ext>
            </a:extLst>
          </p:cNvPr>
          <p:cNvSpPr txBox="1"/>
          <p:nvPr/>
        </p:nvSpPr>
        <p:spPr>
          <a:xfrm>
            <a:off x="1029012" y="5584855"/>
            <a:ext cx="7031092" cy="707886"/>
          </a:xfrm>
          <a:prstGeom prst="rect">
            <a:avLst/>
          </a:prstGeom>
          <a:noFill/>
        </p:spPr>
        <p:txBody>
          <a:bodyPr wrap="none" rtlCol="0">
            <a:spAutoFit/>
          </a:bodyPr>
          <a:lstStyle/>
          <a:p>
            <a:r>
              <a:rPr kumimoji="1" lang="en-US" altLang="ja-JP" sz="1000" dirty="0">
                <a:latin typeface="+mn-ea"/>
              </a:rPr>
              <a:t>HP</a:t>
            </a:r>
            <a:r>
              <a:rPr kumimoji="1" lang="ja-JP" altLang="en-US" sz="1000" dirty="0">
                <a:latin typeface="+mn-ea"/>
              </a:rPr>
              <a:t>については上記と異なり、所持しているＴＲカードのパラメータが全て足される。</a:t>
            </a:r>
            <a:endParaRPr kumimoji="1" lang="en-US" altLang="ja-JP" sz="1000" dirty="0">
              <a:latin typeface="+mn-ea"/>
            </a:endParaRPr>
          </a:p>
          <a:p>
            <a:endParaRPr kumimoji="1" lang="en-US" altLang="ja-JP" sz="1000" dirty="0">
              <a:latin typeface="+mn-ea"/>
            </a:endParaRPr>
          </a:p>
          <a:p>
            <a:r>
              <a:rPr kumimoji="1" lang="ja-JP" altLang="en-US" sz="1000" b="1" dirty="0">
                <a:solidFill>
                  <a:srgbClr val="00B050"/>
                </a:solidFill>
              </a:rPr>
              <a:t>［キャラＨＰ］＝</a:t>
            </a:r>
            <a:endParaRPr kumimoji="1" lang="en-US" altLang="ja-JP" sz="1000" b="1" dirty="0">
              <a:solidFill>
                <a:srgbClr val="00B050"/>
              </a:solidFill>
            </a:endParaRPr>
          </a:p>
          <a:p>
            <a:r>
              <a:rPr kumimoji="1" lang="ja-JP" altLang="en-US" sz="1000" b="1" dirty="0">
                <a:solidFill>
                  <a:srgbClr val="00B050"/>
                </a:solidFill>
              </a:rPr>
              <a:t>（［キャラ基本ＨＰ］＋［ＴＲカード１ＨＰ］＋ ［ＴＲカード２ＨＰ］＋ ［ＴＲカード３ＨＰ］）</a:t>
            </a:r>
            <a:r>
              <a:rPr kumimoji="1" lang="en-US" altLang="ja-JP" sz="1000" b="1" dirty="0">
                <a:solidFill>
                  <a:srgbClr val="00B050"/>
                </a:solidFill>
              </a:rPr>
              <a:t>×</a:t>
            </a:r>
            <a:r>
              <a:rPr kumimoji="1" lang="ja-JP" altLang="en-US" sz="1000" b="1" dirty="0">
                <a:solidFill>
                  <a:srgbClr val="00B050"/>
                </a:solidFill>
              </a:rPr>
              <a:t>［効果値合計］</a:t>
            </a:r>
            <a:endParaRPr kumimoji="1" lang="en-US" altLang="ja-JP" sz="1000" b="1" dirty="0">
              <a:solidFill>
                <a:srgbClr val="00B050"/>
              </a:solidFill>
            </a:endParaRPr>
          </a:p>
        </p:txBody>
      </p:sp>
    </p:spTree>
    <p:extLst>
      <p:ext uri="{BB962C8B-B14F-4D97-AF65-F5344CB8AC3E}">
        <p14:creationId xmlns:p14="http://schemas.microsoft.com/office/powerpoint/2010/main" val="419589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261884" cy="307777"/>
          </a:xfrm>
          <a:prstGeom prst="rect">
            <a:avLst/>
          </a:prstGeom>
          <a:noFill/>
        </p:spPr>
        <p:txBody>
          <a:bodyPr wrap="none" rtlCol="0">
            <a:spAutoFit/>
          </a:bodyPr>
          <a:lstStyle/>
          <a:p>
            <a:r>
              <a:rPr kumimoji="1" lang="ja-JP" altLang="en-US" sz="1400" b="1" dirty="0">
                <a:latin typeface="+mn-ea"/>
              </a:rPr>
              <a:t>■キャラ仕様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11" name="テキスト ボックス 10">
            <a:extLst>
              <a:ext uri="{FF2B5EF4-FFF2-40B4-BE49-F238E27FC236}">
                <a16:creationId xmlns:a16="http://schemas.microsoft.com/office/drawing/2014/main" id="{166B9FB8-421B-4952-B2BD-B97EBEC69E2C}"/>
              </a:ext>
            </a:extLst>
          </p:cNvPr>
          <p:cNvSpPr txBox="1"/>
          <p:nvPr/>
        </p:nvSpPr>
        <p:spPr>
          <a:xfrm>
            <a:off x="1029012" y="807385"/>
            <a:ext cx="5439310" cy="553998"/>
          </a:xfrm>
          <a:prstGeom prst="rect">
            <a:avLst/>
          </a:prstGeom>
          <a:noFill/>
        </p:spPr>
        <p:txBody>
          <a:bodyPr wrap="none" rtlCol="0">
            <a:spAutoFit/>
          </a:bodyPr>
          <a:lstStyle/>
          <a:p>
            <a:r>
              <a:rPr kumimoji="1" lang="en-US" altLang="ja-JP" sz="1000" dirty="0">
                <a:latin typeface="+mn-ea"/>
              </a:rPr>
              <a:t>SPD</a:t>
            </a:r>
            <a:r>
              <a:rPr kumimoji="1" lang="ja-JP" altLang="en-US" sz="1000" dirty="0">
                <a:latin typeface="+mn-ea"/>
              </a:rPr>
              <a:t>についてはやや特殊な挙動をする。全ての計算を施した最終的な</a:t>
            </a:r>
            <a:r>
              <a:rPr kumimoji="1" lang="en-US" altLang="ja-JP" sz="1000" dirty="0">
                <a:latin typeface="+mn-ea"/>
              </a:rPr>
              <a:t>SPD</a:t>
            </a:r>
            <a:r>
              <a:rPr kumimoji="1" lang="ja-JP" altLang="en-US" sz="1000" dirty="0">
                <a:latin typeface="+mn-ea"/>
              </a:rPr>
              <a:t>値の値によって、</a:t>
            </a:r>
            <a:endParaRPr kumimoji="1" lang="en-US" altLang="ja-JP" sz="1000" dirty="0">
              <a:latin typeface="+mn-ea"/>
            </a:endParaRPr>
          </a:p>
          <a:p>
            <a:r>
              <a:rPr kumimoji="1" lang="ja-JP" altLang="en-US" sz="1000" dirty="0">
                <a:latin typeface="+mn-ea"/>
              </a:rPr>
              <a:t>キャラの通常攻撃および、リロードモーションの速度が上昇する</a:t>
            </a:r>
            <a:endParaRPr kumimoji="1" lang="en-US" altLang="ja-JP" sz="1000" dirty="0">
              <a:latin typeface="+mn-ea"/>
            </a:endParaRPr>
          </a:p>
          <a:p>
            <a:r>
              <a:rPr kumimoji="1" lang="ja-JP" altLang="en-US" sz="1000" dirty="0">
                <a:latin typeface="+mn-ea"/>
              </a:rPr>
              <a:t>（</a:t>
            </a:r>
            <a:r>
              <a:rPr kumimoji="1" lang="en-US" altLang="ja-JP" sz="1000" dirty="0">
                <a:latin typeface="+mn-ea"/>
              </a:rPr>
              <a:t>1st</a:t>
            </a:r>
            <a:r>
              <a:rPr kumimoji="1" lang="ja-JP" altLang="en-US" sz="1000" dirty="0">
                <a:latin typeface="+mn-ea"/>
              </a:rPr>
              <a:t>仕様では「時間」を減算していたが、モーションスピードの倍率として記載する）　</a:t>
            </a:r>
            <a:endParaRPr kumimoji="1" lang="en-US" altLang="ja-JP" sz="1000" dirty="0">
              <a:latin typeface="+mn-ea"/>
            </a:endParaRPr>
          </a:p>
        </p:txBody>
      </p:sp>
      <p:sp>
        <p:nvSpPr>
          <p:cNvPr id="17" name="テキスト ボックス 16">
            <a:extLst>
              <a:ext uri="{FF2B5EF4-FFF2-40B4-BE49-F238E27FC236}">
                <a16:creationId xmlns:a16="http://schemas.microsoft.com/office/drawing/2014/main" id="{7EAA5208-26DB-45A1-8238-E9DDB18061EC}"/>
              </a:ext>
            </a:extLst>
          </p:cNvPr>
          <p:cNvSpPr txBox="1"/>
          <p:nvPr/>
        </p:nvSpPr>
        <p:spPr>
          <a:xfrm>
            <a:off x="857562" y="527143"/>
            <a:ext cx="1228221" cy="276999"/>
          </a:xfrm>
          <a:prstGeom prst="rect">
            <a:avLst/>
          </a:prstGeom>
          <a:noFill/>
        </p:spPr>
        <p:txBody>
          <a:bodyPr wrap="none" rtlCol="0">
            <a:spAutoFit/>
          </a:bodyPr>
          <a:lstStyle/>
          <a:p>
            <a:r>
              <a:rPr kumimoji="1" lang="ja-JP" altLang="en-US" sz="1200" b="1" dirty="0"/>
              <a:t>・</a:t>
            </a:r>
            <a:r>
              <a:rPr kumimoji="1" lang="en-US" altLang="ja-JP" sz="1200" b="1" dirty="0"/>
              <a:t>SPD</a:t>
            </a:r>
            <a:r>
              <a:rPr kumimoji="1" lang="ja-JP" altLang="en-US" sz="1200" b="1" dirty="0"/>
              <a:t>について</a:t>
            </a:r>
          </a:p>
        </p:txBody>
      </p:sp>
      <p:sp>
        <p:nvSpPr>
          <p:cNvPr id="20" name="テキスト ボックス 19">
            <a:extLst>
              <a:ext uri="{FF2B5EF4-FFF2-40B4-BE49-F238E27FC236}">
                <a16:creationId xmlns:a16="http://schemas.microsoft.com/office/drawing/2014/main" id="{F695776B-2EEC-4DA4-84A3-6B93E7B3A164}"/>
              </a:ext>
            </a:extLst>
          </p:cNvPr>
          <p:cNvSpPr txBox="1"/>
          <p:nvPr/>
        </p:nvSpPr>
        <p:spPr>
          <a:xfrm>
            <a:off x="1061265" y="3608823"/>
            <a:ext cx="1467068" cy="246221"/>
          </a:xfrm>
          <a:prstGeom prst="rect">
            <a:avLst/>
          </a:prstGeom>
          <a:noFill/>
        </p:spPr>
        <p:txBody>
          <a:bodyPr wrap="none" rtlCol="0">
            <a:spAutoFit/>
          </a:bodyPr>
          <a:lstStyle/>
          <a:p>
            <a:r>
              <a:rPr kumimoji="1" lang="en-US" altLang="ja-JP" sz="1000" dirty="0">
                <a:latin typeface="+mn-ea"/>
              </a:rPr>
              <a:t>※</a:t>
            </a:r>
            <a:r>
              <a:rPr kumimoji="1" lang="ja-JP" altLang="en-US" sz="1000" dirty="0">
                <a:latin typeface="+mn-ea"/>
              </a:rPr>
              <a:t>倍率や幅は要調整。</a:t>
            </a:r>
            <a:endParaRPr kumimoji="1" lang="en-US" altLang="ja-JP" sz="1000" dirty="0">
              <a:latin typeface="+mn-ea"/>
            </a:endParaRPr>
          </a:p>
        </p:txBody>
      </p:sp>
      <p:graphicFrame>
        <p:nvGraphicFramePr>
          <p:cNvPr id="3" name="表 3">
            <a:extLst>
              <a:ext uri="{FF2B5EF4-FFF2-40B4-BE49-F238E27FC236}">
                <a16:creationId xmlns:a16="http://schemas.microsoft.com/office/drawing/2014/main" id="{C6DF581C-9AD0-4728-A1E8-22634C9AF464}"/>
              </a:ext>
            </a:extLst>
          </p:cNvPr>
          <p:cNvGraphicFramePr>
            <a:graphicFrameLocks noGrp="1"/>
          </p:cNvGraphicFramePr>
          <p:nvPr>
            <p:extLst>
              <p:ext uri="{D42A27DB-BD31-4B8C-83A1-F6EECF244321}">
                <p14:modId xmlns:p14="http://schemas.microsoft.com/office/powerpoint/2010/main" val="4159701650"/>
              </p:ext>
            </p:extLst>
          </p:nvPr>
        </p:nvGraphicFramePr>
        <p:xfrm>
          <a:off x="1061265" y="1431482"/>
          <a:ext cx="1334135" cy="2133600"/>
        </p:xfrm>
        <a:graphic>
          <a:graphicData uri="http://schemas.openxmlformats.org/drawingml/2006/table">
            <a:tbl>
              <a:tblPr firstRow="1" bandRow="1">
                <a:tableStyleId>{5C22544A-7EE6-4342-B048-85BDC9FD1C3A}</a:tableStyleId>
              </a:tblPr>
              <a:tblGrid>
                <a:gridCol w="890905">
                  <a:extLst>
                    <a:ext uri="{9D8B030D-6E8A-4147-A177-3AD203B41FA5}">
                      <a16:colId xmlns:a16="http://schemas.microsoft.com/office/drawing/2014/main" val="2209741579"/>
                    </a:ext>
                  </a:extLst>
                </a:gridCol>
                <a:gridCol w="443230">
                  <a:extLst>
                    <a:ext uri="{9D8B030D-6E8A-4147-A177-3AD203B41FA5}">
                      <a16:colId xmlns:a16="http://schemas.microsoft.com/office/drawing/2014/main" val="3488294442"/>
                    </a:ext>
                  </a:extLst>
                </a:gridCol>
              </a:tblGrid>
              <a:tr h="0">
                <a:tc>
                  <a:txBody>
                    <a:bodyPr/>
                    <a:lstStyle/>
                    <a:p>
                      <a:r>
                        <a:rPr kumimoji="1" lang="en-US" altLang="ja-JP" sz="800" dirty="0">
                          <a:latin typeface="+mn-ea"/>
                          <a:ea typeface="+mn-ea"/>
                        </a:rPr>
                        <a:t>SPD</a:t>
                      </a:r>
                      <a:endParaRPr kumimoji="1" lang="ja-JP" altLang="en-US" sz="800" dirty="0">
                        <a:latin typeface="+mn-ea"/>
                        <a:ea typeface="+mn-ea"/>
                      </a:endParaRPr>
                    </a:p>
                  </a:txBody>
                  <a:tcPr/>
                </a:tc>
                <a:tc>
                  <a:txBody>
                    <a:bodyPr/>
                    <a:lstStyle/>
                    <a:p>
                      <a:r>
                        <a:rPr kumimoji="1" lang="ja-JP" altLang="en-US" sz="800" dirty="0">
                          <a:latin typeface="+mn-ea"/>
                          <a:ea typeface="+mn-ea"/>
                        </a:rPr>
                        <a:t>倍率</a:t>
                      </a:r>
                    </a:p>
                  </a:txBody>
                  <a:tcPr/>
                </a:tc>
                <a:extLst>
                  <a:ext uri="{0D108BD9-81ED-4DB2-BD59-A6C34878D82A}">
                    <a16:rowId xmlns:a16="http://schemas.microsoft.com/office/drawing/2014/main" val="968872847"/>
                  </a:ext>
                </a:extLst>
              </a:tr>
              <a:tr h="0">
                <a:tc>
                  <a:txBody>
                    <a:bodyPr/>
                    <a:lstStyle/>
                    <a:p>
                      <a:r>
                        <a:rPr kumimoji="1" lang="en-US" altLang="ja-JP" sz="800" dirty="0">
                          <a:latin typeface="+mn-ea"/>
                          <a:ea typeface="+mn-ea"/>
                        </a:rPr>
                        <a:t>~500</a:t>
                      </a:r>
                      <a:endParaRPr kumimoji="1" lang="ja-JP" altLang="en-US" sz="800" dirty="0">
                        <a:latin typeface="+mn-ea"/>
                        <a:ea typeface="+mn-ea"/>
                      </a:endParaRPr>
                    </a:p>
                  </a:txBody>
                  <a:tcPr/>
                </a:tc>
                <a:tc>
                  <a:txBody>
                    <a:bodyPr/>
                    <a:lstStyle/>
                    <a:p>
                      <a:r>
                        <a:rPr kumimoji="1" lang="en-US" altLang="ja-JP" sz="800" dirty="0">
                          <a:latin typeface="+mn-ea"/>
                          <a:ea typeface="+mn-ea"/>
                        </a:rPr>
                        <a:t>0.5</a:t>
                      </a:r>
                      <a:endParaRPr kumimoji="1" lang="ja-JP" altLang="en-US" sz="800" dirty="0">
                        <a:latin typeface="+mn-ea"/>
                        <a:ea typeface="+mn-ea"/>
                      </a:endParaRPr>
                    </a:p>
                  </a:txBody>
                  <a:tcPr/>
                </a:tc>
                <a:extLst>
                  <a:ext uri="{0D108BD9-81ED-4DB2-BD59-A6C34878D82A}">
                    <a16:rowId xmlns:a16="http://schemas.microsoft.com/office/drawing/2014/main" val="3610699099"/>
                  </a:ext>
                </a:extLst>
              </a:tr>
              <a:tr h="0">
                <a:tc>
                  <a:txBody>
                    <a:bodyPr/>
                    <a:lstStyle/>
                    <a:p>
                      <a:r>
                        <a:rPr kumimoji="1" lang="en-US" altLang="ja-JP" sz="800" dirty="0">
                          <a:latin typeface="+mn-ea"/>
                          <a:ea typeface="+mn-ea"/>
                        </a:rPr>
                        <a:t>501~1000</a:t>
                      </a:r>
                      <a:endParaRPr kumimoji="1" lang="ja-JP" altLang="en-US" sz="800" dirty="0">
                        <a:latin typeface="+mn-ea"/>
                        <a:ea typeface="+mn-ea"/>
                      </a:endParaRPr>
                    </a:p>
                  </a:txBody>
                  <a:tcPr/>
                </a:tc>
                <a:tc>
                  <a:txBody>
                    <a:bodyPr/>
                    <a:lstStyle/>
                    <a:p>
                      <a:r>
                        <a:rPr kumimoji="1" lang="en-US" altLang="ja-JP" sz="800" dirty="0">
                          <a:latin typeface="+mn-ea"/>
                          <a:ea typeface="+mn-ea"/>
                        </a:rPr>
                        <a:t>0.75</a:t>
                      </a:r>
                      <a:endParaRPr kumimoji="1" lang="ja-JP" altLang="en-US" sz="800" dirty="0">
                        <a:latin typeface="+mn-ea"/>
                        <a:ea typeface="+mn-ea"/>
                      </a:endParaRPr>
                    </a:p>
                  </a:txBody>
                  <a:tcPr/>
                </a:tc>
                <a:extLst>
                  <a:ext uri="{0D108BD9-81ED-4DB2-BD59-A6C34878D82A}">
                    <a16:rowId xmlns:a16="http://schemas.microsoft.com/office/drawing/2014/main" val="3576306289"/>
                  </a:ext>
                </a:extLst>
              </a:tr>
              <a:tr h="0">
                <a:tc>
                  <a:txBody>
                    <a:bodyPr/>
                    <a:lstStyle/>
                    <a:p>
                      <a:r>
                        <a:rPr kumimoji="1" lang="en-US" altLang="ja-JP" sz="800" dirty="0">
                          <a:latin typeface="+mn-ea"/>
                          <a:ea typeface="+mn-ea"/>
                        </a:rPr>
                        <a:t>1001</a:t>
                      </a:r>
                      <a:r>
                        <a:rPr kumimoji="1" lang="ja-JP" altLang="en-US" sz="800" dirty="0">
                          <a:latin typeface="+mn-ea"/>
                          <a:ea typeface="+mn-ea"/>
                        </a:rPr>
                        <a:t>～</a:t>
                      </a:r>
                      <a:r>
                        <a:rPr kumimoji="1" lang="en-US" altLang="ja-JP" sz="800" dirty="0">
                          <a:latin typeface="+mn-ea"/>
                          <a:ea typeface="+mn-ea"/>
                        </a:rPr>
                        <a:t>5000</a:t>
                      </a:r>
                      <a:endParaRPr kumimoji="1" lang="ja-JP" altLang="en-US" sz="800" dirty="0">
                        <a:latin typeface="+mn-ea"/>
                        <a:ea typeface="+mn-ea"/>
                      </a:endParaRPr>
                    </a:p>
                  </a:txBody>
                  <a:tcPr/>
                </a:tc>
                <a:tc>
                  <a:txBody>
                    <a:bodyPr/>
                    <a:lstStyle/>
                    <a:p>
                      <a:r>
                        <a:rPr kumimoji="1" lang="en-US" altLang="ja-JP" sz="800" dirty="0">
                          <a:latin typeface="+mn-ea"/>
                          <a:ea typeface="+mn-ea"/>
                        </a:rPr>
                        <a:t>1</a:t>
                      </a:r>
                      <a:endParaRPr kumimoji="1" lang="ja-JP" altLang="en-US" sz="800" dirty="0">
                        <a:latin typeface="+mn-ea"/>
                        <a:ea typeface="+mn-ea"/>
                      </a:endParaRPr>
                    </a:p>
                  </a:txBody>
                  <a:tcPr/>
                </a:tc>
                <a:extLst>
                  <a:ext uri="{0D108BD9-81ED-4DB2-BD59-A6C34878D82A}">
                    <a16:rowId xmlns:a16="http://schemas.microsoft.com/office/drawing/2014/main" val="4263076416"/>
                  </a:ext>
                </a:extLst>
              </a:tr>
              <a:tr h="0">
                <a:tc>
                  <a:txBody>
                    <a:bodyPr/>
                    <a:lstStyle/>
                    <a:p>
                      <a:r>
                        <a:rPr kumimoji="1" lang="en-US" altLang="ja-JP" sz="800" dirty="0">
                          <a:latin typeface="+mn-ea"/>
                          <a:ea typeface="+mn-ea"/>
                        </a:rPr>
                        <a:t>5001</a:t>
                      </a:r>
                      <a:r>
                        <a:rPr kumimoji="1" lang="ja-JP" altLang="en-US" sz="800" dirty="0">
                          <a:latin typeface="+mn-ea"/>
                          <a:ea typeface="+mn-ea"/>
                        </a:rPr>
                        <a:t>～</a:t>
                      </a:r>
                      <a:r>
                        <a:rPr kumimoji="1" lang="en-US" altLang="ja-JP" sz="800" dirty="0">
                          <a:latin typeface="+mn-ea"/>
                          <a:ea typeface="+mn-ea"/>
                        </a:rPr>
                        <a:t>6000</a:t>
                      </a:r>
                      <a:endParaRPr kumimoji="1" lang="ja-JP" altLang="en-US" sz="800" dirty="0">
                        <a:latin typeface="+mn-ea"/>
                        <a:ea typeface="+mn-ea"/>
                      </a:endParaRPr>
                    </a:p>
                  </a:txBody>
                  <a:tcPr/>
                </a:tc>
                <a:tc>
                  <a:txBody>
                    <a:bodyPr/>
                    <a:lstStyle/>
                    <a:p>
                      <a:r>
                        <a:rPr kumimoji="1" lang="en-US" altLang="ja-JP" sz="800" dirty="0">
                          <a:latin typeface="+mn-ea"/>
                          <a:ea typeface="+mn-ea"/>
                        </a:rPr>
                        <a:t>1.1</a:t>
                      </a:r>
                      <a:endParaRPr kumimoji="1" lang="ja-JP" altLang="en-US" sz="800" dirty="0">
                        <a:latin typeface="+mn-ea"/>
                        <a:ea typeface="+mn-ea"/>
                      </a:endParaRPr>
                    </a:p>
                  </a:txBody>
                  <a:tcPr/>
                </a:tc>
                <a:extLst>
                  <a:ext uri="{0D108BD9-81ED-4DB2-BD59-A6C34878D82A}">
                    <a16:rowId xmlns:a16="http://schemas.microsoft.com/office/drawing/2014/main" val="3316676139"/>
                  </a:ext>
                </a:extLst>
              </a:tr>
              <a:tr h="0">
                <a:tc>
                  <a:txBody>
                    <a:bodyPr/>
                    <a:lstStyle/>
                    <a:p>
                      <a:r>
                        <a:rPr kumimoji="1" lang="en-US" altLang="ja-JP" sz="800" dirty="0">
                          <a:latin typeface="+mn-ea"/>
                          <a:ea typeface="+mn-ea"/>
                        </a:rPr>
                        <a:t>6001</a:t>
                      </a:r>
                      <a:r>
                        <a:rPr kumimoji="1" lang="ja-JP" altLang="en-US" sz="800" dirty="0">
                          <a:latin typeface="+mn-ea"/>
                          <a:ea typeface="+mn-ea"/>
                        </a:rPr>
                        <a:t>～</a:t>
                      </a:r>
                      <a:r>
                        <a:rPr kumimoji="1" lang="en-US" altLang="ja-JP" sz="800" dirty="0">
                          <a:latin typeface="+mn-ea"/>
                          <a:ea typeface="+mn-ea"/>
                        </a:rPr>
                        <a:t>7000</a:t>
                      </a:r>
                      <a:endParaRPr kumimoji="1" lang="ja-JP" altLang="en-US" sz="800" dirty="0">
                        <a:latin typeface="+mn-ea"/>
                        <a:ea typeface="+mn-ea"/>
                      </a:endParaRPr>
                    </a:p>
                  </a:txBody>
                  <a:tcPr/>
                </a:tc>
                <a:tc>
                  <a:txBody>
                    <a:bodyPr/>
                    <a:lstStyle/>
                    <a:p>
                      <a:r>
                        <a:rPr kumimoji="1" lang="en-US" altLang="ja-JP" sz="800" dirty="0">
                          <a:latin typeface="+mn-ea"/>
                          <a:ea typeface="+mn-ea"/>
                        </a:rPr>
                        <a:t>1.2</a:t>
                      </a:r>
                    </a:p>
                  </a:txBody>
                  <a:tcPr/>
                </a:tc>
                <a:extLst>
                  <a:ext uri="{0D108BD9-81ED-4DB2-BD59-A6C34878D82A}">
                    <a16:rowId xmlns:a16="http://schemas.microsoft.com/office/drawing/2014/main" val="1871994493"/>
                  </a:ext>
                </a:extLst>
              </a:tr>
              <a:tr h="0">
                <a:tc>
                  <a:txBody>
                    <a:bodyPr/>
                    <a:lstStyle/>
                    <a:p>
                      <a:r>
                        <a:rPr kumimoji="1" lang="en-US" altLang="ja-JP" sz="800" dirty="0">
                          <a:latin typeface="+mn-ea"/>
                          <a:ea typeface="+mn-ea"/>
                        </a:rPr>
                        <a:t>7001</a:t>
                      </a:r>
                      <a:r>
                        <a:rPr kumimoji="1" lang="ja-JP" altLang="en-US" sz="800" dirty="0">
                          <a:latin typeface="+mn-ea"/>
                          <a:ea typeface="+mn-ea"/>
                        </a:rPr>
                        <a:t>～</a:t>
                      </a:r>
                      <a:r>
                        <a:rPr kumimoji="1" lang="en-US" altLang="ja-JP" sz="800" dirty="0">
                          <a:latin typeface="+mn-ea"/>
                          <a:ea typeface="+mn-ea"/>
                        </a:rPr>
                        <a:t>8000</a:t>
                      </a:r>
                      <a:endParaRPr kumimoji="1" lang="ja-JP" altLang="en-US" sz="800" dirty="0">
                        <a:latin typeface="+mn-ea"/>
                        <a:ea typeface="+mn-ea"/>
                      </a:endParaRPr>
                    </a:p>
                  </a:txBody>
                  <a:tcPr/>
                </a:tc>
                <a:tc>
                  <a:txBody>
                    <a:bodyPr/>
                    <a:lstStyle/>
                    <a:p>
                      <a:r>
                        <a:rPr kumimoji="1" lang="en-US" altLang="ja-JP" sz="800" dirty="0">
                          <a:latin typeface="+mn-ea"/>
                          <a:ea typeface="+mn-ea"/>
                        </a:rPr>
                        <a:t>1.3</a:t>
                      </a:r>
                      <a:endParaRPr kumimoji="1" lang="ja-JP" altLang="en-US" sz="800" dirty="0">
                        <a:latin typeface="+mn-ea"/>
                        <a:ea typeface="+mn-ea"/>
                      </a:endParaRPr>
                    </a:p>
                  </a:txBody>
                  <a:tcPr/>
                </a:tc>
                <a:extLst>
                  <a:ext uri="{0D108BD9-81ED-4DB2-BD59-A6C34878D82A}">
                    <a16:rowId xmlns:a16="http://schemas.microsoft.com/office/drawing/2014/main" val="1797006674"/>
                  </a:ext>
                </a:extLst>
              </a:tr>
              <a:tr h="0">
                <a:tc>
                  <a:txBody>
                    <a:bodyPr/>
                    <a:lstStyle/>
                    <a:p>
                      <a:r>
                        <a:rPr kumimoji="1" lang="en-US" altLang="ja-JP" sz="800" dirty="0">
                          <a:latin typeface="+mn-ea"/>
                          <a:ea typeface="+mn-ea"/>
                        </a:rPr>
                        <a:t>8001</a:t>
                      </a:r>
                      <a:r>
                        <a:rPr kumimoji="1" lang="ja-JP" altLang="en-US" sz="800" dirty="0">
                          <a:latin typeface="+mn-ea"/>
                          <a:ea typeface="+mn-ea"/>
                        </a:rPr>
                        <a:t>～</a:t>
                      </a:r>
                      <a:r>
                        <a:rPr kumimoji="1" lang="en-US" altLang="ja-JP" sz="800" dirty="0">
                          <a:latin typeface="+mn-ea"/>
                          <a:ea typeface="+mn-ea"/>
                        </a:rPr>
                        <a:t>9000</a:t>
                      </a:r>
                      <a:endParaRPr kumimoji="1" lang="ja-JP" altLang="en-US" sz="800" dirty="0">
                        <a:latin typeface="+mn-ea"/>
                        <a:ea typeface="+mn-ea"/>
                      </a:endParaRPr>
                    </a:p>
                  </a:txBody>
                  <a:tcPr/>
                </a:tc>
                <a:tc>
                  <a:txBody>
                    <a:bodyPr/>
                    <a:lstStyle/>
                    <a:p>
                      <a:r>
                        <a:rPr kumimoji="1" lang="en-US" altLang="ja-JP" sz="800" dirty="0">
                          <a:latin typeface="+mn-ea"/>
                          <a:ea typeface="+mn-ea"/>
                        </a:rPr>
                        <a:t>1.5</a:t>
                      </a:r>
                      <a:endParaRPr kumimoji="1" lang="ja-JP" altLang="en-US" sz="800" dirty="0">
                        <a:latin typeface="+mn-ea"/>
                        <a:ea typeface="+mn-ea"/>
                      </a:endParaRPr>
                    </a:p>
                  </a:txBody>
                  <a:tcPr/>
                </a:tc>
                <a:extLst>
                  <a:ext uri="{0D108BD9-81ED-4DB2-BD59-A6C34878D82A}">
                    <a16:rowId xmlns:a16="http://schemas.microsoft.com/office/drawing/2014/main" val="1823329425"/>
                  </a:ext>
                </a:extLst>
              </a:tr>
              <a:tr h="0">
                <a:tc>
                  <a:txBody>
                    <a:bodyPr/>
                    <a:lstStyle/>
                    <a:p>
                      <a:r>
                        <a:rPr kumimoji="1" lang="en-US" altLang="ja-JP" sz="800" dirty="0">
                          <a:latin typeface="+mn-ea"/>
                          <a:ea typeface="+mn-ea"/>
                        </a:rPr>
                        <a:t>9001</a:t>
                      </a:r>
                      <a:r>
                        <a:rPr kumimoji="1" lang="ja-JP" altLang="en-US" sz="800" dirty="0">
                          <a:latin typeface="+mn-ea"/>
                          <a:ea typeface="+mn-ea"/>
                        </a:rPr>
                        <a:t>～</a:t>
                      </a:r>
                      <a:r>
                        <a:rPr kumimoji="1" lang="en-US" altLang="ja-JP" sz="800" dirty="0">
                          <a:latin typeface="+mn-ea"/>
                          <a:ea typeface="+mn-ea"/>
                        </a:rPr>
                        <a:t>10000</a:t>
                      </a:r>
                      <a:endParaRPr kumimoji="1" lang="ja-JP" altLang="en-US" sz="800" dirty="0">
                        <a:latin typeface="+mn-ea"/>
                        <a:ea typeface="+mn-ea"/>
                      </a:endParaRPr>
                    </a:p>
                  </a:txBody>
                  <a:tcPr/>
                </a:tc>
                <a:tc>
                  <a:txBody>
                    <a:bodyPr/>
                    <a:lstStyle/>
                    <a:p>
                      <a:r>
                        <a:rPr kumimoji="1" lang="en-US" altLang="ja-JP" sz="800" dirty="0">
                          <a:latin typeface="+mn-ea"/>
                          <a:ea typeface="+mn-ea"/>
                        </a:rPr>
                        <a:t>1.8</a:t>
                      </a:r>
                      <a:endParaRPr kumimoji="1" lang="ja-JP" altLang="en-US" sz="800" dirty="0">
                        <a:latin typeface="+mn-ea"/>
                        <a:ea typeface="+mn-ea"/>
                      </a:endParaRPr>
                    </a:p>
                  </a:txBody>
                  <a:tcPr/>
                </a:tc>
                <a:extLst>
                  <a:ext uri="{0D108BD9-81ED-4DB2-BD59-A6C34878D82A}">
                    <a16:rowId xmlns:a16="http://schemas.microsoft.com/office/drawing/2014/main" val="369783818"/>
                  </a:ext>
                </a:extLst>
              </a:tr>
              <a:tr h="0">
                <a:tc>
                  <a:txBody>
                    <a:bodyPr/>
                    <a:lstStyle/>
                    <a:p>
                      <a:r>
                        <a:rPr kumimoji="1" lang="en-US" altLang="ja-JP" sz="800" dirty="0">
                          <a:latin typeface="+mn-ea"/>
                          <a:ea typeface="+mn-ea"/>
                        </a:rPr>
                        <a:t>10001</a:t>
                      </a:r>
                      <a:r>
                        <a:rPr kumimoji="1" lang="ja-JP" altLang="en-US" sz="800" dirty="0">
                          <a:latin typeface="+mn-ea"/>
                          <a:ea typeface="+mn-ea"/>
                        </a:rPr>
                        <a:t>～</a:t>
                      </a:r>
                    </a:p>
                  </a:txBody>
                  <a:tcPr/>
                </a:tc>
                <a:tc>
                  <a:txBody>
                    <a:bodyPr/>
                    <a:lstStyle/>
                    <a:p>
                      <a:r>
                        <a:rPr kumimoji="1" lang="en-US" altLang="ja-JP" sz="800" dirty="0">
                          <a:latin typeface="+mn-ea"/>
                          <a:ea typeface="+mn-ea"/>
                        </a:rPr>
                        <a:t>2</a:t>
                      </a:r>
                      <a:endParaRPr kumimoji="1" lang="ja-JP" altLang="en-US" sz="800" dirty="0">
                        <a:latin typeface="+mn-ea"/>
                        <a:ea typeface="+mn-ea"/>
                      </a:endParaRPr>
                    </a:p>
                  </a:txBody>
                  <a:tcPr/>
                </a:tc>
                <a:extLst>
                  <a:ext uri="{0D108BD9-81ED-4DB2-BD59-A6C34878D82A}">
                    <a16:rowId xmlns:a16="http://schemas.microsoft.com/office/drawing/2014/main" val="2946489291"/>
                  </a:ext>
                </a:extLst>
              </a:tr>
            </a:tbl>
          </a:graphicData>
        </a:graphic>
      </p:graphicFrame>
    </p:spTree>
    <p:extLst>
      <p:ext uri="{BB962C8B-B14F-4D97-AF65-F5344CB8AC3E}">
        <p14:creationId xmlns:p14="http://schemas.microsoft.com/office/powerpoint/2010/main" val="136757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261884" cy="307777"/>
          </a:xfrm>
          <a:prstGeom prst="rect">
            <a:avLst/>
          </a:prstGeom>
          <a:noFill/>
        </p:spPr>
        <p:txBody>
          <a:bodyPr wrap="none" rtlCol="0">
            <a:spAutoFit/>
          </a:bodyPr>
          <a:lstStyle/>
          <a:p>
            <a:r>
              <a:rPr kumimoji="1" lang="ja-JP" altLang="en-US" sz="1400" b="1" dirty="0">
                <a:latin typeface="+mn-ea"/>
              </a:rPr>
              <a:t>■キャラ仕様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7</a:t>
            </a:fld>
            <a:endParaRPr kumimoji="1" lang="ja-JP" altLang="en-US"/>
          </a:p>
        </p:txBody>
      </p:sp>
      <p:sp>
        <p:nvSpPr>
          <p:cNvPr id="13" name="テキスト ボックス 12">
            <a:extLst>
              <a:ext uri="{FF2B5EF4-FFF2-40B4-BE49-F238E27FC236}">
                <a16:creationId xmlns:a16="http://schemas.microsoft.com/office/drawing/2014/main" id="{6973F34A-CF2B-4B79-AB73-CD56BDF8F4D3}"/>
              </a:ext>
            </a:extLst>
          </p:cNvPr>
          <p:cNvSpPr txBox="1"/>
          <p:nvPr/>
        </p:nvSpPr>
        <p:spPr>
          <a:xfrm>
            <a:off x="648616" y="527143"/>
            <a:ext cx="1261884" cy="276999"/>
          </a:xfrm>
          <a:prstGeom prst="rect">
            <a:avLst/>
          </a:prstGeom>
          <a:noFill/>
        </p:spPr>
        <p:txBody>
          <a:bodyPr wrap="none" rtlCol="0">
            <a:spAutoFit/>
          </a:bodyPr>
          <a:lstStyle/>
          <a:p>
            <a:r>
              <a:rPr kumimoji="1" lang="ja-JP" altLang="en-US" sz="1200" b="1" dirty="0"/>
              <a:t>○装備可能武器</a:t>
            </a:r>
          </a:p>
        </p:txBody>
      </p:sp>
      <p:sp>
        <p:nvSpPr>
          <p:cNvPr id="12" name="テキスト ボックス 11">
            <a:extLst>
              <a:ext uri="{FF2B5EF4-FFF2-40B4-BE49-F238E27FC236}">
                <a16:creationId xmlns:a16="http://schemas.microsoft.com/office/drawing/2014/main" id="{EB715316-F6AD-4D19-8056-1D6BFB1D7CC1}"/>
              </a:ext>
            </a:extLst>
          </p:cNvPr>
          <p:cNvSpPr txBox="1"/>
          <p:nvPr/>
        </p:nvSpPr>
        <p:spPr>
          <a:xfrm>
            <a:off x="857562" y="814340"/>
            <a:ext cx="5698996" cy="1631216"/>
          </a:xfrm>
          <a:prstGeom prst="rect">
            <a:avLst/>
          </a:prstGeom>
          <a:noFill/>
        </p:spPr>
        <p:txBody>
          <a:bodyPr wrap="none" rtlCol="0">
            <a:spAutoFit/>
          </a:bodyPr>
          <a:lstStyle/>
          <a:p>
            <a:r>
              <a:rPr kumimoji="1" lang="ja-JP" altLang="en-US" sz="1000" dirty="0">
                <a:latin typeface="+mn-ea"/>
              </a:rPr>
              <a:t>装備可能武器は、基本的には各兵科によって大筋は決めるが、キャラ付けなども加味するため、</a:t>
            </a:r>
            <a:endParaRPr kumimoji="1" lang="en-US" altLang="ja-JP" sz="1000" dirty="0">
              <a:latin typeface="+mn-ea"/>
            </a:endParaRPr>
          </a:p>
          <a:p>
            <a:r>
              <a:rPr kumimoji="1" lang="ja-JP" altLang="en-US" sz="1000" dirty="0">
                <a:latin typeface="+mn-ea"/>
              </a:rPr>
              <a:t>各キャラ別個で設定できるようにする。</a:t>
            </a:r>
            <a:endParaRPr kumimoji="1" lang="en-US" altLang="ja-JP" sz="1000" dirty="0">
              <a:latin typeface="+mn-ea"/>
            </a:endParaRPr>
          </a:p>
          <a:p>
            <a:r>
              <a:rPr kumimoji="1" lang="ja-JP" altLang="en-US" sz="1000" dirty="0">
                <a:latin typeface="+mn-ea"/>
              </a:rPr>
              <a:t>装備可能武器については、</a:t>
            </a:r>
            <a:endParaRPr kumimoji="1" lang="en-US" altLang="ja-JP" sz="1000" dirty="0">
              <a:latin typeface="+mn-ea"/>
            </a:endParaRPr>
          </a:p>
          <a:p>
            <a:r>
              <a:rPr kumimoji="1" lang="en-US" altLang="ja-JP" sz="1000" dirty="0">
                <a:latin typeface="+mn-ea"/>
              </a:rPr>
              <a:t>1</a:t>
            </a:r>
            <a:r>
              <a:rPr kumimoji="1" lang="ja-JP" altLang="en-US" sz="1000" dirty="0">
                <a:latin typeface="+mn-ea"/>
              </a:rPr>
              <a:t>．軽連射</a:t>
            </a:r>
            <a:endParaRPr kumimoji="1" lang="en-US" altLang="ja-JP" sz="1000" dirty="0">
              <a:latin typeface="+mn-ea"/>
            </a:endParaRPr>
          </a:p>
          <a:p>
            <a:r>
              <a:rPr kumimoji="1" lang="en-US" altLang="ja-JP" sz="1000" dirty="0">
                <a:latin typeface="+mn-ea"/>
              </a:rPr>
              <a:t>2</a:t>
            </a:r>
            <a:r>
              <a:rPr kumimoji="1" lang="ja-JP" altLang="en-US" sz="1000" dirty="0">
                <a:latin typeface="+mn-ea"/>
              </a:rPr>
              <a:t>．重連射</a:t>
            </a:r>
            <a:endParaRPr kumimoji="1" lang="en-US" altLang="ja-JP" sz="1000" dirty="0">
              <a:latin typeface="+mn-ea"/>
            </a:endParaRPr>
          </a:p>
          <a:p>
            <a:r>
              <a:rPr kumimoji="1" lang="en-US" altLang="ja-JP" sz="1000" dirty="0">
                <a:latin typeface="+mn-ea"/>
              </a:rPr>
              <a:t>3</a:t>
            </a:r>
            <a:r>
              <a:rPr kumimoji="1" lang="ja-JP" altLang="en-US" sz="1000" dirty="0">
                <a:latin typeface="+mn-ea"/>
              </a:rPr>
              <a:t>．重爆</a:t>
            </a:r>
            <a:endParaRPr kumimoji="1" lang="en-US" altLang="ja-JP" sz="1000" dirty="0">
              <a:latin typeface="+mn-ea"/>
            </a:endParaRPr>
          </a:p>
          <a:p>
            <a:r>
              <a:rPr kumimoji="1" lang="en-US" altLang="ja-JP" sz="1000" dirty="0">
                <a:latin typeface="+mn-ea"/>
              </a:rPr>
              <a:t>4</a:t>
            </a:r>
            <a:r>
              <a:rPr kumimoji="1" lang="ja-JP" altLang="en-US" sz="1000" dirty="0">
                <a:latin typeface="+mn-ea"/>
              </a:rPr>
              <a:t>．範囲</a:t>
            </a:r>
            <a:endParaRPr kumimoji="1" lang="en-US" altLang="ja-JP" sz="1000" dirty="0">
              <a:latin typeface="+mn-ea"/>
            </a:endParaRPr>
          </a:p>
          <a:p>
            <a:r>
              <a:rPr kumimoji="1" lang="en-US" altLang="ja-JP" sz="1000" dirty="0">
                <a:latin typeface="+mn-ea"/>
              </a:rPr>
              <a:t>5</a:t>
            </a:r>
            <a:r>
              <a:rPr kumimoji="1" lang="ja-JP" altLang="en-US" sz="1000" dirty="0">
                <a:latin typeface="+mn-ea"/>
              </a:rPr>
              <a:t>．レーザー</a:t>
            </a:r>
            <a:endParaRPr kumimoji="1" lang="en-US" altLang="ja-JP" sz="1000" dirty="0">
              <a:latin typeface="+mn-ea"/>
            </a:endParaRPr>
          </a:p>
          <a:p>
            <a:r>
              <a:rPr kumimoji="1" lang="ja-JP" altLang="en-US" sz="1000" dirty="0">
                <a:latin typeface="+mn-ea"/>
              </a:rPr>
              <a:t>とし、各キャラ</a:t>
            </a:r>
            <a:r>
              <a:rPr kumimoji="1" lang="en-US" altLang="ja-JP" sz="1000" dirty="0">
                <a:latin typeface="+mn-ea"/>
              </a:rPr>
              <a:t>1</a:t>
            </a:r>
            <a:r>
              <a:rPr kumimoji="1" lang="ja-JP" altLang="en-US" sz="1000" dirty="0">
                <a:latin typeface="+mn-ea"/>
              </a:rPr>
              <a:t>～</a:t>
            </a:r>
            <a:r>
              <a:rPr kumimoji="1" lang="en-US" altLang="ja-JP" sz="1000" dirty="0">
                <a:latin typeface="+mn-ea"/>
              </a:rPr>
              <a:t>5</a:t>
            </a:r>
            <a:r>
              <a:rPr kumimoji="1" lang="ja-JP" altLang="en-US" sz="1000" dirty="0">
                <a:latin typeface="+mn-ea"/>
              </a:rPr>
              <a:t>種まで設定可能とする。</a:t>
            </a:r>
            <a:endParaRPr kumimoji="1" lang="en-US" altLang="ja-JP" sz="1000" dirty="0">
              <a:latin typeface="+mn-ea"/>
            </a:endParaRPr>
          </a:p>
          <a:p>
            <a:r>
              <a:rPr kumimoji="1" lang="ja-JP" altLang="en-US" sz="1000" dirty="0">
                <a:latin typeface="+mn-ea"/>
              </a:rPr>
              <a:t>指定の方式はおまかせ。</a:t>
            </a:r>
            <a:endParaRPr kumimoji="1" lang="en-US" altLang="ja-JP" sz="1000" dirty="0">
              <a:latin typeface="+mn-ea"/>
            </a:endParaRPr>
          </a:p>
        </p:txBody>
      </p:sp>
      <p:sp>
        <p:nvSpPr>
          <p:cNvPr id="14" name="テキスト ボックス 13">
            <a:extLst>
              <a:ext uri="{FF2B5EF4-FFF2-40B4-BE49-F238E27FC236}">
                <a16:creationId xmlns:a16="http://schemas.microsoft.com/office/drawing/2014/main" id="{FA394675-B451-4146-BEB7-D61E0C60EE1C}"/>
              </a:ext>
            </a:extLst>
          </p:cNvPr>
          <p:cNvSpPr txBox="1"/>
          <p:nvPr/>
        </p:nvSpPr>
        <p:spPr>
          <a:xfrm>
            <a:off x="648616" y="2544919"/>
            <a:ext cx="1723549" cy="276999"/>
          </a:xfrm>
          <a:prstGeom prst="rect">
            <a:avLst/>
          </a:prstGeom>
          <a:noFill/>
        </p:spPr>
        <p:txBody>
          <a:bodyPr wrap="none" rtlCol="0">
            <a:spAutoFit/>
          </a:bodyPr>
          <a:lstStyle/>
          <a:p>
            <a:r>
              <a:rPr kumimoji="1" lang="ja-JP" altLang="en-US" sz="1200" b="1" dirty="0"/>
              <a:t>○得意怪獣・苦手怪獣</a:t>
            </a:r>
          </a:p>
        </p:txBody>
      </p:sp>
      <p:sp>
        <p:nvSpPr>
          <p:cNvPr id="15" name="テキスト ボックス 14">
            <a:extLst>
              <a:ext uri="{FF2B5EF4-FFF2-40B4-BE49-F238E27FC236}">
                <a16:creationId xmlns:a16="http://schemas.microsoft.com/office/drawing/2014/main" id="{22CB696C-AC5E-4EA8-97D8-A662D332C0E8}"/>
              </a:ext>
            </a:extLst>
          </p:cNvPr>
          <p:cNvSpPr txBox="1"/>
          <p:nvPr/>
        </p:nvSpPr>
        <p:spPr>
          <a:xfrm>
            <a:off x="857562" y="2832116"/>
            <a:ext cx="5394425" cy="400110"/>
          </a:xfrm>
          <a:prstGeom prst="rect">
            <a:avLst/>
          </a:prstGeom>
          <a:noFill/>
        </p:spPr>
        <p:txBody>
          <a:bodyPr wrap="none" rtlCol="0">
            <a:spAutoFit/>
          </a:bodyPr>
          <a:lstStyle/>
          <a:p>
            <a:r>
              <a:rPr kumimoji="1" lang="ja-JP" altLang="en-US" sz="1000" dirty="0">
                <a:latin typeface="+mn-ea"/>
              </a:rPr>
              <a:t>各怪獣に分類を設け、その分類を上記の装備可能武器のように</a:t>
            </a:r>
            <a:r>
              <a:rPr kumimoji="1" lang="en-US" altLang="ja-JP" sz="1000" dirty="0">
                <a:latin typeface="+mn-ea"/>
              </a:rPr>
              <a:t>0</a:t>
            </a:r>
            <a:r>
              <a:rPr kumimoji="1" lang="ja-JP" altLang="en-US" sz="1000" dirty="0">
                <a:latin typeface="+mn-ea"/>
              </a:rPr>
              <a:t>～複数種設定可能とする。</a:t>
            </a:r>
            <a:endParaRPr kumimoji="1" lang="en-US" altLang="ja-JP" sz="1000" dirty="0">
              <a:latin typeface="+mn-ea"/>
            </a:endParaRPr>
          </a:p>
          <a:p>
            <a:r>
              <a:rPr kumimoji="1" lang="ja-JP" altLang="en-US" sz="1000" dirty="0">
                <a:latin typeface="+mn-ea"/>
              </a:rPr>
              <a:t>これらの設定はバトルの最終的なダメージにボーナスやペナルティが乗る。</a:t>
            </a:r>
            <a:endParaRPr kumimoji="1" lang="en-US" altLang="ja-JP" sz="1000" dirty="0">
              <a:latin typeface="+mn-ea"/>
            </a:endParaRPr>
          </a:p>
        </p:txBody>
      </p:sp>
      <p:sp>
        <p:nvSpPr>
          <p:cNvPr id="16" name="テキスト ボックス 15">
            <a:extLst>
              <a:ext uri="{FF2B5EF4-FFF2-40B4-BE49-F238E27FC236}">
                <a16:creationId xmlns:a16="http://schemas.microsoft.com/office/drawing/2014/main" id="{103B5083-4020-47B2-825F-EBB1BFD77A92}"/>
              </a:ext>
            </a:extLst>
          </p:cNvPr>
          <p:cNvSpPr txBox="1"/>
          <p:nvPr/>
        </p:nvSpPr>
        <p:spPr>
          <a:xfrm>
            <a:off x="648616" y="3341787"/>
            <a:ext cx="1415772" cy="276999"/>
          </a:xfrm>
          <a:prstGeom prst="rect">
            <a:avLst/>
          </a:prstGeom>
          <a:noFill/>
        </p:spPr>
        <p:txBody>
          <a:bodyPr wrap="none" rtlCol="0">
            <a:spAutoFit/>
          </a:bodyPr>
          <a:lstStyle/>
          <a:p>
            <a:r>
              <a:rPr kumimoji="1" lang="ja-JP" altLang="en-US" sz="1200" b="1" dirty="0"/>
              <a:t>○プレゼント効果</a:t>
            </a:r>
          </a:p>
        </p:txBody>
      </p:sp>
      <p:sp>
        <p:nvSpPr>
          <p:cNvPr id="19" name="テキスト ボックス 18">
            <a:extLst>
              <a:ext uri="{FF2B5EF4-FFF2-40B4-BE49-F238E27FC236}">
                <a16:creationId xmlns:a16="http://schemas.microsoft.com/office/drawing/2014/main" id="{D76B50B5-E103-4FA8-B453-D3214600AFE5}"/>
              </a:ext>
            </a:extLst>
          </p:cNvPr>
          <p:cNvSpPr txBox="1"/>
          <p:nvPr/>
        </p:nvSpPr>
        <p:spPr>
          <a:xfrm>
            <a:off x="857562" y="3628984"/>
            <a:ext cx="5698996" cy="707886"/>
          </a:xfrm>
          <a:prstGeom prst="rect">
            <a:avLst/>
          </a:prstGeom>
          <a:noFill/>
        </p:spPr>
        <p:txBody>
          <a:bodyPr wrap="none" rtlCol="0">
            <a:spAutoFit/>
          </a:bodyPr>
          <a:lstStyle/>
          <a:p>
            <a:r>
              <a:rPr kumimoji="1" lang="ja-JP" altLang="en-US" sz="1000" dirty="0">
                <a:latin typeface="+mn-ea"/>
              </a:rPr>
              <a:t>一番風呂でプレゼントを贈る際、キャラの好みによって上昇する一番風呂ポイントが変化する。</a:t>
            </a:r>
            <a:endParaRPr kumimoji="1" lang="en-US" altLang="ja-JP" sz="1000" dirty="0">
              <a:latin typeface="+mn-ea"/>
            </a:endParaRPr>
          </a:p>
          <a:p>
            <a:r>
              <a:rPr kumimoji="1" lang="ja-JP" altLang="en-US" sz="1000" dirty="0">
                <a:latin typeface="+mn-ea"/>
              </a:rPr>
              <a:t>プレゼント種別ごとに係数を設定できるようにする。</a:t>
            </a:r>
            <a:endParaRPr kumimoji="1" lang="en-US" altLang="ja-JP" sz="1000" dirty="0">
              <a:latin typeface="+mn-ea"/>
            </a:endParaRPr>
          </a:p>
          <a:p>
            <a:r>
              <a:rPr kumimoji="1" lang="ja-JP" altLang="en-US" sz="1000" dirty="0">
                <a:latin typeface="+mn-ea"/>
              </a:rPr>
              <a:t>プレゼントの種別は現時点では</a:t>
            </a:r>
            <a:r>
              <a:rPr kumimoji="1" lang="en-US" altLang="ja-JP" sz="1000" dirty="0">
                <a:latin typeface="+mn-ea"/>
              </a:rPr>
              <a:t>4</a:t>
            </a:r>
            <a:r>
              <a:rPr kumimoji="1" lang="ja-JP" altLang="en-US" sz="1000" dirty="0">
                <a:latin typeface="+mn-ea"/>
              </a:rPr>
              <a:t>種。（増減可能にしておく必要がある）</a:t>
            </a:r>
            <a:endParaRPr kumimoji="1" lang="en-US" altLang="ja-JP" sz="1000" dirty="0">
              <a:latin typeface="+mn-ea"/>
            </a:endParaRPr>
          </a:p>
          <a:p>
            <a:r>
              <a:rPr kumimoji="1" lang="ja-JP" altLang="en-US" sz="1000" dirty="0">
                <a:latin typeface="+mn-ea"/>
              </a:rPr>
              <a:t>（イメージとしては下記）</a:t>
            </a:r>
            <a:endParaRPr kumimoji="1" lang="en-US" altLang="ja-JP" sz="1000" dirty="0">
              <a:latin typeface="+mn-ea"/>
            </a:endParaRPr>
          </a:p>
        </p:txBody>
      </p:sp>
      <p:graphicFrame>
        <p:nvGraphicFramePr>
          <p:cNvPr id="3" name="表 3">
            <a:extLst>
              <a:ext uri="{FF2B5EF4-FFF2-40B4-BE49-F238E27FC236}">
                <a16:creationId xmlns:a16="http://schemas.microsoft.com/office/drawing/2014/main" id="{3F2AF8B8-A85B-46B3-8607-27AB0F8FA56C}"/>
              </a:ext>
            </a:extLst>
          </p:cNvPr>
          <p:cNvGraphicFramePr>
            <a:graphicFrameLocks noGrp="1"/>
          </p:cNvGraphicFramePr>
          <p:nvPr>
            <p:extLst>
              <p:ext uri="{D42A27DB-BD31-4B8C-83A1-F6EECF244321}">
                <p14:modId xmlns:p14="http://schemas.microsoft.com/office/powerpoint/2010/main" val="1822776710"/>
              </p:ext>
            </p:extLst>
          </p:nvPr>
        </p:nvGraphicFramePr>
        <p:xfrm>
          <a:off x="857562" y="4386859"/>
          <a:ext cx="1134110" cy="1066800"/>
        </p:xfrm>
        <a:graphic>
          <a:graphicData uri="http://schemas.openxmlformats.org/drawingml/2006/table">
            <a:tbl>
              <a:tblPr firstRow="1" bandRow="1">
                <a:tableStyleId>{5C22544A-7EE6-4342-B048-85BDC9FD1C3A}</a:tableStyleId>
              </a:tblPr>
              <a:tblGrid>
                <a:gridCol w="719455">
                  <a:extLst>
                    <a:ext uri="{9D8B030D-6E8A-4147-A177-3AD203B41FA5}">
                      <a16:colId xmlns:a16="http://schemas.microsoft.com/office/drawing/2014/main" val="3366744892"/>
                    </a:ext>
                  </a:extLst>
                </a:gridCol>
                <a:gridCol w="414655">
                  <a:extLst>
                    <a:ext uri="{9D8B030D-6E8A-4147-A177-3AD203B41FA5}">
                      <a16:colId xmlns:a16="http://schemas.microsoft.com/office/drawing/2014/main" val="4070269543"/>
                    </a:ext>
                  </a:extLst>
                </a:gridCol>
              </a:tblGrid>
              <a:tr h="0">
                <a:tc>
                  <a:txBody>
                    <a:bodyPr/>
                    <a:lstStyle/>
                    <a:p>
                      <a:r>
                        <a:rPr kumimoji="1" lang="ja-JP" altLang="en-US" sz="800" dirty="0"/>
                        <a:t>種別</a:t>
                      </a:r>
                    </a:p>
                  </a:txBody>
                  <a:tcPr/>
                </a:tc>
                <a:tc>
                  <a:txBody>
                    <a:bodyPr/>
                    <a:lstStyle/>
                    <a:p>
                      <a:r>
                        <a:rPr kumimoji="1" lang="ja-JP" altLang="en-US" sz="800" dirty="0"/>
                        <a:t>係数</a:t>
                      </a:r>
                    </a:p>
                  </a:txBody>
                  <a:tcPr/>
                </a:tc>
                <a:extLst>
                  <a:ext uri="{0D108BD9-81ED-4DB2-BD59-A6C34878D82A}">
                    <a16:rowId xmlns:a16="http://schemas.microsoft.com/office/drawing/2014/main" val="1264861446"/>
                  </a:ext>
                </a:extLst>
              </a:tr>
              <a:tr h="0">
                <a:tc>
                  <a:txBody>
                    <a:bodyPr/>
                    <a:lstStyle/>
                    <a:p>
                      <a:r>
                        <a:rPr kumimoji="1" lang="ja-JP" altLang="en-US" sz="800" dirty="0"/>
                        <a:t>ジュエリー</a:t>
                      </a:r>
                    </a:p>
                  </a:txBody>
                  <a:tcPr/>
                </a:tc>
                <a:tc>
                  <a:txBody>
                    <a:bodyPr/>
                    <a:lstStyle/>
                    <a:p>
                      <a:r>
                        <a:rPr kumimoji="1" lang="en-US" altLang="ja-JP" sz="800" dirty="0"/>
                        <a:t>1.2</a:t>
                      </a:r>
                      <a:endParaRPr kumimoji="1" lang="ja-JP" altLang="en-US" sz="800" dirty="0"/>
                    </a:p>
                  </a:txBody>
                  <a:tcPr/>
                </a:tc>
                <a:extLst>
                  <a:ext uri="{0D108BD9-81ED-4DB2-BD59-A6C34878D82A}">
                    <a16:rowId xmlns:a16="http://schemas.microsoft.com/office/drawing/2014/main" val="2496088761"/>
                  </a:ext>
                </a:extLst>
              </a:tr>
              <a:tr h="0">
                <a:tc>
                  <a:txBody>
                    <a:bodyPr/>
                    <a:lstStyle/>
                    <a:p>
                      <a:r>
                        <a:rPr kumimoji="1" lang="ja-JP" altLang="en-US" sz="800" dirty="0"/>
                        <a:t>ファンシー</a:t>
                      </a:r>
                    </a:p>
                  </a:txBody>
                  <a:tcPr/>
                </a:tc>
                <a:tc>
                  <a:txBody>
                    <a:bodyPr/>
                    <a:lstStyle/>
                    <a:p>
                      <a:r>
                        <a:rPr kumimoji="1" lang="en-US" altLang="ja-JP" sz="800" dirty="0"/>
                        <a:t>1.5</a:t>
                      </a:r>
                      <a:endParaRPr kumimoji="1" lang="ja-JP" altLang="en-US" sz="800" dirty="0"/>
                    </a:p>
                  </a:txBody>
                  <a:tcPr/>
                </a:tc>
                <a:extLst>
                  <a:ext uri="{0D108BD9-81ED-4DB2-BD59-A6C34878D82A}">
                    <a16:rowId xmlns:a16="http://schemas.microsoft.com/office/drawing/2014/main" val="3151836382"/>
                  </a:ext>
                </a:extLst>
              </a:tr>
              <a:tr h="0">
                <a:tc>
                  <a:txBody>
                    <a:bodyPr/>
                    <a:lstStyle/>
                    <a:p>
                      <a:r>
                        <a:rPr kumimoji="1" lang="ja-JP" altLang="en-US" sz="800" dirty="0"/>
                        <a:t>スイーツ</a:t>
                      </a:r>
                    </a:p>
                  </a:txBody>
                  <a:tcPr/>
                </a:tc>
                <a:tc>
                  <a:txBody>
                    <a:bodyPr/>
                    <a:lstStyle/>
                    <a:p>
                      <a:r>
                        <a:rPr kumimoji="1" lang="en-US" altLang="ja-JP" sz="800" dirty="0"/>
                        <a:t>0.8</a:t>
                      </a:r>
                      <a:endParaRPr kumimoji="1" lang="ja-JP" altLang="en-US" sz="800" dirty="0"/>
                    </a:p>
                  </a:txBody>
                  <a:tcPr/>
                </a:tc>
                <a:extLst>
                  <a:ext uri="{0D108BD9-81ED-4DB2-BD59-A6C34878D82A}">
                    <a16:rowId xmlns:a16="http://schemas.microsoft.com/office/drawing/2014/main" val="2097848914"/>
                  </a:ext>
                </a:extLst>
              </a:tr>
              <a:tr h="0">
                <a:tc>
                  <a:txBody>
                    <a:bodyPr/>
                    <a:lstStyle/>
                    <a:p>
                      <a:r>
                        <a:rPr kumimoji="1" lang="ja-JP" altLang="en-US" sz="800" dirty="0"/>
                        <a:t>インテリア</a:t>
                      </a:r>
                    </a:p>
                  </a:txBody>
                  <a:tcPr/>
                </a:tc>
                <a:tc>
                  <a:txBody>
                    <a:bodyPr/>
                    <a:lstStyle/>
                    <a:p>
                      <a:r>
                        <a:rPr kumimoji="1" lang="en-US" altLang="ja-JP" sz="800" dirty="0"/>
                        <a:t>1</a:t>
                      </a:r>
                      <a:endParaRPr kumimoji="1" lang="ja-JP" altLang="en-US" sz="800" dirty="0"/>
                    </a:p>
                  </a:txBody>
                  <a:tcPr/>
                </a:tc>
                <a:extLst>
                  <a:ext uri="{0D108BD9-81ED-4DB2-BD59-A6C34878D82A}">
                    <a16:rowId xmlns:a16="http://schemas.microsoft.com/office/drawing/2014/main" val="801499115"/>
                  </a:ext>
                </a:extLst>
              </a:tr>
            </a:tbl>
          </a:graphicData>
        </a:graphic>
      </p:graphicFrame>
      <p:sp>
        <p:nvSpPr>
          <p:cNvPr id="23" name="テキスト ボックス 22">
            <a:extLst>
              <a:ext uri="{FF2B5EF4-FFF2-40B4-BE49-F238E27FC236}">
                <a16:creationId xmlns:a16="http://schemas.microsoft.com/office/drawing/2014/main" id="{ED8E54B2-8623-49AF-8448-5D7D6BDACE71}"/>
              </a:ext>
            </a:extLst>
          </p:cNvPr>
          <p:cNvSpPr txBox="1"/>
          <p:nvPr/>
        </p:nvSpPr>
        <p:spPr>
          <a:xfrm>
            <a:off x="2064388" y="4336870"/>
            <a:ext cx="5009705" cy="400110"/>
          </a:xfrm>
          <a:prstGeom prst="rect">
            <a:avLst/>
          </a:prstGeom>
          <a:noFill/>
        </p:spPr>
        <p:txBody>
          <a:bodyPr wrap="none" rtlCol="0">
            <a:spAutoFit/>
          </a:bodyPr>
          <a:lstStyle/>
          <a:p>
            <a:r>
              <a:rPr kumimoji="1" lang="ja-JP" altLang="en-US" sz="1000" dirty="0">
                <a:latin typeface="+mn-ea"/>
              </a:rPr>
              <a:t>係数が</a:t>
            </a:r>
            <a:r>
              <a:rPr kumimoji="1" lang="en-US" altLang="ja-JP" sz="1000" dirty="0">
                <a:latin typeface="+mn-ea"/>
              </a:rPr>
              <a:t>1</a:t>
            </a:r>
            <a:r>
              <a:rPr kumimoji="1" lang="ja-JP" altLang="en-US" sz="1000" dirty="0">
                <a:latin typeface="+mn-ea"/>
              </a:rPr>
              <a:t>より大きいものは必ず１種用意し、それらをキャラ詳細の「すきなもの」に</a:t>
            </a:r>
            <a:endParaRPr kumimoji="1" lang="en-US" altLang="ja-JP" sz="1000" dirty="0">
              <a:latin typeface="+mn-ea"/>
            </a:endParaRPr>
          </a:p>
          <a:p>
            <a:r>
              <a:rPr kumimoji="1" lang="ja-JP" altLang="en-US" sz="1000" dirty="0">
                <a:latin typeface="+mn-ea"/>
              </a:rPr>
              <a:t>表記する。</a:t>
            </a:r>
            <a:endParaRPr kumimoji="1" lang="en-US" altLang="ja-JP" sz="1000" dirty="0">
              <a:latin typeface="+mn-ea"/>
            </a:endParaRPr>
          </a:p>
        </p:txBody>
      </p:sp>
    </p:spTree>
    <p:extLst>
      <p:ext uri="{BB962C8B-B14F-4D97-AF65-F5344CB8AC3E}">
        <p14:creationId xmlns:p14="http://schemas.microsoft.com/office/powerpoint/2010/main" val="10794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261884" cy="307777"/>
          </a:xfrm>
          <a:prstGeom prst="rect">
            <a:avLst/>
          </a:prstGeom>
          <a:noFill/>
        </p:spPr>
        <p:txBody>
          <a:bodyPr wrap="none" rtlCol="0">
            <a:spAutoFit/>
          </a:bodyPr>
          <a:lstStyle/>
          <a:p>
            <a:r>
              <a:rPr kumimoji="1" lang="ja-JP" altLang="en-US" sz="1400" b="1" dirty="0">
                <a:latin typeface="+mn-ea"/>
              </a:rPr>
              <a:t>■キャラ仕様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8</a:t>
            </a:fld>
            <a:endParaRPr kumimoji="1" lang="ja-JP" altLang="en-US"/>
          </a:p>
        </p:txBody>
      </p:sp>
      <p:sp>
        <p:nvSpPr>
          <p:cNvPr id="13" name="テキスト ボックス 12">
            <a:extLst>
              <a:ext uri="{FF2B5EF4-FFF2-40B4-BE49-F238E27FC236}">
                <a16:creationId xmlns:a16="http://schemas.microsoft.com/office/drawing/2014/main" id="{6973F34A-CF2B-4B79-AB73-CD56BDF8F4D3}"/>
              </a:ext>
            </a:extLst>
          </p:cNvPr>
          <p:cNvSpPr txBox="1"/>
          <p:nvPr/>
        </p:nvSpPr>
        <p:spPr>
          <a:xfrm>
            <a:off x="648616" y="527143"/>
            <a:ext cx="1415772" cy="276999"/>
          </a:xfrm>
          <a:prstGeom prst="rect">
            <a:avLst/>
          </a:prstGeom>
          <a:noFill/>
        </p:spPr>
        <p:txBody>
          <a:bodyPr wrap="none" rtlCol="0">
            <a:spAutoFit/>
          </a:bodyPr>
          <a:lstStyle/>
          <a:p>
            <a:r>
              <a:rPr kumimoji="1" lang="ja-JP" altLang="en-US" sz="1200" b="1" dirty="0"/>
              <a:t>○キズナポイント</a:t>
            </a:r>
          </a:p>
        </p:txBody>
      </p:sp>
      <p:sp>
        <p:nvSpPr>
          <p:cNvPr id="12" name="テキスト ボックス 11">
            <a:extLst>
              <a:ext uri="{FF2B5EF4-FFF2-40B4-BE49-F238E27FC236}">
                <a16:creationId xmlns:a16="http://schemas.microsoft.com/office/drawing/2014/main" id="{EB715316-F6AD-4D19-8056-1D6BFB1D7CC1}"/>
              </a:ext>
            </a:extLst>
          </p:cNvPr>
          <p:cNvSpPr txBox="1"/>
          <p:nvPr/>
        </p:nvSpPr>
        <p:spPr>
          <a:xfrm>
            <a:off x="857562" y="814340"/>
            <a:ext cx="7039106" cy="1169551"/>
          </a:xfrm>
          <a:prstGeom prst="rect">
            <a:avLst/>
          </a:prstGeom>
          <a:noFill/>
        </p:spPr>
        <p:txBody>
          <a:bodyPr wrap="none" rtlCol="0">
            <a:spAutoFit/>
          </a:bodyPr>
          <a:lstStyle/>
          <a:p>
            <a:r>
              <a:rPr kumimoji="1" lang="ja-JP" altLang="en-US" sz="1000" dirty="0">
                <a:latin typeface="+mn-ea"/>
              </a:rPr>
              <a:t>キズナポイントとは、バトル中のキズナ連携のメーターが上がりやすくなる係数のこと。</a:t>
            </a:r>
            <a:endParaRPr kumimoji="1" lang="en-US" altLang="ja-JP" sz="1000" dirty="0">
              <a:latin typeface="+mn-ea"/>
            </a:endParaRPr>
          </a:p>
          <a:p>
            <a:r>
              <a:rPr kumimoji="1" lang="ja-JP" altLang="en-US" sz="1000" dirty="0">
                <a:latin typeface="+mn-ea"/>
              </a:rPr>
              <a:t>ほかほかタイムでの上昇やバトルでの下降で上下する。</a:t>
            </a:r>
            <a:endParaRPr kumimoji="1" lang="en-US" altLang="ja-JP" sz="1000" dirty="0">
              <a:latin typeface="+mn-ea"/>
            </a:endParaRPr>
          </a:p>
          <a:p>
            <a:endParaRPr kumimoji="1" lang="en-US" altLang="ja-JP" sz="1000" dirty="0">
              <a:latin typeface="+mn-ea"/>
            </a:endParaRPr>
          </a:p>
          <a:p>
            <a:r>
              <a:rPr kumimoji="1" lang="ja-JP" altLang="en-US" sz="1000" dirty="0">
                <a:latin typeface="+mn-ea"/>
              </a:rPr>
              <a:t>取り得る値は初期値期値</a:t>
            </a:r>
            <a:r>
              <a:rPr kumimoji="1" lang="en-US" altLang="ja-JP" sz="1000" dirty="0">
                <a:latin typeface="+mn-ea"/>
              </a:rPr>
              <a:t>50</a:t>
            </a:r>
            <a:r>
              <a:rPr kumimoji="1" lang="ja-JP" altLang="en-US" sz="1000" dirty="0">
                <a:latin typeface="+mn-ea"/>
              </a:rPr>
              <a:t>で</a:t>
            </a:r>
            <a:r>
              <a:rPr kumimoji="1" lang="en-US" altLang="ja-JP" sz="1000" dirty="0">
                <a:latin typeface="+mn-ea"/>
              </a:rPr>
              <a:t>1</a:t>
            </a:r>
            <a:r>
              <a:rPr kumimoji="1" lang="ja-JP" altLang="en-US" sz="1000" dirty="0">
                <a:latin typeface="+mn-ea"/>
              </a:rPr>
              <a:t>～</a:t>
            </a:r>
            <a:r>
              <a:rPr kumimoji="1" lang="en-US" altLang="ja-JP" sz="1000" dirty="0">
                <a:latin typeface="+mn-ea"/>
              </a:rPr>
              <a:t>100</a:t>
            </a:r>
            <a:r>
              <a:rPr kumimoji="1" lang="ja-JP" altLang="en-US" sz="1000" dirty="0">
                <a:latin typeface="+mn-ea"/>
              </a:rPr>
              <a:t>の間で変化する。</a:t>
            </a:r>
            <a:endParaRPr kumimoji="1" lang="en-US" altLang="ja-JP" sz="1000" dirty="0">
              <a:latin typeface="+mn-ea"/>
            </a:endParaRPr>
          </a:p>
          <a:p>
            <a:r>
              <a:rPr kumimoji="1" lang="ja-JP" altLang="en-US" sz="1000" dirty="0">
                <a:latin typeface="+mn-ea"/>
              </a:rPr>
              <a:t>（</a:t>
            </a:r>
            <a:r>
              <a:rPr kumimoji="1" lang="en-US" altLang="ja-JP" sz="1000" dirty="0">
                <a:latin typeface="+mn-ea"/>
              </a:rPr>
              <a:t>1st</a:t>
            </a:r>
            <a:r>
              <a:rPr kumimoji="1" lang="ja-JP" altLang="en-US" sz="1000" dirty="0">
                <a:latin typeface="+mn-ea"/>
              </a:rPr>
              <a:t>の相性値の名称を変更しただけのものだが、数値の幅を広げるために上記の値とした、使用時に</a:t>
            </a:r>
            <a:r>
              <a:rPr kumimoji="1" lang="en-US" altLang="ja-JP" sz="1000" dirty="0">
                <a:latin typeface="+mn-ea"/>
              </a:rPr>
              <a:t>1/100</a:t>
            </a:r>
            <a:r>
              <a:rPr kumimoji="1" lang="ja-JP" altLang="en-US" sz="1000" dirty="0">
                <a:latin typeface="+mn-ea"/>
              </a:rPr>
              <a:t>して使用）</a:t>
            </a:r>
            <a:endParaRPr kumimoji="1" lang="en-US" altLang="ja-JP" sz="1000" dirty="0">
              <a:latin typeface="+mn-ea"/>
            </a:endParaRPr>
          </a:p>
          <a:p>
            <a:endParaRPr kumimoji="1" lang="en-US" altLang="ja-JP" sz="1000" dirty="0">
              <a:latin typeface="+mn-ea"/>
            </a:endParaRPr>
          </a:p>
          <a:p>
            <a:r>
              <a:rPr kumimoji="1" lang="ja-JP" altLang="en-US" sz="1000" dirty="0">
                <a:latin typeface="+mn-ea"/>
              </a:rPr>
              <a:t>また、これらの数値は自分以外のキャラ（バトルキャラのみで問題なし）に対して数値を持つ。</a:t>
            </a:r>
            <a:endParaRPr kumimoji="1" lang="en-US" altLang="ja-JP" sz="1000" dirty="0">
              <a:latin typeface="+mn-ea"/>
            </a:endParaRPr>
          </a:p>
        </p:txBody>
      </p:sp>
      <p:sp>
        <p:nvSpPr>
          <p:cNvPr id="14" name="テキスト ボックス 13">
            <a:extLst>
              <a:ext uri="{FF2B5EF4-FFF2-40B4-BE49-F238E27FC236}">
                <a16:creationId xmlns:a16="http://schemas.microsoft.com/office/drawing/2014/main" id="{FA394675-B451-4146-BEB7-D61E0C60EE1C}"/>
              </a:ext>
            </a:extLst>
          </p:cNvPr>
          <p:cNvSpPr txBox="1"/>
          <p:nvPr/>
        </p:nvSpPr>
        <p:spPr>
          <a:xfrm>
            <a:off x="648616" y="2120187"/>
            <a:ext cx="1569660" cy="276999"/>
          </a:xfrm>
          <a:prstGeom prst="rect">
            <a:avLst/>
          </a:prstGeom>
          <a:noFill/>
        </p:spPr>
        <p:txBody>
          <a:bodyPr wrap="none" rtlCol="0">
            <a:spAutoFit/>
          </a:bodyPr>
          <a:lstStyle/>
          <a:p>
            <a:r>
              <a:rPr kumimoji="1" lang="ja-JP" altLang="en-US" sz="1200" b="1" dirty="0"/>
              <a:t>○一番風呂ポイント</a:t>
            </a:r>
          </a:p>
        </p:txBody>
      </p:sp>
      <p:sp>
        <p:nvSpPr>
          <p:cNvPr id="15" name="テキスト ボックス 14">
            <a:extLst>
              <a:ext uri="{FF2B5EF4-FFF2-40B4-BE49-F238E27FC236}">
                <a16:creationId xmlns:a16="http://schemas.microsoft.com/office/drawing/2014/main" id="{22CB696C-AC5E-4EA8-97D8-A662D332C0E8}"/>
              </a:ext>
            </a:extLst>
          </p:cNvPr>
          <p:cNvSpPr txBox="1"/>
          <p:nvPr/>
        </p:nvSpPr>
        <p:spPr>
          <a:xfrm>
            <a:off x="857562" y="2407384"/>
            <a:ext cx="4544834" cy="553998"/>
          </a:xfrm>
          <a:prstGeom prst="rect">
            <a:avLst/>
          </a:prstGeom>
          <a:noFill/>
        </p:spPr>
        <p:txBody>
          <a:bodyPr wrap="none" rtlCol="0">
            <a:spAutoFit/>
          </a:bodyPr>
          <a:lstStyle/>
          <a:p>
            <a:r>
              <a:rPr kumimoji="1" lang="ja-JP" altLang="en-US" sz="1000" dirty="0">
                <a:latin typeface="+mn-ea"/>
              </a:rPr>
              <a:t>一番風呂の際、プレゼントを渡すことで上昇する。</a:t>
            </a:r>
            <a:endParaRPr kumimoji="1" lang="en-US" altLang="ja-JP" sz="1000" dirty="0">
              <a:latin typeface="+mn-ea"/>
            </a:endParaRPr>
          </a:p>
          <a:p>
            <a:r>
              <a:rPr kumimoji="1" lang="ja-JP" altLang="en-US" sz="1000" dirty="0">
                <a:latin typeface="+mn-ea"/>
              </a:rPr>
              <a:t>本数値により、キャラクターからのフィードバックを得られることがある。</a:t>
            </a:r>
            <a:endParaRPr kumimoji="1" lang="en-US" altLang="ja-JP" sz="1000" dirty="0">
              <a:latin typeface="+mn-ea"/>
            </a:endParaRPr>
          </a:p>
          <a:p>
            <a:r>
              <a:rPr kumimoji="1" lang="en-US" altLang="ja-JP" sz="1000" b="1" dirty="0">
                <a:solidFill>
                  <a:srgbClr val="00B050"/>
                </a:solidFill>
                <a:latin typeface="+mn-ea"/>
              </a:rPr>
              <a:t>【GP01】</a:t>
            </a:r>
            <a:r>
              <a:rPr kumimoji="1" lang="ja-JP" altLang="en-US" sz="1000" b="1" dirty="0">
                <a:solidFill>
                  <a:srgbClr val="00B050"/>
                </a:solidFill>
                <a:latin typeface="+mn-ea"/>
              </a:rPr>
              <a:t>一番風呂仕様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dirty="0">
                <a:latin typeface="+mn-ea"/>
              </a:rPr>
              <a:t>参照。</a:t>
            </a:r>
            <a:endParaRPr kumimoji="1" lang="en-US" altLang="ja-JP" sz="1000" dirty="0">
              <a:latin typeface="+mn-ea"/>
            </a:endParaRPr>
          </a:p>
        </p:txBody>
      </p:sp>
    </p:spTree>
    <p:extLst>
      <p:ext uri="{BB962C8B-B14F-4D97-AF65-F5344CB8AC3E}">
        <p14:creationId xmlns:p14="http://schemas.microsoft.com/office/powerpoint/2010/main" val="11480097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EF78E-7CC5-4956-B007-87C0EA47C9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1AEE6B-4FBB-457D-A560-B695D2E6EB94}">
  <ds:schemaRefs>
    <ds:schemaRef ds:uri="http://purl.org/dc/terms/"/>
    <ds:schemaRef ds:uri="http://schemas.openxmlformats.org/package/2006/metadata/core-properties"/>
    <ds:schemaRef ds:uri="http://purl.org/dc/dcmitype/"/>
    <ds:schemaRef ds:uri="0296febf-2773-4faf-ae76-6dee2362d0db"/>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5329355-9198-4A2F-A3C9-087A8C323E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4428</TotalTime>
  <Words>1501</Words>
  <Application>Microsoft Office PowerPoint</Application>
  <PresentationFormat>画面に合わせる (4:3)</PresentationFormat>
  <Paragraphs>307</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メイリオ</vt:lpstr>
      <vt:lpstr>Arial</vt:lpstr>
      <vt:lpstr>Century Gothic</vt:lpstr>
      <vt:lpstr>Bahnschrift Condensed</vt:lpstr>
      <vt:lpstr>游ゴシック</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224</cp:revision>
  <dcterms:created xsi:type="dcterms:W3CDTF">2019-06-27T02:30:15Z</dcterms:created>
  <dcterms:modified xsi:type="dcterms:W3CDTF">2019-12-11T03:47:45Z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