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11"/>
  </p:notesMasterIdLst>
  <p:sldIdLst>
    <p:sldId id="270" r:id="rId5"/>
    <p:sldId id="273" r:id="rId6"/>
    <p:sldId id="275" r:id="rId7"/>
    <p:sldId id="276" r:id="rId8"/>
    <p:sldId id="274" r:id="rId9"/>
    <p:sldId id="277" r:id="rId10"/>
  </p:sldIdLst>
  <p:sldSz cx="9144000" cy="6858000" type="screen4x3"/>
  <p:notesSz cx="6858000" cy="9144000"/>
  <p:embeddedFontLst>
    <p:embeddedFont>
      <p:font typeface="Bahnschrift Condensed" panose="020B0502040204020203" pitchFamily="34" charset="0"/>
      <p:regular r:id="rId12"/>
      <p:bold r:id="rId13"/>
    </p:embeddedFont>
    <p:embeddedFont>
      <p:font typeface="Century Gothic" panose="020B0502020202020204" pitchFamily="34" charset="0"/>
      <p:regular r:id="rId14"/>
      <p:bold r:id="rId15"/>
      <p:italic r:id="rId16"/>
      <p:boldItalic r:id="rId17"/>
    </p:embeddedFont>
    <p:embeddedFont>
      <p:font typeface="メイリオ" panose="020B0604030504040204" pitchFamily="50" charset="-128"/>
      <p:regular r:id="rId18"/>
      <p:bold r:id="rId19"/>
      <p:italic r:id="rId20"/>
      <p:boldItalic r:id="rId21"/>
    </p:embeddedFont>
    <p:embeddedFont>
      <p:font typeface="游ゴシック" panose="020B0400000000000000" pitchFamily="50" charset="-128"/>
      <p:regular r:id="rId22"/>
      <p:bold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F7C80"/>
    <a:srgbClr val="FFFF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8763AC-053A-4F78-BBF6-D906F942F315}" v="40" dt="2019-12-13T08:29:30.86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9" autoAdjust="0"/>
    <p:restoredTop sz="94660"/>
  </p:normalViewPr>
  <p:slideViewPr>
    <p:cSldViewPr snapToGrid="0">
      <p:cViewPr varScale="1">
        <p:scale>
          <a:sx n="97" d="100"/>
          <a:sy n="97" d="100"/>
        </p:scale>
        <p:origin x="102"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10.fntdata"/><Relationship Id="rId7" Type="http://schemas.openxmlformats.org/officeDocument/2006/relationships/slide" Target="slides/slide3.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font" Target="fonts/font4.fntdata"/><Relationship Id="rId23" Type="http://schemas.openxmlformats.org/officeDocument/2006/relationships/font" Target="fonts/font12.fntdata"/><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72246-DBFD-4EF9-A53E-3603791B3A16}" type="datetimeFigureOut">
              <a:rPr kumimoji="1" lang="ja-JP" altLang="en-US" smtClean="0"/>
              <a:t>2019/12/13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33A8A-C14E-4B21-B228-4D1831F8ED91}" type="slidenum">
              <a:rPr kumimoji="1" lang="ja-JP" altLang="en-US" smtClean="0"/>
              <a:t>‹#›</a:t>
            </a:fld>
            <a:endParaRPr kumimoji="1" lang="ja-JP" altLang="en-US"/>
          </a:p>
        </p:txBody>
      </p:sp>
    </p:spTree>
    <p:extLst>
      <p:ext uri="{BB962C8B-B14F-4D97-AF65-F5344CB8AC3E}">
        <p14:creationId xmlns:p14="http://schemas.microsoft.com/office/powerpoint/2010/main" val="7097330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B1A4AD6-C6A9-4C5E-9788-5C2956ACA0A8}" type="datetime1">
              <a:rPr kumimoji="1" lang="ja-JP" altLang="en-US" smtClean="0"/>
              <a:t>2019/12/13</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a:t>
            </a:fld>
            <a:endParaRPr kumimoji="1" lang="ja-JP" altLang="en-US" dirty="0"/>
          </a:p>
        </p:txBody>
      </p:sp>
    </p:spTree>
    <p:extLst>
      <p:ext uri="{BB962C8B-B14F-4D97-AF65-F5344CB8AC3E}">
        <p14:creationId xmlns:p14="http://schemas.microsoft.com/office/powerpoint/2010/main" val="255000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BE96CDE-FCEC-4058-B41A-998C8FCC4EBB}" type="datetime1">
              <a:rPr kumimoji="1" lang="ja-JP" altLang="en-US" smtClean="0"/>
              <a:t>2019/12/13</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993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56B13BB-D60E-4F0F-97CD-09689C5E4BBA}" type="datetime1">
              <a:rPr kumimoji="1" lang="ja-JP" altLang="en-US" smtClean="0"/>
              <a:t>2019/12/13</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0187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460AB36-C508-40AE-B247-FC9A50C8DBAB}" type="datetime1">
              <a:rPr kumimoji="1" lang="ja-JP" altLang="en-US" smtClean="0"/>
              <a:t>2019/12/13</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759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BDB782-27F3-4FB3-ACB7-CDC9C0AFB335}" type="datetime1">
              <a:rPr kumimoji="1" lang="ja-JP" altLang="en-US" smtClean="0"/>
              <a:t>2019/12/13</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890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94118D1-0398-4067-9E1C-38DF593B8084}" type="datetime1">
              <a:rPr kumimoji="1" lang="ja-JP" altLang="en-US" smtClean="0"/>
              <a:t>2019/12/13</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53041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BFCC487-9278-492A-9780-752495BDFA7F}" type="datetime1">
              <a:rPr kumimoji="1" lang="ja-JP" altLang="en-US" smtClean="0"/>
              <a:t>2019/12/13</a:t>
            </a:fld>
            <a:endParaRPr kumimoji="1" lang="ja-JP" altLang="en-US"/>
          </a:p>
        </p:txBody>
      </p:sp>
      <p:sp>
        <p:nvSpPr>
          <p:cNvPr id="8" name="Footer Placeholder 7"/>
          <p:cNvSpPr>
            <a:spLocks noGrp="1"/>
          </p:cNvSpPr>
          <p:nvPr>
            <p:ph type="ftr" sz="quarter" idx="11"/>
          </p:nvPr>
        </p:nvSpPr>
        <p:spPr/>
        <p:txBody>
          <a:bodyPr/>
          <a:lstStyle/>
          <a:p>
            <a:r>
              <a:rPr kumimoji="1" lang="en-US" altLang="ja-JP"/>
              <a:t>CONFIDENTIAL</a:t>
            </a:r>
            <a:endParaRPr kumimoji="1" lang="ja-JP" altLang="en-US"/>
          </a:p>
        </p:txBody>
      </p:sp>
      <p:sp>
        <p:nvSpPr>
          <p:cNvPr id="9" name="Slide Number Placeholder 8"/>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425728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F5C08CC-CBF0-4394-86CE-A092A6A51B4B}" type="datetime1">
              <a:rPr kumimoji="1" lang="ja-JP" altLang="en-US" smtClean="0"/>
              <a:t>2019/12/13</a:t>
            </a:fld>
            <a:endParaRPr kumimoji="1" lang="ja-JP" altLang="en-US"/>
          </a:p>
        </p:txBody>
      </p:sp>
      <p:sp>
        <p:nvSpPr>
          <p:cNvPr id="4" name="Footer Placeholder 3"/>
          <p:cNvSpPr>
            <a:spLocks noGrp="1"/>
          </p:cNvSpPr>
          <p:nvPr>
            <p:ph type="ftr" sz="quarter" idx="11"/>
          </p:nvPr>
        </p:nvSpPr>
        <p:spPr/>
        <p:txBody>
          <a:bodyPr/>
          <a:lstStyle/>
          <a:p>
            <a:r>
              <a:rPr kumimoji="1" lang="en-US" altLang="ja-JP"/>
              <a:t>CONFIDENTIAL</a:t>
            </a:r>
            <a:endParaRPr kumimoji="1" lang="ja-JP" altLang="en-US"/>
          </a:p>
        </p:txBody>
      </p:sp>
      <p:sp>
        <p:nvSpPr>
          <p:cNvPr id="5" name="Slide Number Placeholder 4"/>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7095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868A3-9745-4A15-BE94-C4602B5C659F}" type="datetime1">
              <a:rPr kumimoji="1" lang="ja-JP" altLang="en-US" smtClean="0"/>
              <a:t>2019/12/13</a:t>
            </a:fld>
            <a:endParaRPr kumimoji="1" lang="ja-JP" altLang="en-US"/>
          </a:p>
        </p:txBody>
      </p:sp>
      <p:sp>
        <p:nvSpPr>
          <p:cNvPr id="3" name="Footer Placeholder 2"/>
          <p:cNvSpPr>
            <a:spLocks noGrp="1"/>
          </p:cNvSpPr>
          <p:nvPr>
            <p:ph type="ftr" sz="quarter" idx="11"/>
          </p:nvPr>
        </p:nvSpPr>
        <p:spPr/>
        <p:txBody>
          <a:bodyPr/>
          <a:lstStyle/>
          <a:p>
            <a:r>
              <a:rPr kumimoji="1" lang="en-US" altLang="ja-JP"/>
              <a:t>CONFIDENTIAL</a:t>
            </a:r>
            <a:endParaRPr kumimoji="1" lang="ja-JP" altLang="en-US"/>
          </a:p>
        </p:txBody>
      </p:sp>
      <p:sp>
        <p:nvSpPr>
          <p:cNvPr id="4" name="Slide Number Placeholder 3"/>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2537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A3E00E-426C-48D1-B2CB-F76EB1D20E37}" type="datetime1">
              <a:rPr kumimoji="1" lang="ja-JP" altLang="en-US" smtClean="0"/>
              <a:t>2019/12/13</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362095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65A257D-7C86-4F08-99ED-0A1F3A3FAC23}" type="datetime1">
              <a:rPr kumimoji="1" lang="ja-JP" altLang="en-US" smtClean="0"/>
              <a:t>2019/12/13</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8130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3451749"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8F90C-90C9-47DA-9961-AED210D9633D}" type="datetime1">
              <a:rPr kumimoji="1" lang="ja-JP" altLang="en-US" smtClean="0"/>
              <a:t>2019/12/13</a:t>
            </a:fld>
            <a:endParaRPr kumimoji="1" lang="ja-JP" altLang="en-US"/>
          </a:p>
        </p:txBody>
      </p:sp>
      <p:sp>
        <p:nvSpPr>
          <p:cNvPr id="5" name="Footer Placeholder 4"/>
          <p:cNvSpPr>
            <a:spLocks noGrp="1"/>
          </p:cNvSpPr>
          <p:nvPr>
            <p:ph type="ftr" sz="quarter" idx="3"/>
          </p:nvPr>
        </p:nvSpPr>
        <p:spPr>
          <a:xfrm>
            <a:off x="0" y="6492874"/>
            <a:ext cx="3086100" cy="365125"/>
          </a:xfrm>
          <a:prstGeom prst="rect">
            <a:avLst/>
          </a:prstGeom>
        </p:spPr>
        <p:txBody>
          <a:bodyPr vert="horz" lIns="91440" tIns="45720" rIns="91440" bIns="45720" rtlCol="0" anchor="ctr"/>
          <a:lstStyle>
            <a:lvl1pPr algn="l">
              <a:defRPr sz="1200">
                <a:solidFill>
                  <a:srgbClr val="FF0000"/>
                </a:solidFill>
                <a:latin typeface="Bahnschrift Condensed" panose="020B0502040204020203" pitchFamily="34" charset="0"/>
              </a:defRPr>
            </a:lvl1pPr>
          </a:lstStyle>
          <a:p>
            <a:r>
              <a:rPr kumimoji="1" lang="en-US" altLang="ja-JP"/>
              <a:t>CONFIDENTIAL</a:t>
            </a:r>
            <a:endParaRPr kumimoji="1" lang="ja-JP" altLang="en-US"/>
          </a:p>
        </p:txBody>
      </p:sp>
      <p:sp>
        <p:nvSpPr>
          <p:cNvPr id="6" name="Slide Number Placeholder 5"/>
          <p:cNvSpPr>
            <a:spLocks noGrp="1"/>
          </p:cNvSpPr>
          <p:nvPr>
            <p:ph type="sldNum" sz="quarter" idx="4"/>
          </p:nvPr>
        </p:nvSpPr>
        <p:spPr>
          <a:xfrm>
            <a:off x="7086600" y="6492873"/>
            <a:ext cx="2057400" cy="365125"/>
          </a:xfrm>
          <a:prstGeom prst="rect">
            <a:avLst/>
          </a:prstGeom>
        </p:spPr>
        <p:txBody>
          <a:bodyPr vert="horz" lIns="91440" tIns="45720" rIns="91440" bIns="45720" rtlCol="0" anchor="ctr"/>
          <a:lstStyle>
            <a:lvl1pPr algn="r">
              <a:defRPr sz="1200" b="0">
                <a:solidFill>
                  <a:schemeClr val="tx1"/>
                </a:solidFill>
                <a:latin typeface="Bahnschrift Condensed" panose="020B0502040204020203" pitchFamily="34" charset="0"/>
              </a:defRPr>
            </a:lvl1pPr>
          </a:lstStyle>
          <a:p>
            <a:fld id="{A1D1B427-6BB8-45E6-A1F2-9E04AE67DC91}" type="slidenum">
              <a:rPr kumimoji="1" lang="ja-JP" altLang="en-US" smtClean="0"/>
              <a:pPr/>
              <a:t>‹#›</a:t>
            </a:fld>
            <a:endParaRPr kumimoji="1" lang="ja-JP" altLang="en-US"/>
          </a:p>
        </p:txBody>
      </p:sp>
    </p:spTree>
    <p:extLst>
      <p:ext uri="{BB962C8B-B14F-4D97-AF65-F5344CB8AC3E}">
        <p14:creationId xmlns:p14="http://schemas.microsoft.com/office/powerpoint/2010/main" val="4049386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■増援仕様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a:t>
            </a:fld>
            <a:endParaRPr kumimoji="1" lang="ja-JP" altLang="en-US"/>
          </a:p>
        </p:txBody>
      </p:sp>
      <p:sp>
        <p:nvSpPr>
          <p:cNvPr id="42" name="テキスト ボックス 41">
            <a:extLst>
              <a:ext uri="{FF2B5EF4-FFF2-40B4-BE49-F238E27FC236}">
                <a16:creationId xmlns:a16="http://schemas.microsoft.com/office/drawing/2014/main" id="{9EBA0994-951E-4FE0-B26A-83BD0CE7793D}"/>
              </a:ext>
            </a:extLst>
          </p:cNvPr>
          <p:cNvSpPr txBox="1"/>
          <p:nvPr/>
        </p:nvSpPr>
        <p:spPr>
          <a:xfrm>
            <a:off x="415419" y="538799"/>
            <a:ext cx="1082348" cy="307777"/>
          </a:xfrm>
          <a:prstGeom prst="rect">
            <a:avLst/>
          </a:prstGeom>
          <a:noFill/>
        </p:spPr>
        <p:txBody>
          <a:bodyPr wrap="none" rtlCol="0">
            <a:spAutoFit/>
          </a:bodyPr>
          <a:lstStyle/>
          <a:p>
            <a:r>
              <a:rPr kumimoji="1" lang="ja-JP" altLang="en-US" sz="1400" b="1" dirty="0"/>
              <a:t>●更新履歴</a:t>
            </a:r>
          </a:p>
        </p:txBody>
      </p:sp>
      <p:graphicFrame>
        <p:nvGraphicFramePr>
          <p:cNvPr id="43" name="表 42">
            <a:extLst>
              <a:ext uri="{FF2B5EF4-FFF2-40B4-BE49-F238E27FC236}">
                <a16:creationId xmlns:a16="http://schemas.microsoft.com/office/drawing/2014/main" id="{E6AEA78D-08BD-4515-B35D-A340838DE4E3}"/>
              </a:ext>
            </a:extLst>
          </p:cNvPr>
          <p:cNvGraphicFramePr>
            <a:graphicFrameLocks noGrp="1"/>
          </p:cNvGraphicFramePr>
          <p:nvPr>
            <p:extLst>
              <p:ext uri="{D42A27DB-BD31-4B8C-83A1-F6EECF244321}">
                <p14:modId xmlns:p14="http://schemas.microsoft.com/office/powerpoint/2010/main" val="570905886"/>
              </p:ext>
            </p:extLst>
          </p:nvPr>
        </p:nvGraphicFramePr>
        <p:xfrm>
          <a:off x="599845" y="969361"/>
          <a:ext cx="6200140" cy="2407920"/>
        </p:xfrm>
        <a:graphic>
          <a:graphicData uri="http://schemas.openxmlformats.org/drawingml/2006/table">
            <a:tbl>
              <a:tblPr firstRow="1" bandRow="1">
                <a:tableStyleId>{5C22544A-7EE6-4342-B048-85BDC9FD1C3A}</a:tableStyleId>
              </a:tblPr>
              <a:tblGrid>
                <a:gridCol w="713105">
                  <a:extLst>
                    <a:ext uri="{9D8B030D-6E8A-4147-A177-3AD203B41FA5}">
                      <a16:colId xmlns:a16="http://schemas.microsoft.com/office/drawing/2014/main" val="2274898723"/>
                    </a:ext>
                  </a:extLst>
                </a:gridCol>
                <a:gridCol w="2881630">
                  <a:extLst>
                    <a:ext uri="{9D8B030D-6E8A-4147-A177-3AD203B41FA5}">
                      <a16:colId xmlns:a16="http://schemas.microsoft.com/office/drawing/2014/main" val="3224386025"/>
                    </a:ext>
                  </a:extLst>
                </a:gridCol>
                <a:gridCol w="2605405">
                  <a:extLst>
                    <a:ext uri="{9D8B030D-6E8A-4147-A177-3AD203B41FA5}">
                      <a16:colId xmlns:a16="http://schemas.microsoft.com/office/drawing/2014/main" val="2535242023"/>
                    </a:ext>
                  </a:extLst>
                </a:gridCol>
              </a:tblGrid>
              <a:tr h="0">
                <a:tc>
                  <a:txBody>
                    <a:bodyPr/>
                    <a:lstStyle/>
                    <a:p>
                      <a:r>
                        <a:rPr kumimoji="1" lang="ja-JP" altLang="en-US" sz="800" dirty="0"/>
                        <a:t>更新日</a:t>
                      </a:r>
                    </a:p>
                  </a:txBody>
                  <a:tcPr/>
                </a:tc>
                <a:tc>
                  <a:txBody>
                    <a:bodyPr/>
                    <a:lstStyle/>
                    <a:p>
                      <a:r>
                        <a:rPr kumimoji="1" lang="ja-JP" altLang="en-US" sz="800" dirty="0"/>
                        <a:t>主な内容</a:t>
                      </a:r>
                    </a:p>
                  </a:txBody>
                  <a:tcPr/>
                </a:tc>
                <a:tc>
                  <a:txBody>
                    <a:bodyPr/>
                    <a:lstStyle/>
                    <a:p>
                      <a:r>
                        <a:rPr kumimoji="1" lang="ja-JP" altLang="en-US" sz="800" dirty="0"/>
                        <a:t>備考</a:t>
                      </a:r>
                    </a:p>
                  </a:txBody>
                  <a:tcPr/>
                </a:tc>
                <a:extLst>
                  <a:ext uri="{0D108BD9-81ED-4DB2-BD59-A6C34878D82A}">
                    <a16:rowId xmlns:a16="http://schemas.microsoft.com/office/drawing/2014/main" val="4185926113"/>
                  </a:ext>
                </a:extLst>
              </a:tr>
              <a:tr h="211158">
                <a:tc>
                  <a:txBody>
                    <a:bodyPr/>
                    <a:lstStyle/>
                    <a:p>
                      <a:r>
                        <a:rPr kumimoji="1" lang="en-US" altLang="ja-JP" sz="800" dirty="0"/>
                        <a:t>2019.7.17</a:t>
                      </a:r>
                      <a:endParaRPr kumimoji="1" lang="ja-JP" altLang="en-US" sz="800" dirty="0"/>
                    </a:p>
                  </a:txBody>
                  <a:tcPr/>
                </a:tc>
                <a:tc>
                  <a:txBody>
                    <a:bodyPr/>
                    <a:lstStyle/>
                    <a:p>
                      <a:r>
                        <a:rPr kumimoji="1" lang="ja-JP" altLang="en-US" sz="800" dirty="0"/>
                        <a:t>書類作成</a:t>
                      </a:r>
                    </a:p>
                  </a:txBody>
                  <a:tcPr/>
                </a:tc>
                <a:tc>
                  <a:txBody>
                    <a:bodyPr/>
                    <a:lstStyle/>
                    <a:p>
                      <a:r>
                        <a:rPr kumimoji="1" lang="en-US" altLang="ja-JP" sz="800" dirty="0"/>
                        <a:t>【GP01】</a:t>
                      </a:r>
                      <a:r>
                        <a:rPr kumimoji="1" lang="ja-JP" altLang="en-US" sz="800" dirty="0"/>
                        <a:t>テーブルリスト</a:t>
                      </a:r>
                      <a:r>
                        <a:rPr kumimoji="1" lang="en-US" altLang="ja-JP" sz="800" dirty="0"/>
                        <a:t>.xlsx</a:t>
                      </a:r>
                      <a:endParaRPr kumimoji="1" lang="ja-JP" altLang="en-US" sz="800" dirty="0"/>
                    </a:p>
                  </a:txBody>
                  <a:tcPr/>
                </a:tc>
                <a:extLst>
                  <a:ext uri="{0D108BD9-81ED-4DB2-BD59-A6C34878D82A}">
                    <a16:rowId xmlns:a16="http://schemas.microsoft.com/office/drawing/2014/main" val="4167916527"/>
                  </a:ext>
                </a:extLst>
              </a:tr>
              <a:tr h="0">
                <a:tc>
                  <a:txBody>
                    <a:bodyPr/>
                    <a:lstStyle/>
                    <a:p>
                      <a:r>
                        <a:rPr kumimoji="1" lang="en-US" altLang="ja-JP" sz="800" dirty="0"/>
                        <a:t>2019.7.18</a:t>
                      </a:r>
                      <a:endParaRPr kumimoji="1" lang="ja-JP" altLang="en-US" sz="800" dirty="0"/>
                    </a:p>
                  </a:txBody>
                  <a:tcPr/>
                </a:tc>
                <a:tc>
                  <a:txBody>
                    <a:bodyPr/>
                    <a:lstStyle/>
                    <a:p>
                      <a:r>
                        <a:rPr kumimoji="1" lang="ja-JP" altLang="en-US" sz="800" dirty="0"/>
                        <a:t>フレンド上限数と増加についての記述変更</a:t>
                      </a:r>
                      <a:endParaRPr kumimoji="1" lang="en-US" altLang="ja-JP" sz="800" dirty="0"/>
                    </a:p>
                    <a:p>
                      <a:r>
                        <a:rPr kumimoji="1" lang="ja-JP" altLang="en-US" sz="800" dirty="0"/>
                        <a:t>検索の負荷対策について記述追記</a:t>
                      </a:r>
                      <a:endParaRPr kumimoji="1" lang="en-US" altLang="ja-JP" sz="800" dirty="0"/>
                    </a:p>
                    <a:p>
                      <a:r>
                        <a:rPr kumimoji="1" lang="ja-JP" altLang="en-US" sz="800"/>
                        <a:t>フレンドの報酬についての記述修正</a:t>
                      </a:r>
                      <a:endParaRPr kumimoji="1" lang="ja-JP" altLang="en-US" sz="800" dirty="0"/>
                    </a:p>
                  </a:txBody>
                  <a:tcPr/>
                </a:tc>
                <a:tc>
                  <a:txBody>
                    <a:bodyPr/>
                    <a:lstStyle/>
                    <a:p>
                      <a:r>
                        <a:rPr kumimoji="1" lang="en-US" altLang="ja-JP" sz="800" dirty="0"/>
                        <a:t>※</a:t>
                      </a:r>
                      <a:r>
                        <a:rPr kumimoji="1" lang="ja-JP" altLang="en-US" sz="800" dirty="0"/>
                        <a:t>一旦↑のファイルは不要になった</a:t>
                      </a:r>
                    </a:p>
                  </a:txBody>
                  <a:tcPr/>
                </a:tc>
                <a:extLst>
                  <a:ext uri="{0D108BD9-81ED-4DB2-BD59-A6C34878D82A}">
                    <a16:rowId xmlns:a16="http://schemas.microsoft.com/office/drawing/2014/main" val="224538453"/>
                  </a:ext>
                </a:extLst>
              </a:tr>
              <a:tr h="0">
                <a:tc>
                  <a:txBody>
                    <a:bodyPr/>
                    <a:lstStyle/>
                    <a:p>
                      <a:r>
                        <a:rPr kumimoji="1" lang="en-US" altLang="ja-JP" sz="800" dirty="0"/>
                        <a:t>2019.7.19</a:t>
                      </a:r>
                      <a:endParaRPr kumimoji="1" lang="ja-JP" altLang="en-US" sz="800" dirty="0"/>
                    </a:p>
                  </a:txBody>
                  <a:tcPr/>
                </a:tc>
                <a:tc>
                  <a:txBody>
                    <a:bodyPr/>
                    <a:lstStyle/>
                    <a:p>
                      <a:r>
                        <a:rPr kumimoji="1" lang="ja-JP" altLang="en-US" sz="800" dirty="0"/>
                        <a:t>フレンド設定についての記述修正</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432273792"/>
                  </a:ext>
                </a:extLst>
              </a:tr>
              <a:tr h="0">
                <a:tc>
                  <a:txBody>
                    <a:bodyPr/>
                    <a:lstStyle/>
                    <a:p>
                      <a:r>
                        <a:rPr kumimoji="1" lang="en-US" altLang="ja-JP" sz="800" dirty="0"/>
                        <a:t>2019.11.8</a:t>
                      </a:r>
                      <a:endParaRPr kumimoji="1" lang="ja-JP" altLang="en-US" sz="800" dirty="0"/>
                    </a:p>
                  </a:txBody>
                  <a:tcPr/>
                </a:tc>
                <a:tc>
                  <a:txBody>
                    <a:bodyPr/>
                    <a:lstStyle/>
                    <a:p>
                      <a:r>
                        <a:rPr kumimoji="1" lang="ja-JP" altLang="en-US" sz="800" dirty="0"/>
                        <a:t>・増援の名称決定。（</a:t>
                      </a:r>
                      <a:r>
                        <a:rPr kumimoji="1" lang="en-US" altLang="ja-JP" sz="800" dirty="0"/>
                        <a:t>P.7</a:t>
                      </a:r>
                      <a:r>
                        <a:rPr kumimoji="1" lang="ja-JP" altLang="en-US" sz="800" dirty="0"/>
                        <a:t>）</a:t>
                      </a:r>
                      <a:endParaRPr kumimoji="1" lang="en-US" altLang="ja-JP" sz="800" dirty="0"/>
                    </a:p>
                    <a:p>
                      <a:r>
                        <a:rPr kumimoji="1" lang="ja-JP" altLang="en-US" sz="800" dirty="0"/>
                        <a:t>・同キャラの抽選除外について。（</a:t>
                      </a:r>
                      <a:r>
                        <a:rPr kumimoji="1" lang="en-US" altLang="ja-JP" sz="800" dirty="0"/>
                        <a:t>P.7</a:t>
                      </a:r>
                      <a:r>
                        <a:rPr kumimoji="1" lang="ja-JP" altLang="en-US" sz="800" dirty="0"/>
                        <a:t>）</a:t>
                      </a:r>
                      <a:endParaRPr kumimoji="1" lang="en-US" altLang="ja-JP" sz="800" dirty="0"/>
                    </a:p>
                    <a:p>
                      <a:r>
                        <a:rPr kumimoji="1" lang="ja-JP" altLang="en-US" sz="800" dirty="0"/>
                        <a:t>・人数不足時の対応追記。（</a:t>
                      </a:r>
                      <a:r>
                        <a:rPr kumimoji="1" lang="en-US" altLang="ja-JP" sz="800" dirty="0"/>
                        <a:t>P.8</a:t>
                      </a:r>
                      <a:r>
                        <a:rPr kumimoji="1" lang="ja-JP" altLang="en-US" sz="800" dirty="0"/>
                        <a:t>）</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2172877438"/>
                  </a:ext>
                </a:extLst>
              </a:tr>
              <a:tr h="0">
                <a:tc>
                  <a:txBody>
                    <a:bodyPr/>
                    <a:lstStyle/>
                    <a:p>
                      <a:r>
                        <a:rPr kumimoji="1" lang="en-US" altLang="ja-JP" sz="800" dirty="0"/>
                        <a:t>2019.11.18</a:t>
                      </a:r>
                      <a:endParaRPr kumimoji="1" lang="ja-JP" altLang="en-US" sz="800" dirty="0"/>
                    </a:p>
                  </a:txBody>
                  <a:tcPr/>
                </a:tc>
                <a:tc>
                  <a:txBody>
                    <a:bodyPr/>
                    <a:lstStyle/>
                    <a:p>
                      <a:r>
                        <a:rPr kumimoji="1" lang="ja-JP" altLang="en-US" sz="800" dirty="0"/>
                        <a:t>・フレンドと増援で仕様を分離した。</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368866153"/>
                  </a:ext>
                </a:extLst>
              </a:tr>
              <a:tr h="0">
                <a:tc>
                  <a:txBody>
                    <a:bodyPr/>
                    <a:lstStyle/>
                    <a:p>
                      <a:r>
                        <a:rPr kumimoji="1" lang="en-US" altLang="ja-JP" sz="800" dirty="0"/>
                        <a:t>2019.12.13</a:t>
                      </a:r>
                      <a:endParaRPr kumimoji="1" lang="ja-JP" altLang="en-US" sz="800" dirty="0"/>
                    </a:p>
                  </a:txBody>
                  <a:tcPr/>
                </a:tc>
                <a:tc>
                  <a:txBody>
                    <a:bodyPr/>
                    <a:lstStyle/>
                    <a:p>
                      <a:r>
                        <a:rPr kumimoji="1" lang="ja-JP" altLang="en-US" sz="800" dirty="0"/>
                        <a:t>・同キャラの抽選除外を削除。（</a:t>
                      </a:r>
                      <a:r>
                        <a:rPr kumimoji="1" lang="en-US" altLang="ja-JP" sz="800" dirty="0"/>
                        <a:t>P.4</a:t>
                      </a:r>
                      <a:r>
                        <a:rPr kumimoji="1" lang="ja-JP" altLang="en-US" sz="800" dirty="0"/>
                        <a:t>）</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907295995"/>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1044446053"/>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325544210"/>
                  </a:ext>
                </a:extLst>
              </a:tr>
            </a:tbl>
          </a:graphicData>
        </a:graphic>
      </p:graphicFrame>
    </p:spTree>
    <p:extLst>
      <p:ext uri="{BB962C8B-B14F-4D97-AF65-F5344CB8AC3E}">
        <p14:creationId xmlns:p14="http://schemas.microsoft.com/office/powerpoint/2010/main" val="143800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■増援仕様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2</a:t>
            </a:fld>
            <a:endParaRPr kumimoji="1" lang="ja-JP" altLang="en-US"/>
          </a:p>
        </p:txBody>
      </p:sp>
      <p:sp>
        <p:nvSpPr>
          <p:cNvPr id="18" name="テキスト ボックス 17">
            <a:extLst>
              <a:ext uri="{FF2B5EF4-FFF2-40B4-BE49-F238E27FC236}">
                <a16:creationId xmlns:a16="http://schemas.microsoft.com/office/drawing/2014/main" id="{097814B9-E8C2-4BA1-92F6-02790E9419DC}"/>
              </a:ext>
            </a:extLst>
          </p:cNvPr>
          <p:cNvSpPr txBox="1"/>
          <p:nvPr/>
        </p:nvSpPr>
        <p:spPr>
          <a:xfrm>
            <a:off x="415419" y="538799"/>
            <a:ext cx="1800493" cy="307777"/>
          </a:xfrm>
          <a:prstGeom prst="rect">
            <a:avLst/>
          </a:prstGeom>
          <a:noFill/>
        </p:spPr>
        <p:txBody>
          <a:bodyPr wrap="none" rtlCol="0">
            <a:spAutoFit/>
          </a:bodyPr>
          <a:lstStyle/>
          <a:p>
            <a:r>
              <a:rPr kumimoji="1" lang="ja-JP" altLang="en-US" sz="1400" b="1" dirty="0"/>
              <a:t>●増援キャラの設定</a:t>
            </a:r>
          </a:p>
        </p:txBody>
      </p:sp>
      <p:sp>
        <p:nvSpPr>
          <p:cNvPr id="24" name="テキスト ボックス 23">
            <a:extLst>
              <a:ext uri="{FF2B5EF4-FFF2-40B4-BE49-F238E27FC236}">
                <a16:creationId xmlns:a16="http://schemas.microsoft.com/office/drawing/2014/main" id="{F1D4F5BD-1B27-47DB-AE69-0A088EDE1936}"/>
              </a:ext>
            </a:extLst>
          </p:cNvPr>
          <p:cNvSpPr txBox="1"/>
          <p:nvPr/>
        </p:nvSpPr>
        <p:spPr>
          <a:xfrm>
            <a:off x="591845" y="839954"/>
            <a:ext cx="6135013" cy="1323439"/>
          </a:xfrm>
          <a:prstGeom prst="rect">
            <a:avLst/>
          </a:prstGeom>
          <a:noFill/>
        </p:spPr>
        <p:txBody>
          <a:bodyPr wrap="none" rtlCol="0">
            <a:spAutoFit/>
          </a:bodyPr>
          <a:lstStyle/>
          <a:p>
            <a:r>
              <a:rPr kumimoji="1" lang="ja-JP" altLang="en-US" sz="1000" dirty="0"/>
              <a:t>増援として出現するキャラはあらかじめ設定しておく必要がある。</a:t>
            </a:r>
            <a:endParaRPr kumimoji="1" lang="en-US" altLang="ja-JP" sz="1000" dirty="0"/>
          </a:p>
          <a:p>
            <a:endParaRPr kumimoji="1" lang="en-US" altLang="ja-JP" sz="1000" dirty="0"/>
          </a:p>
          <a:p>
            <a:r>
              <a:rPr kumimoji="1" lang="ja-JP" altLang="en-US" sz="1000" dirty="0"/>
              <a:t>オプション（もしくはメニュー。</a:t>
            </a:r>
            <a:r>
              <a:rPr kumimoji="1" lang="en-US" altLang="ja-JP" sz="1000" dirty="0">
                <a:solidFill>
                  <a:srgbClr val="FF0000"/>
                </a:solidFill>
              </a:rPr>
              <a:t>20191118</a:t>
            </a:r>
            <a:r>
              <a:rPr kumimoji="1" lang="ja-JP" altLang="en-US" sz="1000" dirty="0">
                <a:solidFill>
                  <a:srgbClr val="FF0000"/>
                </a:solidFill>
              </a:rPr>
              <a:t>現在未定</a:t>
            </a:r>
            <a:r>
              <a:rPr kumimoji="1" lang="ja-JP" altLang="en-US" sz="1000" dirty="0"/>
              <a:t>）で、プレイヤー情報として設定する。</a:t>
            </a:r>
            <a:endParaRPr kumimoji="1" lang="en-US" altLang="ja-JP" sz="1000" dirty="0"/>
          </a:p>
          <a:p>
            <a:r>
              <a:rPr kumimoji="1" lang="ja-JP" altLang="en-US" sz="1000" dirty="0"/>
              <a:t>設定項目については、通常のキャラと同様となる。</a:t>
            </a:r>
            <a:endParaRPr kumimoji="1" lang="en-US" altLang="ja-JP" sz="1000" dirty="0"/>
          </a:p>
          <a:p>
            <a:endParaRPr kumimoji="1" lang="en-US" altLang="ja-JP" sz="1000" dirty="0"/>
          </a:p>
          <a:p>
            <a:r>
              <a:rPr kumimoji="1" lang="ja-JP" altLang="en-US" sz="1000" dirty="0"/>
              <a:t>この場合、設定済み状態を解除するか、新たに設定しなおすかしなければ、その状態は維持される。</a:t>
            </a:r>
            <a:endParaRPr kumimoji="1" lang="en-US" altLang="ja-JP" sz="1000" dirty="0"/>
          </a:p>
          <a:p>
            <a:r>
              <a:rPr kumimoji="1" lang="ja-JP" altLang="en-US" sz="1000" dirty="0"/>
              <a:t>（レベルなどの成長具合は随時反映される）</a:t>
            </a:r>
            <a:endParaRPr kumimoji="1" lang="en-US" altLang="ja-JP" sz="1000" dirty="0"/>
          </a:p>
          <a:p>
            <a:endParaRPr kumimoji="1" lang="en-US" altLang="ja-JP" sz="1000" dirty="0"/>
          </a:p>
        </p:txBody>
      </p:sp>
      <p:sp>
        <p:nvSpPr>
          <p:cNvPr id="27" name="テキスト ボックス 26">
            <a:extLst>
              <a:ext uri="{FF2B5EF4-FFF2-40B4-BE49-F238E27FC236}">
                <a16:creationId xmlns:a16="http://schemas.microsoft.com/office/drawing/2014/main" id="{EB1A7385-7E10-4160-AEA5-69FC88E39C36}"/>
              </a:ext>
            </a:extLst>
          </p:cNvPr>
          <p:cNvSpPr txBox="1"/>
          <p:nvPr/>
        </p:nvSpPr>
        <p:spPr>
          <a:xfrm>
            <a:off x="591845" y="2149254"/>
            <a:ext cx="825867" cy="246221"/>
          </a:xfrm>
          <a:prstGeom prst="rect">
            <a:avLst/>
          </a:prstGeom>
          <a:noFill/>
        </p:spPr>
        <p:txBody>
          <a:bodyPr wrap="none" rtlCol="0">
            <a:spAutoFit/>
          </a:bodyPr>
          <a:lstStyle/>
          <a:p>
            <a:r>
              <a:rPr kumimoji="1" lang="ja-JP" altLang="en-US" sz="1000" b="1" dirty="0"/>
              <a:t>・初期状態</a:t>
            </a:r>
            <a:endParaRPr kumimoji="1" lang="en-US" altLang="ja-JP" sz="1000" b="1" dirty="0"/>
          </a:p>
        </p:txBody>
      </p:sp>
      <p:sp>
        <p:nvSpPr>
          <p:cNvPr id="28" name="テキスト ボックス 27">
            <a:extLst>
              <a:ext uri="{FF2B5EF4-FFF2-40B4-BE49-F238E27FC236}">
                <a16:creationId xmlns:a16="http://schemas.microsoft.com/office/drawing/2014/main" id="{1FA72AD3-73FC-4237-9CBF-D408F962942A}"/>
              </a:ext>
            </a:extLst>
          </p:cNvPr>
          <p:cNvSpPr txBox="1"/>
          <p:nvPr/>
        </p:nvSpPr>
        <p:spPr>
          <a:xfrm>
            <a:off x="751409" y="2449622"/>
            <a:ext cx="5570756" cy="400110"/>
          </a:xfrm>
          <a:prstGeom prst="rect">
            <a:avLst/>
          </a:prstGeom>
          <a:noFill/>
        </p:spPr>
        <p:txBody>
          <a:bodyPr wrap="none" rtlCol="0">
            <a:spAutoFit/>
          </a:bodyPr>
          <a:lstStyle/>
          <a:p>
            <a:r>
              <a:rPr kumimoji="1" lang="ja-JP" altLang="en-US" sz="1000" dirty="0"/>
              <a:t>ゲーム開始直後、「必ず設定しなくてはならない」という手間を省くため、初期状態として、</a:t>
            </a:r>
            <a:endParaRPr kumimoji="1" lang="en-US" altLang="ja-JP" sz="1000" dirty="0"/>
          </a:p>
          <a:p>
            <a:r>
              <a:rPr kumimoji="1" lang="ja-JP" altLang="en-US" sz="1000" dirty="0"/>
              <a:t>キャラ、武器、</a:t>
            </a:r>
            <a:r>
              <a:rPr kumimoji="1" lang="en-US" altLang="ja-JP" sz="1000" dirty="0"/>
              <a:t>TR</a:t>
            </a:r>
            <a:r>
              <a:rPr kumimoji="1" lang="ja-JP" altLang="en-US" sz="1000" dirty="0"/>
              <a:t>カードを内部的に設定しておく。（最初期に必ずもらえるもので構成）</a:t>
            </a:r>
            <a:endParaRPr kumimoji="1" lang="en-US" altLang="ja-JP" sz="1000" dirty="0"/>
          </a:p>
        </p:txBody>
      </p:sp>
      <p:sp>
        <p:nvSpPr>
          <p:cNvPr id="29" name="四角形: 角を丸くする 28">
            <a:extLst>
              <a:ext uri="{FF2B5EF4-FFF2-40B4-BE49-F238E27FC236}">
                <a16:creationId xmlns:a16="http://schemas.microsoft.com/office/drawing/2014/main" id="{027FD57C-8B02-4C2B-8659-ABEB45B69B20}"/>
              </a:ext>
            </a:extLst>
          </p:cNvPr>
          <p:cNvSpPr/>
          <p:nvPr/>
        </p:nvSpPr>
        <p:spPr>
          <a:xfrm>
            <a:off x="738384" y="3024639"/>
            <a:ext cx="4815128" cy="1790642"/>
          </a:xfrm>
          <a:prstGeom prst="roundRect">
            <a:avLst>
              <a:gd name="adj" fmla="val 869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b="1">
                <a:solidFill>
                  <a:schemeClr val="tx1"/>
                </a:solidFill>
                <a:ea typeface="メイリオ"/>
              </a:rPr>
              <a:t>使用中状態</a:t>
            </a:r>
            <a:r>
              <a:rPr kumimoji="1" lang="ja-JP" altLang="en-US" sz="1050" b="1">
                <a:solidFill>
                  <a:srgbClr val="FF0000"/>
                </a:solidFill>
                <a:ea typeface="メイリオ"/>
              </a:rPr>
              <a:t>（</a:t>
            </a:r>
            <a:r>
              <a:rPr kumimoji="1" lang="en-US" altLang="ja-JP" sz="1050" b="1" dirty="0">
                <a:solidFill>
                  <a:srgbClr val="FF0000"/>
                </a:solidFill>
                <a:ea typeface="メイリオ"/>
              </a:rPr>
              <a:t>20191118</a:t>
            </a:r>
            <a:r>
              <a:rPr kumimoji="1" lang="ja-JP" altLang="en-US" sz="1050" b="1">
                <a:solidFill>
                  <a:srgbClr val="FF0000"/>
                </a:solidFill>
                <a:ea typeface="メイリオ"/>
              </a:rPr>
              <a:t>追記）</a:t>
            </a:r>
            <a:endParaRPr kumimoji="1" lang="en-US" altLang="ja-JP" sz="1000">
              <a:solidFill>
                <a:srgbClr val="FF0000"/>
              </a:solidFill>
              <a:ea typeface="メイリオ"/>
            </a:endParaRPr>
          </a:p>
          <a:p>
            <a:endParaRPr kumimoji="1" lang="en-US" altLang="ja-JP" sz="1000" dirty="0">
              <a:solidFill>
                <a:schemeClr val="tx1"/>
              </a:solidFill>
            </a:endParaRPr>
          </a:p>
          <a:p>
            <a:r>
              <a:rPr kumimoji="1" lang="ja-JP" altLang="en-US" sz="1000" dirty="0">
                <a:solidFill>
                  <a:schemeClr val="tx1"/>
                </a:solidFill>
              </a:rPr>
              <a:t>増援キャラに設定してある武器、ＴＲカードなど任意に手放すことができるものについては、「増援装備中」状態として、売却したりや強化素材として使用したりすることができないようにする。</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通常の部隊のキャラが別に装備することは可能。</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また、装備中の武器、</a:t>
            </a:r>
            <a:r>
              <a:rPr kumimoji="1" lang="en-US" altLang="ja-JP" sz="1000" dirty="0">
                <a:solidFill>
                  <a:schemeClr val="tx1"/>
                </a:solidFill>
              </a:rPr>
              <a:t>TR</a:t>
            </a:r>
            <a:r>
              <a:rPr kumimoji="1" lang="ja-JP" altLang="en-US" sz="1000" dirty="0">
                <a:solidFill>
                  <a:schemeClr val="tx1"/>
                </a:solidFill>
              </a:rPr>
              <a:t>カードなどが強化、進化、パーツの設定がされた場合については、それも随時反映することとする。</a:t>
            </a:r>
          </a:p>
        </p:txBody>
      </p:sp>
    </p:spTree>
    <p:extLst>
      <p:ext uri="{BB962C8B-B14F-4D97-AF65-F5344CB8AC3E}">
        <p14:creationId xmlns:p14="http://schemas.microsoft.com/office/powerpoint/2010/main" val="153849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■増援仕様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3</a:t>
            </a:fld>
            <a:endParaRPr kumimoji="1" lang="ja-JP" altLang="en-US"/>
          </a:p>
        </p:txBody>
      </p:sp>
      <p:sp>
        <p:nvSpPr>
          <p:cNvPr id="19" name="テキスト ボックス 18">
            <a:extLst>
              <a:ext uri="{FF2B5EF4-FFF2-40B4-BE49-F238E27FC236}">
                <a16:creationId xmlns:a16="http://schemas.microsoft.com/office/drawing/2014/main" id="{6FFF98F3-1A0C-4A5F-93DB-C52C0C40008D}"/>
              </a:ext>
            </a:extLst>
          </p:cNvPr>
          <p:cNvSpPr txBox="1"/>
          <p:nvPr/>
        </p:nvSpPr>
        <p:spPr>
          <a:xfrm>
            <a:off x="415419" y="538799"/>
            <a:ext cx="1441420" cy="307777"/>
          </a:xfrm>
          <a:prstGeom prst="rect">
            <a:avLst/>
          </a:prstGeom>
          <a:noFill/>
        </p:spPr>
        <p:txBody>
          <a:bodyPr wrap="none" rtlCol="0">
            <a:spAutoFit/>
          </a:bodyPr>
          <a:lstStyle/>
          <a:p>
            <a:r>
              <a:rPr kumimoji="1" lang="ja-JP" altLang="en-US" sz="1400" b="1" dirty="0"/>
              <a:t>●増援報酬獲得</a:t>
            </a:r>
          </a:p>
        </p:txBody>
      </p:sp>
      <p:sp>
        <p:nvSpPr>
          <p:cNvPr id="13" name="テキスト ボックス 12">
            <a:extLst>
              <a:ext uri="{FF2B5EF4-FFF2-40B4-BE49-F238E27FC236}">
                <a16:creationId xmlns:a16="http://schemas.microsoft.com/office/drawing/2014/main" id="{D0417B22-BEF1-4193-BBCA-FA3FE3D96368}"/>
              </a:ext>
            </a:extLst>
          </p:cNvPr>
          <p:cNvSpPr txBox="1"/>
          <p:nvPr/>
        </p:nvSpPr>
        <p:spPr>
          <a:xfrm>
            <a:off x="591845" y="839954"/>
            <a:ext cx="3518912" cy="246221"/>
          </a:xfrm>
          <a:prstGeom prst="rect">
            <a:avLst/>
          </a:prstGeom>
          <a:noFill/>
        </p:spPr>
        <p:txBody>
          <a:bodyPr wrap="none" rtlCol="0">
            <a:spAutoFit/>
          </a:bodyPr>
          <a:lstStyle/>
          <a:p>
            <a:r>
              <a:rPr kumimoji="1" lang="ja-JP" altLang="en-US" sz="1000" dirty="0"/>
              <a:t>他プレイヤに増援として使用されると報酬が付与される。</a:t>
            </a:r>
            <a:endParaRPr kumimoji="1" lang="en-US" altLang="ja-JP" sz="1000" dirty="0"/>
          </a:p>
        </p:txBody>
      </p:sp>
      <p:sp>
        <p:nvSpPr>
          <p:cNvPr id="14" name="テキスト ボックス 13">
            <a:extLst>
              <a:ext uri="{FF2B5EF4-FFF2-40B4-BE49-F238E27FC236}">
                <a16:creationId xmlns:a16="http://schemas.microsoft.com/office/drawing/2014/main" id="{501DFC30-B609-46DD-BA05-90E87CCDBE9C}"/>
              </a:ext>
            </a:extLst>
          </p:cNvPr>
          <p:cNvSpPr txBox="1"/>
          <p:nvPr/>
        </p:nvSpPr>
        <p:spPr>
          <a:xfrm>
            <a:off x="591845" y="1086175"/>
            <a:ext cx="1595309" cy="246221"/>
          </a:xfrm>
          <a:prstGeom prst="rect">
            <a:avLst/>
          </a:prstGeom>
          <a:noFill/>
        </p:spPr>
        <p:txBody>
          <a:bodyPr wrap="none" rtlCol="0">
            <a:spAutoFit/>
          </a:bodyPr>
          <a:lstStyle/>
          <a:p>
            <a:r>
              <a:rPr kumimoji="1" lang="ja-JP" altLang="en-US" sz="1000" b="1" dirty="0"/>
              <a:t>・報酬獲得のタイミング</a:t>
            </a:r>
            <a:endParaRPr kumimoji="1" lang="en-US" altLang="ja-JP" sz="1000" b="1" dirty="0"/>
          </a:p>
        </p:txBody>
      </p:sp>
      <p:sp>
        <p:nvSpPr>
          <p:cNvPr id="16" name="テキスト ボックス 15">
            <a:extLst>
              <a:ext uri="{FF2B5EF4-FFF2-40B4-BE49-F238E27FC236}">
                <a16:creationId xmlns:a16="http://schemas.microsoft.com/office/drawing/2014/main" id="{D655ADA2-5C1F-41B0-B49E-17329E700680}"/>
              </a:ext>
            </a:extLst>
          </p:cNvPr>
          <p:cNvSpPr txBox="1"/>
          <p:nvPr/>
        </p:nvSpPr>
        <p:spPr>
          <a:xfrm>
            <a:off x="769998" y="1386543"/>
            <a:ext cx="3518912" cy="246221"/>
          </a:xfrm>
          <a:prstGeom prst="rect">
            <a:avLst/>
          </a:prstGeom>
          <a:noFill/>
        </p:spPr>
        <p:txBody>
          <a:bodyPr wrap="none" rtlCol="0">
            <a:spAutoFit/>
          </a:bodyPr>
          <a:lstStyle/>
          <a:p>
            <a:r>
              <a:rPr kumimoji="1" lang="ja-JP" altLang="en-US" sz="1000" dirty="0"/>
              <a:t>ホーム画面に入った際に、サーバへの問い合わせを行う。</a:t>
            </a:r>
            <a:endParaRPr kumimoji="1" lang="en-US" altLang="ja-JP" sz="1000" dirty="0"/>
          </a:p>
        </p:txBody>
      </p:sp>
      <p:sp>
        <p:nvSpPr>
          <p:cNvPr id="17" name="テキスト ボックス 16">
            <a:extLst>
              <a:ext uri="{FF2B5EF4-FFF2-40B4-BE49-F238E27FC236}">
                <a16:creationId xmlns:a16="http://schemas.microsoft.com/office/drawing/2014/main" id="{DCF8BEAD-545D-4CFB-A755-EFEC603CD197}"/>
              </a:ext>
            </a:extLst>
          </p:cNvPr>
          <p:cNvSpPr txBox="1"/>
          <p:nvPr/>
        </p:nvSpPr>
        <p:spPr>
          <a:xfrm>
            <a:off x="591844" y="1738569"/>
            <a:ext cx="1082348" cy="246221"/>
          </a:xfrm>
          <a:prstGeom prst="rect">
            <a:avLst/>
          </a:prstGeom>
          <a:noFill/>
        </p:spPr>
        <p:txBody>
          <a:bodyPr wrap="none" rtlCol="0">
            <a:spAutoFit/>
          </a:bodyPr>
          <a:lstStyle/>
          <a:p>
            <a:r>
              <a:rPr kumimoji="1" lang="ja-JP" altLang="en-US" sz="1000" b="1" dirty="0"/>
              <a:t>・報酬について</a:t>
            </a:r>
            <a:endParaRPr kumimoji="1" lang="en-US" altLang="ja-JP" sz="1000" b="1" dirty="0"/>
          </a:p>
        </p:txBody>
      </p:sp>
      <p:sp>
        <p:nvSpPr>
          <p:cNvPr id="23" name="テキスト ボックス 22">
            <a:extLst>
              <a:ext uri="{FF2B5EF4-FFF2-40B4-BE49-F238E27FC236}">
                <a16:creationId xmlns:a16="http://schemas.microsoft.com/office/drawing/2014/main" id="{CA0E44F9-4627-4D33-97FD-213C59D63FC6}"/>
              </a:ext>
            </a:extLst>
          </p:cNvPr>
          <p:cNvSpPr txBox="1"/>
          <p:nvPr/>
        </p:nvSpPr>
        <p:spPr>
          <a:xfrm>
            <a:off x="769998" y="2038937"/>
            <a:ext cx="6981398" cy="400110"/>
          </a:xfrm>
          <a:prstGeom prst="rect">
            <a:avLst/>
          </a:prstGeom>
          <a:noFill/>
        </p:spPr>
        <p:txBody>
          <a:bodyPr wrap="none" rtlCol="0">
            <a:spAutoFit/>
          </a:bodyPr>
          <a:lstStyle/>
          <a:p>
            <a:r>
              <a:rPr kumimoji="1" lang="ja-JP" altLang="en-US" sz="1000" dirty="0"/>
              <a:t>増援設定したキャラを使用されたときの報酬については、全ユーザー共通とするが、キャンペーン、イベントなどで、</a:t>
            </a:r>
            <a:endParaRPr kumimoji="1" lang="en-US" altLang="ja-JP" sz="1000" dirty="0"/>
          </a:p>
          <a:p>
            <a:r>
              <a:rPr kumimoji="1" lang="ja-JP" altLang="en-US" sz="1000" dirty="0"/>
              <a:t>報酬の中身を変える必要があるため、マスターデータとしてサーバ上で管理できるようにしておく。</a:t>
            </a:r>
            <a:endParaRPr kumimoji="1" lang="en-US" altLang="ja-JP" sz="1000" dirty="0"/>
          </a:p>
        </p:txBody>
      </p:sp>
      <p:sp>
        <p:nvSpPr>
          <p:cNvPr id="24" name="四角形: 角を丸くする 23">
            <a:extLst>
              <a:ext uri="{FF2B5EF4-FFF2-40B4-BE49-F238E27FC236}">
                <a16:creationId xmlns:a16="http://schemas.microsoft.com/office/drawing/2014/main" id="{3AC129AC-C936-4E4E-9844-B3061FBD7697}"/>
              </a:ext>
            </a:extLst>
          </p:cNvPr>
          <p:cNvSpPr/>
          <p:nvPr/>
        </p:nvSpPr>
        <p:spPr>
          <a:xfrm>
            <a:off x="738384" y="2542606"/>
            <a:ext cx="3369163" cy="2564258"/>
          </a:xfrm>
          <a:prstGeom prst="roundRect">
            <a:avLst>
              <a:gd name="adj" fmla="val 8557"/>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b="1" dirty="0">
                <a:solidFill>
                  <a:schemeClr val="tx1"/>
                </a:solidFill>
              </a:rPr>
              <a:t>指定方法</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与える報酬については、運営で随時変更されるため、</a:t>
            </a:r>
            <a:endParaRPr kumimoji="1" lang="en-US" altLang="ja-JP" sz="1000" dirty="0">
              <a:solidFill>
                <a:schemeClr val="tx1"/>
              </a:solidFill>
            </a:endParaRPr>
          </a:p>
          <a:p>
            <a:r>
              <a:rPr kumimoji="1" lang="ja-JP" altLang="en-US" sz="1000" dirty="0">
                <a:solidFill>
                  <a:schemeClr val="tx1"/>
                </a:solidFill>
              </a:rPr>
              <a:t>以下のような形式で設定できるようにしておく。</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b="1" dirty="0">
                <a:solidFill>
                  <a:schemeClr val="tx1"/>
                </a:solidFill>
              </a:rPr>
              <a:t>・アイテム</a:t>
            </a:r>
            <a:r>
              <a:rPr kumimoji="1" lang="en-US" altLang="ja-JP" sz="1000" b="1" dirty="0">
                <a:solidFill>
                  <a:schemeClr val="tx1"/>
                </a:solidFill>
              </a:rPr>
              <a:t>ID</a:t>
            </a:r>
          </a:p>
          <a:p>
            <a:r>
              <a:rPr kumimoji="1" lang="ja-JP" altLang="en-US" sz="1000" dirty="0">
                <a:solidFill>
                  <a:schemeClr val="tx1"/>
                </a:solidFill>
              </a:rPr>
              <a:t>　与える報酬のアイテム</a:t>
            </a:r>
            <a:r>
              <a:rPr kumimoji="1" lang="en-US" altLang="ja-JP" sz="1000" dirty="0">
                <a:solidFill>
                  <a:schemeClr val="tx1"/>
                </a:solidFill>
              </a:rPr>
              <a:t>ID</a:t>
            </a:r>
            <a:r>
              <a:rPr kumimoji="1" lang="ja-JP" altLang="en-US" sz="1000" dirty="0">
                <a:solidFill>
                  <a:schemeClr val="tx1"/>
                </a:solidFill>
              </a:rPr>
              <a:t>の記述。</a:t>
            </a:r>
            <a:endParaRPr kumimoji="1" lang="en-US" altLang="ja-JP" sz="1000" dirty="0">
              <a:solidFill>
                <a:schemeClr val="tx1"/>
              </a:solidFill>
            </a:endParaRPr>
          </a:p>
          <a:p>
            <a:r>
              <a:rPr kumimoji="1" lang="ja-JP" altLang="en-US" sz="1000" b="1" dirty="0">
                <a:solidFill>
                  <a:schemeClr val="tx1"/>
                </a:solidFill>
              </a:rPr>
              <a:t>・パラメータ１</a:t>
            </a:r>
            <a:endParaRPr kumimoji="1" lang="en-US" altLang="ja-JP" sz="1000" b="1" dirty="0">
              <a:solidFill>
                <a:schemeClr val="tx1"/>
              </a:solidFill>
            </a:endParaRPr>
          </a:p>
          <a:p>
            <a:r>
              <a:rPr kumimoji="1" lang="ja-JP" altLang="en-US" sz="1000" dirty="0">
                <a:solidFill>
                  <a:schemeClr val="tx1"/>
                </a:solidFill>
              </a:rPr>
              <a:t>　個数、あるいは金額の記述。</a:t>
            </a:r>
          </a:p>
          <a:p>
            <a:r>
              <a:rPr kumimoji="1" lang="ja-JP" altLang="en-US" sz="1000" b="1" strike="sngStrike" dirty="0">
                <a:solidFill>
                  <a:schemeClr val="tx1"/>
                </a:solidFill>
              </a:rPr>
              <a:t>・パラメータ２</a:t>
            </a:r>
            <a:endParaRPr kumimoji="1" lang="en-US" altLang="ja-JP" sz="1000" b="1" strike="sngStrike" dirty="0">
              <a:solidFill>
                <a:schemeClr val="tx1"/>
              </a:solidFill>
            </a:endParaRPr>
          </a:p>
          <a:p>
            <a:r>
              <a:rPr kumimoji="1" lang="ja-JP" altLang="en-US" sz="1000" strike="sngStrike" dirty="0">
                <a:solidFill>
                  <a:schemeClr val="tx1"/>
                </a:solidFill>
              </a:rPr>
              <a:t>　アイテムがカードや武器の場合のレベル。</a:t>
            </a:r>
            <a:endParaRPr kumimoji="1" lang="en-US" altLang="ja-JP" sz="1000" strike="sngStrike" dirty="0">
              <a:solidFill>
                <a:schemeClr val="tx1"/>
              </a:solidFill>
            </a:endParaRPr>
          </a:p>
          <a:p>
            <a:r>
              <a:rPr kumimoji="1" lang="ja-JP" altLang="en-US" sz="1000" strike="sngStrike" dirty="0">
                <a:solidFill>
                  <a:schemeClr val="tx1"/>
                </a:solidFill>
              </a:rPr>
              <a:t>　カード、武器以外では不使用。</a:t>
            </a:r>
            <a:endParaRPr kumimoji="1" lang="en-US" altLang="ja-JP" sz="1000" strike="sngStrike" dirty="0">
              <a:solidFill>
                <a:schemeClr val="tx1"/>
              </a:solidFill>
            </a:endParaRPr>
          </a:p>
          <a:p>
            <a:endParaRPr kumimoji="1" lang="en-US" altLang="ja-JP" sz="1000" dirty="0">
              <a:solidFill>
                <a:schemeClr val="tx1"/>
              </a:solidFill>
            </a:endParaRPr>
          </a:p>
          <a:p>
            <a:r>
              <a:rPr kumimoji="1" lang="en-US" altLang="ja-JP" sz="1000" dirty="0">
                <a:solidFill>
                  <a:schemeClr val="tx1"/>
                </a:solidFill>
              </a:rPr>
              <a:t>※</a:t>
            </a:r>
            <a:r>
              <a:rPr kumimoji="1" lang="ja-JP" altLang="en-US" sz="1000" dirty="0">
                <a:solidFill>
                  <a:schemeClr val="tx1"/>
                </a:solidFill>
              </a:rPr>
              <a:t>基本的には怪獣エネルギーもしくはゴールドのどちらかを付与想定。</a:t>
            </a:r>
            <a:endParaRPr kumimoji="1" lang="en-US" altLang="ja-JP" sz="1000" dirty="0">
              <a:solidFill>
                <a:schemeClr val="tx1"/>
              </a:solidFill>
            </a:endParaRPr>
          </a:p>
        </p:txBody>
      </p:sp>
      <p:sp>
        <p:nvSpPr>
          <p:cNvPr id="26" name="テキスト ボックス 25">
            <a:extLst>
              <a:ext uri="{FF2B5EF4-FFF2-40B4-BE49-F238E27FC236}">
                <a16:creationId xmlns:a16="http://schemas.microsoft.com/office/drawing/2014/main" id="{380DBADB-B454-41CE-90AE-77BD1BEEDD6A}"/>
              </a:ext>
            </a:extLst>
          </p:cNvPr>
          <p:cNvSpPr txBox="1"/>
          <p:nvPr/>
        </p:nvSpPr>
        <p:spPr>
          <a:xfrm>
            <a:off x="591844" y="5224128"/>
            <a:ext cx="1082348" cy="246221"/>
          </a:xfrm>
          <a:prstGeom prst="rect">
            <a:avLst/>
          </a:prstGeom>
          <a:noFill/>
        </p:spPr>
        <p:txBody>
          <a:bodyPr wrap="none" rtlCol="0">
            <a:spAutoFit/>
          </a:bodyPr>
          <a:lstStyle/>
          <a:p>
            <a:r>
              <a:rPr kumimoji="1" lang="ja-JP" altLang="en-US" sz="1000" b="1" dirty="0"/>
              <a:t>・初期報酬想定</a:t>
            </a:r>
            <a:endParaRPr kumimoji="1" lang="en-US" altLang="ja-JP" sz="1000" b="1" dirty="0"/>
          </a:p>
        </p:txBody>
      </p:sp>
      <p:sp>
        <p:nvSpPr>
          <p:cNvPr id="27" name="テキスト ボックス 26">
            <a:extLst>
              <a:ext uri="{FF2B5EF4-FFF2-40B4-BE49-F238E27FC236}">
                <a16:creationId xmlns:a16="http://schemas.microsoft.com/office/drawing/2014/main" id="{12D39BC7-E4CD-4957-B425-1902FDFF68BB}"/>
              </a:ext>
            </a:extLst>
          </p:cNvPr>
          <p:cNvSpPr txBox="1"/>
          <p:nvPr/>
        </p:nvSpPr>
        <p:spPr>
          <a:xfrm>
            <a:off x="769998" y="5504368"/>
            <a:ext cx="2492990" cy="769441"/>
          </a:xfrm>
          <a:prstGeom prst="rect">
            <a:avLst/>
          </a:prstGeom>
          <a:noFill/>
        </p:spPr>
        <p:txBody>
          <a:bodyPr wrap="none" rtlCol="0">
            <a:spAutoFit/>
          </a:bodyPr>
          <a:lstStyle/>
          <a:p>
            <a:r>
              <a:rPr kumimoji="1" lang="ja-JP" altLang="en-US" sz="1000" dirty="0"/>
              <a:t>現在の想定では、報酬については以下。</a:t>
            </a:r>
            <a:endParaRPr kumimoji="1" lang="en-US" altLang="ja-JP" sz="1000" dirty="0"/>
          </a:p>
          <a:p>
            <a:endParaRPr kumimoji="1" lang="en-US" altLang="ja-JP" sz="1000" dirty="0"/>
          </a:p>
          <a:p>
            <a:r>
              <a:rPr kumimoji="1" lang="ja-JP" altLang="en-US" sz="1400" b="1" dirty="0">
                <a:solidFill>
                  <a:srgbClr val="92D050"/>
                </a:solidFill>
              </a:rPr>
              <a:t>怪獣エネルギー／</a:t>
            </a:r>
            <a:r>
              <a:rPr kumimoji="1" lang="en-US" altLang="ja-JP" sz="1400" b="1" dirty="0">
                <a:solidFill>
                  <a:srgbClr val="92D050"/>
                </a:solidFill>
              </a:rPr>
              <a:t>10pt</a:t>
            </a:r>
          </a:p>
          <a:p>
            <a:r>
              <a:rPr kumimoji="1" lang="ja-JP" altLang="en-US" sz="1000" dirty="0"/>
              <a:t>（無料ガチャの</a:t>
            </a:r>
            <a:r>
              <a:rPr kumimoji="1" lang="en-US" altLang="ja-JP" sz="1000" dirty="0"/>
              <a:t>1/30</a:t>
            </a:r>
            <a:r>
              <a:rPr kumimoji="1" lang="ja-JP" altLang="en-US" sz="1000" dirty="0"/>
              <a:t>想定）</a:t>
            </a:r>
            <a:endParaRPr kumimoji="1" lang="en-US" altLang="ja-JP" sz="1000" dirty="0"/>
          </a:p>
        </p:txBody>
      </p:sp>
    </p:spTree>
    <p:extLst>
      <p:ext uri="{BB962C8B-B14F-4D97-AF65-F5344CB8AC3E}">
        <p14:creationId xmlns:p14="http://schemas.microsoft.com/office/powerpoint/2010/main" val="47093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■増援仕様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4</a:t>
            </a:fld>
            <a:endParaRPr kumimoji="1" lang="ja-JP" altLang="en-US"/>
          </a:p>
        </p:txBody>
      </p:sp>
      <p:sp>
        <p:nvSpPr>
          <p:cNvPr id="8" name="テキスト ボックス 7">
            <a:extLst>
              <a:ext uri="{FF2B5EF4-FFF2-40B4-BE49-F238E27FC236}">
                <a16:creationId xmlns:a16="http://schemas.microsoft.com/office/drawing/2014/main" id="{2C7E8BEE-0478-49AC-BDDF-C19EA9D5CB6F}"/>
              </a:ext>
            </a:extLst>
          </p:cNvPr>
          <p:cNvSpPr txBox="1"/>
          <p:nvPr/>
        </p:nvSpPr>
        <p:spPr>
          <a:xfrm>
            <a:off x="415417" y="538799"/>
            <a:ext cx="2844048" cy="307777"/>
          </a:xfrm>
          <a:prstGeom prst="rect">
            <a:avLst/>
          </a:prstGeom>
          <a:noFill/>
        </p:spPr>
        <p:txBody>
          <a:bodyPr wrap="none" rtlCol="0">
            <a:spAutoFit/>
          </a:bodyPr>
          <a:lstStyle/>
          <a:p>
            <a:r>
              <a:rPr kumimoji="1" lang="ja-JP" altLang="en-US" sz="1400" b="1" dirty="0"/>
              <a:t>●増援への表示</a:t>
            </a:r>
            <a:r>
              <a:rPr kumimoji="1" lang="ja-JP" altLang="en-US" sz="1000" b="1" dirty="0">
                <a:solidFill>
                  <a:srgbClr val="FF0000"/>
                </a:solidFill>
              </a:rPr>
              <a:t>（</a:t>
            </a:r>
            <a:r>
              <a:rPr kumimoji="1" lang="en-US" altLang="ja-JP" sz="1000" b="1" dirty="0">
                <a:solidFill>
                  <a:srgbClr val="FF0000"/>
                </a:solidFill>
              </a:rPr>
              <a:t>20191108</a:t>
            </a:r>
            <a:r>
              <a:rPr kumimoji="1" lang="ja-JP" altLang="en-US" sz="1000" b="1" dirty="0">
                <a:solidFill>
                  <a:srgbClr val="FF0000"/>
                </a:solidFill>
              </a:rPr>
              <a:t>名称確定）</a:t>
            </a:r>
            <a:endParaRPr kumimoji="1" lang="ja-JP" altLang="en-US" sz="1400" dirty="0">
              <a:solidFill>
                <a:srgbClr val="FF0000"/>
              </a:solidFill>
            </a:endParaRPr>
          </a:p>
        </p:txBody>
      </p:sp>
      <p:sp>
        <p:nvSpPr>
          <p:cNvPr id="9" name="テキスト ボックス 8">
            <a:extLst>
              <a:ext uri="{FF2B5EF4-FFF2-40B4-BE49-F238E27FC236}">
                <a16:creationId xmlns:a16="http://schemas.microsoft.com/office/drawing/2014/main" id="{0CE71975-A4F8-4353-9896-D00444E716C2}"/>
              </a:ext>
            </a:extLst>
          </p:cNvPr>
          <p:cNvSpPr txBox="1"/>
          <p:nvPr/>
        </p:nvSpPr>
        <p:spPr>
          <a:xfrm>
            <a:off x="591845" y="839954"/>
            <a:ext cx="3262432" cy="400110"/>
          </a:xfrm>
          <a:prstGeom prst="rect">
            <a:avLst/>
          </a:prstGeom>
          <a:noFill/>
        </p:spPr>
        <p:txBody>
          <a:bodyPr wrap="none" rtlCol="0">
            <a:spAutoFit/>
          </a:bodyPr>
          <a:lstStyle/>
          <a:p>
            <a:r>
              <a:rPr kumimoji="1" lang="ja-JP" altLang="en-US" sz="1000" dirty="0"/>
              <a:t>増援はバトル開始前の部隊選択に表示される。</a:t>
            </a:r>
            <a:endParaRPr kumimoji="1" lang="en-US" altLang="ja-JP" sz="1000" dirty="0"/>
          </a:p>
          <a:p>
            <a:r>
              <a:rPr kumimoji="1" lang="ja-JP" altLang="en-US" sz="1000" dirty="0"/>
              <a:t>しかし、表示する増援の情報は事前に選択しておく。</a:t>
            </a:r>
            <a:endParaRPr kumimoji="1" lang="en-US" altLang="ja-JP" sz="1000" dirty="0"/>
          </a:p>
        </p:txBody>
      </p:sp>
      <p:sp>
        <p:nvSpPr>
          <p:cNvPr id="10" name="テキスト ボックス 9">
            <a:extLst>
              <a:ext uri="{FF2B5EF4-FFF2-40B4-BE49-F238E27FC236}">
                <a16:creationId xmlns:a16="http://schemas.microsoft.com/office/drawing/2014/main" id="{B375814F-7E96-442B-8FDB-0DCF9462C0C5}"/>
              </a:ext>
            </a:extLst>
          </p:cNvPr>
          <p:cNvSpPr txBox="1"/>
          <p:nvPr/>
        </p:nvSpPr>
        <p:spPr>
          <a:xfrm>
            <a:off x="552933" y="1267428"/>
            <a:ext cx="1467068" cy="246221"/>
          </a:xfrm>
          <a:prstGeom prst="rect">
            <a:avLst/>
          </a:prstGeom>
          <a:noFill/>
        </p:spPr>
        <p:txBody>
          <a:bodyPr wrap="none" rtlCol="0">
            <a:spAutoFit/>
          </a:bodyPr>
          <a:lstStyle/>
          <a:p>
            <a:r>
              <a:rPr kumimoji="1" lang="ja-JP" altLang="en-US" sz="1000" b="1" dirty="0"/>
              <a:t>・増援作成タイミング</a:t>
            </a:r>
            <a:endParaRPr kumimoji="1" lang="en-US" altLang="ja-JP" sz="1000" b="1" dirty="0"/>
          </a:p>
        </p:txBody>
      </p:sp>
      <p:sp>
        <p:nvSpPr>
          <p:cNvPr id="11" name="テキスト ボックス 10">
            <a:extLst>
              <a:ext uri="{FF2B5EF4-FFF2-40B4-BE49-F238E27FC236}">
                <a16:creationId xmlns:a16="http://schemas.microsoft.com/office/drawing/2014/main" id="{39A7BBC7-5EC0-4488-A4CA-C930D7E8805F}"/>
              </a:ext>
            </a:extLst>
          </p:cNvPr>
          <p:cNvSpPr txBox="1"/>
          <p:nvPr/>
        </p:nvSpPr>
        <p:spPr>
          <a:xfrm>
            <a:off x="712498" y="1539750"/>
            <a:ext cx="7308411" cy="1938992"/>
          </a:xfrm>
          <a:prstGeom prst="rect">
            <a:avLst/>
          </a:prstGeom>
          <a:noFill/>
        </p:spPr>
        <p:txBody>
          <a:bodyPr wrap="none" rtlCol="0">
            <a:spAutoFit/>
          </a:bodyPr>
          <a:lstStyle/>
          <a:p>
            <a:r>
              <a:rPr kumimoji="1" lang="ja-JP" altLang="en-US" sz="1000" dirty="0"/>
              <a:t>増援の作成タイミングは以下の通り。</a:t>
            </a:r>
            <a:endParaRPr kumimoji="1" lang="en-US" altLang="ja-JP" sz="1000" dirty="0"/>
          </a:p>
          <a:p>
            <a:r>
              <a:rPr kumimoji="1" lang="ja-JP" altLang="en-US" sz="1000" dirty="0"/>
              <a:t>基本的には一度作成した増援情報はサーバに保持し、その増援情報を使ってバトルを</a:t>
            </a:r>
            <a:r>
              <a:rPr kumimoji="1" lang="en-US" altLang="ja-JP" sz="1000" dirty="0"/>
              <a:t>1</a:t>
            </a:r>
            <a:r>
              <a:rPr kumimoji="1" lang="ja-JP" altLang="en-US" sz="1000" dirty="0"/>
              <a:t>回行うか、フレンドリスト自体に</a:t>
            </a:r>
            <a:endParaRPr kumimoji="1" lang="en-US" altLang="ja-JP" sz="1000" dirty="0"/>
          </a:p>
          <a:p>
            <a:r>
              <a:rPr kumimoji="1" lang="ja-JP" altLang="en-US" sz="1000" dirty="0"/>
              <a:t>更新がない場合は、リセットしても情報を維持する。</a:t>
            </a:r>
            <a:endParaRPr kumimoji="1" lang="en-US" altLang="ja-JP" sz="1000" dirty="0"/>
          </a:p>
          <a:p>
            <a:endParaRPr kumimoji="1" lang="en-US" altLang="ja-JP" sz="1000" dirty="0"/>
          </a:p>
          <a:p>
            <a:r>
              <a:rPr kumimoji="1" lang="en-US" altLang="ja-JP" sz="1000" b="1" dirty="0"/>
              <a:t>1</a:t>
            </a:r>
            <a:r>
              <a:rPr kumimoji="1" lang="ja-JP" altLang="en-US" sz="1000" b="1" dirty="0"/>
              <a:t>．起動時</a:t>
            </a:r>
            <a:endParaRPr kumimoji="1" lang="en-US" altLang="ja-JP" sz="1000" b="1" dirty="0"/>
          </a:p>
          <a:p>
            <a:r>
              <a:rPr kumimoji="1" lang="ja-JP" altLang="en-US" sz="1000" dirty="0"/>
              <a:t>　　最初期、増援情報がない場合新たに作成するため。</a:t>
            </a:r>
            <a:endParaRPr kumimoji="1" lang="en-US" altLang="ja-JP" sz="1000" dirty="0"/>
          </a:p>
          <a:p>
            <a:endParaRPr kumimoji="1" lang="en-US" altLang="ja-JP" sz="1000" dirty="0"/>
          </a:p>
          <a:p>
            <a:r>
              <a:rPr kumimoji="1" lang="en-US" altLang="ja-JP" sz="1000" b="1" dirty="0"/>
              <a:t>2</a:t>
            </a:r>
            <a:r>
              <a:rPr kumimoji="1" lang="ja-JP" altLang="en-US" sz="1000" b="1" dirty="0"/>
              <a:t>．バトル終了時</a:t>
            </a:r>
            <a:endParaRPr kumimoji="1" lang="en-US" altLang="ja-JP" sz="1000" b="1" dirty="0"/>
          </a:p>
          <a:p>
            <a:r>
              <a:rPr kumimoji="1" lang="ja-JP" altLang="en-US" sz="1000" dirty="0"/>
              <a:t>　　今までの増援情報を使った後、再度作成するため。</a:t>
            </a:r>
            <a:endParaRPr kumimoji="1" lang="en-US" altLang="ja-JP" sz="1000" dirty="0"/>
          </a:p>
          <a:p>
            <a:pPr marL="171450" indent="-171450">
              <a:buFontTx/>
              <a:buChar char="-"/>
            </a:pPr>
            <a:endParaRPr kumimoji="1" lang="en-US" altLang="ja-JP" sz="1000" dirty="0"/>
          </a:p>
          <a:p>
            <a:r>
              <a:rPr kumimoji="1" lang="en-US" altLang="ja-JP" sz="1000" b="1" dirty="0"/>
              <a:t>3</a:t>
            </a:r>
            <a:r>
              <a:rPr kumimoji="1" lang="ja-JP" altLang="en-US" sz="1000" b="1" dirty="0"/>
              <a:t>．フレンドリスト更新時</a:t>
            </a:r>
            <a:endParaRPr kumimoji="1" lang="en-US" altLang="ja-JP" sz="1000" b="1" dirty="0"/>
          </a:p>
          <a:p>
            <a:r>
              <a:rPr kumimoji="1" lang="ja-JP" altLang="en-US" sz="1000" dirty="0"/>
              <a:t>　　更新があった増援が出てくるチャンスをつくるため。</a:t>
            </a:r>
            <a:endParaRPr kumimoji="1" lang="en-US" altLang="ja-JP" sz="1000" dirty="0"/>
          </a:p>
        </p:txBody>
      </p:sp>
      <p:sp>
        <p:nvSpPr>
          <p:cNvPr id="13" name="四角形: 角を丸くする 12">
            <a:extLst>
              <a:ext uri="{FF2B5EF4-FFF2-40B4-BE49-F238E27FC236}">
                <a16:creationId xmlns:a16="http://schemas.microsoft.com/office/drawing/2014/main" id="{2123AB19-784E-4697-BE4C-3AF4C0DFDDC6}"/>
              </a:ext>
            </a:extLst>
          </p:cNvPr>
          <p:cNvSpPr/>
          <p:nvPr/>
        </p:nvSpPr>
        <p:spPr>
          <a:xfrm>
            <a:off x="4804545" y="2256762"/>
            <a:ext cx="3369163" cy="1187453"/>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b="1" dirty="0">
                <a:solidFill>
                  <a:schemeClr val="tx1"/>
                </a:solidFill>
              </a:rPr>
              <a:t>作成時相談</a:t>
            </a:r>
            <a:endParaRPr kumimoji="1" lang="en-US" altLang="ja-JP" sz="1000" dirty="0">
              <a:solidFill>
                <a:schemeClr val="tx1"/>
              </a:solidFill>
            </a:endParaRPr>
          </a:p>
          <a:p>
            <a:endParaRPr kumimoji="1" lang="en-US" altLang="ja-JP" sz="1000" dirty="0">
              <a:solidFill>
                <a:schemeClr val="tx1"/>
              </a:solidFill>
            </a:endParaRPr>
          </a:p>
          <a:p>
            <a:r>
              <a:rPr kumimoji="1" lang="en-US" altLang="ja-JP" sz="1000" dirty="0">
                <a:solidFill>
                  <a:schemeClr val="tx1"/>
                </a:solidFill>
              </a:rPr>
              <a:t>1</a:t>
            </a:r>
            <a:r>
              <a:rPr kumimoji="1" lang="ja-JP" altLang="en-US" sz="1000" dirty="0">
                <a:solidFill>
                  <a:schemeClr val="tx1"/>
                </a:solidFill>
              </a:rPr>
              <a:t>と</a:t>
            </a:r>
            <a:r>
              <a:rPr kumimoji="1" lang="en-US" altLang="ja-JP" sz="1000" dirty="0">
                <a:solidFill>
                  <a:schemeClr val="tx1"/>
                </a:solidFill>
              </a:rPr>
              <a:t>3</a:t>
            </a:r>
            <a:r>
              <a:rPr kumimoji="1" lang="ja-JP" altLang="en-US" sz="1000" dirty="0">
                <a:solidFill>
                  <a:schemeClr val="tx1"/>
                </a:solidFill>
              </a:rPr>
              <a:t>については、バトル前にあればいいかもしれない。</a:t>
            </a:r>
            <a:endParaRPr kumimoji="1" lang="en-US" altLang="ja-JP" sz="1000" dirty="0">
              <a:solidFill>
                <a:schemeClr val="tx1"/>
              </a:solidFill>
            </a:endParaRPr>
          </a:p>
          <a:p>
            <a:r>
              <a:rPr kumimoji="1" lang="ja-JP" altLang="en-US" sz="1000" dirty="0">
                <a:solidFill>
                  <a:schemeClr val="tx1"/>
                </a:solidFill>
              </a:rPr>
              <a:t>表示フレンド情報がなかったり、情報更新があればバトル前に作成し保存。</a:t>
            </a:r>
            <a:endParaRPr kumimoji="1" lang="en-US" altLang="ja-JP" sz="1000" dirty="0">
              <a:solidFill>
                <a:schemeClr val="tx1"/>
              </a:solidFill>
            </a:endParaRPr>
          </a:p>
          <a:p>
            <a:r>
              <a:rPr kumimoji="1" lang="ja-JP" altLang="en-US" sz="1000" dirty="0">
                <a:solidFill>
                  <a:schemeClr val="tx1"/>
                </a:solidFill>
              </a:rPr>
              <a:t>そうでなければバトル後に再作成して保存。</a:t>
            </a:r>
          </a:p>
        </p:txBody>
      </p:sp>
      <p:sp>
        <p:nvSpPr>
          <p:cNvPr id="14" name="テキスト ボックス 13">
            <a:extLst>
              <a:ext uri="{FF2B5EF4-FFF2-40B4-BE49-F238E27FC236}">
                <a16:creationId xmlns:a16="http://schemas.microsoft.com/office/drawing/2014/main" id="{1424AA4F-AC31-4102-AE12-90045D8BF418}"/>
              </a:ext>
            </a:extLst>
          </p:cNvPr>
          <p:cNvSpPr txBox="1"/>
          <p:nvPr/>
        </p:nvSpPr>
        <p:spPr>
          <a:xfrm>
            <a:off x="552933" y="3623088"/>
            <a:ext cx="1210588" cy="246221"/>
          </a:xfrm>
          <a:prstGeom prst="rect">
            <a:avLst/>
          </a:prstGeom>
          <a:noFill/>
        </p:spPr>
        <p:txBody>
          <a:bodyPr wrap="none" rtlCol="0">
            <a:spAutoFit/>
          </a:bodyPr>
          <a:lstStyle/>
          <a:p>
            <a:r>
              <a:rPr kumimoji="1" lang="ja-JP" altLang="en-US" sz="1000" b="1" dirty="0"/>
              <a:t>・増援の抽選人数</a:t>
            </a:r>
            <a:endParaRPr kumimoji="1" lang="en-US" altLang="ja-JP" sz="1000" b="1" dirty="0"/>
          </a:p>
        </p:txBody>
      </p:sp>
      <p:sp>
        <p:nvSpPr>
          <p:cNvPr id="15" name="テキスト ボックス 14">
            <a:extLst>
              <a:ext uri="{FF2B5EF4-FFF2-40B4-BE49-F238E27FC236}">
                <a16:creationId xmlns:a16="http://schemas.microsoft.com/office/drawing/2014/main" id="{BCC4300E-0652-48BD-AD75-3FDCA0CDC109}"/>
              </a:ext>
            </a:extLst>
          </p:cNvPr>
          <p:cNvSpPr txBox="1"/>
          <p:nvPr/>
        </p:nvSpPr>
        <p:spPr>
          <a:xfrm>
            <a:off x="712498" y="3909304"/>
            <a:ext cx="3300904" cy="400110"/>
          </a:xfrm>
          <a:prstGeom prst="rect">
            <a:avLst/>
          </a:prstGeom>
          <a:noFill/>
        </p:spPr>
        <p:txBody>
          <a:bodyPr wrap="none" rtlCol="0">
            <a:spAutoFit/>
          </a:bodyPr>
          <a:lstStyle/>
          <a:p>
            <a:r>
              <a:rPr kumimoji="1" lang="ja-JP" altLang="en-US" sz="1000" dirty="0"/>
              <a:t>増援の抽選は、</a:t>
            </a:r>
            <a:r>
              <a:rPr kumimoji="1" lang="en-US" altLang="ja-JP" sz="1000" b="1" dirty="0">
                <a:solidFill>
                  <a:srgbClr val="92D050"/>
                </a:solidFill>
              </a:rPr>
              <a:t>20</a:t>
            </a:r>
            <a:r>
              <a:rPr kumimoji="1" lang="ja-JP" altLang="en-US" sz="1000" b="1" dirty="0">
                <a:solidFill>
                  <a:srgbClr val="92D050"/>
                </a:solidFill>
              </a:rPr>
              <a:t>名</a:t>
            </a:r>
            <a:r>
              <a:rPr kumimoji="1" lang="ja-JP" altLang="en-US" sz="1000" dirty="0"/>
              <a:t>とする。</a:t>
            </a:r>
            <a:endParaRPr kumimoji="1" lang="en-US" altLang="ja-JP" sz="1000" dirty="0"/>
          </a:p>
          <a:p>
            <a:r>
              <a:rPr kumimoji="1" lang="ja-JP" altLang="en-US" sz="1000" dirty="0"/>
              <a:t>（最初に表示する</a:t>
            </a:r>
            <a:r>
              <a:rPr kumimoji="1" lang="en-US" altLang="ja-JP" sz="1000" dirty="0"/>
              <a:t>10</a:t>
            </a:r>
            <a:r>
              <a:rPr kumimoji="1" lang="ja-JP" altLang="en-US" sz="1000" dirty="0"/>
              <a:t>名と更新した際の</a:t>
            </a:r>
            <a:r>
              <a:rPr kumimoji="1" lang="en-US" altLang="ja-JP" sz="1000" dirty="0"/>
              <a:t>10</a:t>
            </a:r>
            <a:r>
              <a:rPr kumimoji="1" lang="ja-JP" altLang="en-US" sz="1000" dirty="0"/>
              <a:t>名の計</a:t>
            </a:r>
            <a:r>
              <a:rPr kumimoji="1" lang="en-US" altLang="ja-JP" sz="1000" dirty="0"/>
              <a:t>20</a:t>
            </a:r>
            <a:r>
              <a:rPr kumimoji="1" lang="ja-JP" altLang="en-US" sz="1000" dirty="0"/>
              <a:t>名）</a:t>
            </a:r>
            <a:endParaRPr kumimoji="1" lang="en-US" altLang="ja-JP" sz="1000" dirty="0"/>
          </a:p>
        </p:txBody>
      </p:sp>
      <p:sp>
        <p:nvSpPr>
          <p:cNvPr id="18" name="テキスト ボックス 17">
            <a:extLst>
              <a:ext uri="{FF2B5EF4-FFF2-40B4-BE49-F238E27FC236}">
                <a16:creationId xmlns:a16="http://schemas.microsoft.com/office/drawing/2014/main" id="{38E794B1-6F27-4DFC-9151-D5F6938D4B4C}"/>
              </a:ext>
            </a:extLst>
          </p:cNvPr>
          <p:cNvSpPr txBox="1"/>
          <p:nvPr/>
        </p:nvSpPr>
        <p:spPr>
          <a:xfrm>
            <a:off x="591845" y="4349409"/>
            <a:ext cx="2044149" cy="246221"/>
          </a:xfrm>
          <a:prstGeom prst="rect">
            <a:avLst/>
          </a:prstGeom>
          <a:noFill/>
        </p:spPr>
        <p:txBody>
          <a:bodyPr wrap="none" rtlCol="0">
            <a:spAutoFit/>
          </a:bodyPr>
          <a:lstStyle/>
          <a:p>
            <a:r>
              <a:rPr kumimoji="1" lang="ja-JP" altLang="en-US" sz="1000" b="1" dirty="0"/>
              <a:t>・抽選の除外</a:t>
            </a:r>
            <a:r>
              <a:rPr kumimoji="1" lang="ja-JP" altLang="en-US" sz="1000" b="1" dirty="0">
                <a:solidFill>
                  <a:srgbClr val="FF0000"/>
                </a:solidFill>
              </a:rPr>
              <a:t>（</a:t>
            </a:r>
            <a:r>
              <a:rPr kumimoji="1" lang="en-US" altLang="ja-JP" sz="1000" b="1" dirty="0">
                <a:solidFill>
                  <a:srgbClr val="FF0000"/>
                </a:solidFill>
              </a:rPr>
              <a:t>20191213</a:t>
            </a:r>
            <a:r>
              <a:rPr kumimoji="1" lang="ja-JP" altLang="en-US" sz="1000" b="1" dirty="0">
                <a:solidFill>
                  <a:srgbClr val="FF0000"/>
                </a:solidFill>
              </a:rPr>
              <a:t>修正）</a:t>
            </a:r>
            <a:endParaRPr kumimoji="1" lang="en-US" altLang="ja-JP" sz="1000" b="1" dirty="0">
              <a:solidFill>
                <a:srgbClr val="FF0000"/>
              </a:solidFill>
            </a:endParaRPr>
          </a:p>
        </p:txBody>
      </p:sp>
      <p:sp>
        <p:nvSpPr>
          <p:cNvPr id="19" name="テキスト ボックス 18">
            <a:extLst>
              <a:ext uri="{FF2B5EF4-FFF2-40B4-BE49-F238E27FC236}">
                <a16:creationId xmlns:a16="http://schemas.microsoft.com/office/drawing/2014/main" id="{6CBDF897-B0B6-4662-AC83-EABB2569D7D1}"/>
              </a:ext>
            </a:extLst>
          </p:cNvPr>
          <p:cNvSpPr txBox="1"/>
          <p:nvPr/>
        </p:nvSpPr>
        <p:spPr>
          <a:xfrm>
            <a:off x="738384" y="4635625"/>
            <a:ext cx="5698996" cy="400110"/>
          </a:xfrm>
          <a:prstGeom prst="rect">
            <a:avLst/>
          </a:prstGeom>
          <a:noFill/>
        </p:spPr>
        <p:txBody>
          <a:bodyPr wrap="none" rtlCol="0">
            <a:spAutoFit/>
          </a:bodyPr>
          <a:lstStyle/>
          <a:p>
            <a:r>
              <a:rPr kumimoji="1" lang="ja-JP" altLang="en-US" sz="1000" strike="dblStrike" dirty="0"/>
              <a:t>後述の抽選において、部隊内に含まれるキャラを増援キャラとしているプレイヤーは除外する。</a:t>
            </a:r>
            <a:endParaRPr kumimoji="1" lang="en-US" altLang="ja-JP" sz="1000" strike="dblStrike" dirty="0"/>
          </a:p>
          <a:p>
            <a:r>
              <a:rPr kumimoji="1" lang="ja-JP" altLang="en-US" sz="1000" dirty="0"/>
              <a:t>増援は部隊のキャラとかぶることを許容するので本件で除外する必要はない。</a:t>
            </a:r>
            <a:endParaRPr kumimoji="1" lang="en-US" altLang="ja-JP" sz="1000" dirty="0"/>
          </a:p>
        </p:txBody>
      </p:sp>
    </p:spTree>
    <p:extLst>
      <p:ext uri="{BB962C8B-B14F-4D97-AF65-F5344CB8AC3E}">
        <p14:creationId xmlns:p14="http://schemas.microsoft.com/office/powerpoint/2010/main" val="2850315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■増援仕様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5</a:t>
            </a:fld>
            <a:endParaRPr kumimoji="1" lang="ja-JP" altLang="en-US"/>
          </a:p>
        </p:txBody>
      </p:sp>
      <p:sp>
        <p:nvSpPr>
          <p:cNvPr id="14" name="テキスト ボックス 13">
            <a:extLst>
              <a:ext uri="{FF2B5EF4-FFF2-40B4-BE49-F238E27FC236}">
                <a16:creationId xmlns:a16="http://schemas.microsoft.com/office/drawing/2014/main" id="{1F6172CF-4A60-4A0B-96DB-0A3F9709423C}"/>
              </a:ext>
            </a:extLst>
          </p:cNvPr>
          <p:cNvSpPr txBox="1"/>
          <p:nvPr/>
        </p:nvSpPr>
        <p:spPr>
          <a:xfrm>
            <a:off x="712498" y="4582013"/>
            <a:ext cx="4544834" cy="1938992"/>
          </a:xfrm>
          <a:prstGeom prst="rect">
            <a:avLst/>
          </a:prstGeom>
          <a:noFill/>
        </p:spPr>
        <p:txBody>
          <a:bodyPr wrap="none" rtlCol="0">
            <a:spAutoFit/>
          </a:bodyPr>
          <a:lstStyle/>
          <a:p>
            <a:r>
              <a:rPr kumimoji="1" lang="ja-JP" altLang="en-US" sz="1000" dirty="0"/>
              <a:t>バトルの増援に一度使われたプレイヤーは、使用フラグが立つ。</a:t>
            </a:r>
            <a:endParaRPr kumimoji="1" lang="en-US" altLang="ja-JP" sz="1000" dirty="0"/>
          </a:p>
          <a:p>
            <a:r>
              <a:rPr kumimoji="1" lang="ja-JP" altLang="en-US" sz="1000" dirty="0"/>
              <a:t>使用フラグが立っている間は、増援の抽選に選ばれることがなくなる。</a:t>
            </a:r>
            <a:endParaRPr kumimoji="1" lang="en-US" altLang="ja-JP" sz="1000" dirty="0"/>
          </a:p>
          <a:p>
            <a:endParaRPr kumimoji="1" lang="en-US" altLang="ja-JP" sz="1000" dirty="0"/>
          </a:p>
          <a:p>
            <a:r>
              <a:rPr kumimoji="1" lang="ja-JP" altLang="en-US" sz="1000" dirty="0"/>
              <a:t>使用フラグが解除される条件は以下の通り。</a:t>
            </a:r>
            <a:endParaRPr kumimoji="1" lang="en-US" altLang="ja-JP" sz="1000" dirty="0"/>
          </a:p>
          <a:p>
            <a:endParaRPr kumimoji="1" lang="en-US" altLang="ja-JP" sz="1000" dirty="0"/>
          </a:p>
          <a:p>
            <a:r>
              <a:rPr kumimoji="1" lang="en-US" altLang="ja-JP" sz="1000" b="1" dirty="0"/>
              <a:t>1</a:t>
            </a:r>
            <a:r>
              <a:rPr kumimoji="1" lang="ja-JP" altLang="en-US" sz="1000" b="1" dirty="0"/>
              <a:t>．「次の日」になる</a:t>
            </a:r>
            <a:endParaRPr kumimoji="1" lang="en-US" altLang="ja-JP" sz="1000" b="1" dirty="0"/>
          </a:p>
          <a:p>
            <a:r>
              <a:rPr kumimoji="1" lang="ja-JP" altLang="en-US" sz="1000" dirty="0"/>
              <a:t>　　本ゲーム的に次の日になる。</a:t>
            </a:r>
            <a:endParaRPr kumimoji="1" lang="en-US" altLang="ja-JP" sz="1000" dirty="0"/>
          </a:p>
          <a:p>
            <a:r>
              <a:rPr kumimoji="1" lang="ja-JP" altLang="en-US" sz="1000" dirty="0"/>
              <a:t>　　（想定では</a:t>
            </a:r>
            <a:r>
              <a:rPr kumimoji="1" lang="en-US" altLang="ja-JP" sz="1000" dirty="0"/>
              <a:t>5:00am</a:t>
            </a:r>
            <a:r>
              <a:rPr kumimoji="1" lang="ja-JP" altLang="en-US" sz="1000" dirty="0"/>
              <a:t>。ログインボーナスの更新と同じ）</a:t>
            </a:r>
            <a:endParaRPr kumimoji="1" lang="en-US" altLang="ja-JP" sz="1000" dirty="0"/>
          </a:p>
          <a:p>
            <a:endParaRPr kumimoji="1" lang="en-US" altLang="ja-JP" sz="1000" dirty="0"/>
          </a:p>
          <a:p>
            <a:r>
              <a:rPr kumimoji="1" lang="en-US" altLang="ja-JP" sz="1000" b="1" dirty="0"/>
              <a:t>2</a:t>
            </a:r>
            <a:r>
              <a:rPr kumimoji="1" lang="ja-JP" altLang="en-US" sz="1000" b="1" dirty="0"/>
              <a:t>．相手が助っ人使用</a:t>
            </a:r>
            <a:endParaRPr kumimoji="1" lang="en-US" altLang="ja-JP" sz="1000" b="1" dirty="0"/>
          </a:p>
          <a:p>
            <a:r>
              <a:rPr kumimoji="1" lang="ja-JP" altLang="en-US" sz="1000" dirty="0"/>
              <a:t>　　該当フレンドが助っ人としてプレイヤのキャラを使用する。</a:t>
            </a:r>
            <a:endParaRPr kumimoji="1" lang="en-US" altLang="ja-JP" sz="1000" dirty="0"/>
          </a:p>
          <a:p>
            <a:r>
              <a:rPr kumimoji="1" lang="ja-JP" altLang="en-US" sz="1000" dirty="0"/>
              <a:t>　　（お互いに交互に使用していけば、ずっと使用し続けることが可能）</a:t>
            </a:r>
            <a:endParaRPr kumimoji="1" lang="en-US" altLang="ja-JP" sz="1000" dirty="0"/>
          </a:p>
        </p:txBody>
      </p:sp>
      <p:sp>
        <p:nvSpPr>
          <p:cNvPr id="7" name="テキスト ボックス 6">
            <a:extLst>
              <a:ext uri="{FF2B5EF4-FFF2-40B4-BE49-F238E27FC236}">
                <a16:creationId xmlns:a16="http://schemas.microsoft.com/office/drawing/2014/main" id="{9E5A739A-D726-4F1D-8C22-D46AFD446D6D}"/>
              </a:ext>
            </a:extLst>
          </p:cNvPr>
          <p:cNvSpPr txBox="1"/>
          <p:nvPr/>
        </p:nvSpPr>
        <p:spPr>
          <a:xfrm>
            <a:off x="552933" y="592194"/>
            <a:ext cx="1210588" cy="246221"/>
          </a:xfrm>
          <a:prstGeom prst="rect">
            <a:avLst/>
          </a:prstGeom>
          <a:noFill/>
        </p:spPr>
        <p:txBody>
          <a:bodyPr wrap="none" rtlCol="0">
            <a:spAutoFit/>
          </a:bodyPr>
          <a:lstStyle/>
          <a:p>
            <a:r>
              <a:rPr kumimoji="1" lang="ja-JP" altLang="en-US" sz="1000" b="1" dirty="0"/>
              <a:t>・増援の抽選方法</a:t>
            </a:r>
            <a:endParaRPr kumimoji="1" lang="en-US" altLang="ja-JP" sz="1000" b="1" dirty="0"/>
          </a:p>
        </p:txBody>
      </p:sp>
      <p:sp>
        <p:nvSpPr>
          <p:cNvPr id="8" name="テキスト ボックス 7">
            <a:extLst>
              <a:ext uri="{FF2B5EF4-FFF2-40B4-BE49-F238E27FC236}">
                <a16:creationId xmlns:a16="http://schemas.microsoft.com/office/drawing/2014/main" id="{76DD4363-851B-4057-912D-56400952642F}"/>
              </a:ext>
            </a:extLst>
          </p:cNvPr>
          <p:cNvSpPr txBox="1"/>
          <p:nvPr/>
        </p:nvSpPr>
        <p:spPr>
          <a:xfrm>
            <a:off x="712498" y="878410"/>
            <a:ext cx="6167073" cy="1631216"/>
          </a:xfrm>
          <a:prstGeom prst="rect">
            <a:avLst/>
          </a:prstGeom>
          <a:noFill/>
        </p:spPr>
        <p:txBody>
          <a:bodyPr wrap="none" rtlCol="0">
            <a:spAutoFit/>
          </a:bodyPr>
          <a:lstStyle/>
          <a:p>
            <a:r>
              <a:rPr kumimoji="1" lang="ja-JP" altLang="en-US" sz="1000" dirty="0"/>
              <a:t>抽選は以下のような順に人数振り分けとする。</a:t>
            </a:r>
            <a:endParaRPr kumimoji="1" lang="en-US" altLang="ja-JP" sz="1000" dirty="0"/>
          </a:p>
          <a:p>
            <a:r>
              <a:rPr kumimoji="1" lang="ja-JP" altLang="en-US" sz="1000" dirty="0"/>
              <a:t>その条件での人数が満たされない場合は、</a:t>
            </a:r>
            <a:r>
              <a:rPr kumimoji="1" lang="en-US" altLang="ja-JP" sz="1000" dirty="0"/>
              <a:t>3</a:t>
            </a:r>
            <a:r>
              <a:rPr kumimoji="1" lang="ja-JP" altLang="en-US" sz="1000" dirty="0"/>
              <a:t>以降へと繰り越す。（</a:t>
            </a:r>
            <a:r>
              <a:rPr kumimoji="1" lang="en-US" altLang="ja-JP" sz="1000" dirty="0"/>
              <a:t>1</a:t>
            </a:r>
            <a:r>
              <a:rPr kumimoji="1" lang="ja-JP" altLang="en-US" sz="1000" dirty="0"/>
              <a:t>が足りなくても</a:t>
            </a:r>
            <a:r>
              <a:rPr kumimoji="1" lang="en-US" altLang="ja-JP" sz="1000" dirty="0"/>
              <a:t>2</a:t>
            </a:r>
            <a:r>
              <a:rPr kumimoji="1" lang="ja-JP" altLang="en-US" sz="1000" dirty="0"/>
              <a:t>の人数は増えない）</a:t>
            </a:r>
            <a:endParaRPr kumimoji="1" lang="en-US" altLang="ja-JP" sz="1000" dirty="0"/>
          </a:p>
          <a:p>
            <a:endParaRPr kumimoji="1" lang="en-US" altLang="ja-JP" sz="1000" dirty="0"/>
          </a:p>
          <a:p>
            <a:r>
              <a:rPr kumimoji="1" lang="en-US" altLang="ja-JP" sz="1000" dirty="0"/>
              <a:t>1</a:t>
            </a:r>
            <a:r>
              <a:rPr kumimoji="1" lang="ja-JP" altLang="en-US" sz="1000" dirty="0"/>
              <a:t>．フレンド（かつ使用フラグ（後述）が立っていない）：</a:t>
            </a:r>
            <a:r>
              <a:rPr kumimoji="1" lang="en-US" altLang="ja-JP" sz="1000" dirty="0"/>
              <a:t>8</a:t>
            </a:r>
            <a:r>
              <a:rPr kumimoji="1" lang="ja-JP" altLang="en-US" sz="1000" dirty="0"/>
              <a:t>～</a:t>
            </a:r>
            <a:r>
              <a:rPr kumimoji="1" lang="en-US" altLang="ja-JP" sz="1000" dirty="0"/>
              <a:t>10</a:t>
            </a:r>
            <a:r>
              <a:rPr kumimoji="1" lang="ja-JP" altLang="en-US" sz="1000" dirty="0"/>
              <a:t>名</a:t>
            </a:r>
            <a:endParaRPr kumimoji="1" lang="en-US" altLang="ja-JP" sz="1000" dirty="0"/>
          </a:p>
          <a:p>
            <a:endParaRPr kumimoji="1" lang="en-US" altLang="ja-JP" sz="1000" dirty="0"/>
          </a:p>
          <a:p>
            <a:r>
              <a:rPr kumimoji="1" lang="en-US" altLang="ja-JP" sz="1000" dirty="0"/>
              <a:t>2</a:t>
            </a:r>
            <a:r>
              <a:rPr kumimoji="1" lang="ja-JP" altLang="en-US" sz="1000" dirty="0"/>
              <a:t>．フレンド以外でプレイヤ</a:t>
            </a:r>
            <a:r>
              <a:rPr kumimoji="1" lang="en-US" altLang="ja-JP" sz="1000" dirty="0" err="1"/>
              <a:t>Lv</a:t>
            </a:r>
            <a:r>
              <a:rPr kumimoji="1" lang="ja-JP" altLang="en-US" sz="1000" dirty="0"/>
              <a:t>が</a:t>
            </a:r>
            <a:r>
              <a:rPr kumimoji="1" lang="en-US" altLang="ja-JP" sz="1000" dirty="0"/>
              <a:t>+10</a:t>
            </a:r>
            <a:r>
              <a:rPr kumimoji="1" lang="ja-JP" altLang="en-US" sz="1000" dirty="0"/>
              <a:t>以上：</a:t>
            </a:r>
            <a:r>
              <a:rPr kumimoji="1" lang="en-US" altLang="ja-JP" sz="1000" dirty="0"/>
              <a:t>1</a:t>
            </a:r>
            <a:r>
              <a:rPr kumimoji="1" lang="ja-JP" altLang="en-US" sz="1000" dirty="0"/>
              <a:t>～</a:t>
            </a:r>
            <a:r>
              <a:rPr kumimoji="1" lang="en-US" altLang="ja-JP" sz="1000" dirty="0"/>
              <a:t>2</a:t>
            </a:r>
            <a:r>
              <a:rPr kumimoji="1" lang="ja-JP" altLang="en-US" sz="1000" dirty="0"/>
              <a:t>名</a:t>
            </a:r>
            <a:endParaRPr kumimoji="1" lang="en-US" altLang="ja-JP" sz="1000" dirty="0"/>
          </a:p>
          <a:p>
            <a:endParaRPr kumimoji="1" lang="en-US" altLang="ja-JP" sz="1000" dirty="0"/>
          </a:p>
          <a:p>
            <a:r>
              <a:rPr kumimoji="1" lang="en-US" altLang="ja-JP" sz="1000" dirty="0"/>
              <a:t>3</a:t>
            </a:r>
            <a:r>
              <a:rPr kumimoji="1" lang="ja-JP" altLang="en-US" sz="1000" dirty="0"/>
              <a:t>．フレンド以外でプレイヤー</a:t>
            </a:r>
            <a:r>
              <a:rPr kumimoji="1" lang="en-US" altLang="ja-JP" sz="1000" dirty="0" err="1"/>
              <a:t>Lv</a:t>
            </a:r>
            <a:r>
              <a:rPr kumimoji="1" lang="ja-JP" altLang="en-US" sz="1000" dirty="0"/>
              <a:t>が</a:t>
            </a:r>
            <a:r>
              <a:rPr kumimoji="1" lang="en-US" altLang="ja-JP" sz="1000" dirty="0"/>
              <a:t>-5</a:t>
            </a:r>
            <a:r>
              <a:rPr kumimoji="1" lang="ja-JP" altLang="en-US" sz="1000" dirty="0"/>
              <a:t>～</a:t>
            </a:r>
            <a:r>
              <a:rPr kumimoji="1" lang="en-US" altLang="ja-JP" sz="1000" dirty="0"/>
              <a:t>+5</a:t>
            </a:r>
            <a:r>
              <a:rPr kumimoji="1" lang="ja-JP" altLang="en-US" sz="1000" dirty="0"/>
              <a:t>：</a:t>
            </a:r>
            <a:r>
              <a:rPr kumimoji="1" lang="en-US" altLang="ja-JP" sz="1000" dirty="0"/>
              <a:t>20</a:t>
            </a:r>
            <a:r>
              <a:rPr kumimoji="1" lang="ja-JP" altLang="en-US" sz="1000" dirty="0"/>
              <a:t>名になるまで</a:t>
            </a:r>
            <a:endParaRPr kumimoji="1" lang="en-US" altLang="ja-JP" sz="1000" dirty="0"/>
          </a:p>
          <a:p>
            <a:endParaRPr kumimoji="1" lang="en-US" altLang="ja-JP" sz="1000" dirty="0"/>
          </a:p>
          <a:p>
            <a:r>
              <a:rPr kumimoji="1" lang="en-US" altLang="ja-JP" sz="1000" dirty="0"/>
              <a:t>4</a:t>
            </a:r>
            <a:r>
              <a:rPr kumimoji="1" lang="ja-JP" altLang="en-US" sz="1000" dirty="0"/>
              <a:t>．完全ランダム：</a:t>
            </a:r>
            <a:r>
              <a:rPr kumimoji="1" lang="en-US" altLang="ja-JP" sz="1000" dirty="0"/>
              <a:t>20</a:t>
            </a:r>
            <a:r>
              <a:rPr kumimoji="1" lang="ja-JP" altLang="en-US" sz="1000" dirty="0"/>
              <a:t>名になるまで</a:t>
            </a:r>
            <a:endParaRPr kumimoji="1" lang="en-US" altLang="ja-JP" sz="1000" dirty="0"/>
          </a:p>
        </p:txBody>
      </p:sp>
      <p:sp>
        <p:nvSpPr>
          <p:cNvPr id="9" name="テキスト ボックス 8">
            <a:extLst>
              <a:ext uri="{FF2B5EF4-FFF2-40B4-BE49-F238E27FC236}">
                <a16:creationId xmlns:a16="http://schemas.microsoft.com/office/drawing/2014/main" id="{15B00738-09DF-497A-B7E0-45AC279C3C06}"/>
              </a:ext>
            </a:extLst>
          </p:cNvPr>
          <p:cNvSpPr txBox="1"/>
          <p:nvPr/>
        </p:nvSpPr>
        <p:spPr>
          <a:xfrm>
            <a:off x="552933" y="4333150"/>
            <a:ext cx="1467068" cy="246221"/>
          </a:xfrm>
          <a:prstGeom prst="rect">
            <a:avLst/>
          </a:prstGeom>
          <a:noFill/>
        </p:spPr>
        <p:txBody>
          <a:bodyPr wrap="none" rtlCol="0">
            <a:spAutoFit/>
          </a:bodyPr>
          <a:lstStyle/>
          <a:p>
            <a:r>
              <a:rPr kumimoji="1" lang="ja-JP" altLang="en-US" sz="1000" b="1" dirty="0"/>
              <a:t>・使用フラグについて</a:t>
            </a:r>
            <a:endParaRPr kumimoji="1" lang="en-US" altLang="ja-JP" sz="1000" b="1" dirty="0"/>
          </a:p>
        </p:txBody>
      </p:sp>
      <p:sp>
        <p:nvSpPr>
          <p:cNvPr id="10" name="テキスト ボックス 9">
            <a:extLst>
              <a:ext uri="{FF2B5EF4-FFF2-40B4-BE49-F238E27FC236}">
                <a16:creationId xmlns:a16="http://schemas.microsoft.com/office/drawing/2014/main" id="{238BF0DC-0EC4-4026-90E4-DFDF5A6762A8}"/>
              </a:ext>
            </a:extLst>
          </p:cNvPr>
          <p:cNvSpPr txBox="1"/>
          <p:nvPr/>
        </p:nvSpPr>
        <p:spPr>
          <a:xfrm>
            <a:off x="552933" y="2575668"/>
            <a:ext cx="2300630" cy="246221"/>
          </a:xfrm>
          <a:prstGeom prst="rect">
            <a:avLst/>
          </a:prstGeom>
          <a:noFill/>
        </p:spPr>
        <p:txBody>
          <a:bodyPr wrap="none" rtlCol="0">
            <a:spAutoFit/>
          </a:bodyPr>
          <a:lstStyle/>
          <a:p>
            <a:r>
              <a:rPr kumimoji="1" lang="ja-JP" altLang="en-US" sz="1000" b="1" dirty="0"/>
              <a:t>・人数不足の場合</a:t>
            </a:r>
            <a:r>
              <a:rPr kumimoji="1" lang="ja-JP" altLang="en-US" sz="1000" b="1" dirty="0">
                <a:solidFill>
                  <a:srgbClr val="FF0000"/>
                </a:solidFill>
              </a:rPr>
              <a:t>（</a:t>
            </a:r>
            <a:r>
              <a:rPr kumimoji="1" lang="en-US" altLang="ja-JP" sz="1000" b="1" dirty="0">
                <a:solidFill>
                  <a:srgbClr val="FF0000"/>
                </a:solidFill>
              </a:rPr>
              <a:t>20191108</a:t>
            </a:r>
            <a:r>
              <a:rPr kumimoji="1" lang="ja-JP" altLang="en-US" sz="1000" b="1" dirty="0">
                <a:solidFill>
                  <a:srgbClr val="FF0000"/>
                </a:solidFill>
              </a:rPr>
              <a:t>追加）</a:t>
            </a:r>
            <a:endParaRPr kumimoji="1" lang="en-US" altLang="ja-JP" sz="1000" b="1" dirty="0">
              <a:solidFill>
                <a:srgbClr val="FF0000"/>
              </a:solidFill>
            </a:endParaRPr>
          </a:p>
        </p:txBody>
      </p:sp>
      <p:sp>
        <p:nvSpPr>
          <p:cNvPr id="11" name="テキスト ボックス 10">
            <a:extLst>
              <a:ext uri="{FF2B5EF4-FFF2-40B4-BE49-F238E27FC236}">
                <a16:creationId xmlns:a16="http://schemas.microsoft.com/office/drawing/2014/main" id="{B755FFB0-7624-488A-B022-5685D50A3CD2}"/>
              </a:ext>
            </a:extLst>
          </p:cNvPr>
          <p:cNvSpPr txBox="1"/>
          <p:nvPr/>
        </p:nvSpPr>
        <p:spPr>
          <a:xfrm>
            <a:off x="712498" y="2864625"/>
            <a:ext cx="7654660" cy="400110"/>
          </a:xfrm>
          <a:prstGeom prst="rect">
            <a:avLst/>
          </a:prstGeom>
          <a:noFill/>
        </p:spPr>
        <p:txBody>
          <a:bodyPr wrap="none" rtlCol="0">
            <a:spAutoFit/>
          </a:bodyPr>
          <a:lstStyle/>
          <a:p>
            <a:r>
              <a:rPr kumimoji="1" lang="ja-JP" altLang="en-US" sz="1000" dirty="0">
                <a:latin typeface="+mn-ea"/>
              </a:rPr>
              <a:t>前述の抽選でそもそも不足している場合のために、ある程度のプレイヤーランク幅ごとに</a:t>
            </a:r>
            <a:r>
              <a:rPr kumimoji="1" lang="en-US" altLang="ja-JP" sz="1000" dirty="0">
                <a:latin typeface="+mn-ea"/>
              </a:rPr>
              <a:t>10</a:t>
            </a:r>
            <a:r>
              <a:rPr kumimoji="1" lang="ja-JP" altLang="en-US" sz="1000" dirty="0">
                <a:latin typeface="+mn-ea"/>
              </a:rPr>
              <a:t>人程度のダミー増援キャラを作成し、</a:t>
            </a:r>
            <a:endParaRPr kumimoji="1" lang="en-US" altLang="ja-JP" sz="1000" dirty="0">
              <a:latin typeface="+mn-ea"/>
            </a:endParaRPr>
          </a:p>
          <a:p>
            <a:r>
              <a:rPr kumimoji="1" lang="ja-JP" altLang="en-US" sz="1000" dirty="0">
                <a:latin typeface="+mn-ea"/>
              </a:rPr>
              <a:t>その中からランダムで選定する。</a:t>
            </a:r>
            <a:endParaRPr kumimoji="1" lang="en-US" altLang="ja-JP" sz="1000" dirty="0">
              <a:latin typeface="+mn-ea"/>
            </a:endParaRPr>
          </a:p>
        </p:txBody>
      </p:sp>
      <p:graphicFrame>
        <p:nvGraphicFramePr>
          <p:cNvPr id="12" name="表 2">
            <a:extLst>
              <a:ext uri="{FF2B5EF4-FFF2-40B4-BE49-F238E27FC236}">
                <a16:creationId xmlns:a16="http://schemas.microsoft.com/office/drawing/2014/main" id="{79A1E9F7-A2F7-4DC3-827A-F66A6DEFE5B3}"/>
              </a:ext>
            </a:extLst>
          </p:cNvPr>
          <p:cNvGraphicFramePr>
            <a:graphicFrameLocks noGrp="1"/>
          </p:cNvGraphicFramePr>
          <p:nvPr>
            <p:extLst>
              <p:ext uri="{D42A27DB-BD31-4B8C-83A1-F6EECF244321}">
                <p14:modId xmlns:p14="http://schemas.microsoft.com/office/powerpoint/2010/main" val="16543574"/>
              </p:ext>
            </p:extLst>
          </p:nvPr>
        </p:nvGraphicFramePr>
        <p:xfrm>
          <a:off x="712498" y="3230740"/>
          <a:ext cx="1210310" cy="975360"/>
        </p:xfrm>
        <a:graphic>
          <a:graphicData uri="http://schemas.openxmlformats.org/drawingml/2006/table">
            <a:tbl>
              <a:tblPr firstRow="1" bandRow="1">
                <a:tableStyleId>{5C22544A-7EE6-4342-B048-85BDC9FD1C3A}</a:tableStyleId>
              </a:tblPr>
              <a:tblGrid>
                <a:gridCol w="598805">
                  <a:extLst>
                    <a:ext uri="{9D8B030D-6E8A-4147-A177-3AD203B41FA5}">
                      <a16:colId xmlns:a16="http://schemas.microsoft.com/office/drawing/2014/main" val="2602621523"/>
                    </a:ext>
                  </a:extLst>
                </a:gridCol>
                <a:gridCol w="611505">
                  <a:extLst>
                    <a:ext uri="{9D8B030D-6E8A-4147-A177-3AD203B41FA5}">
                      <a16:colId xmlns:a16="http://schemas.microsoft.com/office/drawing/2014/main" val="2648328461"/>
                    </a:ext>
                  </a:extLst>
                </a:gridCol>
              </a:tblGrid>
              <a:tr h="0">
                <a:tc>
                  <a:txBody>
                    <a:bodyPr/>
                    <a:lstStyle/>
                    <a:p>
                      <a:r>
                        <a:rPr kumimoji="1" lang="ja-JP" altLang="en-US" sz="1000" dirty="0"/>
                        <a:t>ランク</a:t>
                      </a:r>
                    </a:p>
                  </a:txBody>
                  <a:tcPr/>
                </a:tc>
                <a:tc>
                  <a:txBody>
                    <a:bodyPr/>
                    <a:lstStyle/>
                    <a:p>
                      <a:r>
                        <a:rPr kumimoji="1" lang="ja-JP" altLang="en-US" sz="1000" dirty="0"/>
                        <a:t>人数</a:t>
                      </a:r>
                    </a:p>
                  </a:txBody>
                  <a:tcPr/>
                </a:tc>
                <a:extLst>
                  <a:ext uri="{0D108BD9-81ED-4DB2-BD59-A6C34878D82A}">
                    <a16:rowId xmlns:a16="http://schemas.microsoft.com/office/drawing/2014/main" val="1757321998"/>
                  </a:ext>
                </a:extLst>
              </a:tr>
              <a:tr h="0">
                <a:tc>
                  <a:txBody>
                    <a:bodyPr/>
                    <a:lstStyle/>
                    <a:p>
                      <a:r>
                        <a:rPr kumimoji="1" lang="en-US" altLang="ja-JP" sz="1000" dirty="0"/>
                        <a:t>1</a:t>
                      </a:r>
                      <a:r>
                        <a:rPr kumimoji="1" lang="ja-JP" altLang="en-US" sz="1000" dirty="0"/>
                        <a:t>～</a:t>
                      </a:r>
                      <a:r>
                        <a:rPr kumimoji="1" lang="en-US" altLang="ja-JP" sz="1000" dirty="0"/>
                        <a:t>15</a:t>
                      </a:r>
                      <a:endParaRPr kumimoji="1" lang="ja-JP" altLang="en-US" sz="1000" dirty="0"/>
                    </a:p>
                  </a:txBody>
                  <a:tcPr/>
                </a:tc>
                <a:tc>
                  <a:txBody>
                    <a:bodyPr/>
                    <a:lstStyle/>
                    <a:p>
                      <a:r>
                        <a:rPr kumimoji="1" lang="en-US" altLang="ja-JP" sz="1000" dirty="0"/>
                        <a:t>10</a:t>
                      </a:r>
                      <a:r>
                        <a:rPr kumimoji="1" lang="ja-JP" altLang="en-US" sz="1000" dirty="0"/>
                        <a:t>人分</a:t>
                      </a:r>
                    </a:p>
                  </a:txBody>
                  <a:tcPr/>
                </a:tc>
                <a:extLst>
                  <a:ext uri="{0D108BD9-81ED-4DB2-BD59-A6C34878D82A}">
                    <a16:rowId xmlns:a16="http://schemas.microsoft.com/office/drawing/2014/main" val="1041120324"/>
                  </a:ext>
                </a:extLst>
              </a:tr>
              <a:tr h="0">
                <a:tc>
                  <a:txBody>
                    <a:bodyPr/>
                    <a:lstStyle/>
                    <a:p>
                      <a:r>
                        <a:rPr kumimoji="1" lang="en-US" altLang="ja-JP" sz="1000" dirty="0"/>
                        <a:t>16</a:t>
                      </a:r>
                      <a:r>
                        <a:rPr kumimoji="1" lang="ja-JP" altLang="en-US" sz="1000" dirty="0"/>
                        <a:t>～</a:t>
                      </a:r>
                      <a:r>
                        <a:rPr kumimoji="1" lang="en-US" altLang="ja-JP" sz="1000" dirty="0"/>
                        <a:t>30</a:t>
                      </a:r>
                      <a:endParaRPr kumimoji="1" lang="ja-JP" altLang="en-US" sz="1000" dirty="0"/>
                    </a:p>
                  </a:txBody>
                  <a:tcPr/>
                </a:tc>
                <a:tc>
                  <a:txBody>
                    <a:bodyPr/>
                    <a:lstStyle/>
                    <a:p>
                      <a:r>
                        <a:rPr kumimoji="1" lang="en-US" altLang="ja-JP" sz="1000" dirty="0"/>
                        <a:t>10</a:t>
                      </a:r>
                      <a:r>
                        <a:rPr kumimoji="1" lang="ja-JP" altLang="en-US" sz="1000" dirty="0"/>
                        <a:t>人分</a:t>
                      </a:r>
                    </a:p>
                  </a:txBody>
                  <a:tcPr/>
                </a:tc>
                <a:extLst>
                  <a:ext uri="{0D108BD9-81ED-4DB2-BD59-A6C34878D82A}">
                    <a16:rowId xmlns:a16="http://schemas.microsoft.com/office/drawing/2014/main" val="1449831271"/>
                  </a:ext>
                </a:extLst>
              </a:tr>
              <a:tr h="0">
                <a:tc>
                  <a:txBody>
                    <a:bodyPr/>
                    <a:lstStyle/>
                    <a:p>
                      <a:r>
                        <a:rPr kumimoji="1" lang="en-US" altLang="ja-JP" sz="1000" dirty="0"/>
                        <a:t>31</a:t>
                      </a:r>
                      <a:r>
                        <a:rPr kumimoji="1" lang="ja-JP" altLang="en-US" sz="1000" dirty="0"/>
                        <a:t>～</a:t>
                      </a:r>
                      <a:r>
                        <a:rPr kumimoji="1" lang="en-US" altLang="ja-JP" sz="1000" dirty="0"/>
                        <a:t>50</a:t>
                      </a:r>
                      <a:endParaRPr kumimoji="1" lang="ja-JP" altLang="en-US" sz="1000" dirty="0"/>
                    </a:p>
                  </a:txBody>
                  <a:tcPr/>
                </a:tc>
                <a:tc>
                  <a:txBody>
                    <a:bodyPr/>
                    <a:lstStyle/>
                    <a:p>
                      <a:r>
                        <a:rPr kumimoji="1" lang="en-US" altLang="ja-JP" sz="1000" dirty="0"/>
                        <a:t>10</a:t>
                      </a:r>
                      <a:r>
                        <a:rPr kumimoji="1" lang="ja-JP" altLang="en-US" sz="1000" dirty="0"/>
                        <a:t>人分</a:t>
                      </a:r>
                    </a:p>
                  </a:txBody>
                  <a:tcPr/>
                </a:tc>
                <a:extLst>
                  <a:ext uri="{0D108BD9-81ED-4DB2-BD59-A6C34878D82A}">
                    <a16:rowId xmlns:a16="http://schemas.microsoft.com/office/drawing/2014/main" val="2930531212"/>
                  </a:ext>
                </a:extLst>
              </a:tr>
            </a:tbl>
          </a:graphicData>
        </a:graphic>
      </p:graphicFrame>
      <p:sp>
        <p:nvSpPr>
          <p:cNvPr id="13" name="テキスト ボックス 12">
            <a:extLst>
              <a:ext uri="{FF2B5EF4-FFF2-40B4-BE49-F238E27FC236}">
                <a16:creationId xmlns:a16="http://schemas.microsoft.com/office/drawing/2014/main" id="{5A789E9B-9E2F-4251-8E98-3332991CF6D7}"/>
              </a:ext>
            </a:extLst>
          </p:cNvPr>
          <p:cNvSpPr txBox="1"/>
          <p:nvPr/>
        </p:nvSpPr>
        <p:spPr>
          <a:xfrm>
            <a:off x="1929806" y="3379040"/>
            <a:ext cx="3518912" cy="400110"/>
          </a:xfrm>
          <a:prstGeom prst="rect">
            <a:avLst/>
          </a:prstGeom>
          <a:noFill/>
        </p:spPr>
        <p:txBody>
          <a:bodyPr wrap="none" rtlCol="0">
            <a:spAutoFit/>
          </a:bodyPr>
          <a:lstStyle/>
          <a:p>
            <a:r>
              <a:rPr kumimoji="1" lang="en-US" altLang="ja-JP" sz="1000" dirty="0">
                <a:latin typeface="+mn-ea"/>
              </a:rPr>
              <a:t>※</a:t>
            </a:r>
            <a:r>
              <a:rPr kumimoji="1" lang="ja-JP" altLang="en-US" sz="1000" dirty="0">
                <a:latin typeface="+mn-ea"/>
              </a:rPr>
              <a:t>不足するのはリリース初期だけになりそうな想定だが、</a:t>
            </a:r>
            <a:endParaRPr kumimoji="1" lang="en-US" altLang="ja-JP" sz="1000" dirty="0">
              <a:latin typeface="+mn-ea"/>
            </a:endParaRPr>
          </a:p>
          <a:p>
            <a:r>
              <a:rPr kumimoji="1" lang="ja-JP" altLang="en-US" sz="1000" dirty="0">
                <a:latin typeface="+mn-ea"/>
              </a:rPr>
              <a:t>　ある程度のレベル滞は念のため用意する</a:t>
            </a:r>
            <a:endParaRPr kumimoji="1" lang="en-US" altLang="ja-JP" sz="1000" dirty="0">
              <a:latin typeface="+mn-ea"/>
            </a:endParaRPr>
          </a:p>
        </p:txBody>
      </p:sp>
    </p:spTree>
    <p:extLst>
      <p:ext uri="{BB962C8B-B14F-4D97-AF65-F5344CB8AC3E}">
        <p14:creationId xmlns:p14="http://schemas.microsoft.com/office/powerpoint/2010/main" val="1105472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■増援仕様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6</a:t>
            </a:fld>
            <a:endParaRPr kumimoji="1" lang="ja-JP" altLang="en-US"/>
          </a:p>
        </p:txBody>
      </p:sp>
      <p:sp>
        <p:nvSpPr>
          <p:cNvPr id="12" name="テキスト ボックス 11">
            <a:extLst>
              <a:ext uri="{FF2B5EF4-FFF2-40B4-BE49-F238E27FC236}">
                <a16:creationId xmlns:a16="http://schemas.microsoft.com/office/drawing/2014/main" id="{F7299FD7-A91A-4F7C-A65F-E07C8C38A184}"/>
              </a:ext>
            </a:extLst>
          </p:cNvPr>
          <p:cNvSpPr txBox="1"/>
          <p:nvPr/>
        </p:nvSpPr>
        <p:spPr>
          <a:xfrm>
            <a:off x="415419" y="538799"/>
            <a:ext cx="1980029" cy="307777"/>
          </a:xfrm>
          <a:prstGeom prst="rect">
            <a:avLst/>
          </a:prstGeom>
          <a:noFill/>
        </p:spPr>
        <p:txBody>
          <a:bodyPr wrap="none" rtlCol="0">
            <a:spAutoFit/>
          </a:bodyPr>
          <a:lstStyle/>
          <a:p>
            <a:r>
              <a:rPr kumimoji="1" lang="ja-JP" altLang="en-US" sz="1400" b="1" dirty="0"/>
              <a:t>●増援関連画面リスト</a:t>
            </a:r>
          </a:p>
        </p:txBody>
      </p:sp>
      <p:sp>
        <p:nvSpPr>
          <p:cNvPr id="2" name="テキスト ボックス 1">
            <a:extLst>
              <a:ext uri="{FF2B5EF4-FFF2-40B4-BE49-F238E27FC236}">
                <a16:creationId xmlns:a16="http://schemas.microsoft.com/office/drawing/2014/main" id="{0C79EA5C-5E39-49E0-B51B-139986709873}"/>
              </a:ext>
            </a:extLst>
          </p:cNvPr>
          <p:cNvSpPr txBox="1"/>
          <p:nvPr/>
        </p:nvSpPr>
        <p:spPr>
          <a:xfrm>
            <a:off x="650835" y="1028260"/>
            <a:ext cx="6421174" cy="1015663"/>
          </a:xfrm>
          <a:prstGeom prst="rect">
            <a:avLst/>
          </a:prstGeom>
          <a:solidFill>
            <a:srgbClr val="CC99FF"/>
          </a:solidFill>
        </p:spPr>
        <p:txBody>
          <a:bodyPr wrap="square" rtlCol="0">
            <a:spAutoFit/>
          </a:bodyPr>
          <a:lstStyle/>
          <a:p>
            <a:r>
              <a:rPr kumimoji="1" lang="ja-JP" altLang="en-US" dirty="0"/>
              <a:t>未策定</a:t>
            </a:r>
            <a:endParaRPr kumimoji="1" lang="en-US" altLang="ja-JP" dirty="0"/>
          </a:p>
          <a:p>
            <a:endParaRPr kumimoji="1" lang="en-US" altLang="ja-JP" sz="1400" dirty="0"/>
          </a:p>
          <a:p>
            <a:r>
              <a:rPr kumimoji="1" lang="ja-JP" altLang="en-US" sz="1400" dirty="0"/>
              <a:t>想定メモ</a:t>
            </a:r>
            <a:endParaRPr kumimoji="1" lang="en-US" altLang="ja-JP" sz="1400" dirty="0"/>
          </a:p>
          <a:p>
            <a:r>
              <a:rPr kumimoji="1" lang="ja-JP" altLang="en-US" sz="1400" dirty="0"/>
              <a:t>　メニュー内の増援を設定するフローと画面を策定。</a:t>
            </a:r>
            <a:endParaRPr kumimoji="1" lang="en-US" altLang="ja-JP" sz="1400" dirty="0"/>
          </a:p>
        </p:txBody>
      </p:sp>
    </p:spTree>
    <p:extLst>
      <p:ext uri="{BB962C8B-B14F-4D97-AF65-F5344CB8AC3E}">
        <p14:creationId xmlns:p14="http://schemas.microsoft.com/office/powerpoint/2010/main" val="213030701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初期文字メイリオ1.potx" id="{4CC45B49-B3D3-4080-927A-D6BA33902AE7}" vid="{8A81B9CE-A1AC-4B19-889B-2A875DBDC64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4C474B7ECFB4DA4491C2F2903EDCE387" ma:contentTypeVersion="2" ma:contentTypeDescription="新しいドキュメントを作成します。" ma:contentTypeScope="" ma:versionID="1a6ed75f45edef1d1f1b8f5cdbfc0bf9">
  <xsd:schema xmlns:xsd="http://www.w3.org/2001/XMLSchema" xmlns:xs="http://www.w3.org/2001/XMLSchema" xmlns:p="http://schemas.microsoft.com/office/2006/metadata/properties" xmlns:ns2="0296febf-2773-4faf-ae76-6dee2362d0db" targetNamespace="http://schemas.microsoft.com/office/2006/metadata/properties" ma:root="true" ma:fieldsID="13ccaadd41bf1eaf321fa8ccc77f4491" ns2:_="">
    <xsd:import namespace="0296febf-2773-4faf-ae76-6dee2362d0d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96febf-2773-4faf-ae76-6dee2362d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52E106-125C-4696-8267-63C7C30F50D8}">
  <ds:schemaRefs>
    <ds:schemaRef ds:uri="http://schemas.microsoft.com/office/2006/metadata/properties"/>
    <ds:schemaRef ds:uri="http://purl.org/dc/elements/1.1/"/>
    <ds:schemaRef ds:uri="http://schemas.openxmlformats.org/package/2006/metadata/core-properties"/>
    <ds:schemaRef ds:uri="http://purl.org/dc/terms/"/>
    <ds:schemaRef ds:uri="0296febf-2773-4faf-ae76-6dee2362d0db"/>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F2D33CAB-4D71-4E9D-A5DE-1700F2AFC0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96febf-2773-4faf-ae76-6dee2362d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BFDF4C-3D2B-4411-BB4F-6DC17BCCAE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初期文字メイリオ1</Template>
  <TotalTime>3864</TotalTime>
  <Words>1214</Words>
  <Application>Microsoft Office PowerPoint</Application>
  <PresentationFormat>画面に合わせる (4:3)</PresentationFormat>
  <Paragraphs>153</Paragraphs>
  <Slides>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游ゴシック</vt:lpstr>
      <vt:lpstr>メイリオ</vt:lpstr>
      <vt:lpstr>Bahnschrift Condensed</vt:lpstr>
      <vt:lpstr>Century Gothic</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真吾 宮田</dc:creator>
  <cp:lastModifiedBy>真吾 宮田</cp:lastModifiedBy>
  <cp:revision>206</cp:revision>
  <dcterms:created xsi:type="dcterms:W3CDTF">2019-06-27T02:30:15Z</dcterms:created>
  <dcterms:modified xsi:type="dcterms:W3CDTF">2019-12-13T08:30:09Z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0x0101004C474B7ECFB4DA4491C2F2903EDCE387</vt:lpwstr>
  </property>
</Properties>
</file>